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 varScale="1">
        <p:scale>
          <a:sx n="34" d="100"/>
          <a:sy n="34" d="100"/>
        </p:scale>
        <p:origin x="2104" y="240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chaffner/MoLOverviewPos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6759186" y="390894"/>
            <a:ext cx="11987193" cy="2625862"/>
          </a:xfrm>
          <a:prstGeom prst="roundRect">
            <a:avLst>
              <a:gd name="adj" fmla="val 1358"/>
            </a:avLst>
          </a:prstGeom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>
              <a:defRPr sz="6000"/>
            </a:lvl1pPr>
          </a:lstStyle>
          <a:p>
            <a:pPr lvl="0">
              <a:defRPr sz="1800"/>
            </a:pPr>
            <a:r>
              <a:rPr sz="8000" dirty="0"/>
              <a:t>Master of Logic 201</a:t>
            </a:r>
            <a:r>
              <a:rPr lang="en-US" sz="8000" dirty="0"/>
              <a:t>8</a:t>
            </a:r>
            <a:r>
              <a:rPr sz="8000" dirty="0"/>
              <a:t>/1</a:t>
            </a:r>
            <a:r>
              <a:rPr lang="en-US" sz="8000" dirty="0"/>
              <a:t>9</a:t>
            </a:r>
            <a:br>
              <a:rPr lang="en-US" sz="8000" dirty="0"/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</a:t>
            </a:r>
            <a:r>
              <a:rPr lang="en-US" sz="280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: 1 June 2018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: 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https://github.com/cschaffner/MoLOverviewPoster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sz="9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08802" y="364830"/>
            <a:ext cx="42330068" cy="29603654"/>
            <a:chOff x="1132722" y="281817"/>
            <a:chExt cx="42330069" cy="29603653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10197787" y="-3600107"/>
              <a:ext cx="13023273" cy="20787122"/>
            </a:xfrm>
            <a:prstGeom prst="roundRect">
              <a:avLst>
                <a:gd name="adj" fmla="val 4137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2" y="10065286"/>
              <a:ext cx="26274649" cy="19538068"/>
            </a:xfrm>
            <a:prstGeom prst="corner">
              <a:avLst>
                <a:gd name="adj1" fmla="val 44772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8959059" y="3446439"/>
              <a:ext cx="19821093" cy="12348236"/>
            </a:xfrm>
            <a:prstGeom prst="corner">
              <a:avLst>
                <a:gd name="adj1" fmla="val 50963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733921"/>
              <a:ext cx="24773948" cy="1045984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5793640" y="12216319"/>
              <a:ext cx="11742805" cy="23595497"/>
            </a:xfrm>
            <a:prstGeom prst="corner">
              <a:avLst>
                <a:gd name="adj1" fmla="val 35903"/>
                <a:gd name="adj2" fmla="val 73563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7" name="L-Shape 116"/>
            <p:cNvSpPr/>
            <p:nvPr/>
          </p:nvSpPr>
          <p:spPr>
            <a:xfrm rot="10800000">
              <a:off x="11843893" y="9976141"/>
              <a:ext cx="22945172" cy="13928833"/>
            </a:xfrm>
            <a:prstGeom prst="corner">
              <a:avLst>
                <a:gd name="adj1" fmla="val 74139"/>
                <a:gd name="adj2" fmla="val 26459"/>
              </a:avLst>
            </a:prstGeom>
            <a:solidFill>
              <a:srgbClr val="FFFF00">
                <a:alpha val="25098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6151103" y="4375143"/>
              <a:ext cx="18553787" cy="15548980"/>
            </a:xfrm>
            <a:prstGeom prst="corner">
              <a:avLst>
                <a:gd name="adj1" fmla="val 51964"/>
                <a:gd name="adj2" fmla="val 55140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31667875" y="16038471"/>
            <a:ext cx="6495403" cy="4984556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Sep/</a:t>
              </a:r>
              <a:r>
                <a:rPr lang="de-DE" sz="2900" dirty="0" err="1">
                  <a:solidFill>
                    <a:srgbClr val="FFFFFF"/>
                  </a:solidFill>
                </a:rPr>
                <a:t>Oct</a:t>
              </a:r>
              <a:r>
                <a:rPr lang="de-DE" sz="2900" dirty="0">
                  <a:solidFill>
                    <a:srgbClr val="FFFFFF"/>
                  </a:solidFill>
                </a:rPr>
                <a:t> 2018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2018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Feb/Mar 2019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Apr/May 2019</a:t>
              </a:r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2019/20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624858" y="27873220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44" name="Shape 228"/>
          <p:cNvSpPr/>
          <p:nvPr/>
        </p:nvSpPr>
        <p:spPr>
          <a:xfrm>
            <a:off x="38511884" y="2234601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230507"/>
            <a:ext cx="7472156" cy="8165214"/>
            <a:chOff x="2418110" y="8134254"/>
            <a:chExt cx="7472156" cy="8165214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134254"/>
              <a:ext cx="3234227" cy="3490021"/>
              <a:chOff x="22016677" y="-915967"/>
              <a:chExt cx="3234227" cy="3490021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[MoL-FNWI] Mathematical Proof Methods for Logic</a:t>
                </a:r>
                <a:br>
                  <a:rPr lang="en-US" sz="2900" dirty="0">
                    <a:solidFill>
                      <a:srgbClr val="FFFFFF"/>
                    </a:solidFill>
                  </a:rPr>
                </a:br>
                <a:r>
                  <a:rPr lang="en-US" sz="2900" dirty="0">
                    <a:solidFill>
                      <a:srgbClr val="FFFFFF"/>
                    </a:solidFill>
                  </a:rPr>
                  <a:t>(Hawke)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861574" y="-9159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2" name="Shape 248"/>
          <p:cNvSpPr/>
          <p:nvPr/>
        </p:nvSpPr>
        <p:spPr>
          <a:xfrm flipH="1" flipV="1">
            <a:off x="2719912" y="21752093"/>
            <a:ext cx="0" cy="1233809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4834357" y="20100807"/>
            <a:ext cx="888898" cy="2763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0779548" y="3562750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Logic, Language and Computation (Aloni)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38282753" y="508314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/>
          </p:cNvSpPr>
          <p:nvPr/>
        </p:nvSpPr>
        <p:spPr>
          <a:xfrm>
            <a:off x="38596611" y="25148194"/>
            <a:ext cx="3240000" cy="324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-FNWI] Basic Probability: Programming  (</a:t>
            </a:r>
            <a:r>
              <a:rPr lang="en-US" sz="2900" dirty="0" err="1">
                <a:latin typeface="Calibri" charset="0"/>
                <a:cs typeface="Calibri" charset="0"/>
              </a:rPr>
              <a:t>Dotlacil</a:t>
            </a:r>
            <a:r>
              <a:rPr lang="en-US" sz="2900" dirty="0">
                <a:latin typeface="Calibri" charset="0"/>
                <a:cs typeface="Calibri" charset="0"/>
              </a:rPr>
              <a:t>)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[3EC]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896042" y="4354032"/>
            <a:ext cx="15283151" cy="11294007"/>
            <a:chOff x="26896042" y="4354032"/>
            <a:chExt cx="15283151" cy="11294007"/>
          </a:xfrm>
        </p:grpSpPr>
        <p:sp>
          <p:nvSpPr>
            <p:cNvPr id="82" name="Shape 82"/>
            <p:cNvSpPr/>
            <p:nvPr/>
          </p:nvSpPr>
          <p:spPr>
            <a:xfrm>
              <a:off x="38350098" y="13212804"/>
              <a:ext cx="3829095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</a:t>
              </a:r>
              <a:br>
                <a:rPr lang="en-US" sz="2900" dirty="0"/>
              </a:br>
              <a:r>
                <a:rPr lang="en-US" sz="2900" dirty="0"/>
                <a:t>Seminar Combining Symbolic and Statistical Methods in AI </a:t>
              </a:r>
              <a:br>
                <a:rPr lang="en-US" sz="2900" dirty="0"/>
              </a:br>
              <a:r>
                <a:rPr lang="en-US" sz="2900" dirty="0"/>
                <a:t>(van </a:t>
              </a:r>
              <a:r>
                <a:rPr lang="en-US" sz="2900" dirty="0" err="1"/>
                <a:t>Harmelen</a:t>
              </a:r>
              <a:r>
                <a:rPr lang="en-US" sz="2900" dirty="0"/>
                <a:t>)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38835849" y="4354032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</a:t>
              </a:r>
              <a:br>
                <a:rPr lang="en-US" sz="2900" dirty="0"/>
              </a:br>
              <a:r>
                <a:rPr lang="en-US" sz="2900" dirty="0"/>
                <a:t>Natural Language Processing 1 (</a:t>
              </a:r>
              <a:r>
                <a:rPr lang="en-US" sz="2900" dirty="0" err="1"/>
                <a:t>Shutova</a:t>
              </a:r>
              <a:r>
                <a:rPr lang="en-US" sz="2900" dirty="0"/>
                <a:t>)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34500505" y="1030096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Foundations of Neural and Cognitive Modelling </a:t>
              </a:r>
            </a:p>
            <a:p>
              <a:pPr lvl="0" algn="ctr">
                <a:defRPr sz="1800"/>
              </a:pPr>
              <a:r>
                <a:rPr lang="en-US" sz="2900" dirty="0"/>
                <a:t>(</a:t>
              </a:r>
              <a:r>
                <a:rPr lang="en-US" sz="2900" dirty="0" err="1"/>
                <a:t>Zuidema</a:t>
              </a:r>
              <a:r>
                <a:rPr lang="en-US" sz="2900" dirty="0"/>
                <a:t>)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30574537" y="10276853"/>
              <a:ext cx="3193199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chemeClr val="lt1"/>
                  </a:solidFill>
                  <a:latin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  <a:t>-FNWI] </a:t>
              </a:r>
              <a:b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</a:br>
              <a: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  <a:t>Logical Methods in Cognitive Science (</a:t>
              </a:r>
              <a:r>
                <a:rPr lang="en-US" sz="2900" dirty="0" err="1">
                  <a:solidFill>
                    <a:schemeClr val="lt1"/>
                  </a:solidFill>
                  <a:latin typeface="Calibri" charset="0"/>
                  <a:cs typeface="Calibri" charset="0"/>
                </a:rPr>
                <a:t>Szymanik</a:t>
              </a:r>
              <a: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522548" y="1321803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Cognitive Models of Language and Music </a:t>
              </a:r>
            </a:p>
            <a:p>
              <a:pPr lvl="0" algn="ctr">
                <a:defRPr sz="1800"/>
              </a:pPr>
              <a:r>
                <a:rPr lang="en-US" sz="2900" dirty="0"/>
                <a:t>(Lentz)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4519621" y="1321803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</a:t>
              </a:r>
              <a:br>
                <a:rPr lang="en-US" sz="2900" dirty="0"/>
              </a:br>
              <a:r>
                <a:rPr lang="en-US" sz="2900" dirty="0"/>
                <a:t>How Music Works: Music Cognition (Honing)</a:t>
              </a:r>
            </a:p>
          </p:txBody>
        </p:sp>
        <p:sp>
          <p:nvSpPr>
            <p:cNvPr id="135" name="Shape 85"/>
            <p:cNvSpPr/>
            <p:nvPr/>
          </p:nvSpPr>
          <p:spPr>
            <a:xfrm>
              <a:off x="27064299" y="13218039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chemeClr val="lt1"/>
                  </a:solidFill>
                  <a:latin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lt1"/>
                  </a:solidFill>
                  <a:latin typeface="Calibri" charset="0"/>
                  <a:cs typeface="Calibri" charset="0"/>
                </a:rPr>
                <a:t>-FNWI] Computational Semantics and Pragmatics (Fernandez)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38835849" y="10299806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</a:t>
              </a:r>
              <a:br>
                <a:rPr lang="en-US" sz="2900" dirty="0"/>
              </a:br>
              <a:r>
                <a:rPr lang="en-US" sz="2900" dirty="0"/>
                <a:t>Statistical Methods for Natural Language Semantics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Shutova</a:t>
              </a:r>
              <a:r>
                <a:rPr lang="en-US" sz="2900" dirty="0"/>
                <a:t>)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38503340" y="7599371"/>
              <a:ext cx="3118829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</a:t>
              </a:r>
              <a:br>
                <a:rPr lang="en-US" sz="2900" dirty="0"/>
              </a:br>
              <a:r>
                <a:rPr lang="en-US" sz="2900" dirty="0"/>
                <a:t>Natural Language Processing 2 (Sima'an)</a:t>
              </a:r>
            </a:p>
          </p:txBody>
        </p:sp>
        <p:sp>
          <p:nvSpPr>
            <p:cNvPr id="204" name="Shape 127"/>
            <p:cNvSpPr/>
            <p:nvPr/>
          </p:nvSpPr>
          <p:spPr>
            <a:xfrm>
              <a:off x="26896042" y="10272584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 Cognition and Language Development (Schaeffer)</a:t>
              </a:r>
            </a:p>
          </p:txBody>
        </p:sp>
      </p:grpSp>
      <p:sp>
        <p:nvSpPr>
          <p:cNvPr id="73" name="Shape 73"/>
          <p:cNvSpPr/>
          <p:nvPr/>
        </p:nvSpPr>
        <p:spPr>
          <a:xfrm>
            <a:off x="18562021" y="381728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[MoL-FGW] Rationality, Cognition and Reasoning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</a:t>
            </a:r>
            <a:r>
              <a:rPr lang="en-US" sz="2900" dirty="0" err="1">
                <a:solidFill>
                  <a:srgbClr val="FFFFFF"/>
                </a:solidFill>
              </a:rPr>
              <a:t>Lambalgen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79" name="Shape 79"/>
          <p:cNvSpPr/>
          <p:nvPr/>
        </p:nvSpPr>
        <p:spPr>
          <a:xfrm>
            <a:off x="14295290" y="577113"/>
            <a:ext cx="3235119" cy="3002856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-FGW] Introduction to the Philosophy of Language (Brouwer)</a:t>
            </a:r>
          </a:p>
        </p:txBody>
      </p:sp>
      <p:sp>
        <p:nvSpPr>
          <p:cNvPr id="118" name="Shape 118"/>
          <p:cNvSpPr/>
          <p:nvPr/>
        </p:nvSpPr>
        <p:spPr>
          <a:xfrm>
            <a:off x="22371311" y="379038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Philosophy of Cognition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Brouwer</a:t>
            </a:r>
            <a:r>
              <a:rPr lang="en-US" sz="2900" dirty="0"/>
              <a:t>)</a:t>
            </a:r>
          </a:p>
        </p:txBody>
      </p:sp>
      <p:sp>
        <p:nvSpPr>
          <p:cNvPr id="139" name="Shape 139"/>
          <p:cNvSpPr/>
          <p:nvPr/>
        </p:nvSpPr>
        <p:spPr>
          <a:xfrm>
            <a:off x="5972140" y="7164561"/>
            <a:ext cx="3465687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Epistemic Paradoxes and Philosophical Puzzles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(Smets)</a:t>
            </a:r>
          </a:p>
        </p:txBody>
      </p:sp>
      <p:sp>
        <p:nvSpPr>
          <p:cNvPr id="145" name="Shape 145"/>
          <p:cNvSpPr/>
          <p:nvPr/>
        </p:nvSpPr>
        <p:spPr>
          <a:xfrm>
            <a:off x="10177688" y="40114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Wittgenstein on Ethics and Aesthetics</a:t>
            </a:r>
          </a:p>
          <a:p>
            <a:pPr lvl="0" algn="ctr">
              <a:defRPr sz="1800"/>
            </a:pPr>
            <a:r>
              <a:rPr lang="en-US" sz="2900" dirty="0"/>
              <a:t>(Stokhof)</a:t>
            </a:r>
          </a:p>
        </p:txBody>
      </p:sp>
      <p:sp>
        <p:nvSpPr>
          <p:cNvPr id="202" name="Shape 202"/>
          <p:cNvSpPr/>
          <p:nvPr/>
        </p:nvSpPr>
        <p:spPr>
          <a:xfrm>
            <a:off x="18548204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Kant, Logic and Cognition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Lambalgen</a:t>
            </a:r>
            <a:r>
              <a:rPr lang="en-US" sz="2900" dirty="0"/>
              <a:t>)</a:t>
            </a:r>
          </a:p>
        </p:txBody>
      </p:sp>
      <p:sp>
        <p:nvSpPr>
          <p:cNvPr id="205" name="Shape 205"/>
          <p:cNvSpPr/>
          <p:nvPr/>
        </p:nvSpPr>
        <p:spPr>
          <a:xfrm>
            <a:off x="11297695" y="1404533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Semantics and Philosophy</a:t>
            </a:r>
            <a:br>
              <a:rPr lang="en-US" sz="2900" dirty="0"/>
            </a:br>
            <a:r>
              <a:rPr lang="en-US" sz="2900" dirty="0"/>
              <a:t>(Dekker, </a:t>
            </a:r>
            <a:r>
              <a:rPr lang="en-US" sz="2900" dirty="0" err="1"/>
              <a:t>Aloni</a:t>
            </a:r>
            <a:r>
              <a:rPr lang="en-US" sz="2900" dirty="0"/>
              <a:t>)</a:t>
            </a:r>
          </a:p>
        </p:txBody>
      </p:sp>
      <p:sp>
        <p:nvSpPr>
          <p:cNvPr id="203" name="Shape 121"/>
          <p:cNvSpPr/>
          <p:nvPr/>
        </p:nvSpPr>
        <p:spPr>
          <a:xfrm>
            <a:off x="2237561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Causal Inference: Philosophical Theory and Modern Practice (Schulz)</a:t>
            </a:r>
          </a:p>
        </p:txBody>
      </p:sp>
      <p:sp>
        <p:nvSpPr>
          <p:cNvPr id="137" name="Shape 139"/>
          <p:cNvSpPr/>
          <p:nvPr/>
        </p:nvSpPr>
        <p:spPr>
          <a:xfrm>
            <a:off x="6118079" y="387875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Ontology: Philosophical Perspectives</a:t>
            </a:r>
            <a:br>
              <a:rPr lang="en-US" sz="2900" dirty="0"/>
            </a:br>
            <a:r>
              <a:rPr lang="en-US" sz="2900" dirty="0"/>
              <a:t>(TBC)</a:t>
            </a:r>
          </a:p>
        </p:txBody>
      </p:sp>
      <p:sp>
        <p:nvSpPr>
          <p:cNvPr id="61" name="Shape 61"/>
          <p:cNvSpPr>
            <a:spLocks noChangeAspect="1"/>
          </p:cNvSpPr>
          <p:nvPr/>
        </p:nvSpPr>
        <p:spPr>
          <a:xfrm>
            <a:off x="38557348" y="21786852"/>
            <a:ext cx="3240000" cy="312936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Basic Probability: Theory 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Cremers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67" name="Shape 67"/>
          <p:cNvSpPr/>
          <p:nvPr/>
        </p:nvSpPr>
        <p:spPr>
          <a:xfrm>
            <a:off x="23014565" y="2156073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Recursion Theory (</a:t>
            </a:r>
            <a:r>
              <a:rPr lang="en-US" sz="2900" dirty="0" err="1">
                <a:solidFill>
                  <a:srgbClr val="FFFFFF"/>
                </a:solidFill>
              </a:rPr>
              <a:t>Rodenburg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85" name="Shape 85"/>
          <p:cNvSpPr/>
          <p:nvPr/>
        </p:nvSpPr>
        <p:spPr>
          <a:xfrm>
            <a:off x="23000299" y="2438394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] Concurrency Theory (Ponse)</a:t>
            </a:r>
          </a:p>
        </p:txBody>
      </p:sp>
      <p:sp>
        <p:nvSpPr>
          <p:cNvPr id="124" name="Shape 124"/>
          <p:cNvSpPr/>
          <p:nvPr/>
        </p:nvSpPr>
        <p:spPr>
          <a:xfrm>
            <a:off x="19353693" y="2432400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Lambda Calculus (Rodenburg)</a:t>
            </a:r>
          </a:p>
        </p:txBody>
      </p:sp>
      <p:sp>
        <p:nvSpPr>
          <p:cNvPr id="142" name="Shape 142"/>
          <p:cNvSpPr/>
          <p:nvPr/>
        </p:nvSpPr>
        <p:spPr>
          <a:xfrm>
            <a:off x="34295825" y="27173194"/>
            <a:ext cx="3420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MastMath-UvA</a:t>
            </a:r>
            <a:r>
              <a:rPr lang="en-US" sz="2900" dirty="0"/>
              <a:t>] Quantum computing </a:t>
            </a:r>
            <a:br>
              <a:rPr lang="en-US" sz="2900" dirty="0"/>
            </a:br>
            <a:r>
              <a:rPr lang="en-US" sz="2900" dirty="0"/>
              <a:t>(de Wolf)</a:t>
            </a:r>
          </a:p>
          <a:p>
            <a:pPr lvl="0" algn="ctr">
              <a:defRPr sz="1800"/>
            </a:pPr>
            <a:r>
              <a:rPr lang="en-US" sz="2900" dirty="0"/>
              <a:t>[8EC]</a:t>
            </a:r>
          </a:p>
        </p:txBody>
      </p:sp>
      <p:sp>
        <p:nvSpPr>
          <p:cNvPr id="160" name="Shape 160"/>
          <p:cNvSpPr/>
          <p:nvPr/>
        </p:nvSpPr>
        <p:spPr>
          <a:xfrm>
            <a:off x="30522548" y="21656389"/>
            <a:ext cx="3276000" cy="2232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Computability and Interaction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Baeten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87" name="Shape 187"/>
          <p:cNvSpPr/>
          <p:nvPr/>
        </p:nvSpPr>
        <p:spPr>
          <a:xfrm>
            <a:off x="30681909" y="2441074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MastMath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Quantum Information Theory</a:t>
            </a:r>
            <a:br>
              <a:rPr lang="en-US" sz="2900" dirty="0"/>
            </a:br>
            <a:r>
              <a:rPr lang="en-US" sz="2900" dirty="0"/>
              <a:t>(Walter and </a:t>
            </a:r>
            <a:r>
              <a:rPr lang="en-US" sz="2900" dirty="0" err="1"/>
              <a:t>Ozols</a:t>
            </a:r>
            <a:r>
              <a:rPr lang="en-US" sz="2900" dirty="0"/>
              <a:t>)</a:t>
            </a:r>
          </a:p>
          <a:p>
            <a:pPr algn="ctr"/>
            <a:r>
              <a:rPr lang="en-US" sz="2900" dirty="0"/>
              <a:t>[8EC]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4354639" y="21535724"/>
            <a:ext cx="3420000" cy="2579668"/>
            <a:chOff x="34965653" y="21815433"/>
            <a:chExt cx="3632244" cy="2579668"/>
          </a:xfrm>
        </p:grpSpPr>
        <p:sp>
          <p:nvSpPr>
            <p:cNvPr id="97" name="Shape 97"/>
            <p:cNvSpPr/>
            <p:nvPr/>
          </p:nvSpPr>
          <p:spPr>
            <a:xfrm>
              <a:off x="34965653" y="21965101"/>
              <a:ext cx="3632244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Information Theory (Schaffner)</a:t>
              </a:r>
            </a:p>
          </p:txBody>
        </p:sp>
        <p:sp>
          <p:nvSpPr>
            <p:cNvPr id="152" name="Shape 230"/>
            <p:cNvSpPr/>
            <p:nvPr/>
          </p:nvSpPr>
          <p:spPr>
            <a:xfrm>
              <a:off x="36041663" y="2181543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ctr">
                <a:defRPr sz="1800"/>
              </a:pPr>
              <a:r>
                <a:rPr lang="en-US" sz="3300" b="1" dirty="0"/>
                <a:t>L&amp;C</a:t>
              </a:r>
              <a:endParaRPr sz="33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295826" y="24097082"/>
            <a:ext cx="3420000" cy="2748468"/>
            <a:chOff x="43107253" y="30726529"/>
            <a:chExt cx="3632245" cy="2748468"/>
          </a:xfrm>
        </p:grpSpPr>
        <p:sp>
          <p:nvSpPr>
            <p:cNvPr id="58" name="Shape 58"/>
            <p:cNvSpPr/>
            <p:nvPr/>
          </p:nvSpPr>
          <p:spPr>
            <a:xfrm>
              <a:off x="43107253" y="31044997"/>
              <a:ext cx="3632245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900" dirty="0">
                <a:solidFill>
                  <a:schemeClr val="tx1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-FNWI] Computational Complexity </a:t>
              </a: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(de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Haan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,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Torenvliet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3" name="Shape 230"/>
            <p:cNvSpPr/>
            <p:nvPr/>
          </p:nvSpPr>
          <p:spPr>
            <a:xfrm>
              <a:off x="44088010" y="30726529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tx1"/>
                  </a:solidFill>
                </a:rPr>
                <a:t>L&amp;C</a:t>
              </a:r>
              <a:endParaRPr sz="3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Shape 211"/>
          <p:cNvSpPr/>
          <p:nvPr/>
        </p:nvSpPr>
        <p:spPr>
          <a:xfrm>
            <a:off x="19345259" y="216107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Protocol Validation (</a:t>
            </a:r>
            <a:r>
              <a:rPr lang="en-US" sz="2900" dirty="0" err="1"/>
              <a:t>Ponse</a:t>
            </a:r>
            <a:r>
              <a:rPr lang="en-US" sz="2900" dirty="0"/>
              <a:t>)</a:t>
            </a:r>
          </a:p>
        </p:txBody>
      </p:sp>
      <p:sp>
        <p:nvSpPr>
          <p:cNvPr id="52" name="Shape 52"/>
          <p:cNvSpPr/>
          <p:nvPr/>
        </p:nvSpPr>
        <p:spPr>
          <a:xfrm>
            <a:off x="1224738" y="18131055"/>
            <a:ext cx="3378486" cy="337848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 [BScWisk] Introduction to Modal Logic (</a:t>
            </a:r>
            <a:r>
              <a:rPr lang="en-US" sz="2900" dirty="0" err="1">
                <a:solidFill>
                  <a:srgbClr val="FFFFFF"/>
                </a:solidFill>
              </a:rPr>
              <a:t>Bezhanishvili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0" name="Shape 100"/>
          <p:cNvSpPr/>
          <p:nvPr/>
        </p:nvSpPr>
        <p:spPr>
          <a:xfrm>
            <a:off x="5883991" y="19700486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Topics in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Modal Logic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Venema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33" name="Shape 133"/>
          <p:cNvSpPr/>
          <p:nvPr/>
        </p:nvSpPr>
        <p:spPr>
          <a:xfrm>
            <a:off x="7908108" y="26653874"/>
            <a:ext cx="3204000" cy="2376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-FNWI] Category Theory (van den Berg)</a:t>
            </a:r>
          </a:p>
        </p:txBody>
      </p:sp>
      <p:sp>
        <p:nvSpPr>
          <p:cNvPr id="154" name="Shape 154"/>
          <p:cNvSpPr/>
          <p:nvPr/>
        </p:nvSpPr>
        <p:spPr>
          <a:xfrm>
            <a:off x="11552039" y="26653948"/>
            <a:ext cx="3203234" cy="237585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Seminar Mathematical Logic </a:t>
            </a: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, </a:t>
            </a:r>
            <a:r>
              <a:rPr lang="en-US" sz="2900" dirty="0" err="1">
                <a:solidFill>
                  <a:srgbClr val="FFFFFF"/>
                </a:solidFill>
              </a:rPr>
              <a:t>Galeotti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[3EC]</a:t>
            </a:r>
          </a:p>
        </p:txBody>
      </p:sp>
      <p:sp>
        <p:nvSpPr>
          <p:cNvPr id="157" name="Shape 157"/>
          <p:cNvSpPr/>
          <p:nvPr/>
        </p:nvSpPr>
        <p:spPr>
          <a:xfrm>
            <a:off x="632135" y="23177217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Mathematical Structures in Logic (Bezhanishvili)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09987" y="23084830"/>
            <a:ext cx="3276000" cy="2614597"/>
            <a:chOff x="5469489" y="19448043"/>
            <a:chExt cx="3276001" cy="2614597"/>
          </a:xfrm>
        </p:grpSpPr>
        <p:sp>
          <p:nvSpPr>
            <p:cNvPr id="94" name="Shape 94"/>
            <p:cNvSpPr/>
            <p:nvPr/>
          </p:nvSpPr>
          <p:spPr>
            <a:xfrm>
              <a:off x="5469489" y="19632818"/>
              <a:ext cx="3276001" cy="2429822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/>
                <a:t>Proof Theory </a:t>
              </a:r>
              <a:br>
                <a:rPr lang="en-US" sz="2900" dirty="0"/>
              </a:br>
              <a:r>
                <a:rPr lang="en-US" sz="2900" dirty="0"/>
                <a:t>(van den Berg)</a:t>
              </a:r>
            </a:p>
          </p:txBody>
        </p:sp>
        <p:sp>
          <p:nvSpPr>
            <p:cNvPr id="149" name="Shape 230"/>
            <p:cNvSpPr/>
            <p:nvPr/>
          </p:nvSpPr>
          <p:spPr>
            <a:xfrm>
              <a:off x="6332333" y="1944804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2E8667-6BCB-014F-BF9B-7BA7401A7E24}"/>
              </a:ext>
            </a:extLst>
          </p:cNvPr>
          <p:cNvGrpSpPr/>
          <p:nvPr/>
        </p:nvGrpSpPr>
        <p:grpSpPr>
          <a:xfrm>
            <a:off x="11548913" y="23087549"/>
            <a:ext cx="3272400" cy="2609159"/>
            <a:chOff x="13622607" y="23125777"/>
            <a:chExt cx="3272400" cy="2609159"/>
          </a:xfrm>
        </p:grpSpPr>
        <p:sp>
          <p:nvSpPr>
            <p:cNvPr id="130" name="Shape 130"/>
            <p:cNvSpPr/>
            <p:nvPr/>
          </p:nvSpPr>
          <p:spPr>
            <a:xfrm>
              <a:off x="13622607" y="23304936"/>
              <a:ext cx="32724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latin typeface="Calibri"/>
                <a:cs typeface="Calibri"/>
              </a:endParaRPr>
            </a:p>
            <a:p>
              <a:pPr algn="ctr"/>
              <a:r>
                <a:rPr lang="en-US" sz="2900" dirty="0">
                  <a:latin typeface="Calibri"/>
                  <a:cs typeface="Calibri"/>
                </a:rPr>
                <a:t>[</a:t>
              </a:r>
              <a:r>
                <a:rPr lang="en-US" sz="2900" dirty="0" err="1">
                  <a:latin typeface="Calibri"/>
                  <a:cs typeface="Calibri"/>
                </a:rPr>
                <a:t>MastMath</a:t>
              </a:r>
              <a:r>
                <a:rPr lang="en-US" sz="2900" dirty="0">
                  <a:latin typeface="Calibri"/>
                  <a:cs typeface="Calibri"/>
                </a:rPr>
                <a:t>] </a:t>
              </a:r>
              <a:br>
                <a:rPr lang="en-US" sz="2900" dirty="0">
                  <a:latin typeface="Calibri"/>
                  <a:cs typeface="Calibri"/>
                </a:rPr>
              </a:br>
              <a:r>
                <a:rPr lang="en-US" sz="2900" dirty="0">
                  <a:latin typeface="Calibri"/>
                  <a:cs typeface="Calibri"/>
                </a:rPr>
                <a:t>Model Theory (</a:t>
              </a:r>
              <a:r>
                <a:rPr lang="en-US" sz="2900" dirty="0" err="1">
                  <a:latin typeface="Calibri"/>
                  <a:cs typeface="Calibri"/>
                </a:rPr>
                <a:t>Venema</a:t>
              </a:r>
              <a:r>
                <a:rPr lang="en-US" sz="2900" dirty="0">
                  <a:latin typeface="Calibri"/>
                  <a:cs typeface="Calibri"/>
                </a:rPr>
                <a:t>)</a:t>
              </a:r>
              <a:br>
                <a:rPr lang="en-US" sz="2900" dirty="0">
                  <a:latin typeface="Calibri"/>
                  <a:cs typeface="Calibri"/>
                </a:rPr>
              </a:br>
              <a:r>
                <a:rPr lang="en-US" sz="2900" dirty="0">
                  <a:latin typeface="Calibri"/>
                  <a:cs typeface="Calibri"/>
                </a:rPr>
                <a:t>[8EC]</a:t>
              </a:r>
            </a:p>
          </p:txBody>
        </p:sp>
        <p:sp>
          <p:nvSpPr>
            <p:cNvPr id="150" name="Shape 230"/>
            <p:cNvSpPr/>
            <p:nvPr/>
          </p:nvSpPr>
          <p:spPr>
            <a:xfrm>
              <a:off x="14513023" y="23125777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/>
            <a:p>
              <a:pPr algn="ctr"/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sp>
        <p:nvSpPr>
          <p:cNvPr id="143" name="Shape 228"/>
          <p:cNvSpPr/>
          <p:nvPr/>
        </p:nvSpPr>
        <p:spPr>
          <a:xfrm>
            <a:off x="12103121" y="18480684"/>
            <a:ext cx="3165086" cy="223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/>
              <a:t>Theoretical </a:t>
            </a:r>
          </a:p>
          <a:p>
            <a:pPr lvl="0" algn="l">
              <a:defRPr sz="1800"/>
            </a:pPr>
            <a:r>
              <a:rPr lang="en-US" sz="3900" b="1" dirty="0"/>
              <a:t>Linguistics</a:t>
            </a:r>
            <a:endParaRPr sz="39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68833A-A0EA-A144-8100-7DF2B2D2AA6B}"/>
              </a:ext>
            </a:extLst>
          </p:cNvPr>
          <p:cNvGrpSpPr/>
          <p:nvPr/>
        </p:nvGrpSpPr>
        <p:grpSpPr>
          <a:xfrm>
            <a:off x="4271061" y="23055851"/>
            <a:ext cx="3276000" cy="2672554"/>
            <a:chOff x="914116" y="22985903"/>
            <a:chExt cx="3276000" cy="2672554"/>
          </a:xfrm>
        </p:grpSpPr>
        <p:sp>
          <p:nvSpPr>
            <p:cNvPr id="162" name="Shape 157"/>
            <p:cNvSpPr/>
            <p:nvPr/>
          </p:nvSpPr>
          <p:spPr>
            <a:xfrm>
              <a:off x="914116" y="2322845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rgbClr val="FFFFFF"/>
                </a:solidFill>
              </a:endParaRPr>
            </a:p>
            <a:p>
              <a:pPr algn="ctr"/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MastMath-UvA</a:t>
              </a:r>
              <a:r>
                <a:rPr lang="en-US" sz="2900" dirty="0">
                  <a:solidFill>
                    <a:srgbClr val="FFFFFF"/>
                  </a:solidFill>
                </a:rPr>
                <a:t>]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Set Theory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(Hart, </a:t>
              </a:r>
              <a:r>
                <a:rPr lang="en-US" sz="2900" dirty="0" err="1">
                  <a:solidFill>
                    <a:srgbClr val="FFFFFF"/>
                  </a:solidFill>
                </a:rPr>
                <a:t>Löwe</a:t>
              </a:r>
              <a:r>
                <a:rPr lang="en-US" sz="2900" dirty="0">
                  <a:solidFill>
                    <a:srgbClr val="FFFFFF"/>
                  </a:solidFill>
                </a:rPr>
                <a:t>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[8EC]</a:t>
              </a:r>
            </a:p>
          </p:txBody>
        </p:sp>
        <p:sp>
          <p:nvSpPr>
            <p:cNvPr id="174" name="Shape 230"/>
            <p:cNvSpPr/>
            <p:nvPr/>
          </p:nvSpPr>
          <p:spPr>
            <a:xfrm>
              <a:off x="1797512" y="2298590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L&amp;M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4" name="Shape 157"/>
          <p:cNvSpPr/>
          <p:nvPr/>
        </p:nvSpPr>
        <p:spPr>
          <a:xfrm>
            <a:off x="15184241" y="23143253"/>
            <a:ext cx="3671804" cy="249775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MastMath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-Utrecht] Category Theory and 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Topos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 Theory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(van 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Oosten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)  [8EC]</a:t>
            </a:r>
          </a:p>
          <a:p>
            <a:pPr algn="ctr"/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in 2019/20 only</a:t>
            </a:r>
            <a:endParaRPr lang="en-US" sz="2900" dirty="0">
              <a:solidFill>
                <a:schemeClr val="dk1">
                  <a:alpha val="25000"/>
                </a:schemeClr>
              </a:solidFill>
              <a:latin typeface="Calibri" charset="0"/>
              <a:cs typeface="Calibri" charset="0"/>
            </a:endParaRPr>
          </a:p>
        </p:txBody>
      </p:sp>
      <p:sp>
        <p:nvSpPr>
          <p:cNvPr id="165" name="Shape 100"/>
          <p:cNvSpPr/>
          <p:nvPr/>
        </p:nvSpPr>
        <p:spPr>
          <a:xfrm>
            <a:off x="15302985" y="26626874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Homotopy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 Type Theory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(van den Berg)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in 2019/20 only</a:t>
            </a:r>
            <a:endParaRPr lang="en-US" sz="2900" dirty="0">
              <a:solidFill>
                <a:schemeClr val="dk1">
                  <a:alpha val="25000"/>
                </a:schemeClr>
              </a:solidFill>
              <a:latin typeface="Calibri" charset="0"/>
              <a:cs typeface="Calibri" charset="0"/>
            </a:endParaRPr>
          </a:p>
        </p:txBody>
      </p:sp>
      <p:sp>
        <p:nvSpPr>
          <p:cNvPr id="128" name="Shape 154">
            <a:extLst>
              <a:ext uri="{FF2B5EF4-FFF2-40B4-BE49-F238E27FC236}">
                <a16:creationId xmlns:a16="http://schemas.microsoft.com/office/drawing/2014/main" id="{542925DC-ACE0-5640-BD83-440874A1F4A6}"/>
              </a:ext>
            </a:extLst>
          </p:cNvPr>
          <p:cNvSpPr/>
          <p:nvPr/>
        </p:nvSpPr>
        <p:spPr>
          <a:xfrm>
            <a:off x="4209678" y="26653948"/>
            <a:ext cx="3410273" cy="237585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-Utrecht]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 err="1">
                <a:solidFill>
                  <a:srgbClr val="FFFFFF"/>
                </a:solidFill>
              </a:rPr>
              <a:t>Topos</a:t>
            </a:r>
            <a:r>
              <a:rPr lang="en-US" sz="2900" dirty="0">
                <a:solidFill>
                  <a:srgbClr val="FFFFFF"/>
                </a:solidFill>
              </a:rPr>
              <a:t>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</a:t>
            </a:r>
            <a:r>
              <a:rPr lang="en-US" sz="2900" dirty="0" err="1">
                <a:solidFill>
                  <a:srgbClr val="FFFFFF"/>
                </a:solidFill>
              </a:rPr>
              <a:t>Oosten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[8EC]</a:t>
            </a:r>
          </a:p>
        </p:txBody>
      </p:sp>
      <p:sp>
        <p:nvSpPr>
          <p:cNvPr id="106" name="Shape 106"/>
          <p:cNvSpPr/>
          <p:nvPr/>
        </p:nvSpPr>
        <p:spPr>
          <a:xfrm>
            <a:off x="14987194" y="140557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br>
              <a:rPr lang="en-US" sz="29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Logic 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689588" y="13759407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b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b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</a:p>
            <a:p>
              <a:pPr lvl="0" algn="ctr">
                <a:defRPr sz="1800"/>
              </a:pPr>
              <a:r>
                <a:rPr lang="en-US" sz="2900" dirty="0"/>
                <a:t>(Dekker)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(van </a:t>
                </a:r>
                <a:r>
                  <a:rPr lang="en-US" sz="2900" dirty="0" err="1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</a:p>
            <a:p>
              <a:pPr lvl="0" algn="ctr">
                <a:defRPr sz="1800"/>
              </a:pPr>
              <a:r>
                <a:rPr lang="en-US" sz="2900" dirty="0"/>
                <a:t>Time </a:t>
              </a:r>
              <a:br>
                <a:rPr lang="en-US" sz="2900" dirty="0"/>
              </a:br>
              <a:r>
                <a:rPr lang="en-US" sz="2900" dirty="0"/>
                <a:t>(van </a:t>
              </a:r>
              <a:r>
                <a:rPr lang="en-US" sz="2900" dirty="0" err="1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19653359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chemeClr val="tx1"/>
                </a:solidFill>
              </a:rPr>
              <a:t>[RM-Ling]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Syntax and Semantics 2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(</a:t>
            </a:r>
            <a:r>
              <a:rPr lang="en-US" sz="2900" dirty="0" err="1">
                <a:solidFill>
                  <a:schemeClr val="tx1"/>
                </a:solidFill>
              </a:rPr>
              <a:t>Hengeveld</a:t>
            </a:r>
            <a:r>
              <a:rPr lang="en-US" sz="2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9" name="Shape 112"/>
          <p:cNvSpPr/>
          <p:nvPr/>
        </p:nvSpPr>
        <p:spPr>
          <a:xfrm>
            <a:off x="14981797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[RM-Ling]</a:t>
            </a:r>
            <a:br>
              <a:rPr lang="en-US" sz="2900" dirty="0"/>
            </a:br>
            <a:r>
              <a:rPr lang="en-US" sz="2900" dirty="0"/>
              <a:t>Syntax and Semantics 1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Hengeveld</a:t>
            </a:r>
            <a:r>
              <a:rPr lang="en-US" sz="2900" dirty="0"/>
              <a:t>, </a:t>
            </a:r>
            <a:r>
              <a:rPr lang="en-US" sz="2900" dirty="0" err="1"/>
              <a:t>Aboh</a:t>
            </a:r>
            <a:r>
              <a:rPr lang="en-US" sz="2900" dirty="0"/>
              <a:t>)</a:t>
            </a:r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6880900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31635218" y="19025956"/>
            <a:ext cx="2414725" cy="2031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Economic </a:t>
            </a:r>
          </a:p>
          <a:p>
            <a:pPr lvl="0" algn="l">
              <a:defRPr sz="1800"/>
            </a:pPr>
            <a:r>
              <a:rPr lang="en-US" sz="3900" b="1" dirty="0"/>
              <a:t>Theory</a:t>
            </a:r>
            <a:endParaRPr sz="3900" b="1" dirty="0"/>
          </a:p>
        </p:txBody>
      </p:sp>
      <p:sp>
        <p:nvSpPr>
          <p:cNvPr id="158" name="Shape 193"/>
          <p:cNvSpPr/>
          <p:nvPr/>
        </p:nvSpPr>
        <p:spPr>
          <a:xfrm>
            <a:off x="34515371" y="18575513"/>
            <a:ext cx="3276000" cy="2268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Game Theory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Endriss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9" name="Shape 211"/>
          <p:cNvSpPr/>
          <p:nvPr/>
        </p:nvSpPr>
        <p:spPr>
          <a:xfrm>
            <a:off x="34515371" y="16142825"/>
            <a:ext cx="3276000" cy="2268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Computational Social Choice (</a:t>
            </a:r>
            <a:r>
              <a:rPr lang="en-US" sz="2900" dirty="0" err="1">
                <a:latin typeface="Calibri"/>
                <a:cs typeface="Calibri"/>
              </a:rPr>
              <a:t>Endriss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7" name="Shape 136"/>
          <p:cNvSpPr/>
          <p:nvPr/>
        </p:nvSpPr>
        <p:spPr>
          <a:xfrm>
            <a:off x="38684807" y="18419517"/>
            <a:ext cx="3520838" cy="274481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Machine Learning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Koolen</a:t>
            </a:r>
            <a:r>
              <a:rPr lang="en-US" sz="2900" dirty="0">
                <a:solidFill>
                  <a:srgbClr val="FFFFFF"/>
                </a:solidFill>
              </a:rPr>
              <a:t>, </a:t>
            </a:r>
            <a:r>
              <a:rPr lang="en-US" sz="2900" dirty="0" err="1">
                <a:solidFill>
                  <a:srgbClr val="FFFFFF"/>
                </a:solidFill>
              </a:rPr>
              <a:t>Grünwald</a:t>
            </a:r>
            <a:r>
              <a:rPr lang="en-US" sz="2900" dirty="0">
                <a:solidFill>
                  <a:srgbClr val="FFFFFF"/>
                </a:solidFill>
              </a:rPr>
              <a:t>, de Heide) [8EC]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18476185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3" name="Shape 248"/>
          <p:cNvSpPr/>
          <p:nvPr/>
        </p:nvSpPr>
        <p:spPr>
          <a:xfrm flipH="1" flipV="1">
            <a:off x="41822916" y="6880899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1" name="Shape 121">
            <a:extLst>
              <a:ext uri="{FF2B5EF4-FFF2-40B4-BE49-F238E27FC236}">
                <a16:creationId xmlns:a16="http://schemas.microsoft.com/office/drawing/2014/main" id="{F6F249D7-9912-DA41-BBB9-48C065B69484}"/>
              </a:ext>
            </a:extLst>
          </p:cNvPr>
          <p:cNvSpPr/>
          <p:nvPr/>
        </p:nvSpPr>
        <p:spPr>
          <a:xfrm>
            <a:off x="10097966" y="1031926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History of logic: Theories of Language in Early Modern Philosophy (Maat)</a:t>
            </a:r>
          </a:p>
        </p:txBody>
      </p:sp>
      <p:sp>
        <p:nvSpPr>
          <p:cNvPr id="136" name="Shape 187">
            <a:extLst>
              <a:ext uri="{FF2B5EF4-FFF2-40B4-BE49-F238E27FC236}">
                <a16:creationId xmlns:a16="http://schemas.microsoft.com/office/drawing/2014/main" id="{E45814B0-2CCE-C843-B275-E573CFEFCED7}"/>
              </a:ext>
            </a:extLst>
          </p:cNvPr>
          <p:cNvSpPr/>
          <p:nvPr/>
        </p:nvSpPr>
        <p:spPr>
          <a:xfrm>
            <a:off x="27064299" y="244136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Kolmogorov Complexity (Torenvliet)</a:t>
            </a:r>
          </a:p>
        </p:txBody>
      </p:sp>
      <p:sp>
        <p:nvSpPr>
          <p:cNvPr id="148" name="Shape 67">
            <a:extLst>
              <a:ext uri="{FF2B5EF4-FFF2-40B4-BE49-F238E27FC236}">
                <a16:creationId xmlns:a16="http://schemas.microsoft.com/office/drawing/2014/main" id="{1410FA51-D999-3047-A3A4-11DCDAAC46DF}"/>
              </a:ext>
            </a:extLst>
          </p:cNvPr>
          <p:cNvSpPr/>
          <p:nvPr/>
        </p:nvSpPr>
        <p:spPr>
          <a:xfrm>
            <a:off x="30681909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Term Rewriting Systems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Endrullis</a:t>
            </a:r>
            <a:r>
              <a:rPr lang="en-US" sz="2900" dirty="0"/>
              <a:t>)</a:t>
            </a:r>
          </a:p>
        </p:txBody>
      </p:sp>
      <p:sp>
        <p:nvSpPr>
          <p:cNvPr id="156" name="Shape 139">
            <a:extLst>
              <a:ext uri="{FF2B5EF4-FFF2-40B4-BE49-F238E27FC236}">
                <a16:creationId xmlns:a16="http://schemas.microsoft.com/office/drawing/2014/main" id="{C5F71FB7-E831-5E48-A2D3-30511B2CA146}"/>
              </a:ext>
            </a:extLst>
          </p:cNvPr>
          <p:cNvSpPr/>
          <p:nvPr/>
        </p:nvSpPr>
        <p:spPr>
          <a:xfrm>
            <a:off x="6113595" y="104707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Philosophy of Techno Science</a:t>
            </a:r>
            <a:br>
              <a:rPr lang="en-US" sz="2900" dirty="0"/>
            </a:br>
            <a:r>
              <a:rPr lang="en-US" sz="2900" dirty="0"/>
              <a:t>(Russo)</a:t>
            </a:r>
          </a:p>
        </p:txBody>
      </p:sp>
      <p:sp>
        <p:nvSpPr>
          <p:cNvPr id="163" name="Shape 121">
            <a:extLst>
              <a:ext uri="{FF2B5EF4-FFF2-40B4-BE49-F238E27FC236}">
                <a16:creationId xmlns:a16="http://schemas.microsoft.com/office/drawing/2014/main" id="{1FAC236F-44C2-DD4D-93D1-B02C07ECC418}"/>
              </a:ext>
            </a:extLst>
          </p:cNvPr>
          <p:cNvSpPr/>
          <p:nvPr/>
        </p:nvSpPr>
        <p:spPr>
          <a:xfrm>
            <a:off x="1636905" y="13909553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</a:t>
            </a:r>
            <a:br>
              <a:rPr lang="en-US" sz="2900" dirty="0"/>
            </a:br>
            <a:r>
              <a:rPr lang="en-US" sz="2900" dirty="0"/>
              <a:t>Topology, Logic and Learning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Baltag</a:t>
            </a:r>
            <a:r>
              <a:rPr lang="en-US" sz="2900" dirty="0"/>
              <a:t>)</a:t>
            </a:r>
          </a:p>
        </p:txBody>
      </p:sp>
      <p:sp>
        <p:nvSpPr>
          <p:cNvPr id="168" name="Shape 202">
            <a:extLst>
              <a:ext uri="{FF2B5EF4-FFF2-40B4-BE49-F238E27FC236}">
                <a16:creationId xmlns:a16="http://schemas.microsoft.com/office/drawing/2014/main" id="{9F841D84-7C82-FE4E-8AA7-8202FDC9C2CD}"/>
              </a:ext>
            </a:extLst>
          </p:cNvPr>
          <p:cNvSpPr/>
          <p:nvPr/>
        </p:nvSpPr>
        <p:spPr>
          <a:xfrm>
            <a:off x="1018377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Logic and Philosophy</a:t>
            </a:r>
            <a:br>
              <a:rPr lang="en-US" sz="2900" dirty="0"/>
            </a:br>
            <a:r>
              <a:rPr lang="en-US" sz="2900" dirty="0"/>
              <a:t>(TBC)</a:t>
            </a:r>
          </a:p>
        </p:txBody>
      </p:sp>
      <p:sp>
        <p:nvSpPr>
          <p:cNvPr id="170" name="Shape 187">
            <a:extLst>
              <a:ext uri="{FF2B5EF4-FFF2-40B4-BE49-F238E27FC236}">
                <a16:creationId xmlns:a16="http://schemas.microsoft.com/office/drawing/2014/main" id="{EE61D495-4F4C-6844-861A-5326B0AB7A79}"/>
              </a:ext>
            </a:extLst>
          </p:cNvPr>
          <p:cNvSpPr/>
          <p:nvPr/>
        </p:nvSpPr>
        <p:spPr>
          <a:xfrm>
            <a:off x="27064299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 Distributed Algorithms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Fokkink</a:t>
            </a:r>
            <a:r>
              <a:rPr lang="en-US" sz="2900" dirty="0"/>
              <a:t>)</a:t>
            </a:r>
          </a:p>
        </p:txBody>
      </p:sp>
      <p:sp>
        <p:nvSpPr>
          <p:cNvPr id="171" name="Shape 187">
            <a:extLst>
              <a:ext uri="{FF2B5EF4-FFF2-40B4-BE49-F238E27FC236}">
                <a16:creationId xmlns:a16="http://schemas.microsoft.com/office/drawing/2014/main" id="{C054D878-0FCF-8944-9150-9FCA01046A9A}"/>
              </a:ext>
            </a:extLst>
          </p:cNvPr>
          <p:cNvSpPr/>
          <p:nvPr/>
        </p:nvSpPr>
        <p:spPr>
          <a:xfrm>
            <a:off x="21195857" y="270538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Logical Verification</a:t>
            </a:r>
            <a:br>
              <a:rPr lang="en-US" sz="2900" dirty="0"/>
            </a:br>
            <a:r>
              <a:rPr lang="en-US" sz="2900" dirty="0"/>
              <a:t>(TBC)</a:t>
            </a:r>
          </a:p>
        </p:txBody>
      </p:sp>
      <p:sp>
        <p:nvSpPr>
          <p:cNvPr id="134" name="Shape 248">
            <a:extLst>
              <a:ext uri="{FF2B5EF4-FFF2-40B4-BE49-F238E27FC236}">
                <a16:creationId xmlns:a16="http://schemas.microsoft.com/office/drawing/2014/main" id="{9214EF80-EB54-2548-8428-81867880DB76}"/>
              </a:ext>
            </a:extLst>
          </p:cNvPr>
          <p:cNvSpPr/>
          <p:nvPr/>
        </p:nvSpPr>
        <p:spPr>
          <a:xfrm flipH="1">
            <a:off x="3004617" y="16530868"/>
            <a:ext cx="25773" cy="140255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5513</TotalTime>
  <Words>508</Words>
  <Application>Microsoft Macintosh PowerPoint</Application>
  <PresentationFormat>Custom</PresentationFormat>
  <Paragraphs>121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Helvetica Neue</vt:lpstr>
      <vt:lpstr>Default</vt:lpstr>
      <vt:lpstr>Master of Logic 2018/19 version: 1 June 2018:  https://github.com/cschaffner/MoLOverviewPoster Suggestions and comments are welcome! 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Microsoft Office User</cp:lastModifiedBy>
  <cp:revision>250</cp:revision>
  <cp:lastPrinted>2017-12-13T10:28:22Z</cp:lastPrinted>
  <dcterms:modified xsi:type="dcterms:W3CDTF">2018-05-31T07:17:53Z</dcterms:modified>
</cp:coreProperties>
</file>