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2168" y="144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759186" y="390894"/>
            <a:ext cx="11987193" cy="2625862"/>
          </a:xfrm>
          <a:prstGeom prst="roundRect">
            <a:avLst>
              <a:gd name="adj" fmla="val 1358"/>
            </a:avLst>
          </a:prstGeom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8000" dirty="0"/>
              <a:t>Master of Logic </a:t>
            </a:r>
            <a:r>
              <a:rPr sz="8000" dirty="0" smtClean="0"/>
              <a:t>201</a:t>
            </a:r>
            <a:r>
              <a:rPr lang="en-US" sz="8000" dirty="0"/>
              <a:t>7</a:t>
            </a:r>
            <a:r>
              <a:rPr sz="8000" dirty="0" smtClean="0"/>
              <a:t>/1</a:t>
            </a:r>
            <a:r>
              <a:rPr lang="en-US" sz="8000" dirty="0"/>
              <a:t>8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18 </a:t>
            </a: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December 2017: </a:t>
            </a:r>
            <a:b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://github.com/cschaffner/MoLOverviewPoster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sz="9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8801" y="308286"/>
            <a:ext cx="42185534" cy="29603657"/>
            <a:chOff x="1132721" y="281816"/>
            <a:chExt cx="42185535" cy="29603656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35483" y="-3537804"/>
              <a:ext cx="13023273" cy="20662514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8686068" cy="19538068"/>
            </a:xfrm>
            <a:prstGeom prst="corner">
              <a:avLst>
                <a:gd name="adj1" fmla="val 40899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1" y="3528888"/>
              <a:ext cx="21912556" cy="12776947"/>
            </a:xfrm>
            <a:prstGeom prst="corner">
              <a:avLst>
                <a:gd name="adj1" fmla="val 48906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831931"/>
              <a:ext cx="24636538" cy="1036183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7199358" y="13766573"/>
              <a:ext cx="10937386" cy="21300411"/>
            </a:xfrm>
            <a:prstGeom prst="corner">
              <a:avLst>
                <a:gd name="adj1" fmla="val 35903"/>
                <a:gd name="adj2" fmla="val 74419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7" name="L-Shape 116"/>
            <p:cNvSpPr/>
            <p:nvPr/>
          </p:nvSpPr>
          <p:spPr>
            <a:xfrm rot="10800000">
              <a:off x="11843895" y="9976141"/>
              <a:ext cx="22945172" cy="14497760"/>
            </a:xfrm>
            <a:prstGeom prst="corner">
              <a:avLst>
                <a:gd name="adj1" fmla="val 74139"/>
                <a:gd name="adj2" fmla="val 26459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869574" y="4656672"/>
              <a:ext cx="19116844" cy="15548980"/>
            </a:xfrm>
            <a:prstGeom prst="corner">
              <a:avLst>
                <a:gd name="adj1" fmla="val 51964"/>
                <a:gd name="adj2" fmla="val 58385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1667875" y="16541513"/>
            <a:ext cx="6495403" cy="4984556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Sep/Okt </a:t>
              </a:r>
              <a:r>
                <a:rPr lang="de-DE" sz="2900" dirty="0" smtClean="0">
                  <a:solidFill>
                    <a:srgbClr val="FFFFFF"/>
                  </a:solidFill>
                </a:rPr>
                <a:t>2017</a:t>
              </a:r>
              <a:endParaRPr lang="de-DE" sz="2900" dirty="0">
                <a:solidFill>
                  <a:srgbClr val="FFFFFF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</a:t>
              </a:r>
              <a:r>
                <a:rPr lang="fr-FR" sz="2900" dirty="0" smtClean="0"/>
                <a:t>2017</a:t>
              </a:r>
              <a:endParaRPr lang="fr-FR" sz="29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Feb/Mar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Apr/May </a:t>
              </a:r>
              <a:r>
                <a:rPr lang="en-US" sz="2900" dirty="0" smtClean="0"/>
                <a:t>2018</a:t>
              </a:r>
              <a:endParaRPr lang="en-US" sz="2900" dirty="0"/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2018/19</a:t>
              </a:r>
              <a:endParaRPr lang="en-US" sz="2900" dirty="0"/>
            </a:p>
          </p:txBody>
        </p:sp>
      </p:grpSp>
      <p:sp>
        <p:nvSpPr>
          <p:cNvPr id="140" name="Shape 229"/>
          <p:cNvSpPr/>
          <p:nvPr/>
        </p:nvSpPr>
        <p:spPr>
          <a:xfrm>
            <a:off x="624858" y="27873220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44" name="Shape 228"/>
          <p:cNvSpPr/>
          <p:nvPr/>
        </p:nvSpPr>
        <p:spPr>
          <a:xfrm>
            <a:off x="38511884" y="2095732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168099"/>
            <a:ext cx="7472156" cy="8227622"/>
            <a:chOff x="2418110" y="8071846"/>
            <a:chExt cx="7472156" cy="8227622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071846"/>
              <a:ext cx="3234227" cy="3552429"/>
              <a:chOff x="22016677" y="-978375"/>
              <a:chExt cx="3234227" cy="3552429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[MoL-FNWI] </a:t>
                </a:r>
                <a:r>
                  <a:rPr lang="en-US" sz="2900" dirty="0" smtClean="0">
                    <a:solidFill>
                      <a:srgbClr val="FFFFFF"/>
                    </a:solidFill>
                  </a:rPr>
                  <a:t>Mathematical Proof Methods for Logic</a:t>
                </a:r>
                <a:br>
                  <a:rPr lang="en-US" sz="2900" dirty="0" smtClean="0">
                    <a:solidFill>
                      <a:srgbClr val="FFFFFF"/>
                    </a:solidFill>
                  </a:rPr>
                </a:br>
                <a:r>
                  <a:rPr lang="en-US" sz="2900" dirty="0" smtClean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 smtClean="0">
                    <a:solidFill>
                      <a:srgbClr val="FFFFFF"/>
                    </a:solidFill>
                  </a:rPr>
                  <a:t>Incurvati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725820" y="-97837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 smtClean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2" name="Shape 248"/>
          <p:cNvSpPr/>
          <p:nvPr/>
        </p:nvSpPr>
        <p:spPr>
          <a:xfrm flipH="1" flipV="1">
            <a:off x="4230303" y="21473784"/>
            <a:ext cx="1684091" cy="174551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8" y="20172044"/>
            <a:ext cx="1098897" cy="384775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1125801" y="3172316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 smtClean="0">
                  <a:solidFill>
                    <a:srgbClr val="FFFFFF"/>
                  </a:solidFill>
                </a:rPr>
                <a:t>Logic</a:t>
              </a:r>
              <a:r>
                <a:rPr lang="en-US" sz="2900" dirty="0">
                  <a:solidFill>
                    <a:srgbClr val="FFFFFF"/>
                  </a:solidFill>
                </a:rPr>
                <a:t>, Language </a:t>
              </a:r>
              <a:r>
                <a:rPr lang="en-US" sz="2900" dirty="0" smtClean="0">
                  <a:solidFill>
                    <a:srgbClr val="FFFFFF"/>
                  </a:solidFill>
                </a:rPr>
                <a:t>and Computation </a:t>
              </a:r>
              <a:r>
                <a:rPr lang="en-US" sz="2900" dirty="0">
                  <a:solidFill>
                    <a:srgbClr val="FFFFFF"/>
                  </a:solidFill>
                </a:rPr>
                <a:t>(Aloni)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>
                  <a:solidFill>
                    <a:srgbClr val="FFFFFF"/>
                  </a:solidFill>
                </a:rPr>
                <a:t>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8282753" y="50831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 noChangeAspect="1"/>
          </p:cNvSpPr>
          <p:nvPr/>
        </p:nvSpPr>
        <p:spPr>
          <a:xfrm>
            <a:off x="38477563" y="22241187"/>
            <a:ext cx="3740404" cy="3006525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[</a:t>
            </a:r>
            <a:r>
              <a:rPr lang="en-US" sz="2900" dirty="0" err="1"/>
              <a:t>MoL</a:t>
            </a:r>
            <a:r>
              <a:rPr lang="en-US" sz="2900" dirty="0"/>
              <a:t>-FNWI] Basic Probability: Programming  (</a:t>
            </a:r>
            <a:r>
              <a:rPr lang="en-US" sz="2900" dirty="0" err="1" smtClean="0"/>
              <a:t>Dotlacil</a:t>
            </a:r>
            <a:r>
              <a:rPr lang="en-US" sz="2900" dirty="0" smtClean="0"/>
              <a:t> &amp; </a:t>
            </a:r>
            <a:r>
              <a:rPr lang="en-US" sz="2900" dirty="0" err="1"/>
              <a:t>Cremers</a:t>
            </a:r>
            <a:r>
              <a:rPr lang="en-US" sz="2900" dirty="0"/>
              <a:t>)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[</a:t>
            </a:r>
            <a:r>
              <a:rPr lang="en-US" sz="2900" dirty="0"/>
              <a:t>3EC]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896042" y="4354032"/>
            <a:ext cx="15222893" cy="14262562"/>
            <a:chOff x="26896042" y="4354032"/>
            <a:chExt cx="15222893" cy="14262562"/>
          </a:xfrm>
        </p:grpSpPr>
        <p:sp>
          <p:nvSpPr>
            <p:cNvPr id="82" name="Shape 82"/>
            <p:cNvSpPr/>
            <p:nvPr/>
          </p:nvSpPr>
          <p:spPr>
            <a:xfrm>
              <a:off x="38835848" y="13217278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MScAI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Knowledge </a:t>
              </a:r>
              <a:r>
                <a:rPr lang="en-US" sz="2900" dirty="0">
                  <a:solidFill>
                    <a:srgbClr val="FFFFFF"/>
                  </a:solidFill>
                </a:rPr>
                <a:t>Representation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Harmelen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835849" y="435403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 smtClean="0"/>
                <a:t>]</a:t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1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4500505" y="1030096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Foundations of Neural and Cognitive Modelling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 err="1" smtClean="0"/>
                <a:t>Zuidema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30574537" y="10276853"/>
              <a:ext cx="3193199" cy="2430000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]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Logical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Methods in Cognitive Science 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Szymanik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522548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Cognitive Models of Language and Music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/>
                <a:t>(Lentz)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4519621" y="1321803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Music </a:t>
              </a:r>
              <a:r>
                <a:rPr lang="en-US" sz="2900" dirty="0"/>
                <a:t>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842935" y="1618659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27064299" y="13218039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</a:t>
              </a:r>
              <a:r>
                <a:rPr lang="en-US" sz="2900" dirty="0" smtClean="0">
                  <a:solidFill>
                    <a:schemeClr val="tx1"/>
                  </a:solidFill>
                </a:rPr>
                <a:t>Computational Semantics and </a:t>
              </a:r>
              <a:r>
                <a:rPr lang="en-US" sz="2900" dirty="0">
                  <a:solidFill>
                    <a:schemeClr val="tx1"/>
                  </a:solidFill>
                </a:rPr>
                <a:t>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5849" y="10299806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Unsupervised Language Learning </a:t>
              </a:r>
              <a:r>
                <a:rPr lang="en-US" sz="2900" dirty="0" smtClean="0"/>
                <a:t>(</a:t>
              </a:r>
              <a:r>
                <a:rPr lang="en-US" sz="2900" dirty="0" err="1" smtClean="0"/>
                <a:t>Deoskar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38503340" y="7599371"/>
              <a:ext cx="3118829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MScAI</a:t>
              </a:r>
              <a:r>
                <a:rPr lang="en-US" sz="2900" dirty="0"/>
                <a:t>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Natural </a:t>
              </a:r>
              <a:r>
                <a:rPr lang="en-US" sz="2900" dirty="0"/>
                <a:t>Language Processing 2 (Sima'an)</a:t>
              </a:r>
            </a:p>
          </p:txBody>
        </p:sp>
        <p:sp>
          <p:nvSpPr>
            <p:cNvPr id="204" name="Shape 127"/>
            <p:cNvSpPr/>
            <p:nvPr/>
          </p:nvSpPr>
          <p:spPr>
            <a:xfrm>
              <a:off x="26896042" y="1027258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MScB&amp;CS</a:t>
              </a:r>
              <a:r>
                <a:rPr lang="en-US" sz="2900" dirty="0"/>
                <a:t>]  Cognition and Language Development (Schaeffer)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59666" y="432692"/>
            <a:ext cx="19333206" cy="9280933"/>
            <a:chOff x="6159691" y="432692"/>
            <a:chExt cx="19333206" cy="9280933"/>
          </a:xfrm>
        </p:grpSpPr>
        <p:sp>
          <p:nvSpPr>
            <p:cNvPr id="73" name="Shape 73"/>
            <p:cNvSpPr/>
            <p:nvPr/>
          </p:nvSpPr>
          <p:spPr>
            <a:xfrm>
              <a:off x="17387417" y="381728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[MoL-FGW] Rationality, Cognition and Reasoning </a:t>
              </a:r>
              <a:r>
                <a:rPr lang="en-US" sz="2900" dirty="0" smtClean="0">
                  <a:solidFill>
                    <a:srgbClr val="FFFFFF"/>
                  </a:solidFill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</a:rPr>
              </a:br>
              <a:r>
                <a:rPr lang="en-US" sz="2900" dirty="0" smtClean="0">
                  <a:solidFill>
                    <a:srgbClr val="FFFFFF"/>
                  </a:solidFill>
                </a:rPr>
                <a:t>(van 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Lambalgen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221809" y="432692"/>
              <a:ext cx="3235119" cy="3002856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[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900" dirty="0" smtClean="0">
                  <a:solidFill>
                    <a:srgbClr val="FFFFFF"/>
                  </a:solidFill>
                </a:rPr>
                <a:t>-FGW] </a:t>
              </a:r>
              <a:r>
                <a:rPr lang="en-US" sz="2900" dirty="0">
                  <a:solidFill>
                    <a:srgbClr val="FFFFFF"/>
                  </a:solidFill>
                </a:rPr>
                <a:t>Introduction to the Philosophy of Language (Brouwer)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2053149" y="3790383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Philosophy </a:t>
              </a:r>
              <a:r>
                <a:rPr lang="en-US" sz="2900" dirty="0"/>
                <a:t>of </a:t>
              </a:r>
              <a:r>
                <a:rPr lang="en-US" sz="2900" dirty="0" smtClean="0"/>
                <a:t>Cognition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/>
                <a:t>Brouwer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172166" y="7283625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Logic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, Knowledge and Science </a:t>
              </a: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9543" y="3790383"/>
              <a:ext cx="3760538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/>
                <a:t> Radical Interpretation, Hermeneutics and Forms of Life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</a:t>
              </a:r>
              <a:r>
                <a:rPr lang="en-US" sz="2900" dirty="0"/>
                <a:t>Stokhof)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7373600" y="712501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  <a:br>
                <a:rPr lang="en-US" sz="2900" dirty="0" smtClean="0"/>
              </a:br>
              <a:r>
                <a:rPr lang="en-US" sz="2900" dirty="0" smtClean="0"/>
                <a:t>Kant</a:t>
              </a:r>
              <a:r>
                <a:rPr lang="en-US" sz="2900" dirty="0"/>
                <a:t>, Logic and Cognition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501812" y="72168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Possible </a:t>
              </a:r>
              <a:r>
                <a:rPr lang="en-US" sz="2900" dirty="0"/>
                <a:t>Worlds: Logic and Metaphysics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Berto)</a:t>
              </a:r>
            </a:p>
          </p:txBody>
        </p:sp>
        <p:sp>
          <p:nvSpPr>
            <p:cNvPr id="203" name="Shape 121"/>
            <p:cNvSpPr/>
            <p:nvPr/>
          </p:nvSpPr>
          <p:spPr>
            <a:xfrm>
              <a:off x="22057454" y="7138534"/>
              <a:ext cx="3435443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</a:t>
              </a:r>
              <a:br>
                <a:rPr lang="en-US" sz="2900" dirty="0" smtClean="0"/>
              </a:br>
              <a:r>
                <a:rPr lang="en-US" sz="2900" dirty="0" smtClean="0"/>
                <a:t>Causal </a:t>
              </a:r>
              <a:r>
                <a:rPr lang="en-US" sz="2900" dirty="0"/>
                <a:t>I</a:t>
              </a:r>
              <a:r>
                <a:rPr lang="en-US" sz="2900" dirty="0" smtClean="0"/>
                <a:t>nference</a:t>
              </a:r>
              <a:r>
                <a:rPr lang="en-US" sz="2900" dirty="0"/>
                <a:t>: </a:t>
              </a:r>
              <a:r>
                <a:rPr lang="en-US" sz="2900" dirty="0" smtClean="0"/>
                <a:t>Philosophical </a:t>
              </a:r>
              <a:r>
                <a:rPr lang="en-US" sz="2900" dirty="0"/>
                <a:t>T</a:t>
              </a:r>
              <a:r>
                <a:rPr lang="en-US" sz="2900" dirty="0" smtClean="0"/>
                <a:t>heory </a:t>
              </a:r>
              <a:r>
                <a:rPr lang="en-US" sz="2900" dirty="0"/>
                <a:t>and M</a:t>
              </a:r>
              <a:r>
                <a:rPr lang="en-US" sz="2900" dirty="0" smtClean="0"/>
                <a:t>odern Practice (</a:t>
              </a:r>
              <a:r>
                <a:rPr lang="en-US" sz="2900" dirty="0"/>
                <a:t>Schulz)</a:t>
              </a:r>
            </a:p>
          </p:txBody>
        </p:sp>
        <p:sp>
          <p:nvSpPr>
            <p:cNvPr id="137" name="Shape 139"/>
            <p:cNvSpPr/>
            <p:nvPr/>
          </p:nvSpPr>
          <p:spPr>
            <a:xfrm>
              <a:off x="6159691" y="3815107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Ontology: Philosophical Perspectives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Berto</a:t>
              </a:r>
              <a:r>
                <a:rPr lang="en-US" sz="2900" dirty="0" smtClean="0"/>
                <a:t>, </a:t>
              </a:r>
              <a:r>
                <a:rPr lang="en-US" sz="2900" dirty="0" err="1" smtClean="0"/>
                <a:t>Lipman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51570" y="21941689"/>
            <a:ext cx="20557817" cy="7746522"/>
            <a:chOff x="21551570" y="21941689"/>
            <a:chExt cx="20557817" cy="7746522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8474065" y="25343333"/>
              <a:ext cx="3635322" cy="31605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</a:rPr>
                <a:t>[</a:t>
              </a:r>
              <a:r>
                <a:rPr lang="en-US" sz="2900" dirty="0" err="1">
                  <a:solidFill>
                    <a:schemeClr val="tx1"/>
                  </a:solidFill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</a:rPr>
                <a:t>-FNWI] Basic </a:t>
              </a:r>
              <a:r>
                <a:rPr lang="en-US" sz="2900" dirty="0" smtClean="0">
                  <a:solidFill>
                    <a:schemeClr val="tx1"/>
                  </a:solidFill>
                </a:rPr>
                <a:t>Probability: Theory  </a:t>
              </a:r>
              <a:br>
                <a:rPr lang="en-US" sz="2900" dirty="0" smtClean="0">
                  <a:solidFill>
                    <a:schemeClr val="tx1"/>
                  </a:solidFill>
                </a:rPr>
              </a:br>
              <a:r>
                <a:rPr lang="en-US" sz="2900" dirty="0" smtClean="0">
                  <a:solidFill>
                    <a:schemeClr val="tx1"/>
                  </a:solidFill>
                </a:rPr>
                <a:t>(</a:t>
              </a:r>
              <a:r>
                <a:rPr lang="en-US" sz="2900" dirty="0" err="1"/>
                <a:t>Dotlacil</a:t>
              </a:r>
              <a:r>
                <a:rPr lang="en-US" sz="2900" dirty="0"/>
                <a:t> &amp; </a:t>
              </a:r>
              <a:r>
                <a:rPr lang="en-US" sz="2900" dirty="0" err="1"/>
                <a:t>Cremers</a:t>
              </a:r>
              <a:r>
                <a:rPr lang="en-US" sz="2900" smtClean="0">
                  <a:solidFill>
                    <a:schemeClr val="tx1"/>
                  </a:solidFill>
                </a:rPr>
                <a:t>) </a:t>
              </a:r>
              <a:br>
                <a:rPr lang="en-US" sz="2900" smtClean="0">
                  <a:solidFill>
                    <a:schemeClr val="tx1"/>
                  </a:solidFill>
                </a:rPr>
              </a:br>
              <a:r>
                <a:rPr lang="en-US" sz="2900" smtClean="0">
                  <a:solidFill>
                    <a:schemeClr val="tx1"/>
                  </a:solidFill>
                </a:rPr>
                <a:t>[</a:t>
              </a:r>
              <a:r>
                <a:rPr lang="en-US" sz="2900" dirty="0">
                  <a:solidFill>
                    <a:schemeClr val="tx1"/>
                  </a:solidFill>
                </a:rPr>
                <a:t>3EC]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25292873" y="2323345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900" dirty="0" err="1">
                  <a:solidFill>
                    <a:srgbClr val="FFFFFF"/>
                  </a:solidFill>
                </a:rPr>
                <a:t>Rodenburg</a:t>
              </a:r>
              <a:r>
                <a:rPr lang="en-US" sz="2900" dirty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25434449" y="26693925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r>
                <a:rPr lang="en-US" sz="2900" dirty="0"/>
                <a:t>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1551570" y="26658220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Lambda </a:t>
              </a:r>
              <a:r>
                <a:rPr lang="en-US" sz="2900" dirty="0"/>
                <a:t>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4514378" y="27258211"/>
              <a:ext cx="3632245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MastMath-UvA</a:t>
              </a:r>
              <a:r>
                <a:rPr lang="en-US" sz="2900" dirty="0" smtClean="0"/>
                <a:t>] Quantum computing </a:t>
              </a:r>
              <a:br>
                <a:rPr lang="en-US" sz="2900" dirty="0" smtClean="0"/>
              </a:br>
              <a:r>
                <a:rPr lang="en-US" sz="2900" dirty="0" smtClean="0"/>
                <a:t>(de Wolf)</a:t>
              </a:r>
            </a:p>
            <a:p>
              <a:pPr lvl="0" algn="ctr">
                <a:defRPr sz="1800"/>
              </a:pPr>
              <a:r>
                <a:rPr lang="en-US" sz="2900" dirty="0" smtClean="0"/>
                <a:t>[8EC]</a:t>
              </a:r>
              <a:endParaRPr lang="en-US" sz="29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30608462" y="22160147"/>
              <a:ext cx="2962766" cy="2181491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-FNWI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</a:rPr>
                <a:t>] Computability and Interaction 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/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(</a:t>
              </a:r>
              <a:r>
                <a:rPr lang="en-US" sz="2900" dirty="0" err="1">
                  <a:solidFill>
                    <a:schemeClr val="dk1">
                      <a:alpha val="25000"/>
                    </a:schemeClr>
                  </a:solidFill>
                </a:rPr>
                <a:t>Baeten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  <a:t>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  <a:endParaRPr lang="en-US" sz="2900" dirty="0">
                <a:solidFill>
                  <a:schemeClr val="dk1">
                    <a:alpha val="25000"/>
                  </a:schemeClr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51845" y="24673071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Kolmogorov Complexity (Torenvliet)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47254" y="21941689"/>
              <a:ext cx="3632245" cy="2579668"/>
              <a:chOff x="34965653" y="21815433"/>
              <a:chExt cx="3632244" cy="2579668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4965653" y="21965101"/>
                <a:ext cx="3632244" cy="2430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041663" y="2181543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300" b="1" dirty="0"/>
                  <a:t>L&amp;C</a:t>
                </a:r>
                <a:endParaRPr sz="33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514378" y="24415760"/>
              <a:ext cx="3632245" cy="2702008"/>
              <a:chOff x="42832838" y="30674714"/>
              <a:chExt cx="3632245" cy="270200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42832838" y="30946722"/>
                <a:ext cx="3632245" cy="2430000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900" dirty="0">
                  <a:solidFill>
                    <a:schemeClr val="tx1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2900" dirty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-FNWI] Computational Complexity </a:t>
                </a:r>
                <a:endParaRPr lang="en-US" sz="29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(de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Haan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, </a:t>
                </a:r>
                <a:r>
                  <a:rPr lang="en-US" sz="2900" dirty="0" err="1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Torenvliet</a:t>
                </a:r>
                <a:r>
                  <a:rPr lang="en-US" sz="2900" dirty="0" smtClean="0">
                    <a:solidFill>
                      <a:schemeClr val="tx1"/>
                    </a:solidFill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43837318" y="30674714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L&amp;C</a:t>
                </a:r>
                <a:endParaRPr sz="33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0" name="Shape 67"/>
            <p:cNvSpPr/>
            <p:nvPr/>
          </p:nvSpPr>
          <p:spPr>
            <a:xfrm>
              <a:off x="30491736" y="27247162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/>
                  <a:ea typeface="Calibri"/>
                  <a:cs typeface="Calibri"/>
                </a:rPr>
                <a:t>[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MScCS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-VU]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Term Rewriting Systems</a:t>
              </a:r>
              <a:br>
                <a:rPr lang="en-US" sz="2900" dirty="0">
                  <a:latin typeface="Calibri"/>
                  <a:ea typeface="Calibri"/>
                  <a:cs typeface="Calibri"/>
                </a:rPr>
              </a:br>
              <a:r>
                <a:rPr lang="en-US" sz="2900" dirty="0">
                  <a:latin typeface="Calibri"/>
                  <a:ea typeface="Calibri"/>
                  <a:cs typeface="Calibri"/>
                </a:rPr>
                <a:t>(</a:t>
              </a:r>
              <a:r>
                <a:rPr lang="en-US" sz="2900" dirty="0" err="1">
                  <a:latin typeface="Calibri"/>
                  <a:ea typeface="Calibri"/>
                  <a:cs typeface="Calibri"/>
                </a:rPr>
                <a:t>Endrullis</a:t>
              </a:r>
              <a:r>
                <a:rPr lang="en-US" sz="2900" dirty="0">
                  <a:latin typeface="Calibri"/>
                  <a:ea typeface="Calibri"/>
                  <a:cs typeface="Calibri"/>
                </a:rPr>
                <a:t>)</a:t>
              </a:r>
            </a:p>
          </p:txBody>
        </p:sp>
        <p:sp>
          <p:nvSpPr>
            <p:cNvPr id="138" name="Shape 211"/>
            <p:cNvSpPr/>
            <p:nvPr/>
          </p:nvSpPr>
          <p:spPr>
            <a:xfrm>
              <a:off x="21562649" y="23225474"/>
              <a:ext cx="3276000" cy="24300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 smtClean="0"/>
                <a:t>MScCS</a:t>
              </a:r>
              <a:r>
                <a:rPr lang="en-US" sz="2900" dirty="0" smtClean="0"/>
                <a:t>] </a:t>
              </a:r>
              <a:br>
                <a:rPr lang="en-US" sz="2900" dirty="0" smtClean="0"/>
              </a:br>
              <a:r>
                <a:rPr lang="en-US" sz="2900" dirty="0" smtClean="0"/>
                <a:t>Protocol Validation (</a:t>
              </a:r>
              <a:r>
                <a:rPr lang="en-US" sz="2900" dirty="0" err="1" smtClean="0"/>
                <a:t>Ponse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047" y="18131055"/>
            <a:ext cx="19495567" cy="11215501"/>
            <a:chOff x="320805" y="18034804"/>
            <a:chExt cx="19495567" cy="11215502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 smtClean="0">
                  <a:solidFill>
                    <a:srgbClr val="FFFFFF"/>
                  </a:solidFill>
                </a:rPr>
                <a:t> </a:t>
              </a:r>
              <a:r>
                <a:rPr lang="en-US" sz="2900" dirty="0">
                  <a:solidFill>
                    <a:srgbClr val="FFFFFF"/>
                  </a:solidFill>
                </a:rPr>
                <a:t>[BScWisk] Introduction to Modal Logic (</a:t>
              </a:r>
              <a:r>
                <a:rPr lang="en-US" sz="2900" dirty="0" err="1" smtClean="0">
                  <a:solidFill>
                    <a:srgbClr val="FFFFFF"/>
                  </a:solidFill>
                </a:rPr>
                <a:t>Bezhanishvili</a:t>
              </a:r>
              <a:r>
                <a:rPr lang="en-US" sz="2900" dirty="0" smtClean="0">
                  <a:solidFill>
                    <a:srgbClr val="FFFFFF"/>
                  </a:solidFill>
                </a:rPr>
                <a:t>)</a:t>
              </a:r>
              <a:endParaRPr lang="en-US" sz="2900" dirty="0">
                <a:solidFill>
                  <a:srgbClr val="FFFFFF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373117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Topics in </a:t>
              </a:r>
              <a:br>
                <a:rPr lang="en-US" sz="2900" dirty="0" smtClean="0"/>
              </a:br>
              <a:r>
                <a:rPr lang="en-US" sz="2900" dirty="0" smtClean="0"/>
                <a:t>Modal Logic</a:t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 err="1" smtClean="0"/>
                <a:t>Venema</a:t>
              </a:r>
              <a:r>
                <a:rPr lang="en-US" sz="2900" dirty="0" smtClean="0"/>
                <a:t>)</a:t>
              </a:r>
              <a:endParaRPr lang="en-US" sz="29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6878464" y="24951926"/>
              <a:ext cx="2937908" cy="217905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-FNWI] </a:t>
              </a:r>
              <a:r>
                <a:rPr lang="en-US" sz="2900" dirty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Category Theory (</a:t>
              </a:r>
              <a: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van den Berg)</a:t>
              </a:r>
              <a:br>
                <a:rPr lang="en-US" sz="2900" dirty="0" smtClean="0">
                  <a:solidFill>
                    <a:schemeClr val="dk1">
                      <a:alpha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in 2018/19 only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985573" y="26624660"/>
              <a:ext cx="3203234" cy="237585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Seminar </a:t>
              </a:r>
              <a:r>
                <a:rPr lang="en-US" sz="2900" dirty="0"/>
                <a:t>Mathematical Logic </a:t>
              </a:r>
              <a:endParaRPr lang="en-US" sz="2900" dirty="0" smtClean="0"/>
            </a:p>
            <a:p>
              <a:pPr algn="ctr"/>
              <a:r>
                <a:rPr lang="en-US" sz="2900" dirty="0" smtClean="0"/>
                <a:t>(</a:t>
              </a:r>
              <a:r>
                <a:rPr lang="en-US" sz="2900" dirty="0" err="1" smtClean="0"/>
                <a:t>Löwe</a:t>
              </a:r>
              <a:r>
                <a:rPr lang="en-US" sz="2900" dirty="0"/>
                <a:t>)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[</a:t>
              </a:r>
              <a:r>
                <a:rPr lang="en-US" sz="2900" dirty="0"/>
                <a:t>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349643" y="23208685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-FNWI] </a:t>
              </a:r>
              <a:r>
                <a:rPr lang="en-US" sz="2900" dirty="0"/>
                <a:t>Mathematical Structures in Logic (Bezhanishvili)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32593" y="23023910"/>
              <a:ext cx="3276000" cy="2614597"/>
              <a:chOff x="5469489" y="19448043"/>
              <a:chExt cx="3276001" cy="261459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69489" y="19632818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Proof </a:t>
                </a:r>
                <a:r>
                  <a:rPr lang="en-US" sz="2900" dirty="0"/>
                  <a:t>Theory </a:t>
                </a:r>
                <a:r>
                  <a:rPr lang="en-US" sz="2900" dirty="0" smtClean="0"/>
                  <a:t/>
                </a:r>
                <a:br>
                  <a:rPr lang="en-US" sz="2900" dirty="0" smtClean="0"/>
                </a:br>
                <a:r>
                  <a:rPr lang="en-US" sz="2900" dirty="0" smtClean="0"/>
                  <a:t>(van den Berg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32333" y="19448043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2854365" y="23029526"/>
              <a:ext cx="3276000" cy="2608981"/>
              <a:chOff x="4913570" y="22045680"/>
              <a:chExt cx="3276001" cy="2608981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4913570" y="22224839"/>
                <a:ext cx="3276001" cy="2429822"/>
              </a:xfrm>
              <a:prstGeom prst="roundRect">
                <a:avLst>
                  <a:gd name="adj" fmla="val 16667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 lang="en-US" sz="29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algn="ctr"/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[</a:t>
                </a:r>
                <a:r>
                  <a:rPr lang="en-US" sz="3200" dirty="0" err="1">
                    <a:latin typeface="Calibri" charset="0"/>
                    <a:ea typeface="Calibri" charset="0"/>
                    <a:cs typeface="Calibri" charset="0"/>
                  </a:rPr>
                  <a:t>MoL</a:t>
                </a:r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-FNWI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] </a:t>
                </a:r>
                <a:b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</a:b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Model </a:t>
                </a:r>
                <a:r>
                  <a:rPr lang="en-US" sz="2900" dirty="0">
                    <a:latin typeface="Calibri" charset="0"/>
                    <a:ea typeface="Calibri" charset="0"/>
                    <a:cs typeface="Calibri" charset="0"/>
                  </a:rPr>
                  <a:t>Theory 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sz="2900" dirty="0" err="1" smtClean="0">
                    <a:latin typeface="Calibri" charset="0"/>
                    <a:ea typeface="Calibri" charset="0"/>
                    <a:cs typeface="Calibri" charset="0"/>
                  </a:rPr>
                  <a:t>Venema</a:t>
                </a:r>
                <a:r>
                  <a:rPr lang="en-US" sz="2900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  <a:endParaRPr lang="en-US" sz="29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5803986" y="2204568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300" b="1" dirty="0"/>
                  <a:t>L&amp;M</a:t>
                </a:r>
                <a:endParaRPr sz="33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334879" y="18384433"/>
              <a:ext cx="3165086" cy="22369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3900" b="1" smtClean="0"/>
                <a:t>Theoretical </a:t>
              </a:r>
            </a:p>
            <a:p>
              <a:pPr lvl="0" algn="l">
                <a:defRPr sz="1800"/>
              </a:pPr>
              <a:r>
                <a:rPr lang="en-US" sz="3900" b="1" dirty="0" smtClean="0"/>
                <a:t>Linguistics</a:t>
              </a:r>
              <a:endParaRPr sz="3900" b="1" dirty="0"/>
            </a:p>
          </p:txBody>
        </p:sp>
        <p:sp>
          <p:nvSpPr>
            <p:cNvPr id="162" name="Shape 157"/>
            <p:cNvSpPr/>
            <p:nvPr/>
          </p:nvSpPr>
          <p:spPr>
            <a:xfrm>
              <a:off x="320805" y="22947992"/>
              <a:ext cx="3655886" cy="2898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2900" dirty="0">
                  <a:solidFill>
                    <a:srgbClr val="FFFFFF"/>
                  </a:solidFill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</a:rPr>
                <a:t>MastMath-UvA</a:t>
              </a:r>
              <a:r>
                <a:rPr lang="en-US" sz="2900" dirty="0">
                  <a:solidFill>
                    <a:srgbClr val="FFFFFF"/>
                  </a:solidFill>
                </a:rPr>
                <a:t>]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Set Theory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(Hart, </a:t>
              </a:r>
              <a:r>
                <a:rPr lang="en-US" sz="2900" dirty="0" err="1">
                  <a:solidFill>
                    <a:srgbClr val="FFFFFF"/>
                  </a:solidFill>
                </a:rPr>
                <a:t>Löwe</a:t>
              </a:r>
              <a:r>
                <a:rPr lang="en-US" sz="2900" dirty="0">
                  <a:solidFill>
                    <a:srgbClr val="FFFFFF"/>
                  </a:solidFill>
                </a:rPr>
                <a:t>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[8EC]</a:t>
              </a:r>
            </a:p>
          </p:txBody>
        </p:sp>
        <p:sp>
          <p:nvSpPr>
            <p:cNvPr id="174" name="Shape 230"/>
            <p:cNvSpPr/>
            <p:nvPr/>
          </p:nvSpPr>
          <p:spPr>
            <a:xfrm>
              <a:off x="1414071" y="22843978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L&amp;M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Shape 157"/>
            <p:cNvSpPr/>
            <p:nvPr/>
          </p:nvSpPr>
          <p:spPr>
            <a:xfrm>
              <a:off x="5146152" y="26408932"/>
              <a:ext cx="3739436" cy="284137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9525" cap="flat">
              <a:solidFill>
                <a:schemeClr val="accent4">
                  <a:lumMod val="75000"/>
                </a:schemeClr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 smtClean="0"/>
                <a:t>[</a:t>
              </a:r>
              <a:r>
                <a:rPr lang="en-US" sz="2900" dirty="0" err="1" smtClean="0"/>
                <a:t>MastMath</a:t>
              </a:r>
              <a:r>
                <a:rPr lang="en-US" sz="2900" dirty="0" smtClean="0"/>
                <a:t>-Utrecht] </a:t>
              </a:r>
              <a:r>
                <a:rPr lang="en-US" sz="2900" dirty="0"/>
                <a:t>Category Theory and </a:t>
              </a:r>
              <a:r>
                <a:rPr lang="en-US" sz="2900" dirty="0" err="1"/>
                <a:t>Topos</a:t>
              </a:r>
              <a:r>
                <a:rPr lang="en-US" sz="2900" dirty="0"/>
                <a:t> Theory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smtClean="0"/>
                <a:t>(</a:t>
              </a:r>
              <a:r>
                <a:rPr lang="en-US" sz="2900" dirty="0"/>
                <a:t>van </a:t>
              </a:r>
              <a:r>
                <a:rPr lang="en-US" sz="2900" dirty="0" err="1"/>
                <a:t>Oosten</a:t>
              </a:r>
              <a:r>
                <a:rPr lang="en-US" sz="2900" dirty="0" smtClean="0"/>
                <a:t>)</a:t>
              </a:r>
              <a:br>
                <a:rPr lang="en-US" sz="2900" dirty="0" smtClean="0"/>
              </a:br>
              <a:r>
                <a:rPr lang="en-US" sz="2900" dirty="0" smtClean="0"/>
                <a:t> </a:t>
              </a:r>
              <a:r>
                <a:rPr lang="en-US" sz="2900" dirty="0"/>
                <a:t>[8EC]</a:t>
              </a:r>
            </a:p>
          </p:txBody>
        </p:sp>
        <p:sp>
          <p:nvSpPr>
            <p:cNvPr id="165" name="Shape 100"/>
            <p:cNvSpPr/>
            <p:nvPr/>
          </p:nvSpPr>
          <p:spPr>
            <a:xfrm>
              <a:off x="9232593" y="26597853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r>
                <a:rPr lang="en-US" sz="2900" dirty="0" smtClean="0"/>
                <a:t/>
              </a:r>
              <a:br>
                <a:rPr lang="en-US" sz="2900" dirty="0" smtClean="0"/>
              </a:br>
              <a:r>
                <a:rPr lang="en-US" sz="2900" dirty="0" err="1" smtClean="0"/>
                <a:t>Homotopy</a:t>
              </a:r>
              <a:r>
                <a:rPr lang="en-US" sz="2900" dirty="0" smtClean="0"/>
                <a:t> Type Theory</a:t>
              </a:r>
              <a:br>
                <a:rPr lang="en-US" sz="2900" dirty="0" smtClean="0"/>
              </a:br>
              <a:r>
                <a:rPr lang="en-US" sz="2900" dirty="0" smtClean="0"/>
                <a:t>(van den Berg)</a:t>
              </a:r>
              <a:endParaRPr lang="en-US" sz="2900" dirty="0"/>
            </a:p>
          </p:txBody>
        </p:sp>
      </p:grpSp>
      <p:sp>
        <p:nvSpPr>
          <p:cNvPr id="106" name="Shape 106"/>
          <p:cNvSpPr/>
          <p:nvPr/>
        </p:nvSpPr>
        <p:spPr>
          <a:xfrm>
            <a:off x="17251571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29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Logic 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1853124" y="13659566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  <a:endParaRPr lang="en-US" sz="29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 smtClean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8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 smtClean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  <a:endParaRPr lang="en-US" sz="2900" dirty="0" smtClean="0"/>
            </a:p>
            <a:p>
              <a:pPr lvl="0" algn="ctr">
                <a:defRPr sz="1800"/>
              </a:pPr>
              <a:r>
                <a:rPr lang="en-US" sz="2900" dirty="0" smtClean="0"/>
                <a:t>(Dekker)</a:t>
              </a:r>
              <a:endParaRPr lang="en-US" sz="29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 smtClean="0"/>
              </a:p>
              <a:p>
                <a:pPr lvl="0" algn="ctr">
                  <a:defRPr sz="1800"/>
                </a:pPr>
                <a:r>
                  <a:rPr lang="en-US" sz="2900" dirty="0" smtClean="0"/>
                  <a:t>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</a:t>
                </a:r>
                <a:r>
                  <a:rPr lang="en-US" sz="2900" dirty="0" smtClean="0"/>
                  <a:t>van </a:t>
                </a:r>
                <a:r>
                  <a:rPr lang="en-US" sz="2900" dirty="0" err="1" smtClean="0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 smtClean="0"/>
                <a:t>[</a:t>
              </a:r>
              <a:r>
                <a:rPr lang="en-US" sz="2900" dirty="0" err="1" smtClean="0"/>
                <a:t>MoL</a:t>
              </a:r>
              <a:r>
                <a:rPr lang="en-US" sz="2900" dirty="0" smtClean="0"/>
                <a:t>-FGW] </a:t>
              </a:r>
            </a:p>
            <a:p>
              <a:pPr lvl="0" algn="ctr">
                <a:defRPr sz="1800"/>
              </a:pPr>
              <a:r>
                <a:rPr lang="en-US" sz="2900" dirty="0" smtClean="0"/>
                <a:t>Time </a:t>
              </a:r>
              <a:br>
                <a:rPr lang="en-US" sz="2900" dirty="0" smtClean="0"/>
              </a:br>
              <a:r>
                <a:rPr lang="en-US" sz="2900" dirty="0" smtClean="0"/>
                <a:t>(van </a:t>
              </a:r>
              <a:r>
                <a:rPr lang="en-US" sz="2900" dirty="0" err="1" smtClean="0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21858954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 smtClean="0">
                <a:solidFill>
                  <a:schemeClr val="tx1"/>
                </a:solidFill>
              </a:rPr>
              <a:t>[RM-Ling] 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Syntax and Semantics 2</a:t>
            </a:r>
            <a:br>
              <a:rPr lang="en-US" sz="2900" dirty="0" smtClean="0">
                <a:solidFill>
                  <a:schemeClr val="tx1"/>
                </a:solidFill>
              </a:rPr>
            </a:br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Hengeveld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Aboh</a:t>
            </a:r>
            <a:r>
              <a:rPr lang="en-US" sz="2900" dirty="0" smtClean="0">
                <a:solidFill>
                  <a:schemeClr val="tx1"/>
                </a:solidFill>
              </a:rPr>
              <a:t>)</a:t>
            </a:r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129" name="Shape 112"/>
          <p:cNvSpPr/>
          <p:nvPr/>
        </p:nvSpPr>
        <p:spPr>
          <a:xfrm>
            <a:off x="1718739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[</a:t>
            </a:r>
            <a:r>
              <a:rPr lang="en-US" sz="2900" dirty="0" smtClean="0"/>
              <a:t>RM-Ling]</a:t>
            </a:r>
            <a:br>
              <a:rPr lang="en-US" sz="2900" dirty="0" smtClean="0"/>
            </a:br>
            <a:r>
              <a:rPr lang="en-US" sz="2900" dirty="0" smtClean="0"/>
              <a:t>Syntax and Semantics 1</a:t>
            </a:r>
            <a:br>
              <a:rPr lang="en-US" sz="2900" dirty="0" smtClean="0"/>
            </a:br>
            <a:r>
              <a:rPr lang="en-US" sz="2900" dirty="0" smtClean="0"/>
              <a:t>(</a:t>
            </a:r>
            <a:r>
              <a:rPr lang="en-US" sz="2900" dirty="0" err="1" smtClean="0"/>
              <a:t>Hengeveld</a:t>
            </a:r>
            <a:r>
              <a:rPr lang="en-US" sz="2900" dirty="0" smtClean="0"/>
              <a:t>, </a:t>
            </a:r>
            <a:r>
              <a:rPr lang="en-US" sz="2900" dirty="0" err="1" smtClean="0"/>
              <a:t>Aboh</a:t>
            </a:r>
            <a:r>
              <a:rPr lang="en-US" sz="2900" dirty="0" smtClean="0"/>
              <a:t>)</a:t>
            </a:r>
            <a:endParaRPr lang="en-US" sz="2900" dirty="0"/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 smtClean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6880900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31635218" y="19563082"/>
            <a:ext cx="2414725" cy="2031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 smtClean="0"/>
              <a:t>Economic </a:t>
            </a:r>
          </a:p>
          <a:p>
            <a:pPr lvl="0" algn="l">
              <a:defRPr sz="1800"/>
            </a:pPr>
            <a:r>
              <a:rPr lang="en-US" sz="3900" b="1" dirty="0" smtClean="0"/>
              <a:t>Theory</a:t>
            </a:r>
            <a:endParaRPr sz="3900" b="1" dirty="0"/>
          </a:p>
        </p:txBody>
      </p:sp>
      <p:sp>
        <p:nvSpPr>
          <p:cNvPr id="134" name="Shape 248"/>
          <p:cNvSpPr/>
          <p:nvPr/>
        </p:nvSpPr>
        <p:spPr>
          <a:xfrm flipH="1" flipV="1">
            <a:off x="40514082" y="15695762"/>
            <a:ext cx="0" cy="456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93"/>
          <p:cNvSpPr/>
          <p:nvPr/>
        </p:nvSpPr>
        <p:spPr>
          <a:xfrm>
            <a:off x="34515371" y="19078555"/>
            <a:ext cx="3276000" cy="226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ea typeface="Calibri"/>
                <a:cs typeface="Calibri"/>
              </a:rPr>
              <a:t>[</a:t>
            </a:r>
            <a:r>
              <a:rPr lang="en-US" sz="2900" dirty="0" err="1">
                <a:latin typeface="Calibri"/>
                <a:ea typeface="Calibri"/>
                <a:cs typeface="Calibri"/>
              </a:rPr>
              <a:t>MoL</a:t>
            </a:r>
            <a:r>
              <a:rPr lang="en-US" sz="2900" dirty="0">
                <a:latin typeface="Calibri"/>
                <a:ea typeface="Calibri"/>
                <a:cs typeface="Calibri"/>
              </a:rPr>
              <a:t>-FNWI] </a:t>
            </a:r>
            <a:br>
              <a:rPr lang="en-US" sz="2900" dirty="0">
                <a:latin typeface="Calibri"/>
                <a:ea typeface="Calibri"/>
                <a:cs typeface="Calibri"/>
              </a:rPr>
            </a:br>
            <a:r>
              <a:rPr lang="en-US" sz="2900" dirty="0">
                <a:latin typeface="Calibri"/>
                <a:ea typeface="Calibri"/>
                <a:cs typeface="Calibri"/>
              </a:rPr>
              <a:t>Game Theory </a:t>
            </a:r>
            <a:r>
              <a:rPr lang="en-US" sz="2900" dirty="0" smtClean="0">
                <a:latin typeface="Calibri"/>
                <a:ea typeface="Calibri"/>
                <a:cs typeface="Calibri"/>
              </a:rPr>
              <a:t/>
            </a:r>
            <a:br>
              <a:rPr lang="en-US" sz="2900" dirty="0" smtClean="0">
                <a:latin typeface="Calibri"/>
                <a:ea typeface="Calibri"/>
                <a:cs typeface="Calibri"/>
              </a:rPr>
            </a:br>
            <a:r>
              <a:rPr lang="en-US" sz="2900" dirty="0" smtClean="0">
                <a:latin typeface="Calibri"/>
                <a:ea typeface="Calibri"/>
                <a:cs typeface="Calibri"/>
              </a:rPr>
              <a:t>(TBA)</a:t>
            </a:r>
            <a:endParaRPr lang="en-US" sz="2900" dirty="0">
              <a:latin typeface="Calibri"/>
              <a:ea typeface="Calibri"/>
              <a:cs typeface="Calibri"/>
            </a:endParaRPr>
          </a:p>
        </p:txBody>
      </p:sp>
      <p:sp>
        <p:nvSpPr>
          <p:cNvPr id="159" name="Shape 211"/>
          <p:cNvSpPr/>
          <p:nvPr/>
        </p:nvSpPr>
        <p:spPr>
          <a:xfrm>
            <a:off x="34515371" y="16645867"/>
            <a:ext cx="3276000" cy="2268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-FNWI] Computational Social Choice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 smtClean="0">
                <a:solidFill>
                  <a:schemeClr val="dk1">
                    <a:alpha val="2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0" algn="ctr"/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in 2018/19 </a:t>
            </a:r>
            <a:r>
              <a:rPr lang="en-US" sz="2900" dirty="0" smtClean="0">
                <a:latin typeface="Calibri" charset="0"/>
                <a:ea typeface="Calibri" charset="0"/>
                <a:cs typeface="Calibri" charset="0"/>
              </a:rPr>
              <a:t>only</a:t>
            </a:r>
            <a:endParaRPr lang="en-US" sz="2900" dirty="0">
              <a:solidFill>
                <a:schemeClr val="dk1">
                  <a:alpha val="25000"/>
                </a:schemeClr>
              </a:solidFill>
            </a:endParaRPr>
          </a:p>
        </p:txBody>
      </p:sp>
      <p:sp>
        <p:nvSpPr>
          <p:cNvPr id="167" name="Shape 136"/>
          <p:cNvSpPr/>
          <p:nvPr/>
        </p:nvSpPr>
        <p:spPr>
          <a:xfrm>
            <a:off x="38716645" y="19029104"/>
            <a:ext cx="3520838" cy="27448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[</a:t>
            </a:r>
            <a:r>
              <a:rPr lang="en-US" sz="2900" dirty="0" err="1" smtClean="0">
                <a:solidFill>
                  <a:srgbClr val="FFFFFF"/>
                </a:solidFill>
              </a:rPr>
              <a:t>MastMath</a:t>
            </a:r>
            <a:r>
              <a:rPr lang="en-US" sz="2900" dirty="0" smtClean="0">
                <a:solidFill>
                  <a:srgbClr val="FFFFFF"/>
                </a:solidFill>
              </a:rPr>
              <a:t>] 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Machine Learning Theory</a:t>
            </a:r>
            <a:br>
              <a:rPr lang="en-US" sz="2900" dirty="0" smtClean="0">
                <a:solidFill>
                  <a:srgbClr val="FFFFFF"/>
                </a:solidFill>
              </a:rPr>
            </a:br>
            <a:r>
              <a:rPr lang="en-US" sz="2900" dirty="0" smtClean="0">
                <a:solidFill>
                  <a:srgbClr val="FFFFFF"/>
                </a:solidFill>
              </a:rPr>
              <a:t>(</a:t>
            </a:r>
            <a:r>
              <a:rPr lang="en-US" sz="2900" dirty="0" err="1" smtClean="0">
                <a:solidFill>
                  <a:srgbClr val="FFFFFF"/>
                </a:solidFill>
              </a:rPr>
              <a:t>Koolen</a:t>
            </a:r>
            <a:r>
              <a:rPr lang="en-US" sz="2900" dirty="0" smtClean="0">
                <a:solidFill>
                  <a:srgbClr val="FFFFFF"/>
                </a:solidFill>
              </a:rPr>
              <a:t>, </a:t>
            </a:r>
            <a:r>
              <a:rPr lang="en-US" sz="2900" dirty="0" err="1" smtClean="0">
                <a:solidFill>
                  <a:srgbClr val="FFFFFF"/>
                </a:solidFill>
              </a:rPr>
              <a:t>Grünwald</a:t>
            </a:r>
            <a:r>
              <a:rPr lang="en-US" sz="2900" dirty="0" smtClean="0">
                <a:solidFill>
                  <a:srgbClr val="FFFFFF"/>
                </a:solidFill>
              </a:rPr>
              <a:t>, de Heide) [8EC</a:t>
            </a:r>
            <a:r>
              <a:rPr lang="en-US" sz="29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20681780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248"/>
          <p:cNvSpPr/>
          <p:nvPr/>
        </p:nvSpPr>
        <p:spPr>
          <a:xfrm flipH="1" flipV="1">
            <a:off x="41822916" y="6880899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434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Helvetica Neue</vt:lpstr>
      <vt:lpstr>Arial</vt:lpstr>
      <vt:lpstr>Default</vt:lpstr>
      <vt:lpstr>Master of Logic 2017/18 version: 18 December 2017:  https://github.com/cschaffner/MoLOverviewPoster Suggestions and comments are welcome!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238</cp:revision>
  <cp:lastPrinted>2017-12-13T10:28:22Z</cp:lastPrinted>
  <dcterms:modified xsi:type="dcterms:W3CDTF">2017-12-18T15:56:19Z</dcterms:modified>
</cp:coreProperties>
</file>