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 varScale="1">
        <p:scale>
          <a:sx n="36" d="100"/>
          <a:sy n="36" d="100"/>
        </p:scale>
        <p:origin x="1776" y="328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chaffner/MoLOverviewPos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08802" y="364830"/>
            <a:ext cx="42310995" cy="29542094"/>
            <a:chOff x="1132722" y="281817"/>
            <a:chExt cx="42310996" cy="29542093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10197787" y="-3600107"/>
              <a:ext cx="13023273" cy="20787122"/>
            </a:xfrm>
            <a:prstGeom prst="roundRect">
              <a:avLst>
                <a:gd name="adj" fmla="val 4137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2" y="10065286"/>
              <a:ext cx="26274649" cy="19538068"/>
            </a:xfrm>
            <a:prstGeom prst="corner">
              <a:avLst>
                <a:gd name="adj1" fmla="val 44772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8959059" y="3446439"/>
              <a:ext cx="19821093" cy="12348236"/>
            </a:xfrm>
            <a:prstGeom prst="corner">
              <a:avLst>
                <a:gd name="adj1" fmla="val 50963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733921"/>
              <a:ext cx="24773948" cy="1045984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5949484" y="12329676"/>
              <a:ext cx="11392971" cy="23595497"/>
            </a:xfrm>
            <a:prstGeom prst="corner">
              <a:avLst>
                <a:gd name="adj1" fmla="val 37010"/>
                <a:gd name="adj2" fmla="val 74670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5571817" y="3897090"/>
              <a:ext cx="19712359" cy="15548980"/>
            </a:xfrm>
            <a:prstGeom prst="corner">
              <a:avLst>
                <a:gd name="adj1" fmla="val 51964"/>
                <a:gd name="adj2" fmla="val 55140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22795689" y="18225679"/>
            <a:ext cx="11541348" cy="6011463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Sep/</a:t>
              </a:r>
              <a:r>
                <a:rPr lang="de-DE" sz="2900" dirty="0" err="1">
                  <a:solidFill>
                    <a:srgbClr val="FFFFFF"/>
                  </a:solidFill>
                </a:rPr>
                <a:t>Oct</a:t>
              </a:r>
              <a:r>
                <a:rPr lang="de-DE" sz="2900" dirty="0">
                  <a:solidFill>
                    <a:srgbClr val="FFFFFF"/>
                  </a:solidFill>
                </a:rPr>
                <a:t> 2019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2019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Feb/Mar 2020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Apr/May 2020</a:t>
              </a:r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not in 2019/20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298201" y="28205528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80" name="L-Shape 179">
            <a:extLst>
              <a:ext uri="{FF2B5EF4-FFF2-40B4-BE49-F238E27FC236}">
                <a16:creationId xmlns:a16="http://schemas.microsoft.com/office/drawing/2014/main" id="{A0DB95FB-2FFF-0949-8332-D2A7578B1C50}"/>
              </a:ext>
            </a:extLst>
          </p:cNvPr>
          <p:cNvSpPr/>
          <p:nvPr/>
        </p:nvSpPr>
        <p:spPr>
          <a:xfrm rot="5400000">
            <a:off x="17262377" y="3948249"/>
            <a:ext cx="10478293" cy="22945173"/>
          </a:xfrm>
          <a:prstGeom prst="corner">
            <a:avLst>
              <a:gd name="adj1" fmla="val 143964"/>
              <a:gd name="adj2" fmla="val 56842"/>
            </a:avLst>
          </a:prstGeom>
          <a:solidFill>
            <a:srgbClr val="FFFF00">
              <a:alpha val="25098"/>
            </a:srgbClr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44" name="Shape 228"/>
          <p:cNvSpPr/>
          <p:nvPr/>
        </p:nvSpPr>
        <p:spPr>
          <a:xfrm>
            <a:off x="38435170" y="1334973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2" y="8230507"/>
            <a:ext cx="7472156" cy="8165214"/>
            <a:chOff x="2418110" y="8134254"/>
            <a:chExt cx="7472156" cy="8165214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</a:t>
              </a:r>
              <a:br>
                <a:rPr lang="en-US" sz="2900" dirty="0"/>
              </a:br>
              <a:r>
                <a:rPr lang="en-US" sz="2900" dirty="0"/>
                <a:t>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0" y="8134254"/>
              <a:ext cx="3234227" cy="3490021"/>
              <a:chOff x="22016677" y="-915967"/>
              <a:chExt cx="3234227" cy="3490021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7" y="-663789"/>
                <a:ext cx="3234227" cy="3237843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[MoL-FNWI] Mathematical Proof Methods for Logic</a:t>
                </a:r>
                <a:br>
                  <a:rPr lang="en-US" sz="2900" dirty="0">
                    <a:solidFill>
                      <a:srgbClr val="FFFFFF"/>
                    </a:solidFill>
                  </a:rPr>
                </a:br>
                <a:r>
                  <a:rPr lang="en-US" sz="2900" dirty="0">
                    <a:solidFill>
                      <a:srgbClr val="FFFFFF"/>
                    </a:solidFill>
                  </a:rPr>
                  <a:t>(Hawke)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861574" y="-91596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3" name="Shape 248"/>
          <p:cNvSpPr/>
          <p:nvPr/>
        </p:nvSpPr>
        <p:spPr>
          <a:xfrm flipH="1" flipV="1">
            <a:off x="4834357" y="20100807"/>
            <a:ext cx="888898" cy="27634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0779548" y="3562750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Logic, Language and Computation (Aloni)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26525199" y="1116511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/>
          </p:cNvSpPr>
          <p:nvPr/>
        </p:nvSpPr>
        <p:spPr>
          <a:xfrm>
            <a:off x="38873052" y="3404083"/>
            <a:ext cx="3240000" cy="3240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-FNWI] Basic Probability: Programming  (Aziz)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109" name="Shape 109"/>
          <p:cNvSpPr/>
          <p:nvPr/>
        </p:nvSpPr>
        <p:spPr>
          <a:xfrm>
            <a:off x="38835849" y="700455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MScAI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Natural Language Processing 1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27" name="Shape 127"/>
          <p:cNvSpPr/>
          <p:nvPr/>
        </p:nvSpPr>
        <p:spPr>
          <a:xfrm>
            <a:off x="34500505" y="10300960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Foundations of Neural and Cognitive Modelling </a:t>
            </a:r>
          </a:p>
          <a:p>
            <a:pPr lvl="0" algn="ctr">
              <a:defRPr sz="1800"/>
            </a:pPr>
            <a:r>
              <a:rPr lang="en-US" sz="2900" dirty="0"/>
              <a:t>(</a:t>
            </a:r>
            <a:r>
              <a:rPr lang="en-US" sz="2900" dirty="0" err="1"/>
              <a:t>Zuidema</a:t>
            </a:r>
            <a:r>
              <a:rPr lang="en-US" sz="2900" dirty="0"/>
              <a:t>)</a:t>
            </a:r>
          </a:p>
        </p:txBody>
      </p:sp>
      <p:sp>
        <p:nvSpPr>
          <p:cNvPr id="151" name="Shape 151"/>
          <p:cNvSpPr/>
          <p:nvPr/>
        </p:nvSpPr>
        <p:spPr>
          <a:xfrm>
            <a:off x="30539815" y="10435498"/>
            <a:ext cx="3193199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Semantics and Cognition (</a:t>
            </a:r>
            <a:r>
              <a:rPr lang="en-US" sz="2900" dirty="0" err="1">
                <a:latin typeface="Calibri"/>
                <a:cs typeface="Calibri"/>
              </a:rPr>
              <a:t>Szymanik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208" name="Shape 208"/>
          <p:cNvSpPr/>
          <p:nvPr/>
        </p:nvSpPr>
        <p:spPr>
          <a:xfrm>
            <a:off x="34519621" y="13218039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How Music Works: Music Cognition (Honing)</a:t>
            </a:r>
          </a:p>
        </p:txBody>
      </p:sp>
      <p:sp>
        <p:nvSpPr>
          <p:cNvPr id="135" name="Shape 85"/>
          <p:cNvSpPr/>
          <p:nvPr/>
        </p:nvSpPr>
        <p:spPr>
          <a:xfrm>
            <a:off x="30543454" y="13217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Computational Dialogue Modelling (Fernandez)</a:t>
            </a:r>
          </a:p>
        </p:txBody>
      </p:sp>
      <p:sp>
        <p:nvSpPr>
          <p:cNvPr id="196" name="Shape 196"/>
          <p:cNvSpPr/>
          <p:nvPr/>
        </p:nvSpPr>
        <p:spPr>
          <a:xfrm>
            <a:off x="38653123" y="15919297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MScAI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Deep Learning for Natural Language Processing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Monz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, Aziz)</a:t>
            </a:r>
          </a:p>
        </p:txBody>
      </p:sp>
      <p:sp>
        <p:nvSpPr>
          <p:cNvPr id="199" name="Shape 199"/>
          <p:cNvSpPr/>
          <p:nvPr/>
        </p:nvSpPr>
        <p:spPr>
          <a:xfrm>
            <a:off x="38478950" y="10441594"/>
            <a:ext cx="3118829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MScAI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Natural Language Processing 2 (</a:t>
            </a:r>
            <a:r>
              <a:rPr lang="en-US" sz="2900" dirty="0" err="1"/>
              <a:t>Sima’an</a:t>
            </a:r>
            <a:r>
              <a:rPr lang="en-US" sz="2900" dirty="0"/>
              <a:t>)</a:t>
            </a:r>
          </a:p>
        </p:txBody>
      </p:sp>
      <p:sp>
        <p:nvSpPr>
          <p:cNvPr id="204" name="Shape 127"/>
          <p:cNvSpPr/>
          <p:nvPr/>
        </p:nvSpPr>
        <p:spPr>
          <a:xfrm>
            <a:off x="27053493" y="1043549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 Cognition and Language Development (Schaeffer)</a:t>
            </a:r>
          </a:p>
        </p:txBody>
      </p:sp>
      <p:sp>
        <p:nvSpPr>
          <p:cNvPr id="73" name="Shape 73"/>
          <p:cNvSpPr/>
          <p:nvPr/>
        </p:nvSpPr>
        <p:spPr>
          <a:xfrm>
            <a:off x="18562021" y="3817287"/>
            <a:ext cx="3276000" cy="273920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[MoL-FGW] Rationality, Cognition and Reasoning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(van 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Lambalgen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79" name="Shape 79"/>
          <p:cNvSpPr/>
          <p:nvPr/>
        </p:nvSpPr>
        <p:spPr>
          <a:xfrm>
            <a:off x="14295290" y="577113"/>
            <a:ext cx="3235119" cy="3002856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-FGW] Introduction to the Philosophy of Language (Brouwer)</a:t>
            </a:r>
          </a:p>
        </p:txBody>
      </p:sp>
      <p:sp>
        <p:nvSpPr>
          <p:cNvPr id="118" name="Shape 118"/>
          <p:cNvSpPr/>
          <p:nvPr/>
        </p:nvSpPr>
        <p:spPr>
          <a:xfrm>
            <a:off x="22371311" y="379038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Philosophy of Cognition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Brouwer</a:t>
            </a:r>
            <a:r>
              <a:rPr lang="en-US" sz="2900" dirty="0"/>
              <a:t>)</a:t>
            </a:r>
          </a:p>
        </p:txBody>
      </p:sp>
      <p:sp>
        <p:nvSpPr>
          <p:cNvPr id="139" name="Shape 139"/>
          <p:cNvSpPr/>
          <p:nvPr/>
        </p:nvSpPr>
        <p:spPr>
          <a:xfrm>
            <a:off x="5972140" y="7164561"/>
            <a:ext cx="3465687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Epistemic Paradoxes and Philosophical Puzzles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(Smets)</a:t>
            </a:r>
          </a:p>
        </p:txBody>
      </p:sp>
      <p:sp>
        <p:nvSpPr>
          <p:cNvPr id="145" name="Shape 145"/>
          <p:cNvSpPr/>
          <p:nvPr/>
        </p:nvSpPr>
        <p:spPr>
          <a:xfrm>
            <a:off x="10177688" y="40114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Wittgenstein on Ethics and Aesthetics</a:t>
            </a:r>
          </a:p>
          <a:p>
            <a:pPr lvl="0" algn="ctr">
              <a:defRPr sz="1800"/>
            </a:pPr>
            <a:r>
              <a:rPr lang="en-US" sz="2900" dirty="0"/>
              <a:t>(Stokhof)</a:t>
            </a:r>
          </a:p>
        </p:txBody>
      </p:sp>
      <p:sp>
        <p:nvSpPr>
          <p:cNvPr id="202" name="Shape 202"/>
          <p:cNvSpPr/>
          <p:nvPr/>
        </p:nvSpPr>
        <p:spPr>
          <a:xfrm>
            <a:off x="18548204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Kant, Logic and Cognition </a:t>
            </a:r>
            <a:br>
              <a:rPr lang="en-US" sz="2900" dirty="0"/>
            </a:br>
            <a:r>
              <a:rPr lang="en-US" sz="2900" dirty="0"/>
              <a:t>(van </a:t>
            </a:r>
            <a:r>
              <a:rPr lang="en-US" sz="2900" dirty="0" err="1"/>
              <a:t>Lambalgen</a:t>
            </a:r>
            <a:r>
              <a:rPr lang="en-US" sz="2900" dirty="0"/>
              <a:t>)</a:t>
            </a:r>
          </a:p>
        </p:txBody>
      </p:sp>
      <p:sp>
        <p:nvSpPr>
          <p:cNvPr id="205" name="Shape 205"/>
          <p:cNvSpPr/>
          <p:nvPr/>
        </p:nvSpPr>
        <p:spPr>
          <a:xfrm>
            <a:off x="11297695" y="1404533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Semantics and Philosophy</a:t>
            </a:r>
            <a:br>
              <a:rPr lang="en-US" sz="2900" dirty="0"/>
            </a:br>
            <a:r>
              <a:rPr lang="en-US" sz="2900" dirty="0"/>
              <a:t>(Dekker, </a:t>
            </a:r>
            <a:r>
              <a:rPr lang="en-US" sz="2900" dirty="0" err="1"/>
              <a:t>Aloni</a:t>
            </a:r>
            <a:r>
              <a:rPr lang="en-US" sz="2900" dirty="0"/>
              <a:t>)</a:t>
            </a:r>
          </a:p>
        </p:txBody>
      </p:sp>
      <p:sp>
        <p:nvSpPr>
          <p:cNvPr id="203" name="Shape 121"/>
          <p:cNvSpPr/>
          <p:nvPr/>
        </p:nvSpPr>
        <p:spPr>
          <a:xfrm>
            <a:off x="2237561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Causal Inference: Philosophical Theory and Modern Practice (Schulz)</a:t>
            </a:r>
          </a:p>
        </p:txBody>
      </p:sp>
      <p:sp>
        <p:nvSpPr>
          <p:cNvPr id="137" name="Shape 139"/>
          <p:cNvSpPr/>
          <p:nvPr/>
        </p:nvSpPr>
        <p:spPr>
          <a:xfrm>
            <a:off x="6118079" y="387875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 Ontology: Philosophical Perspectives (Schipper) </a:t>
            </a:r>
          </a:p>
        </p:txBody>
      </p:sp>
      <p:sp>
        <p:nvSpPr>
          <p:cNvPr id="61" name="Shape 61"/>
          <p:cNvSpPr>
            <a:spLocks noChangeAspect="1"/>
          </p:cNvSpPr>
          <p:nvPr/>
        </p:nvSpPr>
        <p:spPr>
          <a:xfrm>
            <a:off x="30882254" y="222549"/>
            <a:ext cx="3240000" cy="312936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Basic Probability: Theory 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(Aziz)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67" name="Shape 67"/>
          <p:cNvSpPr/>
          <p:nvPr/>
        </p:nvSpPr>
        <p:spPr>
          <a:xfrm>
            <a:off x="23014565" y="2705082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Recursion Theory (</a:t>
            </a:r>
            <a:r>
              <a:rPr lang="en-US" sz="2900" dirty="0" err="1">
                <a:solidFill>
                  <a:srgbClr val="FFFFFF"/>
                </a:solidFill>
              </a:rPr>
              <a:t>Rodenburg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85" name="Shape 85"/>
          <p:cNvSpPr/>
          <p:nvPr/>
        </p:nvSpPr>
        <p:spPr>
          <a:xfrm>
            <a:off x="23000299" y="24383947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] Concurrency Theory (Ponse)</a:t>
            </a:r>
          </a:p>
        </p:txBody>
      </p:sp>
      <p:sp>
        <p:nvSpPr>
          <p:cNvPr id="124" name="Shape 124"/>
          <p:cNvSpPr/>
          <p:nvPr/>
        </p:nvSpPr>
        <p:spPr>
          <a:xfrm>
            <a:off x="19353693" y="2432400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Lambda Calculus (Rodenburg)</a:t>
            </a:r>
          </a:p>
        </p:txBody>
      </p:sp>
      <p:sp>
        <p:nvSpPr>
          <p:cNvPr id="142" name="Shape 142"/>
          <p:cNvSpPr/>
          <p:nvPr/>
        </p:nvSpPr>
        <p:spPr>
          <a:xfrm>
            <a:off x="34854391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MastMath-UvA</a:t>
            </a:r>
            <a:r>
              <a:rPr lang="en-US" sz="2900" dirty="0"/>
              <a:t>] </a:t>
            </a:r>
            <a:r>
              <a:rPr lang="en-US" sz="2900"/>
              <a:t>Quantum Computing </a:t>
            </a:r>
            <a:br>
              <a:rPr lang="en-US" sz="2900" dirty="0"/>
            </a:br>
            <a:r>
              <a:rPr lang="en-US" sz="2900" dirty="0"/>
              <a:t>(de Wolf)</a:t>
            </a:r>
          </a:p>
          <a:p>
            <a:pPr lvl="0" algn="ctr">
              <a:defRPr sz="1800"/>
            </a:pPr>
            <a:r>
              <a:rPr lang="en-US" sz="2900" dirty="0"/>
              <a:t>[8EC]</a:t>
            </a:r>
          </a:p>
        </p:txBody>
      </p:sp>
      <p:sp>
        <p:nvSpPr>
          <p:cNvPr id="160" name="Shape 160"/>
          <p:cNvSpPr/>
          <p:nvPr/>
        </p:nvSpPr>
        <p:spPr>
          <a:xfrm>
            <a:off x="38653123" y="21761856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Computability and Interaction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Baeten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87" name="Shape 187"/>
          <p:cNvSpPr/>
          <p:nvPr/>
        </p:nvSpPr>
        <p:spPr>
          <a:xfrm>
            <a:off x="31091852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MastMath-UvA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Quantum Information Theory</a:t>
            </a:r>
            <a:br>
              <a:rPr lang="en-US" sz="2900" dirty="0"/>
            </a:br>
            <a:r>
              <a:rPr lang="en-US" sz="2900" dirty="0"/>
              <a:t>(Walter and </a:t>
            </a:r>
            <a:r>
              <a:rPr lang="en-US" sz="2900" dirty="0" err="1"/>
              <a:t>Ozols</a:t>
            </a:r>
            <a:r>
              <a:rPr lang="en-US" sz="2900" dirty="0"/>
              <a:t>)</a:t>
            </a:r>
          </a:p>
          <a:p>
            <a:pPr algn="ctr"/>
            <a:r>
              <a:rPr lang="en-US" sz="2900" dirty="0"/>
              <a:t>[8EC]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653123" y="24164373"/>
            <a:ext cx="3276000" cy="2676372"/>
            <a:chOff x="35156122" y="21690651"/>
            <a:chExt cx="3632244" cy="2676372"/>
          </a:xfrm>
        </p:grpSpPr>
        <p:sp>
          <p:nvSpPr>
            <p:cNvPr id="97" name="Shape 97"/>
            <p:cNvSpPr/>
            <p:nvPr/>
          </p:nvSpPr>
          <p:spPr>
            <a:xfrm>
              <a:off x="35156122" y="21937023"/>
              <a:ext cx="3632244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Information Theory (Schaffner)</a:t>
              </a:r>
            </a:p>
          </p:txBody>
        </p:sp>
        <p:sp>
          <p:nvSpPr>
            <p:cNvPr id="152" name="Shape 230"/>
            <p:cNvSpPr/>
            <p:nvPr/>
          </p:nvSpPr>
          <p:spPr>
            <a:xfrm>
              <a:off x="36161721" y="21690651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ctr">
                <a:defRPr sz="1800"/>
              </a:pPr>
              <a:r>
                <a:rPr lang="en-US" sz="3300" b="1" dirty="0"/>
                <a:t>L&amp;C</a:t>
              </a:r>
              <a:endParaRPr sz="33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854395" y="24141686"/>
            <a:ext cx="3276000" cy="2703864"/>
            <a:chOff x="43340423" y="30771133"/>
            <a:chExt cx="3479308" cy="2703864"/>
          </a:xfrm>
        </p:grpSpPr>
        <p:sp>
          <p:nvSpPr>
            <p:cNvPr id="58" name="Shape 58"/>
            <p:cNvSpPr/>
            <p:nvPr/>
          </p:nvSpPr>
          <p:spPr>
            <a:xfrm>
              <a:off x="43340423" y="31044997"/>
              <a:ext cx="3479308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lang="en-US" sz="2900" dirty="0">
                <a:solidFill>
                  <a:schemeClr val="tx1"/>
                </a:solidFill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-FNWI] Computational Complexity </a:t>
              </a: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(de 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Haan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3" name="Shape 230"/>
            <p:cNvSpPr/>
            <p:nvPr/>
          </p:nvSpPr>
          <p:spPr>
            <a:xfrm>
              <a:off x="44253813" y="3077113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tx1"/>
                  </a:solidFill>
                </a:rPr>
                <a:t>L&amp;C</a:t>
              </a:r>
              <a:endParaRPr sz="33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Shape 211"/>
          <p:cNvSpPr/>
          <p:nvPr/>
        </p:nvSpPr>
        <p:spPr>
          <a:xfrm>
            <a:off x="19345259" y="2161077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 </a:t>
            </a:r>
            <a:br>
              <a:rPr lang="en-US" sz="2900" dirty="0"/>
            </a:br>
            <a:r>
              <a:rPr lang="en-US" sz="2900" dirty="0"/>
              <a:t>Protocol Validation (</a:t>
            </a:r>
            <a:r>
              <a:rPr lang="en-US" sz="2900" dirty="0" err="1"/>
              <a:t>Ponse</a:t>
            </a:r>
            <a:r>
              <a:rPr lang="en-US" sz="2900" dirty="0"/>
              <a:t>)</a:t>
            </a:r>
          </a:p>
        </p:txBody>
      </p:sp>
      <p:sp>
        <p:nvSpPr>
          <p:cNvPr id="52" name="Shape 52"/>
          <p:cNvSpPr/>
          <p:nvPr/>
        </p:nvSpPr>
        <p:spPr>
          <a:xfrm>
            <a:off x="1224738" y="18131055"/>
            <a:ext cx="3378486" cy="3378486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 [BScWisk] Introduction to Modal Logic (</a:t>
            </a:r>
            <a:r>
              <a:rPr lang="en-US" sz="2900" dirty="0" err="1">
                <a:solidFill>
                  <a:srgbClr val="FFFFFF"/>
                </a:solidFill>
              </a:rPr>
              <a:t>Bezhanishvili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00" name="Shape 100"/>
          <p:cNvSpPr/>
          <p:nvPr/>
        </p:nvSpPr>
        <p:spPr>
          <a:xfrm>
            <a:off x="5883991" y="19700486"/>
            <a:ext cx="3276000" cy="2429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Topics in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Modal Logic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Venema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33" name="Shape 133"/>
          <p:cNvSpPr/>
          <p:nvPr/>
        </p:nvSpPr>
        <p:spPr>
          <a:xfrm>
            <a:off x="15266556" y="23300082"/>
            <a:ext cx="3204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Category Theory (van den Berg)</a:t>
            </a:r>
          </a:p>
        </p:txBody>
      </p:sp>
      <p:sp>
        <p:nvSpPr>
          <p:cNvPr id="154" name="Shape 154"/>
          <p:cNvSpPr/>
          <p:nvPr/>
        </p:nvSpPr>
        <p:spPr>
          <a:xfrm>
            <a:off x="11552039" y="26653948"/>
            <a:ext cx="3203234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Seminar Mathematical Logic </a:t>
            </a: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(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[3EC]</a:t>
            </a:r>
          </a:p>
        </p:txBody>
      </p:sp>
      <p:sp>
        <p:nvSpPr>
          <p:cNvPr id="157" name="Shape 157"/>
          <p:cNvSpPr/>
          <p:nvPr/>
        </p:nvSpPr>
        <p:spPr>
          <a:xfrm>
            <a:off x="585228" y="22703006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Mathematical Structures in Logic (Bezhanishvili)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909987" y="23084830"/>
            <a:ext cx="3276000" cy="2614597"/>
            <a:chOff x="5469489" y="19448043"/>
            <a:chExt cx="3276001" cy="2614597"/>
          </a:xfrm>
        </p:grpSpPr>
        <p:sp>
          <p:nvSpPr>
            <p:cNvPr id="94" name="Shape 94"/>
            <p:cNvSpPr/>
            <p:nvPr/>
          </p:nvSpPr>
          <p:spPr>
            <a:xfrm>
              <a:off x="5469489" y="19632818"/>
              <a:ext cx="3276001" cy="2429822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/>
                <a:t>Proof Theory </a:t>
              </a:r>
              <a:br>
                <a:rPr lang="en-US" sz="2900" dirty="0"/>
              </a:br>
              <a:r>
                <a:rPr lang="en-US" sz="2900" dirty="0"/>
                <a:t>(van den Berg)</a:t>
              </a:r>
            </a:p>
          </p:txBody>
        </p:sp>
        <p:sp>
          <p:nvSpPr>
            <p:cNvPr id="149" name="Shape 230"/>
            <p:cNvSpPr/>
            <p:nvPr/>
          </p:nvSpPr>
          <p:spPr>
            <a:xfrm>
              <a:off x="6332333" y="1944804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63B90FA-503D-A64A-907A-AD862A497EE0}"/>
              </a:ext>
            </a:extLst>
          </p:cNvPr>
          <p:cNvGrpSpPr/>
          <p:nvPr/>
        </p:nvGrpSpPr>
        <p:grpSpPr>
          <a:xfrm>
            <a:off x="11548913" y="23087549"/>
            <a:ext cx="3272400" cy="2609159"/>
            <a:chOff x="11548913" y="23087549"/>
            <a:chExt cx="3272400" cy="2609159"/>
          </a:xfrm>
        </p:grpSpPr>
        <p:sp>
          <p:nvSpPr>
            <p:cNvPr id="130" name="Shape 130"/>
            <p:cNvSpPr/>
            <p:nvPr/>
          </p:nvSpPr>
          <p:spPr>
            <a:xfrm>
              <a:off x="11548913" y="23266708"/>
              <a:ext cx="3272400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solidFill>
                  <a:schemeClr val="dk1"/>
                </a:solidFill>
                <a:latin typeface="Calibri" charset="0"/>
                <a:cs typeface="Calibri" charset="0"/>
              </a:endParaRPr>
            </a:p>
            <a:p>
              <a:pPr algn="ctr"/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Model Theory (</a:t>
              </a:r>
              <a:r>
                <a:rPr lang="en-US" sz="2900" dirty="0" err="1">
                  <a:solidFill>
                    <a:schemeClr val="dk1"/>
                  </a:solidFill>
                  <a:latin typeface="Calibri" charset="0"/>
                  <a:cs typeface="Calibri" charset="0"/>
                </a:rPr>
                <a:t>Venema</a:t>
              </a: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0" name="Shape 230"/>
            <p:cNvSpPr/>
            <p:nvPr/>
          </p:nvSpPr>
          <p:spPr>
            <a:xfrm>
              <a:off x="12439329" y="23087549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/>
            <a:p>
              <a:pPr algn="ctr"/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sp>
        <p:nvSpPr>
          <p:cNvPr id="143" name="Shape 228"/>
          <p:cNvSpPr/>
          <p:nvPr/>
        </p:nvSpPr>
        <p:spPr>
          <a:xfrm>
            <a:off x="11100904" y="18480684"/>
            <a:ext cx="3165086" cy="2236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/>
              <a:t>Theoretical </a:t>
            </a:r>
          </a:p>
          <a:p>
            <a:pPr lvl="0" algn="l">
              <a:defRPr sz="1800"/>
            </a:pPr>
            <a:r>
              <a:rPr lang="en-US" sz="3900" b="1" dirty="0"/>
              <a:t>Linguistics</a:t>
            </a:r>
            <a:endParaRPr sz="3900" b="1" dirty="0"/>
          </a:p>
        </p:txBody>
      </p:sp>
      <p:sp>
        <p:nvSpPr>
          <p:cNvPr id="165" name="Shape 100"/>
          <p:cNvSpPr/>
          <p:nvPr/>
        </p:nvSpPr>
        <p:spPr>
          <a:xfrm>
            <a:off x="15302985" y="26626874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Homotopy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 Type Theory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(van den Berg)</a:t>
            </a:r>
          </a:p>
        </p:txBody>
      </p:sp>
      <p:sp>
        <p:nvSpPr>
          <p:cNvPr id="128" name="Shape 154">
            <a:extLst>
              <a:ext uri="{FF2B5EF4-FFF2-40B4-BE49-F238E27FC236}">
                <a16:creationId xmlns:a16="http://schemas.microsoft.com/office/drawing/2014/main" id="{542925DC-ACE0-5640-BD83-440874A1F4A6}"/>
              </a:ext>
            </a:extLst>
          </p:cNvPr>
          <p:cNvSpPr/>
          <p:nvPr/>
        </p:nvSpPr>
        <p:spPr>
          <a:xfrm>
            <a:off x="4137653" y="23327368"/>
            <a:ext cx="341027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Category Theory and </a:t>
            </a:r>
            <a:r>
              <a:rPr lang="en-US" sz="2900" dirty="0" err="1">
                <a:solidFill>
                  <a:srgbClr val="FFFFFF"/>
                </a:solidFill>
              </a:rPr>
              <a:t>Topos</a:t>
            </a:r>
            <a:r>
              <a:rPr lang="en-US" sz="2900" dirty="0">
                <a:solidFill>
                  <a:srgbClr val="FFFFFF"/>
                </a:solidFill>
              </a:rPr>
              <a:t> Theory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(van den Berg) [8EC]</a:t>
            </a:r>
          </a:p>
        </p:txBody>
      </p:sp>
      <p:sp>
        <p:nvSpPr>
          <p:cNvPr id="106" name="Shape 106"/>
          <p:cNvSpPr/>
          <p:nvPr/>
        </p:nvSpPr>
        <p:spPr>
          <a:xfrm>
            <a:off x="14987194" y="14055760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br>
              <a:rPr lang="en-US" sz="29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Logic 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689588" y="13759407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301787" y="10279647"/>
            <a:ext cx="14349731" cy="2559636"/>
            <a:chOff x="11452230" y="10441683"/>
            <a:chExt cx="14349731" cy="2559636"/>
          </a:xfrm>
        </p:grpSpPr>
        <p:sp>
          <p:nvSpPr>
            <p:cNvPr id="70" name="Shape 70"/>
            <p:cNvSpPr/>
            <p:nvPr/>
          </p:nvSpPr>
          <p:spPr>
            <a:xfrm>
              <a:off x="18834718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b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b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Meaning, Reference and Modality (Dekker)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143474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Advanced topics in Philosophy of Language </a:t>
              </a:r>
            </a:p>
            <a:p>
              <a:pPr lvl="0" algn="ctr">
                <a:defRPr sz="1800"/>
              </a:pPr>
              <a:r>
                <a:rPr lang="en-US" sz="2900" dirty="0"/>
                <a:t>(Dekker)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452230" y="10441683"/>
              <a:ext cx="3276000" cy="2559634"/>
              <a:chOff x="3148278" y="4924171"/>
              <a:chExt cx="3276000" cy="2682428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148278" y="5060024"/>
                <a:ext cx="3276000" cy="254657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(van </a:t>
                </a:r>
                <a:r>
                  <a:rPr lang="en-US" sz="2900" dirty="0" err="1"/>
                  <a:t>Rooij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098705" y="492417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22525961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</a:p>
            <a:p>
              <a:pPr lvl="0" algn="ctr">
                <a:defRPr sz="1800"/>
              </a:pPr>
              <a:r>
                <a:rPr lang="en-US" sz="2900" dirty="0"/>
                <a:t>Time </a:t>
              </a:r>
              <a:br>
                <a:rPr lang="en-US" sz="2900" dirty="0"/>
              </a:br>
              <a:r>
                <a:rPr lang="en-US" sz="2900" dirty="0"/>
                <a:t>(van </a:t>
              </a:r>
              <a:r>
                <a:rPr lang="en-US" sz="2900" dirty="0" err="1"/>
                <a:t>Lambalgen</a:t>
              </a:r>
              <a:r>
                <a:rPr lang="en-US" sz="2900" dirty="0"/>
                <a:t>)</a:t>
              </a:r>
            </a:p>
          </p:txBody>
        </p:sp>
      </p:grpSp>
      <p:sp>
        <p:nvSpPr>
          <p:cNvPr id="201" name="Shape 82"/>
          <p:cNvSpPr/>
          <p:nvPr/>
        </p:nvSpPr>
        <p:spPr>
          <a:xfrm>
            <a:off x="18651142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chemeClr val="tx1"/>
                </a:solidFill>
              </a:rPr>
              <a:t>[RM-Ling] 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Syntax and Semantics 2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(</a:t>
            </a:r>
            <a:r>
              <a:rPr lang="en-US" sz="2900">
                <a:solidFill>
                  <a:schemeClr val="tx1"/>
                </a:solidFill>
              </a:rPr>
              <a:t>Ruijgrok)</a:t>
            </a:r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129" name="Shape 112"/>
          <p:cNvSpPr/>
          <p:nvPr/>
        </p:nvSpPr>
        <p:spPr>
          <a:xfrm>
            <a:off x="13979580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[RM-Ling]</a:t>
            </a:r>
            <a:br>
              <a:rPr lang="en-US" sz="2900" dirty="0"/>
            </a:br>
            <a:r>
              <a:rPr lang="en-US" sz="2900" dirty="0"/>
              <a:t>Syntax and Semantics 1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Hengeveld</a:t>
            </a:r>
            <a:r>
              <a:rPr lang="en-US" sz="2900" dirty="0"/>
              <a:t>, </a:t>
            </a:r>
            <a:r>
              <a:rPr lang="en-US" sz="2900" dirty="0" err="1"/>
              <a:t>Rijgrok</a:t>
            </a:r>
            <a:r>
              <a:rPr lang="en-US" sz="2900" dirty="0"/>
              <a:t>)</a:t>
            </a:r>
          </a:p>
        </p:txBody>
      </p:sp>
      <p:sp>
        <p:nvSpPr>
          <p:cNvPr id="126" name="Shape 230"/>
          <p:cNvSpPr/>
          <p:nvPr/>
        </p:nvSpPr>
        <p:spPr>
          <a:xfrm>
            <a:off x="1828738" y="17999302"/>
            <a:ext cx="21708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9531422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22977327" y="18522752"/>
            <a:ext cx="4486811" cy="3131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t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Game Theory </a:t>
            </a:r>
            <a:br>
              <a:rPr lang="en-US" sz="3900" b="1" dirty="0"/>
            </a:br>
            <a:r>
              <a:rPr lang="en-US" sz="3900" b="1" dirty="0"/>
              <a:t>&amp; </a:t>
            </a:r>
            <a:br>
              <a:rPr lang="en-US" sz="3900" b="1" dirty="0"/>
            </a:br>
            <a:r>
              <a:rPr lang="en-US" sz="3900" b="1" dirty="0"/>
              <a:t>Social Choice</a:t>
            </a:r>
            <a:endParaRPr sz="3900" b="1" dirty="0"/>
          </a:p>
        </p:txBody>
      </p:sp>
      <p:sp>
        <p:nvSpPr>
          <p:cNvPr id="158" name="Shape 193"/>
          <p:cNvSpPr/>
          <p:nvPr/>
        </p:nvSpPr>
        <p:spPr>
          <a:xfrm>
            <a:off x="27064299" y="18726962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Game Theory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Endriss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9" name="Shape 211"/>
          <p:cNvSpPr/>
          <p:nvPr/>
        </p:nvSpPr>
        <p:spPr>
          <a:xfrm>
            <a:off x="30825751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Computational Social Choice (</a:t>
            </a:r>
            <a:r>
              <a:rPr lang="en-US" sz="2900" dirty="0" err="1">
                <a:latin typeface="Calibri"/>
                <a:cs typeface="Calibri"/>
              </a:rPr>
              <a:t>Endriss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67" name="Shape 136"/>
          <p:cNvSpPr/>
          <p:nvPr/>
        </p:nvSpPr>
        <p:spPr>
          <a:xfrm>
            <a:off x="38653123" y="1879567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Machine Learning Theory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</a:t>
            </a:r>
            <a:r>
              <a:rPr lang="en-US" sz="2900" dirty="0" err="1">
                <a:solidFill>
                  <a:srgbClr val="FFFFFF"/>
                </a:solidFill>
              </a:rPr>
              <a:t>Koolen</a:t>
            </a:r>
            <a:r>
              <a:rPr lang="en-US" sz="2900" dirty="0">
                <a:solidFill>
                  <a:srgbClr val="FFFFFF"/>
                </a:solidFill>
              </a:rPr>
              <a:t>, </a:t>
            </a:r>
            <a:r>
              <a:rPr lang="en-US" sz="2900" dirty="0" err="1">
                <a:solidFill>
                  <a:srgbClr val="FFFFFF"/>
                </a:solidFill>
              </a:rPr>
              <a:t>Grünwald</a:t>
            </a:r>
            <a:r>
              <a:rPr lang="en-US" sz="2900" dirty="0">
                <a:solidFill>
                  <a:srgbClr val="FFFFFF"/>
                </a:solidFill>
              </a:rPr>
              <a:t>, de Heide) [8EC]</a:t>
            </a:r>
          </a:p>
        </p:txBody>
      </p:sp>
      <p:sp>
        <p:nvSpPr>
          <p:cNvPr id="147" name="Shape 230"/>
          <p:cNvSpPr/>
          <p:nvPr/>
        </p:nvSpPr>
        <p:spPr>
          <a:xfrm>
            <a:off x="18533439" y="10194561"/>
            <a:ext cx="1497972" cy="109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L&amp;P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46" name="Shape 230"/>
          <p:cNvSpPr/>
          <p:nvPr/>
        </p:nvSpPr>
        <p:spPr>
          <a:xfrm>
            <a:off x="20632503" y="10186217"/>
            <a:ext cx="1497972" cy="109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21" name="Shape 248"/>
          <p:cNvSpPr/>
          <p:nvPr/>
        </p:nvSpPr>
        <p:spPr>
          <a:xfrm flipH="1">
            <a:off x="4457973" y="16674289"/>
            <a:ext cx="1591724" cy="172385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248"/>
          <p:cNvSpPr/>
          <p:nvPr/>
        </p:nvSpPr>
        <p:spPr>
          <a:xfrm flipH="1">
            <a:off x="17473968" y="18974555"/>
            <a:ext cx="955898" cy="162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1" name="Shape 121">
            <a:extLst>
              <a:ext uri="{FF2B5EF4-FFF2-40B4-BE49-F238E27FC236}">
                <a16:creationId xmlns:a16="http://schemas.microsoft.com/office/drawing/2014/main" id="{F6F249D7-9912-DA41-BBB9-48C065B69484}"/>
              </a:ext>
            </a:extLst>
          </p:cNvPr>
          <p:cNvSpPr/>
          <p:nvPr/>
        </p:nvSpPr>
        <p:spPr>
          <a:xfrm>
            <a:off x="10097966" y="1031926"/>
            <a:ext cx="3435443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-FGW]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History of logic: Theories of Language in Early Modern Philosophy (Maat)</a:t>
            </a:r>
          </a:p>
        </p:txBody>
      </p:sp>
      <p:sp>
        <p:nvSpPr>
          <p:cNvPr id="136" name="Shape 187">
            <a:extLst>
              <a:ext uri="{FF2B5EF4-FFF2-40B4-BE49-F238E27FC236}">
                <a16:creationId xmlns:a16="http://schemas.microsoft.com/office/drawing/2014/main" id="{E45814B0-2CCE-C843-B275-E573CFEFCED7}"/>
              </a:ext>
            </a:extLst>
          </p:cNvPr>
          <p:cNvSpPr/>
          <p:nvPr/>
        </p:nvSpPr>
        <p:spPr>
          <a:xfrm>
            <a:off x="27064299" y="244136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Kolmogorov Complexity (Torenvliet)</a:t>
            </a:r>
          </a:p>
        </p:txBody>
      </p:sp>
      <p:sp>
        <p:nvSpPr>
          <p:cNvPr id="148" name="Shape 67">
            <a:extLst>
              <a:ext uri="{FF2B5EF4-FFF2-40B4-BE49-F238E27FC236}">
                <a16:creationId xmlns:a16="http://schemas.microsoft.com/office/drawing/2014/main" id="{1410FA51-D999-3047-A3A4-11DCDAAC46DF}"/>
              </a:ext>
            </a:extLst>
          </p:cNvPr>
          <p:cNvSpPr/>
          <p:nvPr/>
        </p:nvSpPr>
        <p:spPr>
          <a:xfrm>
            <a:off x="31091852" y="24428982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MScCS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-VU]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Term Rewriting Systems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Endrullis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6" name="Shape 139">
            <a:extLst>
              <a:ext uri="{FF2B5EF4-FFF2-40B4-BE49-F238E27FC236}">
                <a16:creationId xmlns:a16="http://schemas.microsoft.com/office/drawing/2014/main" id="{C5F71FB7-E831-5E48-A2D3-30511B2CA146}"/>
              </a:ext>
            </a:extLst>
          </p:cNvPr>
          <p:cNvSpPr/>
          <p:nvPr/>
        </p:nvSpPr>
        <p:spPr>
          <a:xfrm>
            <a:off x="6113595" y="104707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</a:p>
          <a:p>
            <a:pPr lvl="0" algn="ctr">
              <a:defRPr sz="1800"/>
            </a:pPr>
            <a:r>
              <a:rPr lang="en-US" sz="2900" dirty="0"/>
              <a:t>Philosophy of Techno Science</a:t>
            </a:r>
            <a:br>
              <a:rPr lang="en-US" sz="2900" dirty="0"/>
            </a:br>
            <a:r>
              <a:rPr lang="en-US" sz="2900" dirty="0"/>
              <a:t>(Russo)</a:t>
            </a:r>
          </a:p>
        </p:txBody>
      </p:sp>
      <p:sp>
        <p:nvSpPr>
          <p:cNvPr id="163" name="Shape 121">
            <a:extLst>
              <a:ext uri="{FF2B5EF4-FFF2-40B4-BE49-F238E27FC236}">
                <a16:creationId xmlns:a16="http://schemas.microsoft.com/office/drawing/2014/main" id="{1FAC236F-44C2-DD4D-93D1-B02C07ECC418}"/>
              </a:ext>
            </a:extLst>
          </p:cNvPr>
          <p:cNvSpPr/>
          <p:nvPr/>
        </p:nvSpPr>
        <p:spPr>
          <a:xfrm>
            <a:off x="1636905" y="13909553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</a:t>
            </a:r>
            <a:br>
              <a:rPr lang="en-US" sz="2900" dirty="0"/>
            </a:br>
            <a:r>
              <a:rPr lang="en-US" sz="2900" dirty="0"/>
              <a:t>Topology, Logic and Learning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Baltag</a:t>
            </a:r>
            <a:r>
              <a:rPr lang="en-US" sz="2900" dirty="0"/>
              <a:t>)</a:t>
            </a:r>
          </a:p>
        </p:txBody>
      </p:sp>
      <p:sp>
        <p:nvSpPr>
          <p:cNvPr id="168" name="Shape 202">
            <a:extLst>
              <a:ext uri="{FF2B5EF4-FFF2-40B4-BE49-F238E27FC236}">
                <a16:creationId xmlns:a16="http://schemas.microsoft.com/office/drawing/2014/main" id="{9F841D84-7C82-FE4E-8AA7-8202FDC9C2CD}"/>
              </a:ext>
            </a:extLst>
          </p:cNvPr>
          <p:cNvSpPr/>
          <p:nvPr/>
        </p:nvSpPr>
        <p:spPr>
          <a:xfrm>
            <a:off x="1018377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 </a:t>
            </a:r>
          </a:p>
          <a:p>
            <a:pPr algn="ctr"/>
            <a:r>
              <a:rPr lang="en-US" sz="2900" dirty="0"/>
              <a:t>Logic and Philosophy</a:t>
            </a:r>
          </a:p>
          <a:p>
            <a:pPr algn="ctr"/>
            <a:r>
              <a:rPr lang="en-US" sz="2900" dirty="0"/>
              <a:t>(</a:t>
            </a:r>
            <a:r>
              <a:rPr lang="en-US" sz="2900" dirty="0" err="1"/>
              <a:t>Betti</a:t>
            </a:r>
            <a:r>
              <a:rPr lang="en-US" sz="2900" dirty="0"/>
              <a:t>)</a:t>
            </a:r>
          </a:p>
        </p:txBody>
      </p:sp>
      <p:sp>
        <p:nvSpPr>
          <p:cNvPr id="170" name="Shape 187">
            <a:extLst>
              <a:ext uri="{FF2B5EF4-FFF2-40B4-BE49-F238E27FC236}">
                <a16:creationId xmlns:a16="http://schemas.microsoft.com/office/drawing/2014/main" id="{EE61D495-4F4C-6844-861A-5326B0AB7A79}"/>
              </a:ext>
            </a:extLst>
          </p:cNvPr>
          <p:cNvSpPr/>
          <p:nvPr/>
        </p:nvSpPr>
        <p:spPr>
          <a:xfrm>
            <a:off x="27064299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 Distributed Algorithms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Fokkink</a:t>
            </a:r>
            <a:r>
              <a:rPr lang="en-US" sz="2900" dirty="0"/>
              <a:t>)</a:t>
            </a:r>
          </a:p>
        </p:txBody>
      </p:sp>
      <p:sp>
        <p:nvSpPr>
          <p:cNvPr id="171" name="Shape 187">
            <a:extLst>
              <a:ext uri="{FF2B5EF4-FFF2-40B4-BE49-F238E27FC236}">
                <a16:creationId xmlns:a16="http://schemas.microsoft.com/office/drawing/2014/main" id="{C054D878-0FCF-8944-9150-9FCA01046A9A}"/>
              </a:ext>
            </a:extLst>
          </p:cNvPr>
          <p:cNvSpPr/>
          <p:nvPr/>
        </p:nvSpPr>
        <p:spPr>
          <a:xfrm>
            <a:off x="19341459" y="270538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Logical Verification</a:t>
            </a:r>
            <a:br>
              <a:rPr lang="en-US" sz="2900" dirty="0"/>
            </a:br>
            <a:r>
              <a:rPr lang="en-US" sz="2900" dirty="0"/>
              <a:t>(Blanchette)</a:t>
            </a:r>
          </a:p>
        </p:txBody>
      </p:sp>
      <p:sp>
        <p:nvSpPr>
          <p:cNvPr id="134" name="Shape 248">
            <a:extLst>
              <a:ext uri="{FF2B5EF4-FFF2-40B4-BE49-F238E27FC236}">
                <a16:creationId xmlns:a16="http://schemas.microsoft.com/office/drawing/2014/main" id="{9214EF80-EB54-2548-8428-81867880DB76}"/>
              </a:ext>
            </a:extLst>
          </p:cNvPr>
          <p:cNvSpPr/>
          <p:nvPr/>
        </p:nvSpPr>
        <p:spPr>
          <a:xfrm flipH="1">
            <a:off x="3004617" y="16530868"/>
            <a:ext cx="25773" cy="140255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2" name="Shape 48">
            <a:extLst>
              <a:ext uri="{FF2B5EF4-FFF2-40B4-BE49-F238E27FC236}">
                <a16:creationId xmlns:a16="http://schemas.microsoft.com/office/drawing/2014/main" id="{445181D7-E349-0B4E-A760-76D2E0584B2C}"/>
              </a:ext>
            </a:extLst>
          </p:cNvPr>
          <p:cNvSpPr txBox="1">
            <a:spLocks/>
          </p:cNvSpPr>
          <p:nvPr/>
        </p:nvSpPr>
        <p:spPr>
          <a:xfrm>
            <a:off x="27310088" y="4989153"/>
            <a:ext cx="8288449" cy="4454201"/>
          </a:xfrm>
          <a:prstGeom prst="roundRect">
            <a:avLst>
              <a:gd name="adj" fmla="val 1358"/>
            </a:avLst>
          </a:prstGeom>
          <a:ln w="76200" cap="flat" cmpd="sng" algn="ctr">
            <a:solidFill>
              <a:schemeClr val="dk1"/>
            </a:solidFill>
            <a:prstDash val="solid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8758" tIns="208758" rIns="208758" bIns="208758" anchor="ctr">
            <a:noAutofit/>
          </a:bodyPr>
          <a:lstStyle>
            <a:lvl1pPr algn="l" defTabSz="2087574">
              <a:defRPr sz="600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/>
              </a:defRPr>
            </a:lvl1pPr>
            <a:lvl2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5pPr>
            <a:lvl6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6pPr>
            <a:lvl7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7pPr>
            <a:lvl8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8pPr>
            <a:lvl9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800"/>
            </a:pPr>
            <a:r>
              <a:rPr lang="en-US" sz="8000" dirty="0"/>
              <a:t>Master of Logic 2019/20</a:t>
            </a:r>
            <a:br>
              <a:rPr lang="en-US" sz="9100" dirty="0"/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version: 13 May 2019: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https://github.com/cschaffner/MoLOverviewPoster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lang="en-US" sz="9100" dirty="0"/>
          </a:p>
        </p:txBody>
      </p:sp>
      <p:sp>
        <p:nvSpPr>
          <p:cNvPr id="184" name="Shape 79">
            <a:extLst>
              <a:ext uri="{FF2B5EF4-FFF2-40B4-BE49-F238E27FC236}">
                <a16:creationId xmlns:a16="http://schemas.microsoft.com/office/drawing/2014/main" id="{41DE3D66-C55A-FD40-A250-F074485DC01D}"/>
              </a:ext>
            </a:extLst>
          </p:cNvPr>
          <p:cNvSpPr/>
          <p:nvPr/>
        </p:nvSpPr>
        <p:spPr>
          <a:xfrm>
            <a:off x="1392867" y="25499769"/>
            <a:ext cx="3235119" cy="30028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-FNWI]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Rudiments of Axiomatic Set Theory 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Löwe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) 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[3EC]</a:t>
            </a:r>
          </a:p>
        </p:txBody>
      </p:sp>
      <p:sp>
        <p:nvSpPr>
          <p:cNvPr id="162" name="Shape 157"/>
          <p:cNvSpPr/>
          <p:nvPr/>
        </p:nvSpPr>
        <p:spPr>
          <a:xfrm>
            <a:off x="4271061" y="265942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alpha val="86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lang="en-US" sz="2900" dirty="0">
              <a:solidFill>
                <a:srgbClr val="FFFFFF"/>
              </a:solidFill>
            </a:endParaRP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MastMath-UvA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Set Theory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(Hart, 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[8EC]</a:t>
            </a:r>
          </a:p>
        </p:txBody>
      </p:sp>
      <p:sp>
        <p:nvSpPr>
          <p:cNvPr id="174" name="Shape 230"/>
          <p:cNvSpPr/>
          <p:nvPr/>
        </p:nvSpPr>
        <p:spPr>
          <a:xfrm>
            <a:off x="5078465" y="26325537"/>
            <a:ext cx="1497972" cy="120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85" name="Shape 157">
            <a:extLst>
              <a:ext uri="{FF2B5EF4-FFF2-40B4-BE49-F238E27FC236}">
                <a16:creationId xmlns:a16="http://schemas.microsoft.com/office/drawing/2014/main" id="{F2F58416-3D5E-8646-930F-D1B6B8FDB87A}"/>
              </a:ext>
            </a:extLst>
          </p:cNvPr>
          <p:cNvSpPr/>
          <p:nvPr/>
        </p:nvSpPr>
        <p:spPr>
          <a:xfrm>
            <a:off x="7965529" y="2662615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nl" sz="2900" dirty="0"/>
              <a:t>[MastMath] </a:t>
            </a:r>
          </a:p>
          <a:p>
            <a:pPr algn="ctr"/>
            <a:r>
              <a:rPr lang="nl" sz="2900" dirty="0"/>
              <a:t>Topos Theory </a:t>
            </a:r>
          </a:p>
          <a:p>
            <a:pPr algn="ctr"/>
            <a:r>
              <a:rPr lang="nl" sz="2900" dirty="0"/>
              <a:t>(van Oosten) </a:t>
            </a:r>
          </a:p>
          <a:p>
            <a:pPr algn="ctr"/>
            <a:r>
              <a:rPr lang="nl" sz="2900" dirty="0"/>
              <a:t>[8EC]</a:t>
            </a:r>
            <a:endParaRPr lang="en-US" sz="2900" dirty="0">
              <a:latin typeface="Calibri"/>
              <a:cs typeface="Calibri"/>
            </a:endParaRPr>
          </a:p>
        </p:txBody>
      </p:sp>
      <p:sp>
        <p:nvSpPr>
          <p:cNvPr id="186" name="Shape 202">
            <a:extLst>
              <a:ext uri="{FF2B5EF4-FFF2-40B4-BE49-F238E27FC236}">
                <a16:creationId xmlns:a16="http://schemas.microsoft.com/office/drawing/2014/main" id="{D058CB66-EEEF-764A-B99F-70E715A976B5}"/>
              </a:ext>
            </a:extLst>
          </p:cNvPr>
          <p:cNvSpPr/>
          <p:nvPr/>
        </p:nvSpPr>
        <p:spPr>
          <a:xfrm>
            <a:off x="38656399" y="13207577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Advanced Topics in Computational Semantics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88" name="Shape 202">
            <a:extLst>
              <a:ext uri="{FF2B5EF4-FFF2-40B4-BE49-F238E27FC236}">
                <a16:creationId xmlns:a16="http://schemas.microsoft.com/office/drawing/2014/main" id="{9A71F14F-3738-D54E-98F8-A953DB6EA5D0}"/>
              </a:ext>
            </a:extLst>
          </p:cNvPr>
          <p:cNvSpPr/>
          <p:nvPr/>
        </p:nvSpPr>
        <p:spPr>
          <a:xfrm>
            <a:off x="22977327" y="21560736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</a:t>
            </a:r>
          </a:p>
          <a:p>
            <a:pPr lvl="0" algn="ctr">
              <a:defRPr sz="1800"/>
            </a:pPr>
            <a:r>
              <a:rPr lang="en-US" sz="2900" dirty="0"/>
              <a:t>Logic, Games and Automata </a:t>
            </a:r>
          </a:p>
          <a:p>
            <a:pPr lvl="0" algn="ctr">
              <a:defRPr sz="1800"/>
            </a:pPr>
            <a:r>
              <a:rPr lang="en-US" sz="2900" dirty="0"/>
              <a:t>(</a:t>
            </a:r>
            <a:r>
              <a:rPr lang="en-US" sz="2900" dirty="0" err="1"/>
              <a:t>Afshari</a:t>
            </a:r>
            <a:r>
              <a:rPr lang="en-US" sz="2900" dirty="0"/>
              <a:t>) </a:t>
            </a:r>
          </a:p>
        </p:txBody>
      </p:sp>
      <p:sp>
        <p:nvSpPr>
          <p:cNvPr id="123" name="Shape 248">
            <a:extLst>
              <a:ext uri="{FF2B5EF4-FFF2-40B4-BE49-F238E27FC236}">
                <a16:creationId xmlns:a16="http://schemas.microsoft.com/office/drawing/2014/main" id="{F7ECB4CA-E204-2349-ACC1-08B645A47AE6}"/>
              </a:ext>
            </a:extLst>
          </p:cNvPr>
          <p:cNvSpPr/>
          <p:nvPr/>
        </p:nvSpPr>
        <p:spPr>
          <a:xfrm flipH="1" flipV="1">
            <a:off x="2719912" y="21752093"/>
            <a:ext cx="0" cy="1233809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3" name="Shape 248">
            <a:extLst>
              <a:ext uri="{FF2B5EF4-FFF2-40B4-BE49-F238E27FC236}">
                <a16:creationId xmlns:a16="http://schemas.microsoft.com/office/drawing/2014/main" id="{8B4863CB-31E9-2148-9E17-5E13EE4CB199}"/>
              </a:ext>
            </a:extLst>
          </p:cNvPr>
          <p:cNvSpPr/>
          <p:nvPr/>
        </p:nvSpPr>
        <p:spPr>
          <a:xfrm flipH="1" flipV="1">
            <a:off x="41822916" y="9531421"/>
            <a:ext cx="0" cy="334070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" name="Shape 211">
            <a:extLst>
              <a:ext uri="{FF2B5EF4-FFF2-40B4-BE49-F238E27FC236}">
                <a16:creationId xmlns:a16="http://schemas.microsoft.com/office/drawing/2014/main" id="{7123FEA1-E2EA-4240-B92F-3B82BDD7A6B9}"/>
              </a:ext>
            </a:extLst>
          </p:cNvPr>
          <p:cNvSpPr/>
          <p:nvPr/>
        </p:nvSpPr>
        <p:spPr>
          <a:xfrm>
            <a:off x="34550258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</a:t>
            </a:r>
          </a:p>
          <a:p>
            <a:pPr algn="ctr"/>
            <a:r>
              <a:rPr lang="en-US" sz="2900" dirty="0">
                <a:latin typeface="Calibri"/>
                <a:cs typeface="Calibri"/>
              </a:rPr>
              <a:t>Symbolic Systems 1</a:t>
            </a:r>
          </a:p>
          <a:p>
            <a:pPr algn="ctr"/>
            <a:r>
              <a:rPr lang="en-US" sz="2900" dirty="0">
                <a:latin typeface="Calibri"/>
                <a:cs typeface="Calibri"/>
              </a:rPr>
              <a:t>(TBA)</a:t>
            </a:r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5715</TotalTime>
  <Words>543</Words>
  <Application>Microsoft Macintosh PowerPoint</Application>
  <PresentationFormat>Custom</PresentationFormat>
  <Paragraphs>130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 S</cp:lastModifiedBy>
  <cp:revision>279</cp:revision>
  <cp:lastPrinted>2018-08-29T03:08:46Z</cp:lastPrinted>
  <dcterms:modified xsi:type="dcterms:W3CDTF">2019-05-13T11:57:55Z</dcterms:modified>
</cp:coreProperties>
</file>