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37" d="100"/>
          <a:sy n="37" d="100"/>
        </p:scale>
        <p:origin x="1560" y="288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179457"/>
            <a:ext cx="42310995" cy="29862095"/>
            <a:chOff x="1132722" y="96444"/>
            <a:chExt cx="42310996" cy="29862094"/>
          </a:xfrm>
        </p:grpSpPr>
        <p:sp>
          <p:nvSpPr>
            <p:cNvPr id="8" name="L-shape 7"/>
            <p:cNvSpPr/>
            <p:nvPr/>
          </p:nvSpPr>
          <p:spPr>
            <a:xfrm rot="5400000">
              <a:off x="18100553" y="-11502876"/>
              <a:ext cx="13023273" cy="36592660"/>
            </a:xfrm>
            <a:prstGeom prst="corner">
              <a:avLst>
                <a:gd name="adj1" fmla="val 159615"/>
                <a:gd name="adj2" fmla="val 21330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882170" y="12396990"/>
              <a:ext cx="11527599" cy="23595497"/>
            </a:xfrm>
            <a:prstGeom prst="corner">
              <a:avLst>
                <a:gd name="adj1" fmla="val 37010"/>
                <a:gd name="adj2" fmla="val 75067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4712339" y="3037612"/>
              <a:ext cx="21431315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795689" y="18225679"/>
            <a:ext cx="11541348" cy="6011463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1: 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2020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/>
                <a:t>2: </a:t>
              </a: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2020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Feb/Mar 2021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Apr/May 2021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not in 2020/21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98201" y="28205528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A0DB95FB-2FFF-0949-8332-D2A7578B1C50}"/>
              </a:ext>
            </a:extLst>
          </p:cNvPr>
          <p:cNvSpPr/>
          <p:nvPr/>
        </p:nvSpPr>
        <p:spPr>
          <a:xfrm rot="5400000">
            <a:off x="17262377" y="3948249"/>
            <a:ext cx="10478293" cy="22945173"/>
          </a:xfrm>
          <a:prstGeom prst="corner">
            <a:avLst>
              <a:gd name="adj1" fmla="val 143964"/>
              <a:gd name="adj2" fmla="val 56842"/>
            </a:avLst>
          </a:prstGeom>
          <a:solidFill>
            <a:srgbClr val="FFFF0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034A9A3-F2F8-874E-9031-991B3DB0273A}"/>
              </a:ext>
            </a:extLst>
          </p:cNvPr>
          <p:cNvSpPr/>
          <p:nvPr/>
        </p:nvSpPr>
        <p:spPr>
          <a:xfrm>
            <a:off x="26841908" y="27008316"/>
            <a:ext cx="10160703" cy="2798415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4" name="Shape 228"/>
          <p:cNvSpPr/>
          <p:nvPr/>
        </p:nvSpPr>
        <p:spPr>
          <a:xfrm>
            <a:off x="38117188" y="233870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latin typeface="Calibri" charset="0"/>
                  <a:cs typeface="Calibri" charset="0"/>
                </a:rPr>
                <a:t>2: [</a:t>
              </a:r>
              <a:r>
                <a:rPr lang="en-US" sz="2900" dirty="0" err="1">
                  <a:latin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cs typeface="Calibri" charset="0"/>
                </a:rPr>
                <a:t>-FNWI] Dynamic Epistemic Logic </a:t>
              </a:r>
              <a:br>
                <a:rPr lang="en-US" sz="2900" dirty="0">
                  <a:latin typeface="Calibri" charset="0"/>
                  <a:cs typeface="Calibri" charset="0"/>
                </a:rPr>
              </a:br>
              <a:r>
                <a:rPr lang="en-US" sz="2900" dirty="0">
                  <a:latin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cs typeface="Calibri" charset="0"/>
                </a:rPr>
                <a:t>Baltag</a:t>
              </a:r>
              <a:r>
                <a:rPr lang="en-US" sz="2900" dirty="0"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1: 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>
                    <a:solidFill>
                      <a:srgbClr val="FFFFFF"/>
                    </a:solidFill>
                  </a:rPr>
                  <a:t>Schlöder</a:t>
                </a:r>
                <a:r>
                  <a:rPr lang="en-US" sz="2900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1+2: Logic, Language and Computation (Dekker)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668630" y="2695848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434477" y="7102531"/>
            <a:ext cx="3708000" cy="252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</a:t>
            </a:r>
            <a:r>
              <a:rPr lang="en-US" sz="3200" dirty="0"/>
              <a:t>Ferreira </a:t>
            </a:r>
            <a:r>
              <a:rPr lang="en-US" sz="2900" dirty="0"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98863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74336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MScB&amp;CS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] Foundations of Neural and Cognitive Modelling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Zuidema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 [5EC]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-FNWI] Semantics and Cognition 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Szymanik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30543454" y="13217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Computational Dialogue Modelling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4604076" y="15998809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MScAI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Deep Learning for Natural Language Processing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Monz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, Aziz)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3087446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</a:t>
            </a:r>
            <a:r>
              <a:rPr lang="en-US" sz="2900" dirty="0" err="1"/>
              <a:t>Sima’an</a:t>
            </a:r>
            <a:r>
              <a:rPr lang="en-US" sz="2900" dirty="0"/>
              <a:t>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[MSc B&amp;CS]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[MoL-FGW] Rationality, Cognition and Reasoning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(van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Lambalgen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(Brouwer)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4: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Epistemic Paradoxes and Philosophical Puzzles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-FGW]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Wittgenstein on Ethics and Aesthetics</a:t>
            </a:r>
          </a:p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AI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-FGW]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Semantics and Philosophy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(Dekker, </a:t>
            </a:r>
            <a:r>
              <a:rPr lang="en-US" sz="2900" dirty="0" err="1">
                <a:latin typeface="Calibri" charset="0"/>
                <a:cs typeface="Calibri" charset="0"/>
              </a:rPr>
              <a:t>Aloni</a:t>
            </a:r>
            <a:r>
              <a:rPr lang="en-US" sz="2900" dirty="0"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5958559" y="3878752"/>
            <a:ext cx="3579182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Radical Interpretation</a:t>
            </a:r>
            <a:r>
              <a:rPr lang="en-US" sz="2900"/>
              <a:t>, Hermeneutics</a:t>
            </a:r>
            <a:r>
              <a:rPr lang="en-US" sz="2900" dirty="0"/>
              <a:t>, Practice Theory (</a:t>
            </a:r>
            <a:r>
              <a:rPr lang="en-US" sz="2900" dirty="0" err="1"/>
              <a:t>Stokhof</a:t>
            </a:r>
            <a:r>
              <a:rPr lang="en-US" sz="2900" dirty="0"/>
              <a:t>) </a:t>
            </a:r>
          </a:p>
        </p:txBody>
      </p:sp>
      <p:sp>
        <p:nvSpPr>
          <p:cNvPr id="61" name="Shape 61"/>
          <p:cNvSpPr>
            <a:spLocks/>
          </p:cNvSpPr>
          <p:nvPr/>
        </p:nvSpPr>
        <p:spPr>
          <a:xfrm>
            <a:off x="38376604" y="4359132"/>
            <a:ext cx="3708000" cy="2520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3200" dirty="0"/>
              <a:t>Ferreira 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705082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Recursion Theory (Marti)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4289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70691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0940967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8653123" y="2176185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</a:rPr>
              <a:t>1: [</a:t>
            </a:r>
            <a:r>
              <a:rPr lang="en-US" sz="2900" dirty="0" err="1">
                <a:solidFill>
                  <a:schemeClr val="lt1"/>
                </a:solidFill>
              </a:rPr>
              <a:t>MoL</a:t>
            </a:r>
            <a:r>
              <a:rPr lang="en-US" sz="2900" dirty="0">
                <a:solidFill>
                  <a:schemeClr val="lt1"/>
                </a:solidFill>
              </a:rPr>
              <a:t>-FNWI] Computability and Interaction </a:t>
            </a:r>
            <a:br>
              <a:rPr lang="en-US" sz="2900" dirty="0">
                <a:solidFill>
                  <a:schemeClr val="lt1"/>
                </a:solidFill>
              </a:rPr>
            </a:br>
            <a:r>
              <a:rPr lang="en-US" sz="2900" dirty="0">
                <a:solidFill>
                  <a:schemeClr val="lt1"/>
                </a:solidFill>
              </a:rPr>
              <a:t>(</a:t>
            </a:r>
            <a:r>
              <a:rPr lang="en-US" sz="2900" dirty="0" err="1">
                <a:solidFill>
                  <a:schemeClr val="lt1"/>
                </a:solidFill>
              </a:rPr>
              <a:t>Baeten</a:t>
            </a:r>
            <a:r>
              <a:rPr lang="en-US" sz="2900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27065885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653123" y="24164373"/>
            <a:ext cx="3276000" cy="2676372"/>
            <a:chOff x="35156122" y="21690651"/>
            <a:chExt cx="3632244" cy="2676372"/>
          </a:xfrm>
        </p:grpSpPr>
        <p:sp>
          <p:nvSpPr>
            <p:cNvPr id="97" name="Shape 97"/>
            <p:cNvSpPr/>
            <p:nvPr/>
          </p:nvSpPr>
          <p:spPr>
            <a:xfrm>
              <a:off x="35156122" y="21937023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161721" y="2169065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54395" y="24141686"/>
            <a:ext cx="3276000" cy="2703864"/>
            <a:chOff x="43340423" y="30771133"/>
            <a:chExt cx="3479308" cy="2703864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479308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253813" y="307711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1: 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1+2: 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74" y="2661775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  <a:br>
              <a:rPr lang="en-US" sz="2900" dirty="0"/>
            </a:br>
            <a:r>
              <a:rPr lang="en-US" sz="2900" dirty="0"/>
              <a:t>Seminar Mathematical Logic 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Löwe</a:t>
            </a:r>
            <a:r>
              <a:rPr lang="en-US" sz="2900" dirty="0"/>
              <a:t>, </a:t>
            </a:r>
            <a:r>
              <a:rPr lang="en-US" sz="2900" dirty="0" err="1"/>
              <a:t>Galeotti</a:t>
            </a:r>
            <a:r>
              <a:rPr lang="en-US" sz="2900" dirty="0"/>
              <a:t>) </a:t>
            </a:r>
            <a:br>
              <a:rPr lang="en-US" sz="2900" dirty="0"/>
            </a:br>
            <a:r>
              <a:rPr lang="en-US" sz="2900" dirty="0"/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228" y="2270300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Pulcini</a:t>
              </a:r>
              <a:r>
                <a:rPr lang="en-US" sz="2900" dirty="0"/>
                <a:t>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B90FA-503D-A64A-907A-AD862A497EE0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1548913" y="23087549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1548913" y="23266708"/>
              <a:ext cx="32724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chemeClr val="dk1"/>
                </a:solidFill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Model Theory 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Venema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2439329" y="2308754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1100904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137653" y="2332736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Category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den Berg) 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5: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525411"/>
            <a:ext cx="30453163" cy="12313872"/>
            <a:chOff x="11452230" y="687447"/>
            <a:chExt cx="30453163" cy="12313872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1: 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38629393" y="68744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</a:t>
              </a:r>
              <a:r>
                <a:rPr lang="en-US" sz="2900" dirty="0" err="1"/>
                <a:t>Betti</a:t>
              </a:r>
              <a:r>
                <a:rPr lang="en-US" sz="2900" dirty="0"/>
                <a:t>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2: 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865114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4: 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Syntax-Semantics Interface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 dirty="0" err="1">
                <a:solidFill>
                  <a:schemeClr val="tx1"/>
                </a:solidFill>
              </a:rPr>
              <a:t>Ruijgrok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Shape 112"/>
          <p:cNvSpPr/>
          <p:nvPr/>
        </p:nvSpPr>
        <p:spPr>
          <a:xfrm>
            <a:off x="13979580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[RM-Ling]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Syntax-Semantics Interface 1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Hengeveld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,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Ruijgrok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12354256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22977327" y="18522752"/>
            <a:ext cx="4486811" cy="313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Game Theory </a:t>
            </a:r>
            <a:br>
              <a:rPr lang="en-US" sz="3900" b="1" dirty="0"/>
            </a:br>
            <a:r>
              <a:rPr lang="en-US" sz="3900" b="1" dirty="0"/>
              <a:t>&amp; </a:t>
            </a:r>
            <a:br>
              <a:rPr lang="en-US" sz="3900" b="1" dirty="0"/>
            </a:br>
            <a:r>
              <a:rPr lang="en-US" sz="3900" b="1" dirty="0"/>
              <a:t>Social Choice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27064299" y="1872696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0825751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53123" y="1879567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MastMath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Machine Learning Theory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Koolen</a:t>
            </a:r>
            <a:r>
              <a:rPr lang="en-US" sz="2900" dirty="0"/>
              <a:t>, </a:t>
            </a:r>
            <a:r>
              <a:rPr lang="en-US" sz="2900" dirty="0" err="1"/>
              <a:t>Grünwald</a:t>
            </a:r>
            <a:r>
              <a:rPr lang="en-US" sz="2900" dirty="0"/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7473968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940967" y="2442898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MScCS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-VU]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Term Rewriting Systems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Endrullis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</a:t>
            </a:r>
          </a:p>
          <a:p>
            <a:pPr algn="ctr"/>
            <a:r>
              <a:rPr lang="en-US" sz="2900" dirty="0"/>
              <a:t>Logic and Philosophy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Assadian</a:t>
            </a:r>
            <a:r>
              <a:rPr lang="en-US" sz="2900" dirty="0"/>
              <a:t>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34854395" y="2173437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19341459" y="2441781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6125556" y="5532219"/>
            <a:ext cx="7975622" cy="4062889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2020/21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</a:t>
            </a:r>
            <a:r>
              <a:rPr lang="en-US" sz="280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: 3 August 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2020: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  <p:sp>
        <p:nvSpPr>
          <p:cNvPr id="184" name="Shape 79">
            <a:extLst>
              <a:ext uri="{FF2B5EF4-FFF2-40B4-BE49-F238E27FC236}">
                <a16:creationId xmlns:a16="http://schemas.microsoft.com/office/drawing/2014/main" id="{41DE3D66-C55A-FD40-A250-F074485DC01D}"/>
              </a:ext>
            </a:extLst>
          </p:cNvPr>
          <p:cNvSpPr/>
          <p:nvPr/>
        </p:nvSpPr>
        <p:spPr>
          <a:xfrm>
            <a:off x="1392867" y="25499769"/>
            <a:ext cx="3235119" cy="3002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-FNWI]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Rudiments of Axiomatic Set Theory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Löwe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[3EC]</a:t>
            </a:r>
          </a:p>
        </p:txBody>
      </p:sp>
      <p:sp>
        <p:nvSpPr>
          <p:cNvPr id="162" name="Shape 157"/>
          <p:cNvSpPr/>
          <p:nvPr/>
        </p:nvSpPr>
        <p:spPr>
          <a:xfrm>
            <a:off x="4271061" y="265942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alpha val="86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5078465" y="26325537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85" name="Shape 157">
            <a:extLst>
              <a:ext uri="{FF2B5EF4-FFF2-40B4-BE49-F238E27FC236}">
                <a16:creationId xmlns:a16="http://schemas.microsoft.com/office/drawing/2014/main" id="{F2F58416-3D5E-8646-930F-D1B6B8FDB87A}"/>
              </a:ext>
            </a:extLst>
          </p:cNvPr>
          <p:cNvSpPr/>
          <p:nvPr/>
        </p:nvSpPr>
        <p:spPr>
          <a:xfrm>
            <a:off x="15239032" y="2326670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nl" sz="2900" dirty="0"/>
              <a:t>4+5: [MastMath] </a:t>
            </a:r>
          </a:p>
          <a:p>
            <a:pPr algn="ctr"/>
            <a:r>
              <a:rPr lang="nl" sz="2900" dirty="0"/>
              <a:t>Topos Theory </a:t>
            </a:r>
          </a:p>
          <a:p>
            <a:pPr algn="ctr"/>
            <a:r>
              <a:rPr lang="nl" sz="2900" dirty="0"/>
              <a:t>(van Oosten) </a:t>
            </a:r>
          </a:p>
          <a:p>
            <a:pPr algn="ctr"/>
            <a:r>
              <a:rPr lang="nl" sz="2900" dirty="0"/>
              <a:t>[8EC]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186" name="Shape 202">
            <a:extLst>
              <a:ext uri="{FF2B5EF4-FFF2-40B4-BE49-F238E27FC236}">
                <a16:creationId xmlns:a16="http://schemas.microsoft.com/office/drawing/2014/main" id="{D058CB66-EEEF-764A-B99F-70E715A976B5}"/>
              </a:ext>
            </a:extLst>
          </p:cNvPr>
          <p:cNvSpPr/>
          <p:nvPr/>
        </p:nvSpPr>
        <p:spPr>
          <a:xfrm>
            <a:off x="38656399" y="1593294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Advanced Topics in Computational Semantics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88" name="Shape 202">
            <a:extLst>
              <a:ext uri="{FF2B5EF4-FFF2-40B4-BE49-F238E27FC236}">
                <a16:creationId xmlns:a16="http://schemas.microsoft.com/office/drawing/2014/main" id="{9A71F14F-3738-D54E-98F8-A953DB6EA5D0}"/>
              </a:ext>
            </a:extLst>
          </p:cNvPr>
          <p:cNvSpPr/>
          <p:nvPr/>
        </p:nvSpPr>
        <p:spPr>
          <a:xfrm>
            <a:off x="22977327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</a:p>
          <a:p>
            <a:pPr lvl="0" algn="ctr">
              <a:defRPr sz="1800"/>
            </a:pPr>
            <a:r>
              <a:rPr lang="en-US" sz="2900" dirty="0"/>
              <a:t>Logic, Games and Automata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Afshari</a:t>
            </a:r>
            <a:r>
              <a:rPr lang="en-US" sz="2900" dirty="0"/>
              <a:t>) </a:t>
            </a:r>
          </a:p>
        </p:txBody>
      </p:sp>
      <p:sp>
        <p:nvSpPr>
          <p:cNvPr id="123" name="Shape 248">
            <a:extLst>
              <a:ext uri="{FF2B5EF4-FFF2-40B4-BE49-F238E27FC236}">
                <a16:creationId xmlns:a16="http://schemas.microsoft.com/office/drawing/2014/main" id="{F7ECB4CA-E204-2349-ACC1-08B645A47AE6}"/>
              </a:ext>
            </a:extLst>
          </p:cNvPr>
          <p:cNvSpPr/>
          <p:nvPr/>
        </p:nvSpPr>
        <p:spPr>
          <a:xfrm flipH="1" flipV="1">
            <a:off x="2719912" y="21761855"/>
            <a:ext cx="0" cy="78427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248">
            <a:extLst>
              <a:ext uri="{FF2B5EF4-FFF2-40B4-BE49-F238E27FC236}">
                <a16:creationId xmlns:a16="http://schemas.microsoft.com/office/drawing/2014/main" id="{8B4863CB-31E9-2148-9E17-5E13EE4CB199}"/>
              </a:ext>
            </a:extLst>
          </p:cNvPr>
          <p:cNvSpPr/>
          <p:nvPr/>
        </p:nvSpPr>
        <p:spPr>
          <a:xfrm flipH="1" flipV="1">
            <a:off x="41822916" y="12354255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11">
            <a:extLst>
              <a:ext uri="{FF2B5EF4-FFF2-40B4-BE49-F238E27FC236}">
                <a16:creationId xmlns:a16="http://schemas.microsoft.com/office/drawing/2014/main" id="{7123FEA1-E2EA-4240-B92F-3B82BDD7A6B9}"/>
              </a:ext>
            </a:extLst>
          </p:cNvPr>
          <p:cNvSpPr/>
          <p:nvPr/>
        </p:nvSpPr>
        <p:spPr>
          <a:xfrm>
            <a:off x="34550258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6 (i</a:t>
            </a:r>
            <a:r>
              <a:rPr lang="en-US" sz="2900" dirty="0">
                <a:latin typeface="Calibri"/>
                <a:cs typeface="Calibri"/>
              </a:rPr>
              <a:t>n June): </a:t>
            </a: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>
                <a:latin typeface="Calibri"/>
                <a:cs typeface="Calibri"/>
              </a:rPr>
              <a:t>]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Knowledge Representation and Reasoning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(de </a:t>
            </a:r>
            <a:r>
              <a:rPr lang="en-US" sz="2900" dirty="0" err="1">
                <a:latin typeface="Calibri"/>
                <a:cs typeface="Calibri"/>
              </a:rPr>
              <a:t>Haan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28">
            <a:extLst>
              <a:ext uri="{FF2B5EF4-FFF2-40B4-BE49-F238E27FC236}">
                <a16:creationId xmlns:a16="http://schemas.microsoft.com/office/drawing/2014/main" id="{F3D0BFEC-DF8C-F54B-8E3C-FDDADBEA82B9}"/>
              </a:ext>
            </a:extLst>
          </p:cNvPr>
          <p:cNvSpPr/>
          <p:nvPr/>
        </p:nvSpPr>
        <p:spPr>
          <a:xfrm>
            <a:off x="32355271" y="27050822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Quantum</a:t>
            </a:r>
            <a:endParaRPr sz="3900" b="1" dirty="0"/>
          </a:p>
        </p:txBody>
      </p:sp>
      <p:sp>
        <p:nvSpPr>
          <p:cNvPr id="198" name="Shape 145">
            <a:extLst>
              <a:ext uri="{FF2B5EF4-FFF2-40B4-BE49-F238E27FC236}">
                <a16:creationId xmlns:a16="http://schemas.microsoft.com/office/drawing/2014/main" id="{0AC6CA10-4C46-D441-BFA6-7FB830530CAA}"/>
              </a:ext>
            </a:extLst>
          </p:cNvPr>
          <p:cNvSpPr/>
          <p:nvPr/>
        </p:nvSpPr>
        <p:spPr>
          <a:xfrm>
            <a:off x="34529325" y="54957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-FGW]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Data-driven History of Ideas</a:t>
            </a:r>
          </a:p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Betti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133" name="Shape 127">
            <a:extLst>
              <a:ext uri="{FF2B5EF4-FFF2-40B4-BE49-F238E27FC236}">
                <a16:creationId xmlns:a16="http://schemas.microsoft.com/office/drawing/2014/main" id="{FBE627B3-820D-DE43-99EF-CD55C81CEAA3}"/>
              </a:ext>
            </a:extLst>
          </p:cNvPr>
          <p:cNvSpPr/>
          <p:nvPr/>
        </p:nvSpPr>
        <p:spPr>
          <a:xfrm>
            <a:off x="34563822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[MSc B&amp;CS]  Advanced Neural and Cognitive Modelling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Zuidema</a:t>
            </a:r>
            <a:r>
              <a:rPr lang="en-US" sz="2900" dirty="0"/>
              <a:t>)</a:t>
            </a:r>
          </a:p>
        </p:txBody>
      </p:sp>
      <p:sp>
        <p:nvSpPr>
          <p:cNvPr id="131" name="Shape 154">
            <a:extLst>
              <a:ext uri="{FF2B5EF4-FFF2-40B4-BE49-F238E27FC236}">
                <a16:creationId xmlns:a16="http://schemas.microsoft.com/office/drawing/2014/main" id="{CD89B9B4-6051-BF48-A6AC-A39B192A24C9}"/>
              </a:ext>
            </a:extLst>
          </p:cNvPr>
          <p:cNvSpPr/>
          <p:nvPr/>
        </p:nvSpPr>
        <p:spPr>
          <a:xfrm>
            <a:off x="7909987" y="26574248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n-US" sz="2900" dirty="0"/>
              <a:t>Capita Selecta: </a:t>
            </a:r>
            <a:br>
              <a:rPr lang="en-US" sz="2900" dirty="0"/>
            </a:br>
            <a:r>
              <a:rPr lang="en-US" sz="2900" dirty="0"/>
              <a:t>Set Theory 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Löwe</a:t>
            </a:r>
            <a:r>
              <a:rPr lang="en-US" sz="2900" dirty="0"/>
              <a:t>)</a:t>
            </a:r>
            <a:endParaRPr lang="en-US" sz="29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6390</TotalTime>
  <Words>1092</Words>
  <Application>Microsoft Macintosh PowerPoint</Application>
  <PresentationFormat>Custom</PresentationFormat>
  <Paragraphs>132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318</cp:revision>
  <cp:lastPrinted>2020-06-16T06:17:17Z</cp:lastPrinted>
  <dcterms:modified xsi:type="dcterms:W3CDTF">2020-08-03T18:47:28Z</dcterms:modified>
</cp:coreProperties>
</file>