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72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BB"/>
    <a:srgbClr val="00602B"/>
    <a:srgbClr val="00CC5C"/>
    <a:srgbClr val="FF9900"/>
    <a:srgbClr val="9429FF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48" d="100"/>
          <a:sy n="48" d="100"/>
        </p:scale>
        <p:origin x="-1352" y="192"/>
      </p:cViewPr>
      <p:guideLst>
        <p:guide orient="horz" pos="10582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08832" y="163685"/>
            <a:ext cx="41869736" cy="29802015"/>
            <a:chOff x="1132721" y="-35115"/>
            <a:chExt cx="41869737" cy="29802014"/>
          </a:xfrm>
        </p:grpSpPr>
        <p:sp>
          <p:nvSpPr>
            <p:cNvPr id="8" name="Rounded Rectangle 7"/>
            <p:cNvSpPr/>
            <p:nvPr/>
          </p:nvSpPr>
          <p:spPr>
            <a:xfrm>
              <a:off x="6123360" y="-35115"/>
              <a:ext cx="21220423" cy="13854968"/>
            </a:xfrm>
            <a:prstGeom prst="roundRect">
              <a:avLst>
                <a:gd name="adj" fmla="val 941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00CC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9410014" cy="19357737"/>
            </a:xfrm>
            <a:prstGeom prst="corner">
              <a:avLst>
                <a:gd name="adj1" fmla="val 38815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6" y="2555249"/>
              <a:ext cx="21329322" cy="13435575"/>
            </a:xfrm>
            <a:prstGeom prst="corner">
              <a:avLst>
                <a:gd name="adj1" fmla="val 52163"/>
                <a:gd name="adj2" fmla="val 76015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094535" y="6555063"/>
              <a:ext cx="24445276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578386" y="20798047"/>
              <a:ext cx="20424072" cy="8968852"/>
            </a:xfrm>
            <a:prstGeom prst="roundRect">
              <a:avLst>
                <a:gd name="adj" fmla="val 9008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843902" y="9976144"/>
              <a:ext cx="22218305" cy="10478875"/>
            </a:xfrm>
            <a:prstGeom prst="roundRect">
              <a:avLst>
                <a:gd name="adj" fmla="val 9410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9300993" y="6256422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371544" y="22368505"/>
            <a:ext cx="1082680" cy="200351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633377" y="21648208"/>
            <a:ext cx="708382" cy="47729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014342" y="20984857"/>
            <a:ext cx="4937769" cy="150223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40750534" y="22655874"/>
            <a:ext cx="399591" cy="399102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053265" y="22246681"/>
            <a:ext cx="3909347" cy="468239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979344" y="45958"/>
            <a:ext cx="13005746" cy="174082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100" dirty="0"/>
              <a:t>Master of Logic </a:t>
            </a:r>
            <a:r>
              <a:rPr sz="9100" dirty="0" smtClean="0"/>
              <a:t>201</a:t>
            </a:r>
            <a:r>
              <a:rPr lang="en-US" sz="9100" dirty="0" smtClean="0"/>
              <a:t>6</a:t>
            </a:r>
            <a:r>
              <a:rPr sz="9100" dirty="0" smtClean="0"/>
              <a:t>/1</a:t>
            </a:r>
            <a:r>
              <a:rPr lang="en-US" sz="9100" dirty="0" smtClean="0"/>
              <a:t>7</a:t>
            </a:r>
            <a:endParaRPr sz="9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360475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2016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2016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2017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1224736" y="27689845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26824070" y="20961702"/>
            <a:ext cx="6983033" cy="116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378200" y="4566967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673961" y="18977270"/>
            <a:ext cx="19852568" cy="10644552"/>
            <a:chOff x="23107094" y="18881018"/>
            <a:chExt cx="19852567" cy="10644553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9577749" y="18881018"/>
              <a:ext cx="3381912" cy="338366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22225" cap="flat">
              <a:solidFill>
                <a:schemeClr val="accent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Basic </a:t>
              </a:r>
              <a:r>
                <a:rPr lang="en-US" sz="2900" dirty="0" smtClean="0">
                  <a:solidFill>
                    <a:srgbClr val="FFFFFF"/>
                  </a:solidFill>
                </a:rPr>
                <a:t>Probability: Theory  </a:t>
              </a:r>
              <a:r>
                <a:rPr lang="en-US" sz="2900" dirty="0">
                  <a:solidFill>
                    <a:srgbClr val="FFFFFF"/>
                  </a:solidFill>
                </a:rPr>
                <a:t>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Schaffner</a:t>
              </a:r>
              <a:r>
                <a:rPr lang="en-US" sz="2900" dirty="0" smtClean="0">
                  <a:solidFill>
                    <a:srgbClr val="FFFFFF"/>
                  </a:solidFill>
                </a:rPr>
                <a:t>) </a:t>
              </a: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6912397" y="26633405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1058902" y="27188104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6912397" y="23630460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MScCS</a:t>
              </a:r>
              <a:r>
                <a:rPr lang="en-US" sz="2900" dirty="0"/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113988" y="26974552"/>
              <a:ext cx="3013179" cy="213294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9066509" y="26729543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</a:t>
              </a:r>
              <a:r>
                <a:rPr lang="en-US" sz="2900" dirty="0" smtClean="0"/>
                <a:t>] Quantum computing </a:t>
              </a:r>
              <a:r>
                <a:rPr lang="en-US" sz="2900" dirty="0"/>
                <a:t>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107094" y="22407572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7382564" y="24452854"/>
              <a:ext cx="3013179" cy="1659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3796605" y="24881719"/>
              <a:ext cx="3013179" cy="13715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Game Theory (TBD)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113988" y="24532927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MScCS</a:t>
              </a:r>
              <a:r>
                <a:rPr lang="en-US" sz="2900" dirty="0"/>
                <a:t>-VU] Protocol Validation (Fokkink)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4938094" y="27316641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557954" y="21377532"/>
              <a:ext cx="3243920" cy="2304682"/>
              <a:chOff x="35643220" y="21347528"/>
              <a:chExt cx="3243919" cy="2304682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643220" y="21642815"/>
                <a:ext cx="3243919" cy="200939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597052" y="2134752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0976658" y="22104801"/>
              <a:ext cx="3470816" cy="2512227"/>
              <a:chOff x="38861986" y="28460007"/>
              <a:chExt cx="3470816" cy="2512227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8861986" y="28809107"/>
                <a:ext cx="3470816" cy="2163127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39918656" y="2846000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597914" y="10471919"/>
            <a:ext cx="13900897" cy="9840734"/>
            <a:chOff x="12031048" y="10375666"/>
            <a:chExt cx="13900896" cy="9840733"/>
          </a:xfrm>
        </p:grpSpPr>
        <p:sp>
          <p:nvSpPr>
            <p:cNvPr id="106" name="Shape 106"/>
            <p:cNvSpPr/>
            <p:nvPr/>
          </p:nvSpPr>
          <p:spPr>
            <a:xfrm>
              <a:off x="18561834" y="14212934"/>
              <a:ext cx="3013179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586755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551788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918765" y="11601135"/>
              <a:ext cx="3013179" cy="2712883"/>
              <a:chOff x="25241365" y="11391108"/>
              <a:chExt cx="3013179" cy="271288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241365" y="11674169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-FGW] Structures for Semantics (</a:t>
                </a:r>
                <a:r>
                  <a:rPr lang="en-US" sz="2900" dirty="0" err="1"/>
                  <a:t>Aloni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5529434" y="11391108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L&amp;L</a:t>
                </a:r>
                <a:endParaRPr sz="33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629091" y="10416234"/>
              <a:ext cx="3611034" cy="2669857"/>
              <a:chOff x="17473539" y="10282648"/>
              <a:chExt cx="3611033" cy="293681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570571" y="10470963"/>
                <a:ext cx="3405438" cy="274849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800" dirty="0" err="1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86600" y="1028264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L&amp;L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473539" y="1028457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L&amp;P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031048" y="10375666"/>
              <a:ext cx="3314497" cy="2725061"/>
              <a:chOff x="3293962" y="4950451"/>
              <a:chExt cx="3314497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93962" y="5162216"/>
                <a:ext cx="3314497" cy="251329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244389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8955" y="8576769"/>
            <a:ext cx="7369200" cy="8173775"/>
            <a:chOff x="2442088" y="8480516"/>
            <a:chExt cx="7369201" cy="8173775"/>
          </a:xfrm>
        </p:grpSpPr>
        <p:sp>
          <p:nvSpPr>
            <p:cNvPr id="103" name="Shape 103"/>
            <p:cNvSpPr/>
            <p:nvPr/>
          </p:nvSpPr>
          <p:spPr>
            <a:xfrm>
              <a:off x="4663438" y="142244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8110" y="1065744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480516"/>
              <a:ext cx="2778807" cy="2974588"/>
              <a:chOff x="22040655" y="-569705"/>
              <a:chExt cx="2778807" cy="2974588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377031"/>
                <a:ext cx="2778807" cy="2781914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Basic Logic (Incurvati)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681072" y="-56970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some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77240" y="25859091"/>
            <a:ext cx="1376579" cy="91378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4" y="21473785"/>
            <a:ext cx="1523511" cy="158933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9" y="20172045"/>
            <a:ext cx="1031399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58303" y="2397445"/>
            <a:ext cx="4375668" cy="207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313868" y="424711"/>
            <a:ext cx="20086501" cy="9067854"/>
            <a:chOff x="6747000" y="328456"/>
            <a:chExt cx="20086501" cy="9067855"/>
          </a:xfrm>
        </p:grpSpPr>
        <p:sp>
          <p:nvSpPr>
            <p:cNvPr id="73" name="Shape 73"/>
            <p:cNvSpPr/>
            <p:nvPr/>
          </p:nvSpPr>
          <p:spPr>
            <a:xfrm>
              <a:off x="17413044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(</a:t>
              </a:r>
              <a:r>
                <a:rPr lang="en-US" sz="2900" dirty="0" err="1">
                  <a:solidFill>
                    <a:srgbClr val="FFFFFF"/>
                  </a:solidFill>
                </a:rPr>
                <a:t>vLambalgen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23939418" y="3085520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622568" y="328456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GSHum</a:t>
              </a:r>
              <a:r>
                <a:rPr lang="en-US" sz="29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91071" y="1050292"/>
              <a:ext cx="3013179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MScPhys</a:t>
              </a:r>
              <a:r>
                <a:rPr lang="en-US" sz="29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721153" y="3012172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Philosophy of cognition 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0259622" y="8427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 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Early </a:t>
              </a:r>
              <a:r>
                <a:rPr lang="en-US" sz="2900" dirty="0"/>
                <a:t>modern philosophy of language (Maat)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91072" y="696648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Logic</a:t>
              </a:r>
              <a:r>
                <a:rPr lang="en-US" sz="2900" dirty="0"/>
                <a:t>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504221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Wittgenstein's Relevance: Sources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579209" y="7267328"/>
              <a:ext cx="2756622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GSHum</a:t>
              </a:r>
              <a:r>
                <a:rPr lang="en-US" sz="29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47000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Early Modern Philosophy of Language (Maat)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667447" y="688943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MAPhil</a:t>
              </a:r>
              <a:r>
                <a:rPr lang="en-US" sz="29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994692" y="69482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3541463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Wittgenstein's Relevance: Perspectives (Stokhof)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1578305" y="3059387"/>
            <a:ext cx="3422879" cy="3258412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endParaRPr lang="en-US" sz="2900" dirty="0">
              <a:solidFill>
                <a:srgbClr val="FFFFFF"/>
              </a:solidFill>
            </a:endParaRPr>
          </a:p>
          <a:p>
            <a:pPr lvl="0" algn="ctr">
              <a:defRPr sz="1800"/>
            </a:pPr>
            <a:r>
              <a:rPr lang="en-US" sz="2900" dirty="0">
                <a:solidFill>
                  <a:srgbClr val="FFFFFF"/>
                </a:solidFill>
              </a:rPr>
              <a:t>Sept-Dec: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Logic, Language and Computation (Aloni) [3EC]</a:t>
            </a:r>
          </a:p>
        </p:txBody>
      </p:sp>
      <p:sp>
        <p:nvSpPr>
          <p:cNvPr id="108" name="Shape 230"/>
          <p:cNvSpPr/>
          <p:nvPr/>
        </p:nvSpPr>
        <p:spPr>
          <a:xfrm>
            <a:off x="2533255" y="2843674"/>
            <a:ext cx="1497971" cy="1204326"/>
          </a:xfrm>
          <a:prstGeom prst="rect">
            <a:avLst/>
          </a:prstGeom>
          <a:ln w="12700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all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13" name="Shape 228"/>
          <p:cNvSpPr/>
          <p:nvPr/>
        </p:nvSpPr>
        <p:spPr>
          <a:xfrm>
            <a:off x="21704564" y="508497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24738" y="18131055"/>
            <a:ext cx="19654358" cy="11068405"/>
            <a:chOff x="456496" y="18034804"/>
            <a:chExt cx="19654358" cy="11068406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rgbClr val="FFFFFF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Sep-Dec: 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,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Enqvist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Capita </a:t>
              </a:r>
              <a:r>
                <a:rPr lang="en-US" sz="2900" dirty="0" smtClean="0"/>
                <a:t>Selecta: </a:t>
              </a:r>
              <a:r>
                <a:rPr lang="en-US" sz="2900" dirty="0"/>
                <a:t>Modal Logic, Algebra, </a:t>
              </a:r>
              <a:r>
                <a:rPr lang="en-US" sz="2900" dirty="0" err="1"/>
                <a:t>Coalgebra</a:t>
              </a:r>
              <a:r>
                <a:rPr lang="en-US" sz="2900" dirty="0"/>
                <a:t>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Enqvist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7097675" y="26673389"/>
              <a:ext cx="3013179" cy="24298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MastMath</a:t>
              </a:r>
              <a:r>
                <a:rPr lang="en-US" sz="2900" dirty="0"/>
                <a:t>] Category Theory and Topos Theory (vOosten) [8EC]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45274" y="23155450"/>
              <a:ext cx="3013179" cy="239829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</a:t>
              </a:r>
              <a:r>
                <a:rPr lang="en-US" sz="2900" dirty="0">
                  <a:solidFill>
                    <a:srgbClr val="FFFFFF"/>
                  </a:solidFill>
                </a:rPr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99283" y="266103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215351" y="23123920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MastMath</a:t>
              </a:r>
              <a:r>
                <a:rPr lang="en-US" sz="2900" dirty="0"/>
                <a:t>] </a:t>
              </a:r>
              <a:r>
                <a:rPr lang="en-US" sz="2900" dirty="0"/>
                <a:t>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3215507" y="2312392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094429" y="2315545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58627" y="26388316"/>
              <a:ext cx="3104517" cy="2683363"/>
              <a:chOff x="5495523" y="22812449"/>
              <a:chExt cx="3104518" cy="268336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95523" y="23065990"/>
                <a:ext cx="3104518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59534" y="2281244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37154" y="26379901"/>
              <a:ext cx="3314496" cy="2723309"/>
              <a:chOff x="5096359" y="25396055"/>
              <a:chExt cx="3314497" cy="272330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96359" y="25689542"/>
                <a:ext cx="3314497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(</a:t>
                </a:r>
                <a:r>
                  <a:rPr lang="en-US" sz="2900" dirty="0" err="1">
                    <a:latin typeface="Calibri" charset="0"/>
                    <a:ea typeface="Calibri" charset="0"/>
                    <a:cs typeface="Calibri" charset="0"/>
                  </a:rPr>
                  <a:t>vdBerg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6012901" y="2539605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1687" y="22805874"/>
              <a:ext cx="3317116" cy="3316369"/>
              <a:chOff x="481687" y="21281946"/>
              <a:chExt cx="3317116" cy="3316369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481687" y="21387873"/>
                <a:ext cx="3317116" cy="3210442"/>
              </a:xfrm>
              <a:prstGeom prst="ellipse">
                <a:avLst/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rgbClr val="FFD1BB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BScWisk</a:t>
                </a:r>
                <a:r>
                  <a:rPr lang="en-US" sz="29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1444781" y="212819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943962" y="18568495"/>
              <a:ext cx="6243803" cy="14070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</p:grpSp>
      <p:sp>
        <p:nvSpPr>
          <p:cNvPr id="123" name="Shape 248"/>
          <p:cNvSpPr/>
          <p:nvPr/>
        </p:nvSpPr>
        <p:spPr>
          <a:xfrm>
            <a:off x="41749032" y="9624336"/>
            <a:ext cx="0" cy="904041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100172" y="15349875"/>
            <a:ext cx="49950" cy="341833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9121822" y="6242935"/>
            <a:ext cx="12875213" cy="13468375"/>
            <a:chOff x="29554955" y="6109844"/>
            <a:chExt cx="12875212" cy="13468374"/>
          </a:xfrm>
        </p:grpSpPr>
        <p:sp>
          <p:nvSpPr>
            <p:cNvPr id="82" name="Shape 82"/>
            <p:cNvSpPr/>
            <p:nvPr/>
          </p:nvSpPr>
          <p:spPr>
            <a:xfrm>
              <a:off x="34274772" y="17158452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416988" y="68238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554955" y="13544626"/>
              <a:ext cx="3605207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[RM-Ling]  Functional Discourse Grammar (</a:t>
              </a:r>
              <a:r>
                <a:rPr lang="en-US" sz="2900" dirty="0" err="1"/>
                <a:t>Hengeveld</a:t>
              </a:r>
              <a:r>
                <a:rPr lang="en-US" sz="2900" dirty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109844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586487" y="1058381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258867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5023323" y="9469505"/>
              <a:ext cx="2988806" cy="24856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266559" y="1614695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80193" y="16990047"/>
              <a:ext cx="2778806" cy="25881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</a:t>
              </a:r>
              <a:r>
                <a:rPr lang="en-US" sz="2900" dirty="0" smtClean="0">
                  <a:solidFill>
                    <a:srgbClr val="FFFFFF"/>
                  </a:solidFill>
                </a:rPr>
                <a:t>Computational Semantics and </a:t>
              </a:r>
              <a:r>
                <a:rPr lang="en-US" sz="2900" dirty="0">
                  <a:solidFill>
                    <a:srgbClr val="FFFFFF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0694" y="1257540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830696" y="9525371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228563" y="2742062"/>
            <a:ext cx="4110918" cy="2093607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092606" y="1576823"/>
            <a:ext cx="1224915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/>
              <a:t>   </a:t>
            </a:r>
            <a:r>
              <a:rPr lang="en-US" sz="2000" dirty="0" smtClean="0"/>
              <a:t>v3: </a:t>
            </a:r>
            <a:r>
              <a:rPr lang="en-US" sz="2000" dirty="0">
                <a:hlinkClick r:id="rId3"/>
              </a:rPr>
              <a:t>https://github.com/cschaffner/MoLOverviewPoster</a:t>
            </a:r>
            <a:r>
              <a:rPr lang="en-US" sz="2000" dirty="0"/>
              <a:t> , suggestions and comments are welcome! </a:t>
            </a:r>
          </a:p>
        </p:txBody>
      </p:sp>
      <p:sp>
        <p:nvSpPr>
          <p:cNvPr id="173" name="Shape 248"/>
          <p:cNvSpPr/>
          <p:nvPr/>
        </p:nvSpPr>
        <p:spPr>
          <a:xfrm flipV="1">
            <a:off x="21367104" y="14358743"/>
            <a:ext cx="1118530" cy="76361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040563" y="17948699"/>
            <a:ext cx="755743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30"/>
          <p:cNvSpPr/>
          <p:nvPr/>
        </p:nvSpPr>
        <p:spPr>
          <a:xfrm>
            <a:off x="2222146" y="17963487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" name="Diagonal Stripe 11"/>
          <p:cNvSpPr/>
          <p:nvPr/>
        </p:nvSpPr>
        <p:spPr>
          <a:xfrm rot="5400000">
            <a:off x="40067693" y="125656"/>
            <a:ext cx="2261539" cy="2282037"/>
          </a:xfrm>
          <a:prstGeom prst="diagStripe">
            <a:avLst>
              <a:gd name="adj" fmla="val 69317"/>
            </a:avLst>
          </a:prstGeom>
          <a:effectLst>
            <a:glow rad="38100">
              <a:schemeClr val="bg2">
                <a:alpha val="75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18" tIns="45709" rIns="91418" bIns="45709" numCol="1" spcCol="38092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660991">
            <a:off x="39847370" y="877955"/>
            <a:ext cx="3092565" cy="400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09" tIns="45709" rIns="45709" bIns="45709" numCol="1" spcCol="38092" rtlCol="0" anchor="t">
            <a:spAutoFit/>
          </a:bodyPr>
          <a:lstStyle/>
          <a:p>
            <a:pPr algn="ctr" rtl="0" latinLnBrk="1" hangingPunct="0"/>
            <a:r>
              <a:rPr lang="en-US" sz="2000" dirty="0">
                <a:solidFill>
                  <a:schemeClr val="bg1"/>
                </a:solidFill>
              </a:rPr>
              <a:t>Fork me on </a:t>
            </a:r>
            <a:r>
              <a:rPr lang="en-US" sz="2000" dirty="0" err="1">
                <a:solidFill>
                  <a:schemeClr val="bg1"/>
                </a:solidFill>
              </a:rPr>
              <a:t>GitHub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727753" y="135905"/>
            <a:ext cx="1611726" cy="1611794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/>
          <p:cNvCxnSpPr/>
          <p:nvPr/>
        </p:nvCxnSpPr>
        <p:spPr>
          <a:xfrm>
            <a:off x="40091611" y="135904"/>
            <a:ext cx="2247868" cy="2247963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Shape 61"/>
          <p:cNvSpPr>
            <a:spLocks noChangeAspect="1"/>
          </p:cNvSpPr>
          <p:nvPr/>
        </p:nvSpPr>
        <p:spPr>
          <a:xfrm>
            <a:off x="36044321" y="18536354"/>
            <a:ext cx="3381912" cy="3383662"/>
          </a:xfrm>
          <a:prstGeom prst="ellipse">
            <a:avLst/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</a:t>
            </a:r>
            <a:r>
              <a:rPr lang="en-US" sz="2900" dirty="0"/>
              <a:t>Probability: Programming  </a:t>
            </a:r>
            <a:r>
              <a:rPr lang="en-US" sz="2900" dirty="0"/>
              <a:t>(</a:t>
            </a:r>
            <a:r>
              <a:rPr lang="en-US" sz="2900" dirty="0" err="1"/>
              <a:t>Schaffner</a:t>
            </a:r>
            <a:r>
              <a:rPr lang="en-US" sz="2900" dirty="0"/>
              <a:t>, Schulz) </a:t>
            </a:r>
            <a:r>
              <a:rPr lang="en-US" sz="2900" dirty="0"/>
              <a:t>[3EC]</a:t>
            </a:r>
          </a:p>
        </p:txBody>
      </p:sp>
      <p:sp>
        <p:nvSpPr>
          <p:cNvPr id="198" name="Shape 64"/>
          <p:cNvSpPr/>
          <p:nvPr/>
        </p:nvSpPr>
        <p:spPr>
          <a:xfrm>
            <a:off x="10305462" y="20186826"/>
            <a:ext cx="2778806" cy="242777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r>
              <a:rPr lang="en-US" sz="2900" dirty="0" smtClean="0">
                <a:solidFill>
                  <a:srgbClr val="FFFFFF"/>
                </a:solidFill>
              </a:rPr>
              <a:t>Capita Selecta: Set Theory (</a:t>
            </a:r>
            <a:r>
              <a:rPr lang="en-US" sz="2900" dirty="0" err="1" smtClean="0">
                <a:solidFill>
                  <a:srgbClr val="FFFFFF"/>
                </a:solidFill>
              </a:rPr>
              <a:t>Löwe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0" name="Shape 67"/>
          <p:cNvSpPr/>
          <p:nvPr/>
        </p:nvSpPr>
        <p:spPr>
          <a:xfrm>
            <a:off x="30241470" y="25032521"/>
            <a:ext cx="2778806" cy="188786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MScCS</a:t>
            </a:r>
            <a:r>
              <a:rPr lang="en-US" sz="2900" dirty="0" smtClean="0">
                <a:solidFill>
                  <a:srgbClr val="FFFFFF"/>
                </a:solidFill>
              </a:rPr>
              <a:t>-VU] Distributed Algorithms (</a:t>
            </a:r>
            <a:r>
              <a:rPr lang="en-US" sz="2900" dirty="0" err="1" smtClean="0">
                <a:solidFill>
                  <a:srgbClr val="FFFFFF"/>
                </a:solidFill>
              </a:rPr>
              <a:t>Fokkink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1" name="Shape 82"/>
          <p:cNvSpPr/>
          <p:nvPr/>
        </p:nvSpPr>
        <p:spPr>
          <a:xfrm>
            <a:off x="24984468" y="17952138"/>
            <a:ext cx="3128147" cy="188786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rgbClr val="4A7EBB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rgbClr val="FFFFFF"/>
                </a:solidFill>
              </a:rPr>
              <a:t>[RM-Ling] Generative Grammar (</a:t>
            </a:r>
            <a:r>
              <a:rPr lang="en-US" sz="2900" dirty="0" err="1" smtClean="0">
                <a:solidFill>
                  <a:srgbClr val="FFFFFF"/>
                </a:solidFill>
              </a:rPr>
              <a:t>Iatridu</a:t>
            </a:r>
            <a:r>
              <a:rPr lang="en-US" sz="2900" dirty="0" smtClean="0">
                <a:solidFill>
                  <a:srgbClr val="FFFFFF"/>
                </a:solidFill>
              </a:rPr>
              <a:t>)</a:t>
            </a:r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203" name="Shape 121"/>
          <p:cNvSpPr/>
          <p:nvPr/>
        </p:nvSpPr>
        <p:spPr>
          <a:xfrm>
            <a:off x="16552200" y="283047"/>
            <a:ext cx="3484398" cy="242982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 smtClean="0"/>
              <a:t>MAPhil</a:t>
            </a:r>
            <a:r>
              <a:rPr lang="en-US" sz="2900" dirty="0" smtClean="0"/>
              <a:t>]</a:t>
            </a:r>
            <a:br>
              <a:rPr lang="en-US" sz="2900" dirty="0" smtClean="0"/>
            </a:br>
            <a:r>
              <a:rPr lang="en-US" sz="2900" dirty="0" smtClean="0"/>
              <a:t>Causal </a:t>
            </a:r>
            <a:r>
              <a:rPr lang="en-US" sz="2900" dirty="0"/>
              <a:t>inference: philosophical theory and modern practice (Schulz)</a:t>
            </a:r>
            <a:endParaRPr lang="en-US" sz="2900" dirty="0"/>
          </a:p>
        </p:txBody>
      </p:sp>
      <p:sp>
        <p:nvSpPr>
          <p:cNvPr id="204" name="Shape 127"/>
          <p:cNvSpPr/>
          <p:nvPr/>
        </p:nvSpPr>
        <p:spPr>
          <a:xfrm>
            <a:off x="31491783" y="7204044"/>
            <a:ext cx="3013179" cy="270621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687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2016/17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144</cp:revision>
  <cp:lastPrinted>2015-11-09T08:35:42Z</cp:lastPrinted>
  <dcterms:modified xsi:type="dcterms:W3CDTF">2016-07-11T14:37:04Z</dcterms:modified>
</cp:coreProperties>
</file>