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2208" y="272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</a:t>
            </a:r>
            <a:r>
              <a:rPr sz="8000" dirty="0" smtClean="0"/>
              <a:t>201</a:t>
            </a:r>
            <a:r>
              <a:rPr lang="en-US" sz="8000" dirty="0"/>
              <a:t>7</a:t>
            </a:r>
            <a:r>
              <a:rPr sz="8000" dirty="0" smtClean="0"/>
              <a:t>/1</a:t>
            </a:r>
            <a:r>
              <a:rPr lang="en-US" sz="8000" dirty="0"/>
              <a:t>8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80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draft version, 13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June 2017: </a:t>
            </a:r>
            <a:b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3" y="290246"/>
            <a:ext cx="42185534" cy="29717448"/>
            <a:chOff x="1132721" y="168025"/>
            <a:chExt cx="42185535" cy="29717447"/>
          </a:xfrm>
        </p:grpSpPr>
        <p:sp>
          <p:nvSpPr>
            <p:cNvPr id="8" name="L-Shape 7"/>
            <p:cNvSpPr/>
            <p:nvPr/>
          </p:nvSpPr>
          <p:spPr>
            <a:xfrm rot="5400000">
              <a:off x="10078588" y="-3594700"/>
              <a:ext cx="13137063" cy="20662514"/>
            </a:xfrm>
            <a:prstGeom prst="corner">
              <a:avLst>
                <a:gd name="adj1" fmla="val 158431"/>
                <a:gd name="adj2" fmla="val 19568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8686068" cy="19353694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2" y="3261436"/>
              <a:ext cx="21912556" cy="13044400"/>
            </a:xfrm>
            <a:prstGeom prst="corner">
              <a:avLst>
                <a:gd name="adj1" fmla="val 48906"/>
                <a:gd name="adj2" fmla="val 90444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555063"/>
              <a:ext cx="24636538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7199358" y="13766573"/>
              <a:ext cx="10937386" cy="21300411"/>
            </a:xfrm>
            <a:prstGeom prst="corner">
              <a:avLst>
                <a:gd name="adj1" fmla="val 35903"/>
                <a:gd name="adj2" fmla="val 74419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7" y="9976142"/>
              <a:ext cx="22945172" cy="14480946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7054403" y="3283142"/>
              <a:ext cx="16547162" cy="15348957"/>
            </a:xfrm>
            <a:prstGeom prst="corner">
              <a:avLst>
                <a:gd name="adj1" fmla="val 52380"/>
                <a:gd name="adj2" fmla="val 39553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35217" y="16708641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56047"/>
            <a:chOff x="146049" y="67432"/>
            <a:chExt cx="3462954" cy="2956046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2017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2017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32835"/>
              <a:ext cx="3462952" cy="59064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2018/19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3" y="8168099"/>
            <a:ext cx="7471990" cy="8742574"/>
            <a:chOff x="2418111" y="8071846"/>
            <a:chExt cx="7471990" cy="8742574"/>
          </a:xfrm>
        </p:grpSpPr>
        <p:sp>
          <p:nvSpPr>
            <p:cNvPr id="103" name="Shape 103"/>
            <p:cNvSpPr/>
            <p:nvPr/>
          </p:nvSpPr>
          <p:spPr>
            <a:xfrm>
              <a:off x="6527735" y="14384598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101" y="1062916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1" y="8071846"/>
              <a:ext cx="2992796" cy="3310729"/>
              <a:chOff x="22016678" y="-978375"/>
              <a:chExt cx="2992796" cy="33107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8" y="-663788"/>
                <a:ext cx="2992796" cy="2996142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Math Proof Methods for Logic</a:t>
                </a:r>
                <a:br>
                  <a:rPr lang="en-US" sz="2900" dirty="0" smtClean="0">
                    <a:solidFill>
                      <a:srgbClr val="FFFFFF"/>
                    </a:solidFill>
                  </a:rPr>
                </a:b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Incurvati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725820" y="-97837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 smtClean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25761" y="25590754"/>
            <a:ext cx="1588634" cy="109049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824987" y="3077569"/>
            <a:ext cx="3422879" cy="3469493"/>
            <a:chOff x="1541963" y="2843674"/>
            <a:chExt cx="3422879" cy="3469493"/>
          </a:xfrm>
        </p:grpSpPr>
        <p:sp>
          <p:nvSpPr>
            <p:cNvPr id="49" name="Shape 49"/>
            <p:cNvSpPr/>
            <p:nvPr/>
          </p:nvSpPr>
          <p:spPr>
            <a:xfrm>
              <a:off x="1541963" y="3054755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Logic</a:t>
              </a:r>
              <a:r>
                <a:rPr lang="en-US" sz="2900" dirty="0">
                  <a:solidFill>
                    <a:srgbClr val="FFFFFF"/>
                  </a:solidFill>
                </a:rPr>
                <a:t>, Language </a:t>
              </a:r>
              <a:r>
                <a:rPr lang="en-US" sz="2900" dirty="0" smtClean="0">
                  <a:solidFill>
                    <a:srgbClr val="FFFFFF"/>
                  </a:solidFill>
                </a:rPr>
                <a:t>and Computation </a:t>
              </a:r>
              <a:r>
                <a:rPr lang="en-US" sz="2900" dirty="0">
                  <a:solidFill>
                    <a:srgbClr val="FFFFFF"/>
                  </a:solidFill>
                </a:rPr>
                <a:t>(Aloni)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>
                  <a:solidFill>
                    <a:srgbClr val="FFFFFF"/>
                  </a:solidFill>
                </a:rPr>
                <a:t>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533255" y="2843674"/>
              <a:ext cx="1497971" cy="1204326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9224415" y="22532658"/>
            <a:ext cx="2914062" cy="291557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</a:t>
            </a:r>
            <a:r>
              <a:rPr lang="en-US" sz="2900" dirty="0" smtClean="0"/>
              <a:t>(TBA) </a:t>
            </a:r>
            <a:r>
              <a:rPr lang="en-US" sz="2900" dirty="0"/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15809" cy="14544860"/>
            <a:chOff x="26896042" y="4354032"/>
            <a:chExt cx="15215809" cy="14544860"/>
          </a:xfrm>
        </p:grpSpPr>
        <p:sp>
          <p:nvSpPr>
            <p:cNvPr id="82" name="Shape 82"/>
            <p:cNvSpPr/>
            <p:nvPr/>
          </p:nvSpPr>
          <p:spPr>
            <a:xfrm>
              <a:off x="38835848" y="1334349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66047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380341" y="10577952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66782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(TBA)</a:t>
              </a:r>
              <a:endParaRPr lang="en-US" sz="29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34454307" y="1364006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35849" y="1646889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66782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</a:t>
              </a:r>
              <a:r>
                <a:rPr lang="en-US" sz="2900" dirty="0" smtClean="0">
                  <a:solidFill>
                    <a:srgbClr val="FFFFFF"/>
                  </a:solidFill>
                </a:rPr>
                <a:t>Computational Semantics and </a:t>
              </a:r>
              <a:r>
                <a:rPr lang="en-US" sz="2900" dirty="0">
                  <a:solidFill>
                    <a:srgbClr val="FFFFFF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57795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835851" y="777534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55073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9666" y="432692"/>
            <a:ext cx="19173764" cy="9280933"/>
            <a:chOff x="6159691" y="432692"/>
            <a:chExt cx="19173764" cy="9280933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(</a:t>
              </a:r>
              <a:r>
                <a:rPr lang="en-US" sz="2900" dirty="0" err="1">
                  <a:solidFill>
                    <a:srgbClr val="FFFFFF"/>
                  </a:solidFill>
                </a:rPr>
                <a:t>vLambalgen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GSHum</a:t>
              </a:r>
              <a:r>
                <a:rPr lang="en-US" sz="29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Philosophy </a:t>
              </a:r>
              <a:r>
                <a:rPr lang="en-US" sz="2900" dirty="0"/>
                <a:t>of </a:t>
              </a:r>
              <a:r>
                <a:rPr lang="en-US" sz="2900" dirty="0" smtClean="0"/>
                <a:t>Cognition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859290" y="3790383"/>
              <a:ext cx="3760538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/>
                <a:t> Radical Interpretation, Hermeneutics and Forms of Life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04432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379511" y="721827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5" y="713853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(</a:t>
              </a:r>
              <a:r>
                <a:rPr lang="en-US" sz="2900" dirty="0"/>
                <a:t>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159691" y="381510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Ontology: Philosophical Perspectives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Berto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Lipman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51570" y="21941689"/>
            <a:ext cx="20028667" cy="7885965"/>
            <a:chOff x="21551570" y="21941689"/>
            <a:chExt cx="20028667" cy="7885965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8716645" y="25608595"/>
              <a:ext cx="2863592" cy="286507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Basic </a:t>
              </a:r>
              <a:r>
                <a:rPr lang="en-US" sz="2900" dirty="0" smtClean="0">
                  <a:solidFill>
                    <a:schemeClr val="tx1"/>
                  </a:solidFill>
                </a:rPr>
                <a:t>Probability: Theory  (TBA) </a:t>
              </a:r>
              <a:r>
                <a:rPr lang="en-US" sz="2900" dirty="0">
                  <a:solidFill>
                    <a:schemeClr val="tx1"/>
                  </a:solidFill>
                </a:rPr>
                <a:t>[3EC]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5292873" y="2323345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5434449" y="26693925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r>
                <a:rPr lang="en-US" sz="2900" dirty="0"/>
                <a:t>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1570" y="266582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Lambda </a:t>
              </a:r>
              <a:r>
                <a:rPr lang="en-US" sz="2900" dirty="0"/>
                <a:t>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625214" y="27372514"/>
              <a:ext cx="363224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dWolf</a:t>
              </a:r>
              <a:r>
                <a:rPr lang="en-US" sz="2900" dirty="0" smtClean="0"/>
                <a:t>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451845" y="22018451"/>
              <a:ext cx="3276000" cy="2430000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chemeClr val="dk1">
                      <a:alpha val="50000"/>
                    </a:schemeClr>
                  </a:solidFill>
                </a:rPr>
                <a:t>[</a:t>
              </a:r>
              <a:r>
                <a:rPr lang="en-US" sz="2900" dirty="0" err="1">
                  <a:solidFill>
                    <a:schemeClr val="dk1">
                      <a:alpha val="50000"/>
                    </a:schemeClr>
                  </a:solidFill>
                </a:rPr>
                <a:t>MoL</a:t>
              </a:r>
              <a:r>
                <a:rPr lang="en-US" sz="2900" dirty="0">
                  <a:solidFill>
                    <a:schemeClr val="dk1">
                      <a:alpha val="50000"/>
                    </a:schemeClr>
                  </a:solidFill>
                </a:rPr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51845" y="2478737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558090" y="21941689"/>
              <a:ext cx="3632245" cy="2579668"/>
              <a:chOff x="35076489" y="21815433"/>
              <a:chExt cx="3632244" cy="257966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076489" y="21965101"/>
                <a:ext cx="3632244" cy="2430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041663" y="2181543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625214" y="24486098"/>
              <a:ext cx="3632245" cy="2696986"/>
              <a:chOff x="42943674" y="30745052"/>
              <a:chExt cx="3632245" cy="2696986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943674" y="31012038"/>
                <a:ext cx="3632245" cy="2430000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(de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Haan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Torenvliet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837318" y="30745052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Shape 67"/>
            <p:cNvSpPr/>
            <p:nvPr/>
          </p:nvSpPr>
          <p:spPr>
            <a:xfrm>
              <a:off x="30491736" y="2739765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chemeClr val="tx1"/>
                  </a:solidFill>
                </a:rPr>
                <a:t>[</a:t>
              </a:r>
              <a:r>
                <a:rPr lang="en-US" sz="2900" dirty="0" err="1" smtClean="0">
                  <a:solidFill>
                    <a:schemeClr val="tx1"/>
                  </a:solidFill>
                </a:rPr>
                <a:t>MScCS</a:t>
              </a:r>
              <a:r>
                <a:rPr lang="en-US" sz="2900" dirty="0" smtClean="0">
                  <a:solidFill>
                    <a:schemeClr val="tx1"/>
                  </a:solidFill>
                </a:rPr>
                <a:t>-VU]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smtClean="0">
                  <a:solidFill>
                    <a:schemeClr val="tx1"/>
                  </a:solidFill>
                </a:rPr>
                <a:t>Term Rewriting </a:t>
              </a:r>
              <a:r>
                <a:rPr lang="en-US" sz="2900" dirty="0">
                  <a:solidFill>
                    <a:schemeClr val="tx1"/>
                  </a:solidFill>
                </a:rPr>
                <a:t>S</a:t>
              </a:r>
              <a:r>
                <a:rPr lang="en-US" sz="2900" smtClean="0">
                  <a:solidFill>
                    <a:schemeClr val="tx1"/>
                  </a:solidFill>
                </a:rPr>
                <a:t>ystems</a:t>
              </a:r>
              <a:r>
                <a:rPr lang="en-US" sz="2900" dirty="0" smtClean="0">
                  <a:solidFill>
                    <a:schemeClr val="tx1"/>
                  </a:solidFill>
                </a:rPr>
                <a:t/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</a:t>
              </a:r>
              <a:r>
                <a:rPr lang="en-US" sz="2900" dirty="0" err="1" smtClean="0">
                  <a:solidFill>
                    <a:schemeClr val="tx1"/>
                  </a:solidFill>
                </a:rPr>
                <a:t>Endrullis</a:t>
              </a:r>
              <a:r>
                <a:rPr lang="en-US" sz="2900" dirty="0" smtClean="0">
                  <a:solidFill>
                    <a:schemeClr val="tx1"/>
                  </a:solidFill>
                </a:rPr>
                <a:t>)</a:t>
              </a:r>
              <a:endParaRPr lang="en-US" sz="2900" dirty="0">
                <a:solidFill>
                  <a:schemeClr val="tx1"/>
                </a:solidFill>
              </a:endParaRPr>
            </a:p>
          </p:txBody>
        </p:sp>
        <p:sp>
          <p:nvSpPr>
            <p:cNvPr id="138" name="Shape 211"/>
            <p:cNvSpPr/>
            <p:nvPr/>
          </p:nvSpPr>
          <p:spPr>
            <a:xfrm>
              <a:off x="21562649" y="2322547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br>
                <a:rPr lang="en-US" sz="2900" dirty="0" smtClean="0"/>
              </a:br>
              <a:r>
                <a:rPr lang="en-US" sz="2900" dirty="0" smtClean="0"/>
                <a:t>Protocol Validation (</a:t>
              </a:r>
              <a:r>
                <a:rPr lang="en-US" sz="2900" dirty="0" err="1" smtClean="0"/>
                <a:t>Ponse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50239" y="18131055"/>
            <a:ext cx="19646913" cy="11039432"/>
            <a:chOff x="1150239" y="18131055"/>
            <a:chExt cx="19646913" cy="11039432"/>
          </a:xfrm>
        </p:grpSpPr>
        <p:grpSp>
          <p:nvGrpSpPr>
            <p:cNvPr id="15" name="Group 14"/>
            <p:cNvGrpSpPr/>
            <p:nvPr/>
          </p:nvGrpSpPr>
          <p:grpSpPr>
            <a:xfrm>
              <a:off x="1150239" y="18131055"/>
              <a:ext cx="19646913" cy="11039432"/>
              <a:chOff x="381997" y="18034804"/>
              <a:chExt cx="19646913" cy="11039433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456496" y="18034804"/>
                <a:ext cx="3378486" cy="33784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1">
                      <a:lumMod val="75000"/>
                    </a:schemeClr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rgbClr val="FFFFFF"/>
                    </a:solidFill>
                  </a:rPr>
                  <a:t> </a:t>
                </a:r>
                <a:r>
                  <a:rPr lang="en-US" sz="2900" dirty="0">
                    <a:solidFill>
                      <a:srgbClr val="FFFFFF"/>
                    </a:solidFill>
                  </a:rPr>
                  <a:t>[BScWisk] Introduction to Modal Logic 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Bezhanishvili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)</a:t>
                </a:r>
                <a:endParaRPr lang="en-US" sz="2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5296469" y="19584893"/>
                <a:ext cx="3373117" cy="2429822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Topics in </a:t>
                </a:r>
                <a:br>
                  <a:rPr lang="en-US" sz="2900" dirty="0" smtClean="0"/>
                </a:br>
                <a:r>
                  <a:rPr lang="en-US" sz="2900" dirty="0" smtClean="0"/>
                  <a:t>Model Logic</a:t>
                </a:r>
                <a:br>
                  <a:rPr lang="en-US" sz="2900" dirty="0" smtClean="0"/>
                </a:br>
                <a:r>
                  <a:rPr lang="en-US" sz="2900" dirty="0" smtClean="0"/>
                  <a:t>(</a:t>
                </a:r>
                <a:r>
                  <a:rPr lang="en-US" sz="2900" dirty="0" err="1" smtClean="0"/>
                  <a:t>Venema</a:t>
                </a:r>
                <a:r>
                  <a:rPr lang="en-US" sz="2900" dirty="0" smtClean="0"/>
                  <a:t>)</a:t>
                </a:r>
                <a:endParaRPr lang="en-US" sz="2900" dirty="0"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9265651" y="26585001"/>
                <a:ext cx="3013179" cy="242982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900" dirty="0">
                    <a:solidFill>
                      <a:schemeClr val="dk1">
                        <a:alpha val="6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dk1">
                        <a:alpha val="6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dk1">
                        <a:alpha val="6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-FNWI] Category Theory (</a:t>
                </a:r>
                <a:r>
                  <a:rPr lang="en-US" sz="2900" dirty="0" err="1">
                    <a:solidFill>
                      <a:schemeClr val="dk1">
                        <a:alpha val="6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vdBerg</a:t>
                </a:r>
                <a:r>
                  <a:rPr lang="en-US" sz="2900" dirty="0" smtClean="0">
                    <a:solidFill>
                      <a:schemeClr val="dk1">
                        <a:alpha val="6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16605357" y="23208685"/>
                <a:ext cx="3423553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9525" cap="flat">
                <a:solidFill>
                  <a:srgbClr val="98B955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Seminar </a:t>
                </a:r>
                <a:r>
                  <a:rPr lang="en-US" sz="2900" dirty="0"/>
                  <a:t>Mathematical Logic </a:t>
                </a:r>
                <a:endParaRPr lang="en-US" sz="2900" dirty="0" smtClean="0"/>
              </a:p>
              <a:p>
                <a:pPr algn="ctr"/>
                <a:r>
                  <a:rPr lang="en-US" sz="2900" dirty="0" smtClean="0"/>
                  <a:t>(</a:t>
                </a:r>
                <a:r>
                  <a:rPr lang="en-US" sz="2900" dirty="0" err="1" smtClean="0"/>
                  <a:t>Löwe</a:t>
                </a:r>
                <a:r>
                  <a:rPr lang="en-US" sz="2900" dirty="0"/>
                  <a:t>)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[</a:t>
                </a:r>
                <a:r>
                  <a:rPr lang="en-US" sz="2900" dirty="0"/>
                  <a:t>3EC]</a:t>
                </a: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5349644" y="23208685"/>
                <a:ext cx="3139347" cy="2429822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900" dirty="0" smtClean="0"/>
                  <a:t>[</a:t>
                </a:r>
                <a:r>
                  <a:rPr lang="en-US" sz="2900" dirty="0" err="1" smtClean="0"/>
                  <a:t>MoL</a:t>
                </a:r>
                <a:r>
                  <a:rPr lang="en-US" sz="2900" dirty="0" smtClean="0"/>
                  <a:t>-FNWI] </a:t>
                </a:r>
                <a:r>
                  <a:rPr lang="en-US" sz="2900" dirty="0"/>
                  <a:t>Mathematical Structures in Logic (Bezhanishvili)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9232594" y="22984153"/>
                <a:ext cx="3104517" cy="2654354"/>
                <a:chOff x="5469490" y="19408286"/>
                <a:chExt cx="3104518" cy="2654354"/>
              </a:xfrm>
            </p:grpSpPr>
            <p:sp>
              <p:nvSpPr>
                <p:cNvPr id="94" name="Shape 94"/>
                <p:cNvSpPr/>
                <p:nvPr/>
              </p:nvSpPr>
              <p:spPr>
                <a:xfrm>
                  <a:off x="5469490" y="19632818"/>
                  <a:ext cx="3104518" cy="2429822"/>
                </a:xfrm>
                <a:prstGeom prst="roundRect">
                  <a:avLst>
                    <a:gd name="adj" fmla="val 16667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/>
                  </a:pPr>
                  <a:endParaRPr lang="en-US" sz="2900" dirty="0" smtClean="0"/>
                </a:p>
                <a:p>
                  <a:pPr lvl="0" algn="ctr">
                    <a:defRPr sz="1800"/>
                  </a:pPr>
                  <a:r>
                    <a:rPr lang="en-US" sz="2900" dirty="0" smtClean="0"/>
                    <a:t>[</a:t>
                  </a:r>
                  <a:r>
                    <a:rPr lang="en-US" sz="2900" dirty="0" err="1"/>
                    <a:t>MoL</a:t>
                  </a:r>
                  <a:r>
                    <a:rPr lang="en-US" sz="2900" dirty="0"/>
                    <a:t>-FNWI] </a:t>
                  </a:r>
                  <a:r>
                    <a:rPr lang="en-US" sz="2900" dirty="0" smtClean="0"/>
                    <a:t/>
                  </a:r>
                  <a:br>
                    <a:rPr lang="en-US" sz="2900" dirty="0" smtClean="0"/>
                  </a:br>
                  <a:r>
                    <a:rPr lang="en-US" sz="2900" dirty="0" smtClean="0"/>
                    <a:t>Proof </a:t>
                  </a:r>
                  <a:r>
                    <a:rPr lang="en-US" sz="2900" dirty="0"/>
                    <a:t>Theory (vdBerg)</a:t>
                  </a:r>
                </a:p>
              </p:txBody>
            </p:sp>
            <p:sp>
              <p:nvSpPr>
                <p:cNvPr id="149" name="Shape 230"/>
                <p:cNvSpPr/>
                <p:nvPr/>
              </p:nvSpPr>
              <p:spPr>
                <a:xfrm>
                  <a:off x="6252819" y="19408286"/>
                  <a:ext cx="1497972" cy="120432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208805" tIns="208805" rIns="208805" bIns="208805" anchor="ctr">
                  <a:normAutofit/>
                </a:bodyPr>
                <a:lstStyle>
                  <a:lvl1pPr>
                    <a:defRPr sz="4000"/>
                  </a:lvl1pPr>
                </a:lstStyle>
                <a:p>
                  <a:pPr algn="ctr">
                    <a:defRPr sz="1800"/>
                  </a:pPr>
                  <a:r>
                    <a:rPr lang="en-US" sz="3300" b="1" dirty="0"/>
                    <a:t>L&amp;M</a:t>
                  </a:r>
                  <a:endParaRPr sz="3300" b="1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2854365" y="23029526"/>
                <a:ext cx="3314496" cy="2608981"/>
                <a:chOff x="4913570" y="22045680"/>
                <a:chExt cx="3314497" cy="2608981"/>
              </a:xfrm>
            </p:grpSpPr>
            <p:sp>
              <p:nvSpPr>
                <p:cNvPr id="130" name="Shape 130"/>
                <p:cNvSpPr/>
                <p:nvPr/>
              </p:nvSpPr>
              <p:spPr>
                <a:xfrm>
                  <a:off x="4913570" y="22224839"/>
                  <a:ext cx="3314497" cy="2429822"/>
                </a:xfrm>
                <a:prstGeom prst="roundRect">
                  <a:avLst>
                    <a:gd name="adj" fmla="val 16667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numCol="1" anchor="ctr">
                  <a:noAutofit/>
                </a:bodyPr>
                <a:lstStyle/>
                <a:p>
                  <a:pPr algn="ctr"/>
                  <a:endParaRPr lang="en-US" sz="2900" dirty="0" smtClean="0">
                    <a:latin typeface="Calibri" charset="0"/>
                    <a:ea typeface="Calibri" charset="0"/>
                    <a:cs typeface="Calibri" charset="0"/>
                  </a:endParaRPr>
                </a:p>
                <a:p>
                  <a:pPr algn="ctr"/>
                  <a:r>
                    <a:rPr lang="en-US" sz="2900" dirty="0" smtClean="0">
                      <a:latin typeface="Calibri" charset="0"/>
                      <a:ea typeface="Calibri" charset="0"/>
                      <a:cs typeface="Calibri" charset="0"/>
                    </a:rPr>
                    <a:t>[</a:t>
                  </a:r>
                  <a:r>
                    <a:rPr lang="en-US" sz="3200" dirty="0" err="1">
                      <a:latin typeface="Calibri" charset="0"/>
                      <a:ea typeface="Calibri" charset="0"/>
                      <a:cs typeface="Calibri" charset="0"/>
                    </a:rPr>
                    <a:t>MoL</a:t>
                  </a:r>
                  <a:r>
                    <a:rPr lang="en-US" sz="3200" dirty="0">
                      <a:latin typeface="Calibri" charset="0"/>
                      <a:ea typeface="Calibri" charset="0"/>
                      <a:cs typeface="Calibri" charset="0"/>
                    </a:rPr>
                    <a:t>-FNWI</a:t>
                  </a:r>
                  <a:r>
                    <a:rPr lang="en-US" sz="2900" dirty="0" smtClean="0">
                      <a:latin typeface="Calibri" charset="0"/>
                      <a:ea typeface="Calibri" charset="0"/>
                      <a:cs typeface="Calibri" charset="0"/>
                    </a:rPr>
                    <a:t>] </a:t>
                  </a:r>
                  <a:br>
                    <a:rPr lang="en-US" sz="2900" dirty="0" smtClean="0">
                      <a:latin typeface="Calibri" charset="0"/>
                      <a:ea typeface="Calibri" charset="0"/>
                      <a:cs typeface="Calibri" charset="0"/>
                    </a:rPr>
                  </a:br>
                  <a:r>
                    <a:rPr lang="en-US" sz="2900" dirty="0" smtClean="0">
                      <a:latin typeface="Calibri" charset="0"/>
                      <a:ea typeface="Calibri" charset="0"/>
                      <a:cs typeface="Calibri" charset="0"/>
                    </a:rPr>
                    <a:t>Model </a:t>
                  </a:r>
                  <a:r>
                    <a:rPr lang="en-US" sz="2900" dirty="0">
                      <a:latin typeface="Calibri" charset="0"/>
                      <a:ea typeface="Calibri" charset="0"/>
                      <a:cs typeface="Calibri" charset="0"/>
                    </a:rPr>
                    <a:t>Theory </a:t>
                  </a:r>
                  <a:r>
                    <a:rPr lang="en-US" sz="2900" dirty="0" smtClean="0">
                      <a:latin typeface="Calibri" charset="0"/>
                      <a:ea typeface="Calibri" charset="0"/>
                      <a:cs typeface="Calibri" charset="0"/>
                    </a:rPr>
                    <a:t>(</a:t>
                  </a:r>
                  <a:r>
                    <a:rPr lang="en-US" sz="2900" dirty="0" err="1" smtClean="0">
                      <a:latin typeface="Calibri" charset="0"/>
                      <a:ea typeface="Calibri" charset="0"/>
                      <a:cs typeface="Calibri" charset="0"/>
                    </a:rPr>
                    <a:t>Venema</a:t>
                  </a:r>
                  <a:r>
                    <a:rPr lang="en-US" sz="2900" dirty="0" smtClean="0">
                      <a:latin typeface="Calibri" charset="0"/>
                      <a:ea typeface="Calibri" charset="0"/>
                      <a:cs typeface="Calibri" charset="0"/>
                    </a:rPr>
                    <a:t>)</a:t>
                  </a:r>
                  <a:endParaRPr lang="en-US" sz="29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50" name="Shape 230"/>
                <p:cNvSpPr/>
                <p:nvPr/>
              </p:nvSpPr>
              <p:spPr>
                <a:xfrm>
                  <a:off x="5803986" y="22045680"/>
                  <a:ext cx="1497972" cy="120432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208805" tIns="208805" rIns="208805" bIns="208805" anchor="ctr">
                  <a:normAutofit/>
                </a:bodyPr>
                <a:lstStyle/>
                <a:p>
                  <a:pPr algn="ctr"/>
                  <a:r>
                    <a:rPr lang="en-US" sz="3300" b="1" dirty="0"/>
                    <a:t>L&amp;M</a:t>
                  </a:r>
                  <a:endParaRPr sz="3300" b="1" dirty="0"/>
                </a:p>
              </p:txBody>
            </p:sp>
          </p:grpSp>
          <p:sp>
            <p:nvSpPr>
              <p:cNvPr id="143" name="Shape 228"/>
              <p:cNvSpPr/>
              <p:nvPr/>
            </p:nvSpPr>
            <p:spPr>
              <a:xfrm>
                <a:off x="11334879" y="18384433"/>
                <a:ext cx="3165086" cy="223695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l">
                  <a:defRPr sz="1800"/>
                </a:pPr>
                <a:r>
                  <a:rPr lang="en-US" sz="3900" b="1" smtClean="0"/>
                  <a:t>Theoretical </a:t>
                </a:r>
              </a:p>
              <a:p>
                <a:pPr lvl="0" algn="l">
                  <a:defRPr sz="1800"/>
                </a:pPr>
                <a:r>
                  <a:rPr lang="en-US" sz="3900" b="1" dirty="0" smtClean="0"/>
                  <a:t>Linguistics</a:t>
                </a:r>
                <a:endParaRPr sz="3900" b="1" dirty="0"/>
              </a:p>
            </p:txBody>
          </p:sp>
          <p:sp>
            <p:nvSpPr>
              <p:cNvPr id="162" name="Shape 157"/>
              <p:cNvSpPr/>
              <p:nvPr/>
            </p:nvSpPr>
            <p:spPr>
              <a:xfrm>
                <a:off x="381997" y="23152777"/>
                <a:ext cx="3139347" cy="248923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rgbClr val="FFD1BB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/>
              </a:p>
              <a:p>
                <a:pPr algn="ctr"/>
                <a:r>
                  <a:rPr lang="en-US" sz="2900" dirty="0" smtClean="0"/>
                  <a:t>[</a:t>
                </a:r>
                <a:r>
                  <a:rPr lang="en-US" sz="2900" dirty="0" err="1"/>
                  <a:t>MastMath-UvA</a:t>
                </a:r>
                <a:r>
                  <a:rPr lang="en-US" sz="2900" dirty="0"/>
                  <a:t>] Set Theory </a:t>
                </a:r>
                <a:br>
                  <a:rPr lang="en-US" sz="2900" dirty="0"/>
                </a:br>
                <a:r>
                  <a:rPr lang="en-US" sz="2900" dirty="0"/>
                  <a:t>(Hart, </a:t>
                </a:r>
                <a:r>
                  <a:rPr lang="en-US" sz="2900" dirty="0" err="1"/>
                  <a:t>Löwe</a:t>
                </a:r>
                <a:r>
                  <a:rPr lang="en-US" sz="2900" dirty="0"/>
                  <a:t>) </a:t>
                </a:r>
                <a:br>
                  <a:rPr lang="en-US" sz="2900" dirty="0"/>
                </a:br>
                <a:r>
                  <a:rPr lang="en-US" sz="2900" dirty="0"/>
                  <a:t>[8EC]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1139613" y="2284397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  <p:sp>
            <p:nvSpPr>
              <p:cNvPr id="164" name="Shape 157"/>
              <p:cNvSpPr/>
              <p:nvPr/>
            </p:nvSpPr>
            <p:spPr>
              <a:xfrm>
                <a:off x="12904185" y="26585000"/>
                <a:ext cx="3139347" cy="248923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rgbClr val="FFD1BB"/>
                  </a:gs>
                </a:gsLst>
                <a:lin ang="5400000" scaled="0"/>
              </a:gradFill>
              <a:ln w="9525" cap="flat">
                <a:solidFill>
                  <a:schemeClr val="accent4">
                    <a:lumMod val="75000"/>
                  </a:schemeClr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900" dirty="0" smtClean="0"/>
                  <a:t>[</a:t>
                </a:r>
                <a:r>
                  <a:rPr lang="en-US" sz="2900" dirty="0" err="1"/>
                  <a:t>MastMath</a:t>
                </a:r>
                <a:r>
                  <a:rPr lang="en-US" sz="2900" dirty="0"/>
                  <a:t>-UU] Category Theory and </a:t>
                </a:r>
                <a:r>
                  <a:rPr lang="en-US" sz="2900" dirty="0" err="1"/>
                  <a:t>Topos</a:t>
                </a:r>
                <a:r>
                  <a:rPr lang="en-US" sz="2900" dirty="0"/>
                  <a:t> Theory (van </a:t>
                </a:r>
                <a:r>
                  <a:rPr lang="en-US" sz="2900" dirty="0" err="1"/>
                  <a:t>Oosten</a:t>
                </a:r>
                <a:r>
                  <a:rPr lang="en-US" sz="2900" dirty="0" smtClean="0"/>
                  <a:t>)</a:t>
                </a:r>
                <a:br>
                  <a:rPr lang="en-US" sz="2900" dirty="0" smtClean="0"/>
                </a:br>
                <a:r>
                  <a:rPr lang="en-US" sz="2900" dirty="0" smtClean="0"/>
                  <a:t> </a:t>
                </a:r>
                <a:r>
                  <a:rPr lang="en-US" sz="2900" dirty="0"/>
                  <a:t>[8EC]</a:t>
                </a:r>
              </a:p>
            </p:txBody>
          </p:sp>
          <p:sp>
            <p:nvSpPr>
              <p:cNvPr id="165" name="Shape 100"/>
              <p:cNvSpPr/>
              <p:nvPr/>
            </p:nvSpPr>
            <p:spPr>
              <a:xfrm>
                <a:off x="16655793" y="26597853"/>
                <a:ext cx="3373117" cy="2429822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err="1" smtClean="0"/>
                  <a:t>Homotopy</a:t>
                </a:r>
                <a:r>
                  <a:rPr lang="en-US" sz="2900" dirty="0" smtClean="0"/>
                  <a:t> Type Theory</a:t>
                </a:r>
                <a:br>
                  <a:rPr lang="en-US" sz="2900" dirty="0" smtClean="0"/>
                </a:br>
                <a:r>
                  <a:rPr lang="en-US" sz="2900" dirty="0" smtClean="0"/>
                  <a:t>(</a:t>
                </a:r>
                <a:r>
                  <a:rPr lang="en-US" sz="2900" dirty="0" err="1" smtClean="0"/>
                  <a:t>vdBerg</a:t>
                </a:r>
                <a:r>
                  <a:rPr lang="en-US" sz="2900" dirty="0" smtClean="0"/>
                  <a:t>)</a:t>
                </a:r>
                <a:endParaRPr lang="en-US" sz="2900" dirty="0"/>
              </a:p>
            </p:txBody>
          </p:sp>
        </p:grpSp>
        <p:sp>
          <p:nvSpPr>
            <p:cNvPr id="156" name="Shape 136"/>
            <p:cNvSpPr/>
            <p:nvPr/>
          </p:nvSpPr>
          <p:spPr>
            <a:xfrm>
              <a:off x="6244679" y="26697016"/>
              <a:ext cx="3013179" cy="239829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9525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MastMath</a:t>
              </a:r>
              <a:r>
                <a:rPr lang="en-US" sz="2900" dirty="0" smtClean="0">
                  <a:solidFill>
                    <a:srgbClr val="FFFFFF"/>
                  </a:solidFill>
                </a:rPr>
                <a:t>-UU] Category Theory and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Topos</a:t>
              </a:r>
              <a:r>
                <a:rPr lang="en-US" sz="2900" dirty="0" smtClean="0">
                  <a:solidFill>
                    <a:srgbClr val="FFFFFF"/>
                  </a:solidFill>
                </a:rPr>
                <a:t> Theory 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Oosten</a:t>
              </a:r>
              <a:r>
                <a:rPr lang="en-US" sz="2900" dirty="0" smtClean="0">
                  <a:solidFill>
                    <a:srgbClr val="FFFFFF"/>
                  </a:solidFill>
                </a:rPr>
                <a:t>) </a:t>
              </a: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</p:grpSp>
      <p:sp>
        <p:nvSpPr>
          <p:cNvPr id="106" name="Shape 106"/>
          <p:cNvSpPr/>
          <p:nvPr/>
        </p:nvSpPr>
        <p:spPr>
          <a:xfrm>
            <a:off x="17166370" y="1444923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Logic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525" y="14144692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52205" y="10441683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(Dekker)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vLambalgen)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2053149" y="1790316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chemeClr val="tx1"/>
                </a:solidFill>
              </a:rPr>
              <a:t>[RM-Ling] 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Syntax and Semantics 2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Hengeveld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Aboh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7373599" y="1790316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smtClean="0"/>
              <a:t>RM-Ling]</a:t>
            </a:r>
            <a:br>
              <a:rPr lang="en-US" sz="2900" dirty="0" smtClean="0"/>
            </a:br>
            <a:r>
              <a:rPr lang="en-US" sz="2900" dirty="0" smtClean="0"/>
              <a:t>Syntax and Semantics 1</a:t>
            </a:r>
            <a:br>
              <a:rPr lang="en-US" sz="2900" dirty="0" smtClean="0"/>
            </a:br>
            <a:r>
              <a:rPr lang="en-US" sz="2900" dirty="0" smtClean="0"/>
              <a:t>(</a:t>
            </a:r>
            <a:r>
              <a:rPr lang="en-US" sz="2900" dirty="0" err="1" smtClean="0"/>
              <a:t>Hengeveld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915195" y="17980252"/>
            <a:ext cx="2063777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 fontScale="92500"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smtClean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912291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563082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514082" y="15887617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70789" y="19629299"/>
            <a:ext cx="3276000" cy="1848421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Game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Theory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900" dirty="0" err="1" smtClean="0">
                <a:latin typeface="Calibri" charset="0"/>
                <a:ea typeface="Calibri" charset="0"/>
                <a:cs typeface="Calibri" charset="0"/>
              </a:rPr>
              <a:t>Endriss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70789" y="17021216"/>
            <a:ext cx="3276000" cy="21119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Computational Social Choice (</a:t>
            </a:r>
            <a:r>
              <a:rPr lang="en-US" sz="2900" dirty="0" err="1"/>
              <a:t>Endriss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67" name="Shape 136"/>
          <p:cNvSpPr/>
          <p:nvPr/>
        </p:nvSpPr>
        <p:spPr>
          <a:xfrm>
            <a:off x="38862477" y="19184578"/>
            <a:ext cx="3276000" cy="311692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] Machine Learning Theory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Koolen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Grünwald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dHeide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[8EC</a:t>
            </a:r>
            <a:r>
              <a:rPr lang="en-US" sz="29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1613" y="10359949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580532" y="10323245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</TotalTime>
  <Words>476</Words>
  <Application>Microsoft Macintosh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2017/18 draft version, 13 June 2017:  https://github.com/cschaffner/MoLOverviewPoster Suggestions and comments are welcome!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202</cp:revision>
  <cp:lastPrinted>2016-07-15T08:45:55Z</cp:lastPrinted>
  <dcterms:modified xsi:type="dcterms:W3CDTF">2017-06-13T21:14:19Z</dcterms:modified>
</cp:coreProperties>
</file>