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>
        <p:scale>
          <a:sx n="51" d="100"/>
          <a:sy n="51" d="100"/>
        </p:scale>
        <p:origin x="112" y="-80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8100553" y="-11502876"/>
              <a:ext cx="13023273" cy="36592660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2021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2021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2022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2022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2021/22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117188" y="233870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900" dirty="0">
                  <a:latin typeface="Calibri" charset="0"/>
                  <a:cs typeface="Calibri" charset="0"/>
                </a:rPr>
                <a:t>2: [</a:t>
              </a:r>
              <a:r>
                <a:rPr lang="en-US" sz="2900" dirty="0" err="1">
                  <a:latin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cs typeface="Calibri" charset="0"/>
                </a:rPr>
                <a:t>-FNWI] Dynamic Epistemic Logic </a:t>
              </a:r>
              <a:br>
                <a:rPr lang="en-US" sz="2900" dirty="0">
                  <a:latin typeface="Calibri" charset="0"/>
                  <a:cs typeface="Calibri" charset="0"/>
                </a:rPr>
              </a:br>
              <a:r>
                <a:rPr lang="en-US" sz="2900" dirty="0">
                  <a:latin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cs typeface="Calibri" charset="0"/>
                </a:rPr>
                <a:t>Baltag</a:t>
              </a:r>
              <a:r>
                <a:rPr lang="en-US" sz="2900" dirty="0"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Fariee</a:t>
                </a:r>
                <a:r>
                  <a:rPr lang="en-US" sz="2900" dirty="0">
                    <a:solidFill>
                      <a:srgbClr val="FFFFFF"/>
                    </a:solidFill>
                  </a:rPr>
                  <a:t> Rad)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668630" y="2695848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7102531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98863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</a:t>
            </a:r>
            <a:br>
              <a:rPr lang="en-US" sz="2900" dirty="0"/>
            </a:br>
            <a:r>
              <a:rPr lang="en-US" sz="2900" dirty="0"/>
              <a:t>(TBA)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496591" y="49430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496591" y="1321803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MScB&amp;CS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  <a:b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4496591" y="1599880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3087446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</a:t>
            </a:r>
            <a:r>
              <a:rPr lang="en-US" sz="2900" dirty="0">
                <a:latin typeface="Calibri"/>
                <a:cs typeface="Calibri"/>
              </a:rPr>
              <a:t>: [MoL-FGW] Rationality, Cognition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(van </a:t>
            </a:r>
            <a:r>
              <a:rPr lang="en-US" sz="2900" dirty="0" err="1">
                <a:latin typeface="Calibri"/>
                <a:cs typeface="Calibri"/>
              </a:rPr>
              <a:t>Lambalgen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4: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latin typeface="Calibri" charset="0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Kant, Logic and AI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(van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Lambalgen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-FGW]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Semantics and Philosophy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Aloni</a:t>
            </a:r>
            <a:r>
              <a:rPr lang="en-US" sz="2900" dirty="0">
                <a:latin typeface="Calibri"/>
                <a:cs typeface="Calibri"/>
              </a:rPr>
              <a:t>, Dekker)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 Radical Interpretation, Hermeneutics, Practice Theory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Stokhof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4359132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27025328" y="21723468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Algorithmic Game Theory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(Schäfer)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051665-E4EC-184C-A6BD-7210B104001B}"/>
              </a:ext>
            </a:extLst>
          </p:cNvPr>
          <p:cNvGrpSpPr/>
          <p:nvPr/>
        </p:nvGrpSpPr>
        <p:grpSpPr>
          <a:xfrm>
            <a:off x="38653123" y="24164373"/>
            <a:ext cx="3276000" cy="2676372"/>
            <a:chOff x="38653123" y="24164373"/>
            <a:chExt cx="3276000" cy="2676372"/>
          </a:xfrm>
        </p:grpSpPr>
        <p:sp>
          <p:nvSpPr>
            <p:cNvPr id="97" name="Shape 97"/>
            <p:cNvSpPr/>
            <p:nvPr/>
          </p:nvSpPr>
          <p:spPr>
            <a:xfrm>
              <a:off x="38653123" y="24410745"/>
              <a:ext cx="32760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  <a:p>
              <a:pPr algn="ctr"/>
              <a:r>
                <a:rPr lang="en-US" sz="290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4: [MoL-FNWI] Information Theory (Torenvliet)</a:t>
              </a:r>
              <a:endPara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Shape 230"/>
            <p:cNvSpPr/>
            <p:nvPr/>
          </p:nvSpPr>
          <p:spPr>
            <a:xfrm>
              <a:off x="39560095" y="24164373"/>
              <a:ext cx="1351054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/>
              <a:r>
                <a:rPr lang="en-US" sz="3300" b="1">
                  <a:solidFill>
                    <a:schemeClr val="tx1"/>
                  </a:solidFill>
                  <a:latin typeface="Calibri"/>
                  <a:cs typeface="Calibri"/>
                </a:rPr>
                <a:t>L&amp;C</a:t>
              </a:r>
              <a:endParaRPr sz="3300" b="1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231F11-C943-974F-BA7E-9BB8F3AA4E92}"/>
              </a:ext>
            </a:extLst>
          </p:cNvPr>
          <p:cNvGrpSpPr/>
          <p:nvPr/>
        </p:nvGrpSpPr>
        <p:grpSpPr>
          <a:xfrm>
            <a:off x="34854395" y="24141686"/>
            <a:ext cx="3276000" cy="2703864"/>
            <a:chOff x="34854395" y="24141686"/>
            <a:chExt cx="3276000" cy="2703864"/>
          </a:xfrm>
        </p:grpSpPr>
        <p:sp>
          <p:nvSpPr>
            <p:cNvPr id="58" name="Shape 58"/>
            <p:cNvSpPr/>
            <p:nvPr/>
          </p:nvSpPr>
          <p:spPr>
            <a:xfrm>
              <a:off x="34854395" y="24415550"/>
              <a:ext cx="32760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>
                  <a:latin typeface="Calibri" charset="0"/>
                  <a:cs typeface="Calibri" charset="0"/>
                </a:rPr>
                <a:t>5: [MoL-FNWI] Computational Complexity </a:t>
              </a:r>
            </a:p>
            <a:p>
              <a:pPr algn="ctr"/>
              <a:r>
                <a:rPr lang="en-US" sz="2900">
                  <a:latin typeface="Calibri" charset="0"/>
                  <a:cs typeface="Calibri" charset="0"/>
                </a:rPr>
                <a:t>(de Haan)</a:t>
              </a:r>
              <a:endParaRPr lang="en-US" sz="2900" dirty="0">
                <a:latin typeface="Calibri" charset="0"/>
                <a:cs typeface="Calibri" charset="0"/>
              </a:endParaRPr>
            </a:p>
          </p:txBody>
        </p:sp>
        <p:sp>
          <p:nvSpPr>
            <p:cNvPr id="153" name="Shape 230"/>
            <p:cNvSpPr/>
            <p:nvPr/>
          </p:nvSpPr>
          <p:spPr>
            <a:xfrm>
              <a:off x="35714412" y="24141686"/>
              <a:ext cx="1410440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74" y="2661775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Gattinger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Afshari</a:t>
              </a:r>
              <a:r>
                <a:rPr lang="en-US" sz="2900" dirty="0"/>
                <a:t>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Type Theory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sp>
        <p:nvSpPr>
          <p:cNvPr id="178" name="Shape 178"/>
          <p:cNvSpPr/>
          <p:nvPr/>
        </p:nvSpPr>
        <p:spPr>
          <a:xfrm>
            <a:off x="38478950" y="52541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 Advanced topics in Philosophy of Language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234094" y="10527037"/>
            <a:ext cx="3276000" cy="2559634"/>
            <a:chOff x="3148278" y="4924171"/>
            <a:chExt cx="3276000" cy="2682428"/>
          </a:xfrm>
        </p:grpSpPr>
        <p:sp>
          <p:nvSpPr>
            <p:cNvPr id="91" name="Shape 91"/>
            <p:cNvSpPr/>
            <p:nvPr/>
          </p:nvSpPr>
          <p:spPr>
            <a:xfrm>
              <a:off x="3148278" y="5060024"/>
              <a:ext cx="3276000" cy="254657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Philosophical Logic (TBA)</a:t>
              </a:r>
            </a:p>
          </p:txBody>
        </p:sp>
        <p:sp>
          <p:nvSpPr>
            <p:cNvPr id="155" name="Shape 230"/>
            <p:cNvSpPr/>
            <p:nvPr/>
          </p:nvSpPr>
          <p:spPr>
            <a:xfrm>
              <a:off x="4098705" y="492417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L&amp;P</a:t>
              </a:r>
              <a:endParaRPr sz="3300" b="1" dirty="0"/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(TBA)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Aboh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12354256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Game Theory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Computational Social Choice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Endriss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(van Erven) [8EC]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634441-4034-314E-BC6F-81DA896AC685}"/>
              </a:ext>
            </a:extLst>
          </p:cNvPr>
          <p:cNvGrpSpPr/>
          <p:nvPr/>
        </p:nvGrpSpPr>
        <p:grpSpPr>
          <a:xfrm>
            <a:off x="17394657" y="10393856"/>
            <a:ext cx="3597036" cy="2688556"/>
            <a:chOff x="18527425" y="10256108"/>
            <a:chExt cx="3597036" cy="2688556"/>
          </a:xfrm>
        </p:grpSpPr>
        <p:sp>
          <p:nvSpPr>
            <p:cNvPr id="70" name="Shape 70"/>
            <p:cNvSpPr/>
            <p:nvPr/>
          </p:nvSpPr>
          <p:spPr>
            <a:xfrm>
              <a:off x="18647741" y="10514664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47" name="Shape 230"/>
            <p:cNvSpPr/>
            <p:nvPr/>
          </p:nvSpPr>
          <p:spPr>
            <a:xfrm>
              <a:off x="18527425" y="10264452"/>
              <a:ext cx="1497972" cy="10948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L&amp;P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Shape 230"/>
            <p:cNvSpPr/>
            <p:nvPr/>
          </p:nvSpPr>
          <p:spPr>
            <a:xfrm>
              <a:off x="20626489" y="10256108"/>
              <a:ext cx="1497972" cy="10948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L&amp;L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MScCS</a:t>
            </a:r>
            <a:r>
              <a:rPr lang="en-US" sz="2900" dirty="0">
                <a:latin typeface="Calibri"/>
                <a:cs typeface="Calibri"/>
              </a:rPr>
              <a:t>-VU]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Term Rewriting Systems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Endrullis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/>
              <a:t>2: [MoL</a:t>
            </a:r>
            <a:r>
              <a:rPr lang="en-US" sz="2900" dirty="0"/>
              <a:t>-FGW] </a:t>
            </a:r>
          </a:p>
          <a:p>
            <a:pPr algn="ctr"/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Ozgun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</a:t>
            </a:r>
            <a:r>
              <a:rPr lang="en-US" sz="290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: [MoL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 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Logic and Philosophy</a:t>
            </a:r>
          </a:p>
          <a:p>
            <a:pPr algn="ctr"/>
            <a:r>
              <a:rPr lang="en-US" sz="290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(Betti)</a:t>
            </a:r>
            <a:endParaRPr lang="en-US" sz="2900" dirty="0">
              <a:solidFill>
                <a:schemeClr val="lt1"/>
              </a:solidFill>
              <a:latin typeface="Calibri" charset="0"/>
              <a:ea typeface="+mn-ea"/>
              <a:cs typeface="Calibri" charset="0"/>
            </a:endParaRP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2021/22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25 June 2021: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15239032" y="2326670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(Brandts)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593294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12354255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496591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MScAI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algn="ctr"/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Representation and Reasoning </a:t>
            </a:r>
            <a:b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 </a:t>
            </a:r>
            <a:r>
              <a:rPr lang="en-US" sz="29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Haan</a:t>
            </a:r>
            <a:r>
              <a:rPr lang="en-US" sz="2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496591" y="5495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4: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-FGW]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Data-driven History of Ideas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Betti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12761" y="768118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[MSc B&amp;CS]  Advanced Neural and Cognitive Modelling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Zuidema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1" name="Shape 154">
            <a:extLst>
              <a:ext uri="{FF2B5EF4-FFF2-40B4-BE49-F238E27FC236}">
                <a16:creationId xmlns:a16="http://schemas.microsoft.com/office/drawing/2014/main" id="{CD89B9B4-6051-BF48-A6AC-A39B192A24C9}"/>
              </a:ext>
            </a:extLst>
          </p:cNvPr>
          <p:cNvSpPr/>
          <p:nvPr/>
        </p:nvSpPr>
        <p:spPr>
          <a:xfrm>
            <a:off x="7909987" y="26574248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Capita Selecta: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Set Theory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Löwe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90" name="Shape 127">
            <a:extLst>
              <a:ext uri="{FF2B5EF4-FFF2-40B4-BE49-F238E27FC236}">
                <a16:creationId xmlns:a16="http://schemas.microsoft.com/office/drawing/2014/main" id="{B11FE860-840B-2A44-AC7F-D98E2D25966E}"/>
              </a:ext>
            </a:extLst>
          </p:cNvPr>
          <p:cNvSpPr/>
          <p:nvPr/>
        </p:nvSpPr>
        <p:spPr>
          <a:xfrm>
            <a:off x="14184521" y="4015329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[MSc-PH] Philosophy of Science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(De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Haro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91" name="Shape 127">
            <a:extLst>
              <a:ext uri="{FF2B5EF4-FFF2-40B4-BE49-F238E27FC236}">
                <a16:creationId xmlns:a16="http://schemas.microsoft.com/office/drawing/2014/main" id="{58E7BB3A-7818-884A-8C9F-BA19166C60E0}"/>
              </a:ext>
            </a:extLst>
          </p:cNvPr>
          <p:cNvSpPr/>
          <p:nvPr/>
        </p:nvSpPr>
        <p:spPr>
          <a:xfrm>
            <a:off x="34496591" y="1044592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6 (in June): [</a:t>
            </a:r>
            <a:r>
              <a:rPr lang="en-US" sz="2900" dirty="0" err="1">
                <a:latin typeface="Calibri"/>
                <a:cs typeface="Calibri"/>
              </a:rPr>
              <a:t>MScAI</a:t>
            </a:r>
            <a:r>
              <a:rPr lang="en-US" sz="2900" dirty="0">
                <a:latin typeface="Calibri"/>
                <a:cs typeface="Calibri"/>
              </a:rPr>
              <a:t>] Interpretability and </a:t>
            </a:r>
            <a:r>
              <a:rPr lang="en-US" sz="2900" dirty="0" err="1">
                <a:latin typeface="Calibri"/>
                <a:cs typeface="Calibri"/>
              </a:rPr>
              <a:t>Explainability</a:t>
            </a:r>
            <a:r>
              <a:rPr lang="en-US" sz="2900" dirty="0">
                <a:latin typeface="Calibri"/>
                <a:cs typeface="Calibri"/>
              </a:rPr>
              <a:t> in AI 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</a:t>
            </a:r>
            <a:r>
              <a:rPr lang="en-US" sz="2900" dirty="0" err="1">
                <a:latin typeface="Calibri"/>
                <a:cs typeface="Calibri"/>
              </a:rPr>
              <a:t>Zuidema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6430</TotalTime>
  <Words>1083</Words>
  <Application>Microsoft Macintosh PowerPoint</Application>
  <PresentationFormat>Custom</PresentationFormat>
  <Paragraphs>134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328</cp:revision>
  <cp:lastPrinted>2020-12-10T19:18:11Z</cp:lastPrinted>
  <dcterms:modified xsi:type="dcterms:W3CDTF">2021-06-25T19:16:54Z</dcterms:modified>
</cp:coreProperties>
</file>