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4" r:id="rId2"/>
  </p:sldMasterIdLst>
  <p:sldIdLst>
    <p:sldId id="256" r:id="rId3"/>
    <p:sldId id="258" r:id="rId4"/>
    <p:sldId id="295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5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7" r:id="rId43"/>
    <p:sldId id="296" r:id="rId44"/>
    <p:sldId id="298" r:id="rId45"/>
    <p:sldId id="299" r:id="rId46"/>
    <p:sldId id="307" r:id="rId47"/>
    <p:sldId id="300" r:id="rId48"/>
    <p:sldId id="308" r:id="rId49"/>
    <p:sldId id="309" r:id="rId50"/>
    <p:sldId id="310" r:id="rId51"/>
    <p:sldId id="311" r:id="rId52"/>
    <p:sldId id="312" r:id="rId53"/>
    <p:sldId id="314" r:id="rId54"/>
    <p:sldId id="315" r:id="rId55"/>
    <p:sldId id="319" r:id="rId56"/>
    <p:sldId id="321" r:id="rId57"/>
    <p:sldId id="322" r:id="rId58"/>
    <p:sldId id="323" r:id="rId59"/>
    <p:sldId id="324" r:id="rId60"/>
    <p:sldId id="318" r:id="rId61"/>
    <p:sldId id="325" r:id="rId62"/>
    <p:sldId id="326" r:id="rId63"/>
    <p:sldId id="327" r:id="rId64"/>
    <p:sldId id="328" r:id="rId65"/>
    <p:sldId id="329" r:id="rId66"/>
    <p:sldId id="330" r:id="rId67"/>
    <p:sldId id="331" r:id="rId68"/>
    <p:sldId id="332" r:id="rId69"/>
    <p:sldId id="302" r:id="rId70"/>
    <p:sldId id="301" r:id="rId71"/>
    <p:sldId id="303" r:id="rId72"/>
    <p:sldId id="304" r:id="rId73"/>
    <p:sldId id="306" r:id="rId74"/>
    <p:sldId id="305" r:id="rId75"/>
    <p:sldId id="333" r:id="rId76"/>
    <p:sldId id="334" r:id="rId7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6" autoAdjust="0"/>
  </p:normalViewPr>
  <p:slideViewPr>
    <p:cSldViewPr>
      <p:cViewPr varScale="1">
        <p:scale>
          <a:sx n="80" d="100"/>
          <a:sy n="80" d="100"/>
        </p:scale>
        <p:origin x="-15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242C0-5B05-4CBD-8E60-2FBD283F3288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043DD-9005-412C-A9FC-8102046507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48508-A60A-4309-8650-D51171ED7F86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547E8-2AB8-41A2-8F2E-3CD4ABA5C7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EE9CA-8FDD-4FA9-A9F2-69D0AAC1DECC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BC382-1B7F-47E1-AD77-36FFC43957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050DC65-D2EB-491C-9A2F-DE22B1B37084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C093E39-1936-453D-A95F-F5FE267714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A2F763-48EF-4CC8-B720-75808652FC82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75C8AF-0A54-4A3D-AC83-234CB694A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76262B-0027-47D8-A5B1-C20F0A7804BB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F6136CA-EC2B-4ADB-BEEE-7425B849A2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4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0744582-D16C-425F-A77C-A8230605B732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F6D596-21D6-454B-845A-B033C7109D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031713B-FD50-4825-A408-30F5F54AA8D9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ECB21B9-1B7F-4B4A-9773-29016A1853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452F1-E219-45F5-A0CB-551BBACC2306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9C2AE-9EB6-4723-8E8F-B60AE06BA7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5B56C-1566-4EBD-BE73-228536C1F283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73789-3575-4C9B-ADCA-1495D20D75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C7A522-F925-4B43-A0F8-168198CB0E37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161D5-639A-428A-A81D-2215A01DBC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C7CE87-D4B4-46C3-819B-1F5135816FBA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B23D3-7FF5-44FB-852C-E0B8D919FD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B96B20-3EA0-4B70-9AF5-5864177B78C2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3FF2E-0155-4E35-8E58-4F22903CF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6721C-BF1F-4538-BF66-F9DB299ADD63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59759-8B82-4153-A3EC-425CE6778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7CE2D-5CE5-4C68-8B28-01EA48F82AA6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38D56-36EC-40D2-A9F1-48B2A8FD9D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98A2FE-7F95-4558-B696-D89DFB157EDD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665CA-3271-4D70-B842-14DBEEFAFE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7168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DDC9DCB-7266-453A-9B67-482A28F438F9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EDEDDE0-1617-41F7-A83F-263B704472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  <a:ea typeface="+mn-ea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  <a:ea typeface="+mn-ea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  <a:ea typeface="+mn-ea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5pPr>
      <a:lvl6pPr marL="18288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6pPr>
      <a:lvl7pPr marL="2286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7pPr>
      <a:lvl8pPr marL="27432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8pPr>
      <a:lvl9pPr marL="32004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609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23" name="日期占位符 4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AC4A8C3-0B77-4E92-B9E7-0D1DA17DCC7E}" type="datetimeFigureOut">
              <a:rPr lang="zh-CN" altLang="en-US"/>
              <a:pPr>
                <a:defRPr/>
              </a:pPr>
              <a:t>2015/6/29</a:t>
            </a:fld>
            <a:endParaRPr lang="zh-CN" altLang="en-US"/>
          </a:p>
        </p:txBody>
      </p:sp>
      <p:sp>
        <p:nvSpPr>
          <p:cNvPr id="24" name="页脚占位符 5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2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6FEA6D9-99E3-4A68-836E-F1232F3B98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微型计算机技术总复习</a:t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13314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/>
            <a:endParaRPr lang="zh-CN" altLang="en-US" smtClean="0"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4000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寄存器详解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578850" cy="4525962"/>
          </a:xfrm>
        </p:spPr>
        <p:txBody>
          <a:bodyPr>
            <a:normAutofit/>
          </a:bodyPr>
          <a:lstStyle/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kumimoji="1" lang="zh-CN" altLang="en-US" sz="36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略</a:t>
            </a:r>
            <a:r>
              <a:rPr kumimoji="1" lang="en-US" altLang="zh-CN" sz="36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……</a:t>
            </a:r>
            <a:r>
              <a:rPr kumimoji="1" lang="zh-CN" altLang="en-US" sz="36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（务必自行看书学习）</a:t>
            </a:r>
            <a:endParaRPr kumimoji="1" lang="en-US" altLang="zh-CN" sz="3600" b="1" kern="1200" dirty="0"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endParaRPr kumimoji="1" lang="en-US" altLang="zh-CN" sz="3600" b="1" kern="1200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kumimoji="1" lang="en-US" altLang="zh-CN" sz="3600" b="1" kern="12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PSW</a:t>
            </a:r>
            <a:r>
              <a:rPr kumimoji="1" lang="zh-CN" altLang="en-US" sz="3600" b="1" kern="1200" dirty="0">
                <a:solidFill>
                  <a:schemeClr val="tx2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标志寄存器，各位的意义</a:t>
            </a:r>
            <a:endParaRPr kumimoji="1" lang="zh-CN" altLang="en-US" sz="2800" b="1" kern="1200" dirty="0">
              <a:solidFill>
                <a:schemeClr val="tx2"/>
              </a:solidFill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21507" name="Picture 5" descr="p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3933825"/>
            <a:ext cx="71723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57200" y="44624"/>
            <a:ext cx="8229600" cy="114300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存储器结构</a:t>
            </a:r>
          </a:p>
        </p:txBody>
      </p:sp>
      <p:sp>
        <p:nvSpPr>
          <p:cNvPr id="1045" name="Rectangle 2"/>
          <p:cNvSpPr>
            <a:spLocks noChangeArrowheads="1"/>
          </p:cNvSpPr>
          <p:nvPr/>
        </p:nvSpPr>
        <p:spPr bwMode="auto">
          <a:xfrm>
            <a:off x="-36513" y="1065213"/>
            <a:ext cx="9144001" cy="5819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、存储单元的地址和内容及与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之间数据传送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）、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存储单元的地址和内容</a:t>
            </a:r>
            <a:endParaRPr kumimoji="1" lang="zh-CN" altLang="en-US" sz="2400" b="1">
              <a:solidFill>
                <a:srgbClr val="5048F8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kumimoji="1" lang="zh-CN" altLang="en-US" sz="2400" b="1">
              <a:solidFill>
                <a:srgbClr val="5048F8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      </a:t>
            </a:r>
            <a:endParaRPr kumimoji="1" lang="zh-CN" altLang="en-US" sz="2400" b="1">
              <a:solidFill>
                <a:srgbClr val="5048F8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	存储器位编号：</a:t>
            </a:r>
            <a:endParaRPr kumimoji="1" lang="zh-CN" altLang="en-US" sz="2800" b="1">
              <a:solidFill>
                <a:srgbClr val="5048F8"/>
              </a:solidFill>
              <a:latin typeface="Times New Roman" pitchFamily="18" charset="0"/>
              <a:ea typeface="楷体_GB2312" pitchFamily="49" charset="-122"/>
            </a:endParaRPr>
          </a:p>
          <a:p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8088/8086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字长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位，由二个字节组成，位编号如下：</a:t>
            </a:r>
            <a:endParaRPr kumimoji="1" lang="zh-CN" altLang="en-US" sz="28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高位字节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MSB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15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位）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低位字节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LSB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7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位）</a:t>
            </a:r>
          </a:p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 	</a:t>
            </a:r>
          </a:p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	 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8088/8086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内部的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ALU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能进行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位运算。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	有关地址寄存器如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IP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SI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DI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等都是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位的。</a:t>
            </a:r>
          </a:p>
        </p:txBody>
      </p:sp>
      <p:graphicFrame>
        <p:nvGraphicFramePr>
          <p:cNvPr id="1042" name="Object 18"/>
          <p:cNvGraphicFramePr>
            <a:graphicFrameLocks noChangeAspect="1"/>
          </p:cNvGraphicFramePr>
          <p:nvPr/>
        </p:nvGraphicFramePr>
        <p:xfrm>
          <a:off x="287338" y="4900613"/>
          <a:ext cx="73501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VISIO" r:id="rId3" imgW="7350760" imgH="947420" progId="">
                  <p:embed/>
                </p:oleObj>
              </mc:Choice>
              <mc:Fallback>
                <p:oleObj name="VISIO" r:id="rId3" imgW="7350760" imgH="94742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900613"/>
                        <a:ext cx="73501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3" name="Object 19"/>
          <p:cNvGraphicFramePr>
            <a:graphicFrameLocks noChangeAspect="1"/>
          </p:cNvGraphicFramePr>
          <p:nvPr/>
        </p:nvGraphicFramePr>
        <p:xfrm>
          <a:off x="3598863" y="2884488"/>
          <a:ext cx="36925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VISIO" r:id="rId5" imgW="3693160" imgH="947420" progId="">
                  <p:embed/>
                </p:oleObj>
              </mc:Choice>
              <mc:Fallback>
                <p:oleObj name="VISIO" r:id="rId5" imgW="3693160" imgH="94742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2884488"/>
                        <a:ext cx="36925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Text Box 2"/>
          <p:cNvSpPr txBox="1">
            <a:spLocks noChangeArrowheads="1"/>
          </p:cNvSpPr>
          <p:nvPr/>
        </p:nvSpPr>
        <p:spPr bwMode="auto">
          <a:xfrm>
            <a:off x="4114800" y="6096000"/>
            <a:ext cx="3841750" cy="457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>
                <a:latin typeface="Times New Roman" pitchFamily="18" charset="0"/>
              </a:rPr>
              <a:t>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内存单元的地址和内容</a:t>
            </a:r>
          </a:p>
        </p:txBody>
      </p:sp>
      <p:sp>
        <p:nvSpPr>
          <p:cNvPr id="2060" name="Text Box 3"/>
          <p:cNvSpPr txBox="1">
            <a:spLocks noChangeArrowheads="1"/>
          </p:cNvSpPr>
          <p:nvPr/>
        </p:nvSpPr>
        <p:spPr bwMode="auto">
          <a:xfrm>
            <a:off x="822325" y="249238"/>
            <a:ext cx="4613275" cy="457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存储单元地址：按照字节编址</a:t>
            </a:r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1600200" y="914400"/>
          <a:ext cx="5867400" cy="501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VISIO" r:id="rId3" imgW="2319020" imgH="3804920" progId="">
                  <p:embed/>
                </p:oleObj>
              </mc:Choice>
              <mc:Fallback>
                <p:oleObj name="VISIO" r:id="rId3" imgW="2319020" imgH="380492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914400"/>
                        <a:ext cx="5867400" cy="5019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BE9D5C-B349-4138-AE50-7B6507866049}" type="slidenum">
              <a:rPr lang="en-US" altLang="zh-CN">
                <a:latin typeface="Arial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083" name="Rectangle 2"/>
          <p:cNvSpPr>
            <a:spLocks noChangeArrowheads="1"/>
          </p:cNvSpPr>
          <p:nvPr/>
        </p:nvSpPr>
        <p:spPr bwMode="auto">
          <a:xfrm>
            <a:off x="381000" y="457200"/>
            <a:ext cx="8153400" cy="519113"/>
          </a:xfrm>
          <a:prstGeom prst="rect">
            <a:avLst/>
          </a:prstGeom>
          <a:gradFill rotWithShape="0">
            <a:gsLst>
              <a:gs pos="0">
                <a:srgbClr val="49DBDF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存储单元的</a:t>
            </a: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的内容：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一个存储单元有效的信息。</a:t>
            </a:r>
          </a:p>
        </p:txBody>
      </p:sp>
      <p:sp>
        <p:nvSpPr>
          <p:cNvPr id="3084" name="Rectangle 3"/>
          <p:cNvSpPr>
            <a:spLocks noChangeArrowheads="1"/>
          </p:cNvSpPr>
          <p:nvPr/>
        </p:nvSpPr>
        <p:spPr bwMode="auto">
          <a:xfrm>
            <a:off x="0" y="1484313"/>
            <a:ext cx="6372225" cy="46561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机器字长是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位，但数据以字节为单位表示。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  一个字存入存储器占有相继的二个单元：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 低位字节存入低地址，高位字节存入高地址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     字单元的地址采用它的低地址来表示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例：	字单元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0004H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=1234H,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字节单元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0004H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=34H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同一个地址既可以看作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字节单元地址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，又可看作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字单元地址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，需要根据使用情况确定。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字单元地址：可以是偶数也可以是奇数，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6156325" y="1196975"/>
          <a:ext cx="2667000" cy="506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VISIO" r:id="rId3" imgW="2319020" imgH="5064760" progId="">
                  <p:embed/>
                </p:oleObj>
              </mc:Choice>
              <mc:Fallback>
                <p:oleObj name="VISIO" r:id="rId3" imgW="2319020" imgH="506476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196975"/>
                        <a:ext cx="2667000" cy="50641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66FF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ChangeArrowheads="1"/>
          </p:cNvSpPr>
          <p:nvPr/>
        </p:nvSpPr>
        <p:spPr bwMode="auto">
          <a:xfrm>
            <a:off x="228600" y="457200"/>
            <a:ext cx="8534400" cy="51435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、存储器地址分段：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8088/8086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有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条地址总线，直接寻址能力为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2400" b="1" baseline="30000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=1M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字节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F54B6B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用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进制数表示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1M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字节的地址范围应为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00000H~FFFFFH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F54B6B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）、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8088/8086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内部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位物理地址形成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）、逻辑地址与物理地址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zh-CN" altLang="en-US" kern="12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228600" y="304800"/>
            <a:ext cx="8686800" cy="6370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3200" b="1">
                <a:latin typeface="Times New Roman" pitchFamily="18" charset="0"/>
                <a:ea typeface="黑体" pitchFamily="2" charset="-122"/>
              </a:rPr>
              <a:t>   </a:t>
            </a:r>
            <a:r>
              <a:rPr kumimoji="1" lang="zh-CN" altLang="en-US" sz="3200" b="1">
                <a:latin typeface="Times New Roman" pitchFamily="18" charset="0"/>
                <a:ea typeface="黑体" pitchFamily="2" charset="-122"/>
              </a:rPr>
              <a:t>（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）、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8088/8086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内部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位物理地址形成</a:t>
            </a:r>
          </a:p>
          <a:p>
            <a:pPr marL="457200" indent="-457200"/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  <a:p>
            <a:pPr marL="457200" indent="-4572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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存储器地址分段</a:t>
            </a:r>
          </a:p>
          <a:p>
            <a:pPr marL="457200" indent="-457200"/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	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8088/8086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地址总线是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位的，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中的寄存器是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位的，</a:t>
            </a:r>
          </a:p>
          <a:p>
            <a:pPr marL="457200" indent="-4572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位地址无法用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位寄存器表示，必须分段。</a:t>
            </a:r>
          </a:p>
          <a:p>
            <a:pPr marL="457200" indent="-457200"/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457200" indent="-4572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程序员在编制程序时把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存储器划分成段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pPr marL="457200" indent="-457200"/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457200" indent="-457200"/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	段内地址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位，每个段的大小最大可达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64KB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；</a:t>
            </a:r>
          </a:p>
          <a:p>
            <a:pPr marL="457200" indent="-4572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实际可以根据需要来确定段大小，可以是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64K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范围内的任意字节数。</a:t>
            </a:r>
          </a:p>
          <a:p>
            <a:pPr marL="457200" indent="-457200"/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marL="457200" indent="-457200"/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IBM PC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机对段的起始地址有限制，即段不能从任意</a:t>
            </a:r>
          </a:p>
          <a:p>
            <a:pPr marL="457200" indent="-457200"/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      地址开始：</a:t>
            </a:r>
          </a:p>
          <a:p>
            <a:pPr marL="457200" indent="-457200"/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必须从任一小段（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paragraph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）的首地址开始。</a:t>
            </a:r>
          </a:p>
          <a:p>
            <a:pPr marL="457200" indent="-457200"/>
            <a:endParaRPr kumimoji="1" lang="en-US" altLang="zh-CN" sz="2400" b="1">
              <a:solidFill>
                <a:srgbClr val="5048F8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ChangeArrowheads="1"/>
          </p:cNvSpPr>
          <p:nvPr/>
        </p:nvSpPr>
        <p:spPr bwMode="auto">
          <a:xfrm>
            <a:off x="228600" y="333375"/>
            <a:ext cx="8610600" cy="5508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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小段的概念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	从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地址开始每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字节为一小段，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	对于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位地址总线，段内存储器小段地址如下：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如：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000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0001H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0002H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000EH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000FH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一个小段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001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0011H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0012H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001EH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001FH	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 002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0021H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0022H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……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002EH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002FH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	…                                                           …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FFF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H, FFF1H,  FFF2H,  ……,  FFFEH,  FFFFH</a:t>
            </a:r>
          </a:p>
          <a:p>
            <a:pPr>
              <a:spcBef>
                <a:spcPct val="50000"/>
              </a:spcBef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其中：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第一列就是每个小段的首地址。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endParaRPr lang="zh-CN" altLang="en-US" kern="120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228600" y="381000"/>
            <a:ext cx="8686800" cy="5448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ea typeface="黑体" pitchFamily="2" charset="-122"/>
              </a:rPr>
              <a:t> 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 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位物理地址形成</a:t>
            </a:r>
          </a:p>
          <a:p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物理地址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在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1M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字节存储器里，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每个存储单元都有一个唯一的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位地址作为该存储单元的物理地址。</a:t>
            </a:r>
          </a:p>
          <a:p>
            <a:endParaRPr kumimoji="1" lang="zh-CN" altLang="en-US" sz="2400" b="1">
              <a:solidFill>
                <a:srgbClr val="F54B6B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访问存储器时，必须先确定所要访问的存储单元的物理地址才能取出（或存入）该单元中的内容。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en-US" altLang="zh-CN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位物理地址形成：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由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位段地址和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位偏移地址组成。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段地址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只取段起始地址高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位值。</a:t>
            </a:r>
          </a:p>
          <a:p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偏移地址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指在段内某内存单元物理地址相对段起始地址</a:t>
            </a:r>
          </a:p>
          <a:p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的偏移值。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EDCA92-DD5B-4636-B069-B9903998D527}" type="slidenum">
              <a:rPr lang="en-US" altLang="zh-CN">
                <a:latin typeface="Arial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4105" name="Rectangle 2"/>
          <p:cNvSpPr>
            <a:spLocks noChangeArrowheads="1"/>
          </p:cNvSpPr>
          <p:nvPr/>
        </p:nvSpPr>
        <p:spPr bwMode="auto">
          <a:xfrm>
            <a:off x="0" y="304800"/>
            <a:ext cx="9144000" cy="2832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32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物理地址计算方法：</a:t>
            </a:r>
          </a:p>
          <a:p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即把段地址左移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位再加上偏移地址值形成物理地址，写成：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物理地址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= 16d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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段地址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偏移地址。</a:t>
            </a:r>
          </a:p>
          <a:p>
            <a:endParaRPr kumimoji="1" lang="zh-CN" altLang="en-US" sz="2400" b="1">
              <a:solidFill>
                <a:srgbClr val="F54B6B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/>
            <a:r>
              <a:rPr kumimoji="1" lang="zh-CN" altLang="en-US" sz="2200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zh-CN" altLang="en-US" sz="2200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* </a:t>
            </a:r>
            <a:r>
              <a:rPr kumimoji="1" lang="zh-CN" altLang="en-US" sz="22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每个存储单元只有唯一的物理地址。</a:t>
            </a:r>
            <a:endParaRPr kumimoji="1" lang="zh-CN" altLang="en-US" sz="1000">
              <a:solidFill>
                <a:srgbClr val="F54B6B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 eaLnBrk="0" hangingPunct="0"/>
            <a:r>
              <a:rPr kumimoji="1" lang="zh-CN" altLang="en-US" sz="2200" b="1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kumimoji="1" lang="zh-CN" altLang="en-US" sz="2200" b="1">
                <a:solidFill>
                  <a:srgbClr val="2C5E1C"/>
                </a:solidFill>
                <a:latin typeface="Times New Roman" pitchFamily="18" charset="0"/>
                <a:ea typeface="楷体_GB2312" pitchFamily="49" charset="-122"/>
              </a:rPr>
              <a:t>但可由不同的段地址和不同的偏移地址组成。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838200" y="3124200"/>
          <a:ext cx="7543800" cy="350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VISIO" r:id="rId3" imgW="5521960" imgH="3233420" progId="">
                  <p:embed/>
                </p:oleObj>
              </mc:Choice>
              <mc:Fallback>
                <p:oleObj name="VISIO" r:id="rId3" imgW="5521960" imgH="323342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24200"/>
                        <a:ext cx="7543800" cy="35067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CC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C900D78-980B-484F-9749-E2DDCE06281C}" type="slidenum">
              <a:rPr lang="en-US" altLang="zh-CN">
                <a:latin typeface="Arial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457200"/>
            <a:ext cx="8534400" cy="587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逻辑地址与物理地址</a:t>
            </a:r>
          </a:p>
          <a:p>
            <a:endParaRPr kumimoji="1" lang="zh-CN" altLang="en-US" sz="2800" b="1">
              <a:solidFill>
                <a:srgbClr val="5048F8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32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      </a:t>
            </a:r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逻辑地址与物理地址概念</a:t>
            </a:r>
          </a:p>
          <a:p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	逻辑地址与物理地址概念如下页图所示。</a:t>
            </a:r>
          </a:p>
          <a:p>
            <a:endParaRPr kumimoji="1" lang="zh-CN" altLang="en-US" sz="2400" b="1">
              <a:solidFill>
                <a:srgbClr val="5048F8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逻辑地址：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由段基址和段内偏移地址组成的地址，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段基址和段   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          内偏移地址都是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位的无符号二进制数，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在程序设</a:t>
            </a:r>
          </a:p>
          <a:p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                    计时使用。</a:t>
            </a:r>
          </a:p>
          <a:p>
            <a:endParaRPr kumimoji="1" lang="zh-CN" altLang="en-US" sz="2400" b="1">
              <a:solidFill>
                <a:srgbClr val="F54B6B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物理地址：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存储器的绝对地址（</a:t>
            </a:r>
            <a:r>
              <a:rPr kumimoji="1" lang="en-US" altLang="zh-CN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20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位的实际地址）</a:t>
            </a:r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r>
              <a:rPr kumimoji="1" lang="zh-CN" altLang="en-US" sz="2400">
                <a:latin typeface="Times New Roman" pitchFamily="18" charset="0"/>
                <a:ea typeface="楷体_GB2312" pitchFamily="49" charset="-122"/>
              </a:rPr>
              <a:t>	  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范围从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00000H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～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FFFFFH , 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       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是由</a:t>
            </a:r>
            <a:r>
              <a:rPr kumimoji="1" lang="en-US" altLang="zh-CN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solidFill>
                  <a:srgbClr val="F54B6B"/>
                </a:solidFill>
                <a:latin typeface="Times New Roman" pitchFamily="18" charset="0"/>
                <a:ea typeface="楷体_GB2312" pitchFamily="49" charset="-122"/>
              </a:rPr>
              <a:t>访问存储器时由地址总线发出的地址。</a:t>
            </a:r>
          </a:p>
          <a:p>
            <a:endParaRPr kumimoji="1" lang="zh-CN" altLang="en-US" sz="2400" b="1">
              <a:solidFill>
                <a:srgbClr val="F54B6B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</a:rPr>
              <a:t>存储器管理：</a:t>
            </a:r>
            <a:r>
              <a:rPr kumimoji="1" lang="zh-CN" altLang="en-US" sz="2400" b="1">
                <a:solidFill>
                  <a:srgbClr val="FF33CC"/>
                </a:solidFill>
                <a:latin typeface="Times New Roman" pitchFamily="18" charset="0"/>
                <a:ea typeface="楷体_GB2312" pitchFamily="49" charset="-122"/>
              </a:rPr>
              <a:t>将程序中逻辑地址转移为物理地址的机构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。</a:t>
            </a:r>
          </a:p>
          <a:p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zh-CN" altLang="en-US"/>
              <a:t>一、选择题           </a:t>
            </a:r>
            <a:r>
              <a:rPr lang="en-US" altLang="zh-CN"/>
              <a:t>2×10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二、判断题           </a:t>
            </a:r>
            <a:r>
              <a:rPr lang="en-US" altLang="zh-CN"/>
              <a:t>2×5</a:t>
            </a:r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三、简答题           </a:t>
            </a:r>
            <a:r>
              <a:rPr lang="en-US" altLang="zh-CN"/>
              <a:t>3</a:t>
            </a:r>
            <a:r>
              <a:rPr lang="zh-CN" altLang="en-US"/>
              <a:t>题，</a:t>
            </a:r>
            <a:r>
              <a:rPr lang="en-US" altLang="zh-CN"/>
              <a:t>20</a:t>
            </a:r>
            <a:r>
              <a:rPr lang="zh-CN" altLang="en-US"/>
              <a:t>分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四、读程序填空   </a:t>
            </a:r>
            <a:r>
              <a:rPr lang="en-US" altLang="zh-CN"/>
              <a:t>2</a:t>
            </a:r>
            <a:r>
              <a:rPr lang="zh-CN" altLang="en-US"/>
              <a:t>分</a:t>
            </a:r>
            <a:r>
              <a:rPr lang="en-US" altLang="zh-CN"/>
              <a:t>×10</a:t>
            </a:r>
            <a:r>
              <a:rPr lang="zh-CN" altLang="en-US"/>
              <a:t>空</a:t>
            </a:r>
            <a:endParaRPr lang="en-US" altLang="zh-CN"/>
          </a:p>
          <a:p>
            <a:pPr marL="0" indent="0">
              <a:buFont typeface="Wingdings 3" pitchFamily="18" charset="2"/>
              <a:buNone/>
            </a:pPr>
            <a:r>
              <a:rPr lang="zh-CN" altLang="en-US"/>
              <a:t>五、应用题           </a:t>
            </a:r>
            <a:r>
              <a:rPr lang="en-US" altLang="zh-CN"/>
              <a:t>2</a:t>
            </a:r>
            <a:r>
              <a:rPr lang="zh-CN" altLang="en-US"/>
              <a:t>题，</a:t>
            </a:r>
            <a:r>
              <a:rPr lang="en-US" altLang="zh-CN"/>
              <a:t>30</a:t>
            </a:r>
            <a:r>
              <a:rPr lang="zh-CN" altLang="en-US"/>
              <a:t>分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考试题型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457200" y="2780928"/>
            <a:ext cx="8229600" cy="1143000"/>
          </a:xfrm>
        </p:spPr>
        <p:txBody>
          <a:bodyPr rtlCol="0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第三章 寻址方式和指令系统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ChangeArrowheads="1"/>
          </p:cNvSpPr>
          <p:nvPr/>
        </p:nvSpPr>
        <p:spPr bwMode="auto">
          <a:xfrm>
            <a:off x="304800" y="152400"/>
            <a:ext cx="85344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8086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3200" b="1">
                <a:latin typeface="Times New Roman" pitchFamily="18" charset="0"/>
                <a:ea typeface="楷体_GB2312" pitchFamily="49" charset="-122"/>
              </a:rPr>
              <a:t>8088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寻址方式</a:t>
            </a:r>
          </a:p>
          <a:p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（一）立即寻址              	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Immediate addressing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（二）寄存器寻址方式    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(Register addressing)</a:t>
            </a:r>
          </a:p>
          <a:p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（三）直接寻址                    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Direct addressing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（四）寄存器间接寻址方式（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Register indirect addressing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（含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: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寄存器相对寻址方式（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Register relative addressing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	    或变址寻址（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Index Addressing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基址加变址寻址方式（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Based indexed addressing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  相对基址加变址寻址方式（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Relative based indexed 						addressing </a:t>
            </a:r>
            <a:r>
              <a:rPr kumimoji="1" lang="zh-CN" altLang="en-US" b="1">
                <a:latin typeface="Lucida Sans Unicode" pitchFamily="34" charset="0"/>
                <a:ea typeface="黑体" pitchFamily="2" charset="-122"/>
              </a:rPr>
              <a:t>）                   ）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735013" y="115888"/>
            <a:ext cx="8229600" cy="6626225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立即寻址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109728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	</a:t>
            </a:r>
            <a:r>
              <a:rPr kumimoji="1" lang="en-US" altLang="zh-CN" sz="24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MOV  AL,  05H              </a:t>
            </a:r>
          </a:p>
          <a:p>
            <a:pPr marL="109728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kumimoji="1" lang="en-US" altLang="zh-CN" sz="24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	MOV  AX,  3064H</a:t>
            </a:r>
          </a:p>
          <a:p>
            <a:pPr marL="109728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endParaRPr kumimoji="1" lang="en-US" altLang="zh-CN" sz="2800" b="1" kern="1200" dirty="0"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寄存器寻址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109728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kumimoji="1" lang="en-US" altLang="zh-CN" sz="24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	MOV  AL,  BL</a:t>
            </a:r>
          </a:p>
          <a:p>
            <a:pPr marL="109728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kumimoji="1" lang="en-US" altLang="zh-CN" sz="24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	MOV  AX,  BX</a:t>
            </a:r>
          </a:p>
          <a:p>
            <a:pPr marL="109728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endParaRPr kumimoji="1" lang="en-US" altLang="zh-CN" sz="2400" b="1" kern="1200" dirty="0">
              <a:latin typeface="Times New Roman" pitchFamily="18" charset="0"/>
              <a:ea typeface="楷体_GB2312" pitchFamily="49" charset="-122"/>
              <a:cs typeface="+mn-cs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kern="1200" dirty="0">
                <a:latin typeface="+mn-lt"/>
                <a:ea typeface="+mn-ea"/>
                <a:cs typeface="+mn-cs"/>
              </a:rPr>
              <a:t>寄存器间接寻址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marL="109728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	</a:t>
            </a:r>
            <a:r>
              <a:rPr kumimoji="1" lang="en-US" altLang="zh-CN" sz="24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MOV  AL,  [SI]</a:t>
            </a:r>
          </a:p>
          <a:p>
            <a:pPr marL="109728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kumimoji="1" lang="en-US" altLang="zh-CN" sz="24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	MOV  AX,  [BX]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 noGrp="1"/>
          </p:cNvSpPr>
          <p:nvPr>
            <p:ph idx="4294967295"/>
          </p:nvPr>
        </p:nvSpPr>
        <p:spPr>
          <a:xfrm>
            <a:off x="900113" y="115888"/>
            <a:ext cx="7786687" cy="66262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/>
              <a:t>直接寻址</a:t>
            </a:r>
            <a:endParaRPr lang="en-US" altLang="zh-CN"/>
          </a:p>
          <a:p>
            <a:pPr>
              <a:lnSpc>
                <a:spcPct val="9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AL,  TABLE            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MOV  AL,  [TABLE]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MOV  AL,  [1000H]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 3" pitchFamily="18" charset="2"/>
              <a:buNone/>
            </a:pPr>
            <a:endParaRPr kumimoji="1" lang="en-US" altLang="zh-CN" sz="28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寄存器相对寻址</a:t>
            </a:r>
            <a:endParaRPr lang="en-US" altLang="zh-CN"/>
          </a:p>
          <a:p>
            <a:pPr>
              <a:lnSpc>
                <a:spcPct val="9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MOV  AL,  TABLE[SI]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MOV  AL,  [TABLE+SI]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 3" pitchFamily="18" charset="2"/>
              <a:buNone/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/>
              <a:t>基址变址寻址</a:t>
            </a:r>
            <a:endParaRPr lang="en-US" altLang="zh-CN"/>
          </a:p>
          <a:p>
            <a:pPr>
              <a:lnSpc>
                <a:spcPct val="9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AX,  [BX][SI]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 3" pitchFamily="18" charset="2"/>
              <a:buNone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MOV  AX,  [BX+SI]</a:t>
            </a:r>
          </a:p>
          <a:p>
            <a:pPr>
              <a:lnSpc>
                <a:spcPct val="90000"/>
              </a:lnSpc>
              <a:buFont typeface="Wingdings 3" pitchFamily="18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1"/>
          <p:cNvSpPr>
            <a:spLocks/>
          </p:cNvSpPr>
          <p:nvPr/>
        </p:nvSpPr>
        <p:spPr bwMode="auto">
          <a:xfrm>
            <a:off x="900113" y="1341438"/>
            <a:ext cx="778668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pPr marL="365125" indent="-255588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700">
                <a:latin typeface="Lucida Sans Unicode" pitchFamily="34" charset="0"/>
                <a:ea typeface="黑体" pitchFamily="2" charset="-122"/>
              </a:rPr>
              <a:t>相对基址变址寻址</a:t>
            </a:r>
            <a:endParaRPr lang="en-US" altLang="zh-CN" sz="2700">
              <a:latin typeface="Lucida Sans Unicode" pitchFamily="34" charset="0"/>
              <a:ea typeface="黑体" pitchFamily="2" charset="-122"/>
            </a:endParaRPr>
          </a:p>
          <a:p>
            <a:pPr marL="365125" indent="-255588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AX,  TABLE[BX][SI]</a:t>
            </a:r>
          </a:p>
          <a:p>
            <a:pPr marL="365125" indent="-255588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	MOV  AX,  TABLE[BX+SI]</a:t>
            </a:r>
          </a:p>
          <a:p>
            <a:pPr marL="365125" indent="-255588">
              <a:lnSpc>
                <a:spcPct val="9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None/>
            </a:pPr>
            <a:endParaRPr lang="en-US" altLang="zh-CN" sz="2700"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2"/>
          <p:cNvSpPr txBox="1">
            <a:spLocks noChangeArrowheads="1"/>
          </p:cNvSpPr>
          <p:nvPr/>
        </p:nvSpPr>
        <p:spPr bwMode="auto">
          <a:xfrm>
            <a:off x="457200" y="173038"/>
            <a:ext cx="3956050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例：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AX, [BX][SI]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或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AX, [BX+SI]</a:t>
            </a:r>
          </a:p>
          <a:p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执行指令前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：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	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(DS)=3200H,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	 (BX)=0456H,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	 (SI) =1094H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	 (334EAH)=4567H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          (AX)=1234H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执行指令后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：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EA=14EAH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	PA=334EAH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   	(AX)=4567H</a:t>
            </a:r>
          </a:p>
          <a:p>
            <a:endParaRPr kumimoji="1" lang="en-US" altLang="zh-CN" sz="2400" b="1">
              <a:latin typeface="Times New Roman" pitchFamily="18" charset="0"/>
              <a:ea typeface="楷体_GB2312" pitchFamily="49" charset="-122"/>
              <a:sym typeface="Wingdings" pitchFamily="2" charset="2"/>
            </a:endParaRPr>
          </a:p>
          <a:p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8133" name="Text Box 3"/>
          <p:cNvSpPr txBox="1">
            <a:spLocks noChangeArrowheads="1"/>
          </p:cNvSpPr>
          <p:nvPr/>
        </p:nvSpPr>
        <p:spPr bwMode="auto">
          <a:xfrm>
            <a:off x="5715000" y="4953000"/>
            <a:ext cx="2484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基址加变址寻址方式</a:t>
            </a:r>
          </a:p>
          <a:p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AX,[BX+SI]</a:t>
            </a:r>
          </a:p>
        </p:txBody>
      </p:sp>
      <p:graphicFrame>
        <p:nvGraphicFramePr>
          <p:cNvPr id="48134" name="Object 4"/>
          <p:cNvGraphicFramePr>
            <a:graphicFrameLocks noChangeAspect="1"/>
          </p:cNvGraphicFramePr>
          <p:nvPr/>
        </p:nvGraphicFramePr>
        <p:xfrm>
          <a:off x="3962400" y="609600"/>
          <a:ext cx="4845050" cy="404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0" name="VISIO" r:id="rId3" imgW="4844520" imgH="4044240" progId="Visio.Drawing.6">
                  <p:embed/>
                </p:oleObj>
              </mc:Choice>
              <mc:Fallback>
                <p:oleObj name="VISIO" r:id="rId3" imgW="4844520" imgH="404424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609600"/>
                        <a:ext cx="4845050" cy="404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974725" y="325438"/>
            <a:ext cx="3825875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例：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AX, MASK[BX][DI]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AX, MASK [BX+DI]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  AX,[MASK+BX+DI]</a:t>
            </a:r>
          </a:p>
          <a:p>
            <a:endParaRPr kumimoji="1" lang="en-US" altLang="zh-CN" sz="2400" b="1"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执行指令前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：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(DS)=3000H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(BX)=1346H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(DI)=0500H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MASK=1234H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(32A7AH)=4050H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(AX)=1234H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执行指令后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：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EA=2A7AH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PA=32A7AH</a:t>
            </a:r>
          </a:p>
          <a:p>
            <a:r>
              <a:rPr kumimoji="1" lang="en-US" altLang="zh-CN" sz="2400" b="1">
                <a:latin typeface="Times New Roman" pitchFamily="18" charset="0"/>
                <a:ea typeface="楷体_GB2312" pitchFamily="49" charset="-122"/>
                <a:sym typeface="Wingdings" pitchFamily="2" charset="2"/>
              </a:rPr>
              <a:t>(AX)=4050H</a:t>
            </a:r>
          </a:p>
        </p:txBody>
      </p:sp>
      <p:sp>
        <p:nvSpPr>
          <p:cNvPr id="49157" name="Text Box 3"/>
          <p:cNvSpPr txBox="1">
            <a:spLocks noChangeArrowheads="1"/>
          </p:cNvSpPr>
          <p:nvPr/>
        </p:nvSpPr>
        <p:spPr bwMode="auto">
          <a:xfrm>
            <a:off x="5435600" y="5516563"/>
            <a:ext cx="32829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相对基址加变址</a:t>
            </a:r>
          </a:p>
          <a:p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AX, MASK+[BX+DI]</a:t>
            </a:r>
          </a:p>
        </p:txBody>
      </p:sp>
      <p:graphicFrame>
        <p:nvGraphicFramePr>
          <p:cNvPr id="49158" name="Object 4"/>
          <p:cNvGraphicFramePr>
            <a:graphicFrameLocks noChangeAspect="1"/>
          </p:cNvGraphicFramePr>
          <p:nvPr/>
        </p:nvGraphicFramePr>
        <p:xfrm>
          <a:off x="4083050" y="333375"/>
          <a:ext cx="5060950" cy="527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04" name="VISIO" r:id="rId3" imgW="5289480" imgH="5274720" progId="Visio.Drawing.6">
                  <p:embed/>
                </p:oleObj>
              </mc:Choice>
              <mc:Fallback>
                <p:oleObj name="VISIO" r:id="rId3" imgW="5289480" imgH="5274720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3050" y="333375"/>
                        <a:ext cx="5060950" cy="527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指令系统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数据传送指令</a:t>
            </a:r>
          </a:p>
          <a:p>
            <a:r>
              <a:rPr kumimoji="1" lang="zh-CN" altLang="en-US"/>
              <a:t>数据传送</a:t>
            </a:r>
            <a:r>
              <a:rPr kumimoji="1" lang="en-US" altLang="zh-CN"/>
              <a:t>(Data transfer)</a:t>
            </a:r>
          </a:p>
          <a:p>
            <a:r>
              <a:rPr kumimoji="1" lang="zh-CN" altLang="en-US"/>
              <a:t>算术运算（</a:t>
            </a:r>
            <a:r>
              <a:rPr kumimoji="1" lang="en-US" altLang="zh-CN"/>
              <a:t>Arithmetic</a:t>
            </a:r>
            <a:r>
              <a:rPr kumimoji="1" lang="zh-CN" altLang="en-US"/>
              <a:t>）</a:t>
            </a:r>
          </a:p>
          <a:p>
            <a:r>
              <a:rPr kumimoji="1" lang="zh-CN" altLang="en-US"/>
              <a:t>逻辑运算和移位指令</a:t>
            </a:r>
            <a:r>
              <a:rPr kumimoji="1" lang="en-US" altLang="zh-CN"/>
              <a:t>(Logic&amp; Shift)</a:t>
            </a:r>
          </a:p>
          <a:p>
            <a:r>
              <a:rPr kumimoji="1" lang="zh-CN" altLang="en-US"/>
              <a:t>串操作</a:t>
            </a:r>
            <a:r>
              <a:rPr kumimoji="1" lang="en-US" altLang="zh-CN"/>
              <a:t>(String manipulation)</a:t>
            </a:r>
          </a:p>
          <a:p>
            <a:r>
              <a:rPr kumimoji="1" lang="zh-CN" altLang="en-US"/>
              <a:t>控制转移（</a:t>
            </a:r>
            <a:r>
              <a:rPr kumimoji="1" lang="en-US" altLang="zh-CN"/>
              <a:t>Control Transfer</a:t>
            </a:r>
            <a:r>
              <a:rPr kumimoji="1" lang="zh-CN" altLang="en-US"/>
              <a:t>）</a:t>
            </a:r>
          </a:p>
          <a:p>
            <a:r>
              <a:rPr kumimoji="1" lang="zh-CN" altLang="en-US"/>
              <a:t>处理器控制（</a:t>
            </a:r>
            <a:r>
              <a:rPr kumimoji="1" lang="en-US" altLang="zh-CN"/>
              <a:t>Processor Control</a:t>
            </a:r>
            <a:r>
              <a:rPr kumimoji="1" lang="zh-CN" altLang="en-US"/>
              <a:t>）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指令的格式，什么是源操作数，什么是目的操作数</a:t>
            </a:r>
          </a:p>
          <a:p>
            <a:pPr>
              <a:buFont typeface="Wingdings 3" pitchFamily="18" charset="2"/>
              <a:buNone/>
            </a:pPr>
            <a:r>
              <a:rPr lang="zh-CN" altLang="en-US"/>
              <a:t>	 </a:t>
            </a:r>
          </a:p>
          <a:p>
            <a:pPr>
              <a:buFont typeface="Wingdings 3" pitchFamily="18" charset="2"/>
              <a:buNone/>
            </a:pPr>
            <a:r>
              <a:rPr lang="en-US" altLang="zh-CN"/>
              <a:t>       </a:t>
            </a:r>
            <a:r>
              <a:rPr kumimoji="1" lang="en-US" altLang="zh-CN" b="1">
                <a:latin typeface="Times New Roman" pitchFamily="18" charset="0"/>
              </a:rPr>
              <a:t>MOV    DL</a:t>
            </a:r>
            <a:r>
              <a:rPr kumimoji="1" lang="zh-CN" altLang="en-US" b="1">
                <a:latin typeface="Times New Roman" pitchFamily="18" charset="0"/>
              </a:rPr>
              <a:t>，</a:t>
            </a:r>
            <a:r>
              <a:rPr kumimoji="1" lang="en-US" altLang="zh-CN" b="1">
                <a:latin typeface="Times New Roman" pitchFamily="18" charset="0"/>
              </a:rPr>
              <a:t>CH</a:t>
            </a:r>
          </a:p>
          <a:p>
            <a:pPr>
              <a:buFont typeface="Wingdings 3" pitchFamily="18" charset="2"/>
              <a:buNone/>
            </a:pPr>
            <a:endParaRPr kumimoji="1" lang="zh-CN" altLang="en-US" b="1">
              <a:solidFill>
                <a:schemeClr val="accent2"/>
              </a:solidFill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kumimoji="1" lang="zh-CN" altLang="en-US" b="1">
                <a:solidFill>
                  <a:schemeClr val="accent2"/>
                </a:solidFill>
                <a:latin typeface="Times New Roman" pitchFamily="18" charset="0"/>
              </a:rPr>
              <a:t>上例中，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DL</a:t>
            </a:r>
            <a:r>
              <a:rPr kumimoji="1" lang="zh-CN" altLang="en-US" b="1">
                <a:solidFill>
                  <a:schemeClr val="accent2"/>
                </a:solidFill>
                <a:latin typeface="Times New Roman" pitchFamily="18" charset="0"/>
              </a:rPr>
              <a:t>是目的操作数，</a:t>
            </a:r>
            <a:r>
              <a:rPr kumimoji="1" lang="en-US" altLang="zh-CN" b="1">
                <a:solidFill>
                  <a:schemeClr val="accent2"/>
                </a:solidFill>
                <a:latin typeface="Times New Roman" pitchFamily="18" charset="0"/>
              </a:rPr>
              <a:t>CH</a:t>
            </a:r>
            <a:r>
              <a:rPr kumimoji="1" lang="zh-CN" altLang="en-US" b="1">
                <a:solidFill>
                  <a:schemeClr val="accent2"/>
                </a:solidFill>
                <a:latin typeface="Times New Roman" pitchFamily="18" charset="0"/>
              </a:rPr>
              <a:t>是源操作数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533400" y="457200"/>
            <a:ext cx="8305800" cy="387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MOV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指令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例：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   	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  DL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CH	 ;   8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位寄存器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8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位寄存器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	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  AX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DX	 ; 16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位寄存器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位寄存器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	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  SI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 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BP</a:t>
            </a:r>
          </a:p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	 MOV    DS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BX	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；通用寄存器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 段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寄存器</a:t>
            </a:r>
          </a:p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  	 </a:t>
            </a:r>
            <a:r>
              <a:rPr kumimoji="1" lang="en-US" altLang="zh-CN" sz="2000" b="1">
                <a:solidFill>
                  <a:srgbClr val="CC0000"/>
                </a:solidFill>
                <a:latin typeface="Times New Roman" pitchFamily="18" charset="0"/>
                <a:ea typeface="楷体_GB2312" pitchFamily="49" charset="-122"/>
              </a:rPr>
              <a:t>MOV    AX,   CS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 	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；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段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寄存器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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通用寄存器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31718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z="4400"/>
              <a:t>  本资料仅作为复习的一些要点，考试内容不全涵盖在本资料中，请大家务必注意复习课堂上讲授的全部内容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 bwMode="auto">
          <a:xfrm>
            <a:off x="457200" y="115888"/>
            <a:ext cx="82296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MOV</a:t>
            </a:r>
            <a:r>
              <a:rPr lang="zh-CN" altLang="en-US"/>
              <a:t>指令</a:t>
            </a:r>
          </a:p>
        </p:txBody>
      </p:sp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323850" y="981075"/>
            <a:ext cx="84391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Symbol" pitchFamily="18" charset="2"/>
              <a:buNone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：</a:t>
            </a:r>
          </a:p>
          <a:p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）不能用一条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指令实现以下传送。</a:t>
            </a: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b="1">
                <a:solidFill>
                  <a:srgbClr val="CC66FF"/>
                </a:solidFill>
              </a:rPr>
              <a:t>①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存储单元之间的传送</a:t>
            </a:r>
          </a:p>
          <a:p>
            <a:pPr>
              <a:buFont typeface="Wingdings 2" pitchFamily="18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</a:t>
            </a:r>
            <a:r>
              <a:rPr kumimoji="1" lang="en-US" altLang="zh-CN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MEM2 , MEM1    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错。</a:t>
            </a:r>
          </a:p>
          <a:p>
            <a:pPr>
              <a:buFont typeface="Wingdings 2" pitchFamily="18" charset="2"/>
              <a:buNone/>
            </a:pPr>
            <a:endParaRPr kumimoji="1" lang="zh-CN" altLang="en-US" sz="2400" b="1">
              <a:solidFill>
                <a:srgbClr val="FF3399"/>
              </a:solidFill>
              <a:latin typeface="Times New Roman" pitchFamily="18" charset="0"/>
              <a:ea typeface="楷体_GB2312" pitchFamily="49" charset="-122"/>
            </a:endParaRPr>
          </a:p>
          <a:p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 AX  ,  MEM1</a:t>
            </a:r>
          </a:p>
          <a:p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	MOV  MEM2  ,  AX        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对。 </a:t>
            </a:r>
          </a:p>
          <a:p>
            <a:endParaRPr kumimoji="1" lang="zh-CN" altLang="en-US" sz="2000" b="1"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Char char="k"/>
            </a:pPr>
            <a:r>
              <a:rPr kumimoji="1" lang="zh-CN" altLang="en-US" sz="240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立即数送段寄存器</a:t>
            </a:r>
          </a:p>
          <a:p>
            <a:pPr>
              <a:buFont typeface="Wingdings 2" pitchFamily="18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</a:p>
          <a:p>
            <a:pPr>
              <a:buFont typeface="Wingdings 2" pitchFamily="18" charset="2"/>
              <a:buNone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例 ：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  DS</a:t>
            </a:r>
            <a:r>
              <a:rPr kumimoji="1" lang="zh-CN" altLang="en-US" sz="24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2000H     </a:t>
            </a:r>
            <a:r>
              <a:rPr kumimoji="1" lang="zh-CN" altLang="en-US" sz="24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错。</a:t>
            </a:r>
          </a:p>
          <a:p>
            <a:pPr>
              <a:buFont typeface="Wingdings 2" pitchFamily="18" charset="2"/>
              <a:buNone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lvl="2">
              <a:buFont typeface="Wingdings 2" pitchFamily="18" charset="2"/>
              <a:buNone/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 AX, 2000	H</a:t>
            </a:r>
          </a:p>
          <a:p>
            <a:pPr lvl="2">
              <a:buFont typeface="Wingdings 2" pitchFamily="18" charset="2"/>
              <a:buNone/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 DS , AX                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对。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381000" y="533400"/>
            <a:ext cx="8305800" cy="542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 2" pitchFamily="18" charset="2"/>
              <a:buChar char="l"/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段寄存器之间的传送</a:t>
            </a:r>
          </a:p>
          <a:p>
            <a:pPr>
              <a:buFont typeface="Wingdings 2" pitchFamily="18" charset="2"/>
              <a:buNone/>
              <a:defRPr/>
            </a:pPr>
            <a:endParaRPr kumimoji="1" lang="zh-CN" altLang="en-US" sz="2400" b="1">
              <a:solidFill>
                <a:srgbClr val="99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None/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en-US" altLang="zh-CN" sz="24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 ES , DS  ; 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错</a:t>
            </a:r>
            <a:endParaRPr kumimoji="1" lang="zh-CN" altLang="en-US" sz="2000" b="1"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None/>
              <a:defRPr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 lvl="1">
              <a:buFont typeface="Wingdings 2" pitchFamily="18" charset="2"/>
              <a:buNone/>
              <a:defRPr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AX , DS</a:t>
            </a:r>
          </a:p>
          <a:p>
            <a:pPr lvl="1">
              <a:buFont typeface="Wingdings 2" pitchFamily="18" charset="2"/>
              <a:buNone/>
              <a:defRPr/>
            </a:pP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	MOV  ES ,  AX     ;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对 。</a:t>
            </a:r>
          </a:p>
          <a:p>
            <a:pPr lvl="1">
              <a:buFont typeface="Wingdings 2" pitchFamily="18" charset="2"/>
              <a:buNone/>
              <a:defRPr/>
            </a:pPr>
            <a:endParaRPr kumimoji="1" lang="zh-CN" altLang="en-US" sz="20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  <a:sym typeface="Wingdings 2" pitchFamily="18" charset="2"/>
              </a:rPr>
              <a:t>   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注意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CS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IP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的使用</a:t>
            </a:r>
          </a:p>
          <a:p>
            <a:pPr>
              <a:buFont typeface="Wingdings 2" pitchFamily="18" charset="2"/>
              <a:buNone/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	 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CS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和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IP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不能作为目标操作数，但可以作为源操作数。</a:t>
            </a:r>
          </a:p>
          <a:p>
            <a:pPr>
              <a:buFont typeface="Wingdings 2" pitchFamily="18" charset="2"/>
              <a:buNone/>
              <a:defRPr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>
              <a:buFont typeface="Wingdings 2" pitchFamily="18" charset="2"/>
              <a:buNone/>
              <a:defRPr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例：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</a:t>
            </a:r>
            <a:r>
              <a:rPr kumimoji="1" lang="en-US" altLang="zh-CN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CS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AX  </a:t>
            </a:r>
            <a:r>
              <a:rPr kumimoji="1" lang="en-US" altLang="zh-CN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 ; 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错 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        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AX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CS     ;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对 。 	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       	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</a:t>
            </a:r>
            <a:r>
              <a:rPr kumimoji="1" lang="en-US" altLang="zh-CN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 IP, 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AX  </a:t>
            </a:r>
            <a:r>
              <a:rPr kumimoji="1" lang="en-US" altLang="zh-CN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    ;</a:t>
            </a:r>
            <a:r>
              <a:rPr kumimoji="1" lang="zh-CN" altLang="en-US" sz="2000" b="1">
                <a:solidFill>
                  <a:srgbClr val="FF3399"/>
                </a:solidFill>
                <a:latin typeface="Times New Roman" pitchFamily="18" charset="0"/>
                <a:ea typeface="楷体_GB2312" pitchFamily="49" charset="-122"/>
              </a:rPr>
              <a:t>错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     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 	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MOV  AX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， </a:t>
            </a:r>
            <a:r>
              <a:rPr kumimoji="1" lang="en-US" altLang="zh-CN" sz="2000" b="1">
                <a:latin typeface="Times New Roman" pitchFamily="18" charset="0"/>
                <a:ea typeface="楷体_GB2312" pitchFamily="49" charset="-122"/>
              </a:rPr>
              <a:t>IP    ; </a:t>
            </a:r>
            <a:r>
              <a:rPr kumimoji="1" lang="zh-CN" altLang="en-US" sz="2000" b="1">
                <a:latin typeface="Times New Roman" pitchFamily="18" charset="0"/>
                <a:ea typeface="楷体_GB2312" pitchFamily="49" charset="-122"/>
              </a:rPr>
              <a:t>对。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堆栈指令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381000" y="1111250"/>
            <a:ext cx="8382000" cy="520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． 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PUSH   (Push word onto stack)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      POP    (Pop word  off  stack)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特点：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下推式的（规定堆栈设置在堆栈段内）改变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的内容，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  随着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推入堆栈内容增加，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的值减少；堆栈内容减少，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SP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的值增加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先进后出工作原则（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First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In Last Out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简称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FILO)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堆栈在内存中的情况：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/>
          </p:cNvSpPr>
          <p:nvPr>
            <p:ph type="body" idx="1"/>
          </p:nvPr>
        </p:nvSpPr>
        <p:spPr>
          <a:xfrm>
            <a:off x="457200" y="549275"/>
            <a:ext cx="8229600" cy="5457825"/>
          </a:xfrm>
        </p:spPr>
        <p:txBody>
          <a:bodyPr/>
          <a:lstStyle/>
          <a:p>
            <a:r>
              <a:rPr lang="zh-CN" altLang="en-US"/>
              <a:t>特点：</a:t>
            </a:r>
          </a:p>
          <a:p>
            <a:pPr>
              <a:buFont typeface="Wingdings 3" pitchFamily="18" charset="2"/>
              <a:buNone/>
            </a:pPr>
            <a:r>
              <a:rPr lang="zh-CN" altLang="en-US"/>
              <a:t>         </a:t>
            </a:r>
            <a:r>
              <a:rPr kumimoji="1" lang="en-US" altLang="zh-CN" b="1">
                <a:latin typeface="Times New Roman" pitchFamily="18" charset="0"/>
              </a:rPr>
              <a:t>PUSH  AX		 ; (SP)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</a:t>
            </a:r>
            <a:r>
              <a:rPr kumimoji="1" lang="en-US" altLang="zh-CN" b="1">
                <a:latin typeface="Times New Roman" pitchFamily="18" charset="0"/>
              </a:rPr>
              <a:t> (SP)-2 </a:t>
            </a:r>
          </a:p>
          <a:p>
            <a:pPr>
              <a:buFont typeface="Wingdings 3" pitchFamily="18" charset="2"/>
              <a:buNone/>
            </a:pPr>
            <a:r>
              <a:rPr kumimoji="1" lang="zh-CN" altLang="en-US" b="1">
                <a:latin typeface="Times New Roman" pitchFamily="18" charset="0"/>
              </a:rPr>
              <a:t>		  </a:t>
            </a:r>
            <a:r>
              <a:rPr kumimoji="1" lang="en-US" altLang="zh-CN" b="1">
                <a:latin typeface="Times New Roman" pitchFamily="18" charset="0"/>
              </a:rPr>
              <a:t>POP AX                   ; (SP)</a:t>
            </a:r>
            <a:r>
              <a:rPr kumimoji="1" lang="en-US" altLang="zh-CN" b="1">
                <a:latin typeface="Times New Roman" pitchFamily="18" charset="0"/>
                <a:sym typeface="Symbol" pitchFamily="18" charset="2"/>
              </a:rPr>
              <a:t> </a:t>
            </a:r>
            <a:r>
              <a:rPr kumimoji="1" lang="en-US" altLang="zh-CN" b="1">
                <a:latin typeface="Times New Roman" pitchFamily="18" charset="0"/>
              </a:rPr>
              <a:t> (SP)+2</a:t>
            </a:r>
            <a:r>
              <a:rPr kumimoji="1" lang="en-US" altLang="zh-CN">
                <a:latin typeface="Times New Roman" pitchFamily="18" charset="0"/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zh-CN" altLang="en-US"/>
          </a:p>
          <a:p>
            <a:r>
              <a:rPr lang="zh-CN" altLang="en-US"/>
              <a:t>例子：</a:t>
            </a:r>
          </a:p>
          <a:p>
            <a:pPr>
              <a:buFont typeface="Wingdings 3" pitchFamily="18" charset="2"/>
              <a:buNone/>
            </a:pPr>
            <a:r>
              <a:rPr lang="zh-CN" altLang="en-US"/>
              <a:t>         </a:t>
            </a:r>
            <a:r>
              <a:rPr lang="en-US" altLang="zh-CN" b="1">
                <a:latin typeface="Times New Roman" pitchFamily="18" charset="0"/>
              </a:rPr>
              <a:t>MOV AX, 1234H</a:t>
            </a:r>
          </a:p>
          <a:p>
            <a:pPr>
              <a:buFont typeface="Wingdings 3" pitchFamily="18" charset="2"/>
              <a:buNone/>
            </a:pPr>
            <a:r>
              <a:rPr lang="en-US" altLang="zh-CN" b="1">
                <a:latin typeface="Times New Roman" pitchFamily="18" charset="0"/>
              </a:rPr>
              <a:t>           PUSH AX</a:t>
            </a:r>
          </a:p>
          <a:p>
            <a:pPr>
              <a:buFont typeface="Wingdings 3" pitchFamily="18" charset="2"/>
              <a:buNone/>
            </a:pPr>
            <a:endParaRPr lang="en-US" altLang="zh-CN" b="1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lang="zh-CN" altLang="en-US" b="1">
                <a:latin typeface="Times New Roman" pitchFamily="18" charset="0"/>
              </a:rPr>
              <a:t>假设指令执行前</a:t>
            </a:r>
            <a:r>
              <a:rPr lang="en-US" altLang="zh-CN" b="1">
                <a:latin typeface="Times New Roman" pitchFamily="18" charset="0"/>
                <a:sym typeface="Wingdings" pitchFamily="2" charset="2"/>
              </a:rPr>
              <a:t>(SS)=2000H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b="1">
                <a:latin typeface="Times New Roman" pitchFamily="18" charset="0"/>
                <a:sym typeface="Wingdings" pitchFamily="2" charset="2"/>
              </a:rPr>
              <a:t>(SP)=00FEH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，上述语句执行完毕后，</a:t>
            </a:r>
            <a:r>
              <a:rPr lang="en-US" altLang="zh-CN" b="1">
                <a:latin typeface="Times New Roman" pitchFamily="18" charset="0"/>
                <a:sym typeface="Wingdings" pitchFamily="2" charset="2"/>
              </a:rPr>
              <a:t>SS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和</a:t>
            </a:r>
            <a:r>
              <a:rPr lang="en-US" altLang="zh-CN" b="1">
                <a:latin typeface="Times New Roman" pitchFamily="18" charset="0"/>
                <a:sym typeface="Wingdings" pitchFamily="2" charset="2"/>
              </a:rPr>
              <a:t>SP</a:t>
            </a:r>
            <a:r>
              <a:rPr lang="zh-CN" altLang="en-US" b="1">
                <a:latin typeface="Times New Roman" pitchFamily="18" charset="0"/>
                <a:sym typeface="Wingdings" pitchFamily="2" charset="2"/>
              </a:rPr>
              <a:t>的值分别为多少？</a:t>
            </a:r>
            <a:endParaRPr lang="en-US" altLang="zh-CN" b="1">
              <a:latin typeface="Times New Roman" pitchFamily="18" charset="0"/>
            </a:endParaRPr>
          </a:p>
          <a:p>
            <a:pPr>
              <a:buFont typeface="Wingdings 3" pitchFamily="18" charset="2"/>
              <a:buNone/>
            </a:pPr>
            <a:r>
              <a:rPr kumimoji="1" lang="en-US" altLang="zh-CN" b="1"/>
              <a:t>	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1042988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输入输出指令</a:t>
            </a:r>
          </a:p>
        </p:txBody>
      </p:sp>
      <p:sp>
        <p:nvSpPr>
          <p:cNvPr id="329730" name="Rectangle 2"/>
          <p:cNvSpPr>
            <a:spLocks noChangeArrowheads="1"/>
          </p:cNvSpPr>
          <p:nvPr/>
        </p:nvSpPr>
        <p:spPr bwMode="auto">
          <a:xfrm>
            <a:off x="0" y="1125538"/>
            <a:ext cx="90360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输入输出指令共两条：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1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IN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(Input byte or word)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 </a:t>
            </a: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OUT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(Output byte or word)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输入指令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用于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从外设端口接受数据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输出指令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用于</a:t>
            </a:r>
            <a:r>
              <a:rPr kumimoji="1" lang="en-US" altLang="zh-CN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400" b="1">
                <a:solidFill>
                  <a:srgbClr val="9900FF"/>
                </a:solidFill>
                <a:latin typeface="Times New Roman" pitchFamily="18" charset="0"/>
                <a:ea typeface="楷体_GB2312" pitchFamily="49" charset="-122"/>
              </a:rPr>
              <a:t>向外设端口发送数据。</a:t>
            </a:r>
          </a:p>
          <a:p>
            <a:pPr>
              <a:spcBef>
                <a:spcPct val="50000"/>
              </a:spcBef>
            </a:pPr>
            <a:endParaRPr kumimoji="1" lang="zh-CN" altLang="en-US" sz="2400" b="1">
              <a:solidFill>
                <a:srgbClr val="9900FF"/>
              </a:solidFill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无论接受还是发送数据，必须通过累加器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AX(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字）或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AL(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字节），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又称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累加器专用传送指令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输入、输出指令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不影响标志位。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ChangeArrowheads="1"/>
          </p:cNvSpPr>
          <p:nvPr/>
        </p:nvSpPr>
        <p:spPr bwMode="auto">
          <a:xfrm>
            <a:off x="684213" y="836613"/>
            <a:ext cx="7848600" cy="465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长格式：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端口号中前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256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个端口（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0~FFH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，可以直接写在指令中，这就是长格式。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端口号代替指令中的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PORT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机器指令用二字节表示，第二字节就是端口号。</a:t>
            </a:r>
          </a:p>
          <a:p>
            <a:pPr>
              <a:spcBef>
                <a:spcPct val="50000"/>
              </a:spcBef>
              <a:defRPr/>
            </a:pP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短格式：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当端口号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≥256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时，只能使用短格式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，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必须先把端口号放到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DX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寄存器中。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算术运算指令</a:t>
            </a:r>
          </a:p>
        </p:txBody>
      </p:sp>
      <p:sp>
        <p:nvSpPr>
          <p:cNvPr id="351234" name="Rectangle 2"/>
          <p:cNvSpPr>
            <a:spLocks noChangeArrowheads="1"/>
          </p:cNvSpPr>
          <p:nvPr/>
        </p:nvSpPr>
        <p:spPr bwMode="auto">
          <a:xfrm>
            <a:off x="381000" y="981075"/>
            <a:ext cx="8534400" cy="548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内容：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</a:rPr>
              <a:t>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8086/8088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提供加、减、乘、除、转换五种基本算术操作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;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en-US" altLang="zh-CN" sz="2400" b="1">
                <a:latin typeface="Times New Roman" pitchFamily="18" charset="0"/>
              </a:rPr>
              <a:t>    </a:t>
            </a:r>
            <a:r>
              <a:rPr kumimoji="1" lang="zh-CN" altLang="en-US" sz="2400" b="1">
                <a:latin typeface="Times New Roman" pitchFamily="18" charset="0"/>
              </a:rPr>
              <a:t>利用十进制调整指令和</a:t>
            </a:r>
            <a:r>
              <a:rPr kumimoji="1" lang="en-US" altLang="zh-CN" sz="2400" b="1">
                <a:latin typeface="Times New Roman" pitchFamily="18" charset="0"/>
              </a:rPr>
              <a:t>ASCII</a:t>
            </a:r>
            <a:r>
              <a:rPr kumimoji="1" lang="zh-CN" altLang="en-US" sz="2400" b="1">
                <a:latin typeface="Times New Roman" pitchFamily="18" charset="0"/>
              </a:rPr>
              <a:t>调整指令对</a:t>
            </a:r>
            <a:r>
              <a:rPr kumimoji="1" lang="en-US" altLang="zh-CN" sz="2400" b="1">
                <a:latin typeface="Times New Roman" pitchFamily="18" charset="0"/>
              </a:rPr>
              <a:t>BCD</a:t>
            </a:r>
            <a:r>
              <a:rPr kumimoji="1" lang="zh-CN" altLang="en-US" sz="2400" b="1">
                <a:latin typeface="Times New Roman" pitchFamily="18" charset="0"/>
              </a:rPr>
              <a:t>码表示的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十进制数进行算术运算</a:t>
            </a:r>
            <a:r>
              <a:rPr kumimoji="1" lang="zh-CN" altLang="en-US" sz="2800" b="1">
                <a:latin typeface="Times New Roman" pitchFamily="18" charset="0"/>
              </a:rPr>
              <a:t>；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>
                <a:latin typeface="Times New Roman" pitchFamily="18" charset="0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对带符号数与无符号数进行乘、除运算。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（一）加法指令（</a:t>
            </a:r>
            <a:r>
              <a:rPr kumimoji="1" lang="en-US" altLang="zh-CN" sz="2400" b="1">
                <a:latin typeface="Times New Roman" pitchFamily="18" charset="0"/>
              </a:rPr>
              <a:t>Addition)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（二）减法指令（</a:t>
            </a:r>
            <a:r>
              <a:rPr kumimoji="1" lang="en-US" altLang="zh-CN" sz="2400" b="1">
                <a:latin typeface="Times New Roman" pitchFamily="18" charset="0"/>
              </a:rPr>
              <a:t>Subtraction)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（三）乘法指令（</a:t>
            </a:r>
            <a:r>
              <a:rPr kumimoji="1" lang="en-US" altLang="zh-CN" sz="2400" b="1">
                <a:latin typeface="Times New Roman" pitchFamily="18" charset="0"/>
              </a:rPr>
              <a:t>Multiplication)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（四）除法指令（</a:t>
            </a:r>
            <a:r>
              <a:rPr kumimoji="1" lang="en-US" altLang="zh-CN" sz="2400" b="1">
                <a:latin typeface="Times New Roman" pitchFamily="18" charset="0"/>
              </a:rPr>
              <a:t>Division)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（五）转换指令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ChangeArrowheads="1"/>
          </p:cNvSpPr>
          <p:nvPr/>
        </p:nvSpPr>
        <p:spPr bwMode="auto">
          <a:xfrm>
            <a:off x="304800" y="457200"/>
            <a:ext cx="8305800" cy="629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特点：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  <a:ea typeface="宋体" pitchFamily="2" charset="-122"/>
              </a:rPr>
              <a:t>    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大部分都影响标志位</a:t>
            </a:r>
            <a:r>
              <a:rPr kumimoji="1" lang="en-US" altLang="zh-CN" sz="2400" b="1" dirty="0">
                <a:latin typeface="Times New Roman" pitchFamily="18" charset="0"/>
                <a:ea typeface="宋体" pitchFamily="2" charset="-122"/>
              </a:rPr>
              <a:t>,</a:t>
            </a:r>
            <a:r>
              <a:rPr kumimoji="1" lang="zh-CN" altLang="en-US" sz="2400" b="1" dirty="0">
                <a:latin typeface="Times New Roman" pitchFamily="18" charset="0"/>
                <a:ea typeface="宋体" pitchFamily="2" charset="-122"/>
              </a:rPr>
              <a:t>不同指令影响不同</a:t>
            </a:r>
            <a:r>
              <a:rPr kumimoji="1" lang="en-US" altLang="zh-CN" sz="2400" b="1" dirty="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latin typeface="Times New Roman" pitchFamily="18" charset="0"/>
                <a:ea typeface="宋体" pitchFamily="2" charset="-122"/>
              </a:rPr>
              <a:t>      (1)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加、减法指令影响  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SF,ZF,AF,PF,CF,OF;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(2)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加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和减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1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指令不影响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CF;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(3)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乘法指令影响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CF,OF;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(4)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除法指令使大部分标志位的状态不确定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(5)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对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BCD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码调整指令对标志位的影响不同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     (6)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转换指令对标志位无影响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kumimoji="1" lang="zh-CN" altLang="en-US" sz="2400" b="1" dirty="0">
                <a:latin typeface="Times New Roman" pitchFamily="18" charset="0"/>
                <a:ea typeface="宋体" pitchFamily="2" charset="-122"/>
              </a:rPr>
              <a:t>      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都可以用于字节、字的运算</a:t>
            </a:r>
            <a:r>
              <a:rPr kumimoji="1" lang="en-US" altLang="zh-CN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;</a:t>
            </a:r>
          </a:p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kumimoji="1" lang="en-US" altLang="zh-CN" sz="2400" b="1" dirty="0">
                <a:latin typeface="Times New Roman" pitchFamily="18" charset="0"/>
                <a:ea typeface="宋体" pitchFamily="2" charset="-122"/>
              </a:rPr>
              <a:t>     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双操作数指令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除源为立即数外，其余必须有一个操作数  		为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寄存器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；</a:t>
            </a:r>
            <a:r>
              <a:rPr kumimoji="1"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单操作数指令</a:t>
            </a:r>
            <a:r>
              <a:rPr kumimoji="1" lang="zh-CN" altLang="en-US" sz="2400" b="1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不能为立即数。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400" b="1" dirty="0">
                <a:latin typeface="Times New Roman" pitchFamily="18" charset="0"/>
                <a:ea typeface="宋体" pitchFamily="2" charset="-122"/>
              </a:rPr>
              <a:t>	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逻辑运算和移位指令</a:t>
            </a:r>
          </a:p>
        </p:txBody>
      </p:sp>
      <p:sp>
        <p:nvSpPr>
          <p:cNvPr id="398338" name="Rectangle 2"/>
          <p:cNvSpPr>
            <a:spLocks noChangeArrowheads="1"/>
          </p:cNvSpPr>
          <p:nvPr/>
        </p:nvSpPr>
        <p:spPr bwMode="auto">
          <a:xfrm>
            <a:off x="304800" y="1331913"/>
            <a:ext cx="853440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AND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Logical   and  )   </a:t>
            </a:r>
            <a:r>
              <a:rPr kumimoji="1" lang="zh-CN" altLang="en-US" sz="2400" b="1">
                <a:latin typeface="Times New Roman" pitchFamily="18" charset="0"/>
              </a:rPr>
              <a:t>逻辑“与”指令</a:t>
            </a:r>
          </a:p>
          <a:p>
            <a:pPr marL="457200" indent="-457200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、 </a:t>
            </a:r>
            <a:r>
              <a:rPr kumimoji="1" lang="en-US" altLang="zh-CN" sz="2400" b="1">
                <a:latin typeface="Times New Roman" pitchFamily="18" charset="0"/>
              </a:rPr>
              <a:t>TEST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Test  or  non-destructive  logical  and )  </a:t>
            </a:r>
            <a:r>
              <a:rPr kumimoji="1" lang="zh-CN" altLang="en-US" sz="2400" b="1">
                <a:latin typeface="Times New Roman" pitchFamily="18" charset="0"/>
              </a:rPr>
              <a:t>测试指令</a:t>
            </a:r>
          </a:p>
          <a:p>
            <a:pPr marL="457200" indent="-457200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OR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Lgical  inclusive  or )   </a:t>
            </a:r>
            <a:r>
              <a:rPr kumimoji="1" lang="zh-CN" altLang="en-US" sz="2400" b="1">
                <a:latin typeface="Times New Roman" pitchFamily="18" charset="0"/>
              </a:rPr>
              <a:t>逻辑“或”指令</a:t>
            </a:r>
          </a:p>
          <a:p>
            <a:pPr marL="457200" indent="-457200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XOR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Logical  exclusive  or)   </a:t>
            </a:r>
            <a:r>
              <a:rPr kumimoji="1" lang="zh-CN" altLang="en-US" sz="2400" b="1">
                <a:latin typeface="Times New Roman" pitchFamily="18" charset="0"/>
              </a:rPr>
              <a:t>逻辑“异或”指令</a:t>
            </a:r>
          </a:p>
          <a:p>
            <a:pPr marL="457200" indent="-457200"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5</a:t>
            </a:r>
            <a:r>
              <a:rPr kumimoji="1" lang="zh-CN" altLang="en-US" sz="2400" b="1">
                <a:latin typeface="Times New Roman" pitchFamily="18" charset="0"/>
              </a:rPr>
              <a:t>、</a:t>
            </a:r>
            <a:r>
              <a:rPr kumimoji="1" lang="en-US" altLang="zh-CN" sz="2400" b="1">
                <a:latin typeface="Times New Roman" pitchFamily="18" charset="0"/>
              </a:rPr>
              <a:t>NOT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Logical  not )   </a:t>
            </a:r>
            <a:r>
              <a:rPr kumimoji="1" lang="zh-CN" altLang="en-US" sz="2400" b="1">
                <a:latin typeface="Times New Roman" pitchFamily="18" charset="0"/>
              </a:rPr>
              <a:t>逻辑“非”指令</a:t>
            </a:r>
          </a:p>
          <a:p>
            <a:pPr marL="457200" indent="-457200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特点：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kumimoji="1" lang="en-US" altLang="zh-CN" sz="2000" b="1">
                <a:latin typeface="Times New Roman" pitchFamily="18" charset="0"/>
              </a:rPr>
              <a:t>8088</a:t>
            </a:r>
            <a:r>
              <a:rPr kumimoji="1" lang="zh-CN" altLang="en-US" sz="2000" b="1">
                <a:latin typeface="Times New Roman" pitchFamily="18" charset="0"/>
              </a:rPr>
              <a:t>可以对</a:t>
            </a:r>
            <a:r>
              <a:rPr kumimoji="1" lang="en-US" altLang="zh-CN" sz="2000" b="1">
                <a:latin typeface="Times New Roman" pitchFamily="18" charset="0"/>
              </a:rPr>
              <a:t>8</a:t>
            </a:r>
            <a:r>
              <a:rPr kumimoji="1" lang="zh-CN" altLang="en-US" sz="2000" b="1">
                <a:latin typeface="Times New Roman" pitchFamily="18" charset="0"/>
              </a:rPr>
              <a:t>位，或</a:t>
            </a:r>
            <a:r>
              <a:rPr kumimoji="1" lang="en-US" altLang="zh-CN" sz="2000" b="1">
                <a:latin typeface="Times New Roman" pitchFamily="18" charset="0"/>
              </a:rPr>
              <a:t>16</a:t>
            </a:r>
            <a:r>
              <a:rPr kumimoji="1" lang="zh-CN" altLang="en-US" sz="2000" b="1">
                <a:latin typeface="Times New Roman" pitchFamily="18" charset="0"/>
              </a:rPr>
              <a:t>位操作数执行逻辑操作。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逻辑运算是按位操作，操作数应该是位串而不是数。</a:t>
            </a:r>
          </a:p>
          <a:p>
            <a:pPr marL="457200" indent="-457200">
              <a:spcBef>
                <a:spcPct val="50000"/>
              </a:spcBef>
              <a:buFontTx/>
              <a:buChar char="•"/>
            </a:pPr>
            <a:r>
              <a:rPr kumimoji="1" lang="zh-CN" altLang="en-US" sz="2000" b="1">
                <a:latin typeface="Times New Roman" pitchFamily="18" charset="0"/>
              </a:rPr>
              <a:t>影响条件码： （</a:t>
            </a:r>
            <a:r>
              <a:rPr kumimoji="1" lang="en-US" altLang="zh-CN" sz="2000" b="1">
                <a:latin typeface="Times New Roman" pitchFamily="18" charset="0"/>
              </a:rPr>
              <a:t>NOT</a:t>
            </a:r>
            <a:r>
              <a:rPr kumimoji="1" lang="zh-CN" altLang="en-US" sz="2000" b="1">
                <a:latin typeface="Times New Roman" pitchFamily="18" charset="0"/>
              </a:rPr>
              <a:t>指令除外，其他指令同）</a:t>
            </a:r>
          </a:p>
          <a:p>
            <a:pPr marL="457200" indent="-457200"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		 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CF</a:t>
            </a:r>
            <a:r>
              <a:rPr kumimoji="1" lang="zh-CN" altLang="en-US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＝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OF=0</a:t>
            </a:r>
            <a:r>
              <a:rPr kumimoji="1" lang="zh-CN" altLang="en-US" sz="2000" b="1">
                <a:latin typeface="Times New Roman" pitchFamily="18" charset="0"/>
              </a:rPr>
              <a:t>， </a:t>
            </a:r>
            <a:r>
              <a:rPr kumimoji="1" lang="en-US" altLang="zh-CN" sz="2000" b="1">
                <a:latin typeface="Times New Roman" pitchFamily="18" charset="0"/>
              </a:rPr>
              <a:t>AF</a:t>
            </a:r>
            <a:r>
              <a:rPr kumimoji="1" lang="zh-CN" altLang="en-US" sz="2000" b="1">
                <a:latin typeface="Times New Roman" pitchFamily="18" charset="0"/>
              </a:rPr>
              <a:t>未定义 ，    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SF      ZF     PF       </a:t>
            </a:r>
          </a:p>
          <a:p>
            <a:pPr marL="457200" indent="-457200">
              <a:spcBef>
                <a:spcPct val="50000"/>
              </a:spcBef>
            </a:pP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					          ↕</a:t>
            </a:r>
            <a:r>
              <a:rPr kumimoji="1" lang="zh-CN" altLang="en-US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　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↕  </a:t>
            </a:r>
            <a:r>
              <a:rPr kumimoji="1" lang="zh-CN" altLang="en-US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　 </a:t>
            </a:r>
            <a:r>
              <a:rPr kumimoji="1" lang="en-US" altLang="zh-CN" sz="20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↕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/>
          </p:cNvSpPr>
          <p:nvPr>
            <p:ph type="title"/>
          </p:nvPr>
        </p:nvSpPr>
        <p:spPr bwMode="auto">
          <a:xfrm>
            <a:off x="457200" y="-26988"/>
            <a:ext cx="8229600" cy="1143001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移位指令</a:t>
            </a:r>
          </a:p>
        </p:txBody>
      </p:sp>
      <p:sp>
        <p:nvSpPr>
          <p:cNvPr id="413698" name="Rectangle 2"/>
          <p:cNvSpPr>
            <a:spLocks noChangeArrowheads="1"/>
          </p:cNvSpPr>
          <p:nvPr/>
        </p:nvSpPr>
        <p:spPr bwMode="auto">
          <a:xfrm>
            <a:off x="228600" y="908050"/>
            <a:ext cx="8610600" cy="538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 算术逻辑移位指令</a:t>
            </a:r>
            <a:r>
              <a:rPr kumimoji="1" lang="zh-CN" altLang="en-US" sz="2400" b="1">
                <a:latin typeface="Times New Roman" pitchFamily="18" charset="0"/>
              </a:rPr>
              <a:t>（ 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条 ）</a:t>
            </a:r>
            <a:r>
              <a:rPr kumimoji="1" lang="en-US" altLang="zh-CN" sz="2400" b="1">
                <a:latin typeface="Times New Roman" pitchFamily="18" charset="0"/>
              </a:rPr>
              <a:t>:	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SHL , SHR,	 SAL ,  SAR</a:t>
            </a:r>
            <a:r>
              <a:rPr kumimoji="1" lang="en-US" altLang="zh-CN" sz="2400" b="1"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）、 </a:t>
            </a:r>
            <a:r>
              <a:rPr kumimoji="1" lang="en-US" altLang="zh-CN" sz="2400" b="1">
                <a:latin typeface="Times New Roman" pitchFamily="18" charset="0"/>
              </a:rPr>
              <a:t>SHL/SAL(Shift logical left/shift arithmetic left)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			                             </a:t>
            </a:r>
            <a:r>
              <a:rPr kumimoji="1" lang="zh-CN" altLang="en-US" sz="2400" b="1">
                <a:latin typeface="Times New Roman" pitchFamily="18" charset="0"/>
              </a:rPr>
              <a:t>逻辑左移</a:t>
            </a:r>
            <a:r>
              <a:rPr kumimoji="1" lang="en-US" altLang="zh-CN" sz="2400" b="1">
                <a:latin typeface="Times New Roman" pitchFamily="18" charset="0"/>
              </a:rPr>
              <a:t>/</a:t>
            </a:r>
            <a:r>
              <a:rPr kumimoji="1" lang="zh-CN" altLang="en-US" sz="2400" b="1">
                <a:latin typeface="Times New Roman" pitchFamily="18" charset="0"/>
              </a:rPr>
              <a:t>算术左移指令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SHR (Shift  logical  right )       </a:t>
            </a:r>
            <a:r>
              <a:rPr kumimoji="1" lang="zh-CN" altLang="en-US" sz="2400" b="1">
                <a:latin typeface="Times New Roman" pitchFamily="18" charset="0"/>
              </a:rPr>
              <a:t>逻辑右移指令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SAR (Shift  arithmetic  right  )</a:t>
            </a:r>
            <a:r>
              <a:rPr kumimoji="1" lang="zh-CN" altLang="en-US" sz="2400" b="1">
                <a:latin typeface="Times New Roman" pitchFamily="18" charset="0"/>
              </a:rPr>
              <a:t>算术右移指令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2</a:t>
            </a: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、循环移位</a:t>
            </a:r>
            <a:r>
              <a:rPr kumimoji="1" lang="zh-CN" altLang="en-US" sz="2400" b="1">
                <a:latin typeface="Times New Roman" pitchFamily="18" charset="0"/>
              </a:rPr>
              <a:t>（ 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条）</a:t>
            </a:r>
            <a:r>
              <a:rPr kumimoji="1" lang="en-US" altLang="zh-CN" sz="2400" b="1">
                <a:latin typeface="Times New Roman" pitchFamily="18" charset="0"/>
              </a:rPr>
              <a:t>:   </a:t>
            </a:r>
            <a:r>
              <a:rPr kumimoji="1" lang="en-US" altLang="zh-CN" sz="2400" b="1">
                <a:solidFill>
                  <a:srgbClr val="FF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ROL, ROR ,  RCL,   RCR</a:t>
            </a:r>
            <a:r>
              <a:rPr kumimoji="1" lang="zh-CN" altLang="en-US" sz="2400" b="1">
                <a:latin typeface="Times New Roman" pitchFamily="18" charset="0"/>
              </a:rPr>
              <a:t>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ROL (Rotate  left )                         </a:t>
            </a:r>
            <a:r>
              <a:rPr kumimoji="1" lang="zh-CN" altLang="en-US" sz="2400" b="1">
                <a:latin typeface="Times New Roman" pitchFamily="18" charset="0"/>
              </a:rPr>
              <a:t>不含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循环左移指令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ROR (Rotate  right )                      </a:t>
            </a:r>
            <a:r>
              <a:rPr kumimoji="1" lang="zh-CN" altLang="en-US" sz="2400" b="1">
                <a:latin typeface="Times New Roman" pitchFamily="18" charset="0"/>
              </a:rPr>
              <a:t>不含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循环右移指令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RCL (Rotate  left  through  carry )</a:t>
            </a:r>
            <a:r>
              <a:rPr kumimoji="1" lang="zh-CN" altLang="en-US" sz="2400" b="1">
                <a:latin typeface="Times New Roman" pitchFamily="18" charset="0"/>
              </a:rPr>
              <a:t>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循环左移指令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）、</a:t>
            </a:r>
            <a:r>
              <a:rPr kumimoji="1" lang="en-US" altLang="zh-CN" sz="2400" b="1">
                <a:latin typeface="Times New Roman" pitchFamily="18" charset="0"/>
              </a:rPr>
              <a:t>RCR (Rotate  right  through  carry )</a:t>
            </a:r>
            <a:r>
              <a:rPr kumimoji="1" lang="zh-CN" altLang="en-US" sz="2400" b="1">
                <a:latin typeface="Times New Roman" pitchFamily="18" charset="0"/>
              </a:rPr>
              <a:t>含</a:t>
            </a:r>
            <a:r>
              <a:rPr kumimoji="1" lang="en-US" altLang="zh-CN" sz="2400" b="1">
                <a:latin typeface="Times New Roman" pitchFamily="18" charset="0"/>
              </a:rPr>
              <a:t>CF</a:t>
            </a:r>
            <a:r>
              <a:rPr kumimoji="1" lang="zh-CN" altLang="en-US" sz="2400" b="1">
                <a:latin typeface="Times New Roman" pitchFamily="18" charset="0"/>
              </a:rPr>
              <a:t>循环右移指令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/>
              <a:t>计算机硬件系统组成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计算机软件系统组成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第一章 概述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其他指令</a:t>
            </a:r>
          </a:p>
        </p:txBody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以上课内容为基础，深入了解指令功能，能读懂程序</a:t>
            </a:r>
          </a:p>
          <a:p>
            <a:endParaRPr lang="zh-CN" altLang="en-US"/>
          </a:p>
          <a:p>
            <a:r>
              <a:rPr lang="en-US" altLang="zh-CN" b="1">
                <a:latin typeface="Times New Roman" pitchFamily="18" charset="0"/>
              </a:rPr>
              <a:t>CBW,   CWD</a:t>
            </a:r>
            <a:r>
              <a:rPr lang="zh-CN" altLang="en-US">
                <a:latin typeface="Times New Roman" pitchFamily="18" charset="0"/>
              </a:rPr>
              <a:t>指令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 bwMode="auto">
          <a:xfrm>
            <a:off x="468313" y="2924175"/>
            <a:ext cx="82296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/>
              <a:t>第四章 汇编语言程序设计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/>
          </p:cNvSpPr>
          <p:nvPr>
            <p:ph type="body" idx="1"/>
          </p:nvPr>
        </p:nvSpPr>
        <p:spPr>
          <a:xfrm>
            <a:off x="457200" y="620713"/>
            <a:ext cx="8229600" cy="5386387"/>
          </a:xfrm>
        </p:spPr>
        <p:txBody>
          <a:bodyPr/>
          <a:lstStyle/>
          <a:p>
            <a:r>
              <a:rPr lang="zh-CN" altLang="en-US"/>
              <a:t>要求：能编制一个完整的汇编程序，包括：</a:t>
            </a:r>
          </a:p>
          <a:p>
            <a:endParaRPr lang="zh-CN" altLang="en-US"/>
          </a:p>
          <a:p>
            <a:pPr lvl="1"/>
            <a:r>
              <a:rPr lang="zh-CN" altLang="en-US"/>
              <a:t>顺序程序结构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分支程序结构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循环程序结构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 bwMode="auto">
          <a:xfrm>
            <a:off x="457200" y="2501900"/>
            <a:ext cx="8229600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/>
              <a:t>第六章 内存储器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latin typeface="Times New Roman" pitchFamily="18" charset="0"/>
              </a:rPr>
              <a:t>RAM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en-US" altLang="zh-CN">
                <a:latin typeface="Times New Roman" pitchFamily="18" charset="0"/>
              </a:rPr>
              <a:t>ROM</a:t>
            </a:r>
          </a:p>
        </p:txBody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507288" cy="4525962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何为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？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分为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SRAM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DRAM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，各自有何特点？有何异同？典型的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SRAM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芯片，典型的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DRAM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芯片。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SRAM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DRAM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在微机中应用在哪里？</a:t>
            </a:r>
            <a:endParaRPr kumimoji="1"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何为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ROM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？有哪些类型？各自有何特点？在微机中应用在哪里？</a:t>
            </a:r>
            <a:endParaRPr kumimoji="1"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kumimoji="1"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RAM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kumimoji="1" lang="en-US" altLang="zh-CN" sz="2800" dirty="0" smtClean="0">
                <a:latin typeface="Times New Roman" pitchFamily="18" charset="0"/>
                <a:cs typeface="Times New Roman" pitchFamily="18" charset="0"/>
              </a:rPr>
              <a:t>ROM</a:t>
            </a:r>
            <a:r>
              <a:rPr kumimoji="1" lang="zh-CN" altLang="en-US" sz="2800" dirty="0" smtClean="0">
                <a:latin typeface="Times New Roman" pitchFamily="18" charset="0"/>
                <a:cs typeface="Times New Roman" pitchFamily="18" charset="0"/>
              </a:rPr>
              <a:t>有何异同？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444"/>
          </a:xfrm>
        </p:spPr>
        <p:txBody>
          <a:bodyPr/>
          <a:lstStyle/>
          <a:p>
            <a:pPr marL="109537" indent="0">
              <a:buNone/>
            </a:pPr>
            <a:r>
              <a:rPr lang="zh-CN" altLang="en-US" sz="4000" dirty="0" smtClean="0"/>
              <a:t>掌握存储器与</a:t>
            </a:r>
            <a:r>
              <a:rPr lang="en-US" altLang="zh-CN" sz="4000" dirty="0" smtClean="0"/>
              <a:t>CPU</a:t>
            </a:r>
            <a:r>
              <a:rPr lang="zh-CN" altLang="en-US" sz="4000" dirty="0" smtClean="0"/>
              <a:t>连接电路的设计和地址分析</a:t>
            </a:r>
            <a:endParaRPr lang="en-US" altLang="zh-CN" sz="4000" dirty="0" smtClean="0"/>
          </a:p>
          <a:p>
            <a:pPr marL="109537" indent="0">
              <a:buNone/>
            </a:pPr>
            <a:endParaRPr lang="en-US" altLang="zh-CN" sz="4000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与存储器连接电路中译码器各输出脚对应的地址范围分析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内存芯片容量大小的计算及其在电路中所占用的地址范围分析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根据具体的地址分配方案，设计恰当的译码方案与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连接电路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96753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ChangeArrowheads="1"/>
          </p:cNvSpPr>
          <p:nvPr/>
        </p:nvSpPr>
        <p:spPr bwMode="auto">
          <a:xfrm>
            <a:off x="6443663" y="2563813"/>
            <a:ext cx="1944687" cy="360045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47725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全地址译码例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09600" y="1341438"/>
            <a:ext cx="8229600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88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6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32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2004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b="1" smtClean="0"/>
              <a:t>6264</a:t>
            </a:r>
            <a:r>
              <a:rPr lang="zh-CN" altLang="en-US" b="1" smtClean="0"/>
              <a:t>芯片的地址范围：</a:t>
            </a:r>
            <a:r>
              <a:rPr lang="en-US" altLang="zh-CN" b="1" smtClean="0"/>
              <a:t>F0000H~F1FFFH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b="1" u="sng" smtClean="0"/>
              <a:t>1111000</a:t>
            </a:r>
            <a:r>
              <a:rPr lang="en-US" altLang="zh-CN" b="1" smtClean="0"/>
              <a:t>00……00 ~ </a:t>
            </a:r>
            <a:r>
              <a:rPr lang="en-US" altLang="zh-CN" b="1" u="sng" smtClean="0"/>
              <a:t>1111000</a:t>
            </a:r>
            <a:r>
              <a:rPr lang="en-US" altLang="zh-CN" b="1" smtClean="0"/>
              <a:t>11……11</a:t>
            </a:r>
            <a:endParaRPr lang="zh-CN" altLang="en-US" b="1" smtClean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19475" y="3213100"/>
            <a:ext cx="1003300" cy="2895600"/>
          </a:xfrm>
          <a:prstGeom prst="rect">
            <a:avLst/>
          </a:prstGeom>
          <a:solidFill>
            <a:srgbClr val="3399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136775" y="3441700"/>
            <a:ext cx="12954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136775" y="3822700"/>
            <a:ext cx="12954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2136775" y="4584700"/>
            <a:ext cx="12954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136775" y="4203700"/>
            <a:ext cx="12954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019300" y="5041900"/>
            <a:ext cx="2873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2289175" y="4813300"/>
            <a:ext cx="609600" cy="1219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2998788" y="5437188"/>
            <a:ext cx="431800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341438" y="31511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346200" y="35321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346200" y="39131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17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1327150" y="42941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323975" y="47656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323975" y="51323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23975" y="55133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582988" y="4279900"/>
            <a:ext cx="685800" cy="592138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&amp;</a:t>
            </a:r>
            <a:endParaRPr kumimoji="1" lang="zh-CN" altLang="zh-CN" sz="3200">
              <a:latin typeface="Times New Roman" pitchFamily="18" charset="0"/>
            </a:endParaRP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2336800" y="5175250"/>
            <a:ext cx="550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latin typeface="宋体" pitchFamily="2" charset="-122"/>
                <a:sym typeface="Symbol" pitchFamily="18" charset="2"/>
              </a:rPr>
              <a:t>≥</a:t>
            </a:r>
            <a:r>
              <a:rPr kumimoji="1" lang="en-US" altLang="zh-CN" sz="2800">
                <a:latin typeface="Times New Roman" pitchFamily="18" charset="0"/>
                <a:sym typeface="Symbol" pitchFamily="18" charset="2"/>
              </a:rPr>
              <a:t>1</a:t>
            </a: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 flipV="1">
            <a:off x="2898775" y="5389563"/>
            <a:ext cx="107950" cy="107950"/>
          </a:xfrm>
          <a:prstGeom prst="ellips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Oval 25"/>
          <p:cNvSpPr>
            <a:spLocks noChangeArrowheads="1"/>
          </p:cNvSpPr>
          <p:nvPr/>
        </p:nvSpPr>
        <p:spPr bwMode="auto">
          <a:xfrm flipV="1">
            <a:off x="4422775" y="4508500"/>
            <a:ext cx="149225" cy="144463"/>
          </a:xfrm>
          <a:prstGeom prst="ellipse">
            <a:avLst/>
          </a:prstGeom>
          <a:noFill/>
          <a:ln w="19050" cap="sq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>
            <a:off x="4557713" y="4581525"/>
            <a:ext cx="1743075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28"/>
          <p:cNvSpPr txBox="1">
            <a:spLocks noChangeArrowheads="1"/>
          </p:cNvSpPr>
          <p:nvPr/>
        </p:nvSpPr>
        <p:spPr bwMode="auto">
          <a:xfrm>
            <a:off x="6473825" y="4365625"/>
            <a:ext cx="1008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#</a:t>
            </a:r>
            <a:r>
              <a:rPr kumimoji="1" lang="zh-CN" altLang="zh-CN" sz="2800">
                <a:latin typeface="Times New Roman" pitchFamily="18" charset="0"/>
              </a:rPr>
              <a:t>CS</a:t>
            </a:r>
            <a:r>
              <a:rPr kumimoji="1" lang="zh-CN" altLang="zh-CN" sz="2000"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6" name="AutoShape 32"/>
          <p:cNvSpPr>
            <a:spLocks noChangeArrowheads="1"/>
          </p:cNvSpPr>
          <p:nvPr/>
        </p:nvSpPr>
        <p:spPr bwMode="auto">
          <a:xfrm>
            <a:off x="5364163" y="2781300"/>
            <a:ext cx="1079500" cy="6477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9966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4643438" y="2420938"/>
            <a:ext cx="6492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zh-CN" sz="2400" b="1">
                <a:solidFill>
                  <a:srgbClr val="FF0000"/>
                </a:solidFill>
              </a:rPr>
              <a:t>A</a:t>
            </a:r>
            <a:r>
              <a:rPr kumimoji="1" lang="zh-CN" altLang="zh-CN" sz="2400" b="1" baseline="-25000">
                <a:solidFill>
                  <a:srgbClr val="FF0000"/>
                </a:solidFill>
              </a:rPr>
              <a:t>1</a:t>
            </a:r>
            <a:r>
              <a:rPr kumimoji="1" lang="zh-CN" altLang="en-US" sz="2400" b="1" baseline="-25000">
                <a:solidFill>
                  <a:srgbClr val="FF0000"/>
                </a:solidFill>
              </a:rPr>
              <a:t>2</a:t>
            </a:r>
          </a:p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</a:rPr>
              <a:t>～</a:t>
            </a:r>
          </a:p>
          <a:p>
            <a:pPr eaLnBrk="1" hangingPunct="1"/>
            <a:r>
              <a:rPr lang="en-US" altLang="zh-CN" sz="2400" b="1">
                <a:solidFill>
                  <a:srgbClr val="FF0000"/>
                </a:solidFill>
              </a:rPr>
              <a:t>A</a:t>
            </a:r>
            <a:r>
              <a:rPr lang="en-US" altLang="zh-CN" sz="2400" b="1" baseline="-250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" name="AutoShape 34"/>
          <p:cNvSpPr>
            <a:spLocks noChangeArrowheads="1"/>
          </p:cNvSpPr>
          <p:nvPr/>
        </p:nvSpPr>
        <p:spPr bwMode="auto">
          <a:xfrm>
            <a:off x="5364163" y="5300663"/>
            <a:ext cx="1079500" cy="576262"/>
          </a:xfrm>
          <a:prstGeom prst="leftRightArrow">
            <a:avLst>
              <a:gd name="adj1" fmla="val 50000"/>
              <a:gd name="adj2" fmla="val 37466"/>
            </a:avLst>
          </a:prstGeom>
          <a:solidFill>
            <a:srgbClr val="FF9966"/>
          </a:solidFill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 Box 35"/>
          <p:cNvSpPr txBox="1">
            <a:spLocks noChangeArrowheads="1"/>
          </p:cNvSpPr>
          <p:nvPr/>
        </p:nvSpPr>
        <p:spPr bwMode="auto">
          <a:xfrm>
            <a:off x="4716463" y="5013325"/>
            <a:ext cx="6492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/>
            <a:r>
              <a:rPr kumimoji="1" lang="zh-CN" altLang="en-US" sz="2400">
                <a:solidFill>
                  <a:srgbClr val="3333FF"/>
                </a:solidFill>
                <a:latin typeface="Times New Roman" pitchFamily="18" charset="0"/>
              </a:rPr>
              <a:t>D</a:t>
            </a:r>
            <a:r>
              <a:rPr kumimoji="1" lang="zh-CN" altLang="en-US" sz="2400" baseline="-25000">
                <a:solidFill>
                  <a:srgbClr val="3333FF"/>
                </a:solidFill>
                <a:latin typeface="Times New Roman" pitchFamily="18" charset="0"/>
              </a:rPr>
              <a:t>7</a:t>
            </a:r>
            <a:endParaRPr kumimoji="1" lang="en-US" altLang="zh-CN" sz="2400" baseline="-25000">
              <a:solidFill>
                <a:srgbClr val="3333FF"/>
              </a:solidFill>
              <a:latin typeface="Times New Roman" pitchFamily="18" charset="0"/>
            </a:endParaRPr>
          </a:p>
          <a:p>
            <a:pPr algn="r" eaLnBrk="1" hangingPunct="1"/>
            <a:r>
              <a:rPr kumimoji="1" lang="zh-CN" altLang="en-US" sz="2400">
                <a:solidFill>
                  <a:srgbClr val="3333FF"/>
                </a:solidFill>
                <a:latin typeface="Times New Roman" pitchFamily="18" charset="0"/>
              </a:rPr>
              <a:t>～</a:t>
            </a:r>
          </a:p>
          <a:p>
            <a:pPr algn="r" eaLnBrk="1" hangingPunct="1"/>
            <a:r>
              <a:rPr lang="en-US" altLang="zh-CN" sz="2400">
                <a:solidFill>
                  <a:srgbClr val="3333FF"/>
                </a:solidFill>
                <a:latin typeface="Times New Roman" pitchFamily="18" charset="0"/>
              </a:rPr>
              <a:t>D</a:t>
            </a:r>
            <a:r>
              <a:rPr lang="en-US" altLang="zh-CN" sz="2400" baseline="-25000">
                <a:solidFill>
                  <a:srgbClr val="3333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0" name="Line 36"/>
          <p:cNvSpPr>
            <a:spLocks noChangeShapeType="1"/>
          </p:cNvSpPr>
          <p:nvPr/>
        </p:nvSpPr>
        <p:spPr bwMode="auto">
          <a:xfrm>
            <a:off x="2051050" y="5445125"/>
            <a:ext cx="287338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2017713" y="5805488"/>
            <a:ext cx="287337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AutoShape 38"/>
          <p:cNvSpPr>
            <a:spLocks/>
          </p:cNvSpPr>
          <p:nvPr/>
        </p:nvSpPr>
        <p:spPr bwMode="auto">
          <a:xfrm>
            <a:off x="1116013" y="3357563"/>
            <a:ext cx="215900" cy="2520950"/>
          </a:xfrm>
          <a:prstGeom prst="leftBrace">
            <a:avLst>
              <a:gd name="adj1" fmla="val 97304"/>
              <a:gd name="adj2" fmla="val 50505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179388" y="4170363"/>
            <a:ext cx="10795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/>
              <a:t>高位地址线全部参加译码</a:t>
            </a:r>
          </a:p>
        </p:txBody>
      </p:sp>
      <p:sp>
        <p:nvSpPr>
          <p:cNvPr id="34" name="Line 41"/>
          <p:cNvSpPr>
            <a:spLocks noChangeShapeType="1"/>
          </p:cNvSpPr>
          <p:nvPr/>
        </p:nvSpPr>
        <p:spPr bwMode="auto">
          <a:xfrm>
            <a:off x="1692275" y="2420938"/>
            <a:ext cx="0" cy="720725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42"/>
          <p:cNvSpPr>
            <a:spLocks noChangeShapeType="1"/>
          </p:cNvSpPr>
          <p:nvPr/>
        </p:nvSpPr>
        <p:spPr bwMode="auto">
          <a:xfrm>
            <a:off x="3348038" y="2420938"/>
            <a:ext cx="1295400" cy="503237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43"/>
          <p:cNvSpPr>
            <a:spLocks noChangeShapeType="1"/>
          </p:cNvSpPr>
          <p:nvPr/>
        </p:nvSpPr>
        <p:spPr bwMode="auto">
          <a:xfrm flipH="1">
            <a:off x="5364163" y="2420938"/>
            <a:ext cx="1295400" cy="431800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7451725" y="2565400"/>
            <a:ext cx="93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 b="1">
                <a:solidFill>
                  <a:srgbClr val="FFFF00"/>
                </a:solidFill>
              </a:rPr>
              <a:t>6264</a:t>
            </a:r>
            <a:endParaRPr kumimoji="1" lang="en-US" altLang="zh-CN" sz="2400" b="1">
              <a:solidFill>
                <a:srgbClr val="FFFF00"/>
              </a:solidFill>
            </a:endParaRPr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6516688" y="2852738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12</a:t>
            </a:r>
            <a:r>
              <a:rPr kumimoji="1" lang="en-US" altLang="zh-CN" sz="2400">
                <a:latin typeface="Times New Roman" pitchFamily="18" charset="0"/>
              </a:rPr>
              <a:t>-A</a:t>
            </a:r>
            <a:r>
              <a:rPr kumimoji="1"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6516688" y="5300663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D</a:t>
            </a:r>
            <a:r>
              <a:rPr kumimoji="1" lang="en-US" altLang="zh-CN">
                <a:latin typeface="Times New Roman" pitchFamily="18" charset="0"/>
              </a:rPr>
              <a:t>7</a:t>
            </a:r>
            <a:r>
              <a:rPr kumimoji="1" lang="en-US" altLang="zh-CN" sz="2400">
                <a:latin typeface="Times New Roman" pitchFamily="18" charset="0"/>
              </a:rPr>
              <a:t>-D</a:t>
            </a:r>
            <a:r>
              <a:rPr kumimoji="1"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>
            <a:off x="5724525" y="4076700"/>
            <a:ext cx="576263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48"/>
          <p:cNvSpPr>
            <a:spLocks noChangeShapeType="1"/>
          </p:cNvSpPr>
          <p:nvPr/>
        </p:nvSpPr>
        <p:spPr bwMode="auto">
          <a:xfrm>
            <a:off x="5724525" y="3789363"/>
            <a:ext cx="576263" cy="0"/>
          </a:xfrm>
          <a:prstGeom prst="line">
            <a:avLst/>
          </a:prstGeom>
          <a:noFill/>
          <a:ln w="12700" cap="sq">
            <a:solidFill>
              <a:srgbClr val="3333FF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6588125" y="3500438"/>
            <a:ext cx="647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en-US" altLang="zh-CN" sz="2400">
                <a:latin typeface="Times New Roman" pitchFamily="18" charset="0"/>
              </a:rPr>
              <a:t>#OE</a:t>
            </a:r>
          </a:p>
          <a:p>
            <a:pPr algn="l" eaLnBrk="1" hangingPunct="1"/>
            <a:r>
              <a:rPr kumimoji="1" lang="en-US" altLang="zh-CN" sz="2400">
                <a:latin typeface="Times New Roman" pitchFamily="18" charset="0"/>
              </a:rPr>
              <a:t>#WE</a:t>
            </a:r>
            <a:endParaRPr kumimoji="1" lang="en-US" altLang="zh-CN">
              <a:latin typeface="Times New Roman" pitchFamily="18" charset="0"/>
            </a:endParaRPr>
          </a:p>
        </p:txBody>
      </p:sp>
      <p:sp>
        <p:nvSpPr>
          <p:cNvPr id="43" name="Oval 50"/>
          <p:cNvSpPr>
            <a:spLocks noChangeArrowheads="1"/>
          </p:cNvSpPr>
          <p:nvPr/>
        </p:nvSpPr>
        <p:spPr bwMode="auto">
          <a:xfrm>
            <a:off x="6300788" y="3716338"/>
            <a:ext cx="144462" cy="144462"/>
          </a:xfrm>
          <a:prstGeom prst="ellipse">
            <a:avLst/>
          </a:prstGeom>
          <a:noFill/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Oval 51"/>
          <p:cNvSpPr>
            <a:spLocks noChangeArrowheads="1"/>
          </p:cNvSpPr>
          <p:nvPr/>
        </p:nvSpPr>
        <p:spPr bwMode="auto">
          <a:xfrm>
            <a:off x="6300788" y="4005263"/>
            <a:ext cx="144462" cy="144462"/>
          </a:xfrm>
          <a:prstGeom prst="ellipse">
            <a:avLst/>
          </a:prstGeom>
          <a:noFill/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" name="Oval 53"/>
          <p:cNvSpPr>
            <a:spLocks noChangeArrowheads="1"/>
          </p:cNvSpPr>
          <p:nvPr/>
        </p:nvSpPr>
        <p:spPr bwMode="auto">
          <a:xfrm>
            <a:off x="6300788" y="4508500"/>
            <a:ext cx="144462" cy="144463"/>
          </a:xfrm>
          <a:prstGeom prst="ellipse">
            <a:avLst/>
          </a:prstGeom>
          <a:noFill/>
          <a:ln w="28575" cap="sq">
            <a:solidFill>
              <a:srgbClr val="3333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Oval 58"/>
          <p:cNvSpPr>
            <a:spLocks noChangeArrowheads="1"/>
          </p:cNvSpPr>
          <p:nvPr/>
        </p:nvSpPr>
        <p:spPr bwMode="auto">
          <a:xfrm>
            <a:off x="2195513" y="1844675"/>
            <a:ext cx="1871662" cy="576263"/>
          </a:xfrm>
          <a:prstGeom prst="ellipse">
            <a:avLst/>
          </a:prstGeom>
          <a:solidFill>
            <a:srgbClr val="3366FF">
              <a:alpha val="21176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" name="Oval 59"/>
          <p:cNvSpPr>
            <a:spLocks noChangeArrowheads="1"/>
          </p:cNvSpPr>
          <p:nvPr/>
        </p:nvSpPr>
        <p:spPr bwMode="auto">
          <a:xfrm>
            <a:off x="4643438" y="2420938"/>
            <a:ext cx="649287" cy="1223962"/>
          </a:xfrm>
          <a:prstGeom prst="ellipse">
            <a:avLst/>
          </a:prstGeom>
          <a:solidFill>
            <a:srgbClr val="3366FF">
              <a:alpha val="21176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Oval 60"/>
          <p:cNvSpPr>
            <a:spLocks noChangeArrowheads="1"/>
          </p:cNvSpPr>
          <p:nvPr/>
        </p:nvSpPr>
        <p:spPr bwMode="auto">
          <a:xfrm>
            <a:off x="6011863" y="1844675"/>
            <a:ext cx="1871662" cy="576263"/>
          </a:xfrm>
          <a:prstGeom prst="ellipse">
            <a:avLst/>
          </a:prstGeom>
          <a:solidFill>
            <a:srgbClr val="3366FF">
              <a:alpha val="21176"/>
            </a:srgb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灯片编号占位符 49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5E76DE9-9180-40A3-854B-A60068659AC4}" type="slidenum">
              <a:rPr lang="zh-CN" altLang="en-US" smtClean="0"/>
              <a:pPr eaLnBrk="1" hangingPunct="1"/>
              <a:t>46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85100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3333FF"/>
                </a:solidFill>
              </a:rPr>
              <a:t>部分地址译码例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09600" y="1676400"/>
            <a:ext cx="7772400" cy="410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88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6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32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2004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smtClean="0"/>
              <a:t>同一物理存储器占用两组地址：</a:t>
            </a:r>
          </a:p>
          <a:p>
            <a:pPr>
              <a:buFontTx/>
              <a:buNone/>
            </a:pPr>
            <a:r>
              <a:rPr lang="zh-CN" altLang="zh-CN" b="1" smtClean="0"/>
              <a:t>   </a:t>
            </a:r>
            <a:r>
              <a:rPr lang="en-US" altLang="zh-CN" b="1" smtClean="0"/>
              <a:t>F0000H~F1FFFH    B0000H~B1FFFH</a:t>
            </a:r>
          </a:p>
          <a:p>
            <a:pPr>
              <a:buFontTx/>
              <a:buNone/>
            </a:pPr>
            <a:r>
              <a:rPr lang="en-US" altLang="zh-CN" sz="2800" b="1" smtClean="0"/>
              <a:t>    A</a:t>
            </a:r>
            <a:r>
              <a:rPr lang="en-US" altLang="zh-CN" sz="2800" b="1" baseline="-25000" smtClean="0"/>
              <a:t>18</a:t>
            </a:r>
            <a:r>
              <a:rPr lang="zh-CN" altLang="en-US" sz="2800" b="1" smtClean="0"/>
              <a:t>不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548313" y="3276600"/>
            <a:ext cx="1219200" cy="28956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481513" y="3505200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4481513" y="458628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481513" y="4052888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48113" y="5105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948113" y="5486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948113" y="5867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633913" y="4876800"/>
            <a:ext cx="609600" cy="1219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5354638" y="5514975"/>
            <a:ext cx="1984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686175" y="32146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>
                <a:solidFill>
                  <a:srgbClr val="3333FF"/>
                </a:solidFill>
                <a:latin typeface="Times New Roman" pitchFamily="18" charset="0"/>
              </a:rPr>
              <a:t>19</a:t>
            </a:r>
            <a:endParaRPr kumimoji="1" lang="en-US" altLang="zh-CN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3690938" y="37480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>
                <a:solidFill>
                  <a:srgbClr val="3333FF"/>
                </a:solidFill>
                <a:latin typeface="Times New Roman" pitchFamily="18" charset="0"/>
              </a:rPr>
              <a:t>17</a:t>
            </a:r>
            <a:endParaRPr kumimoji="1" lang="en-US" altLang="zh-CN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671888" y="4281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>
                <a:solidFill>
                  <a:srgbClr val="3333FF"/>
                </a:solidFill>
                <a:latin typeface="Times New Roman" pitchFamily="18" charset="0"/>
              </a:rPr>
              <a:t>16</a:t>
            </a:r>
            <a:endParaRPr kumimoji="1" lang="en-US" altLang="zh-CN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186113" y="48291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>
                <a:solidFill>
                  <a:srgbClr val="3333FF"/>
                </a:solidFill>
                <a:latin typeface="Times New Roman" pitchFamily="18" charset="0"/>
              </a:rPr>
              <a:t>15</a:t>
            </a:r>
            <a:endParaRPr kumimoji="1" lang="en-US" altLang="zh-CN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3186113" y="5195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>
                <a:solidFill>
                  <a:srgbClr val="3333FF"/>
                </a:solidFill>
                <a:latin typeface="Times New Roman" pitchFamily="18" charset="0"/>
              </a:rPr>
              <a:t>14</a:t>
            </a:r>
            <a:endParaRPr kumimoji="1" lang="en-US" altLang="zh-CN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186113" y="5576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solidFill>
                  <a:srgbClr val="3333FF"/>
                </a:solidFill>
                <a:latin typeface="Times New Roman" pitchFamily="18" charset="0"/>
              </a:rPr>
              <a:t>A</a:t>
            </a:r>
            <a:r>
              <a:rPr kumimoji="1" lang="zh-CN" altLang="zh-CN" sz="2400">
                <a:solidFill>
                  <a:srgbClr val="3333FF"/>
                </a:solidFill>
                <a:latin typeface="Times New Roman" pitchFamily="18" charset="0"/>
              </a:rPr>
              <a:t>13</a:t>
            </a:r>
            <a:endParaRPr kumimoji="1" lang="en-US" altLang="zh-CN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853113" y="43434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>
                <a:solidFill>
                  <a:srgbClr val="3333FF"/>
                </a:solidFill>
                <a:latin typeface="Times New Roman" pitchFamily="18" charset="0"/>
              </a:rPr>
              <a:t>&amp;</a:t>
            </a:r>
            <a:endParaRPr kumimoji="1" lang="zh-CN" altLang="zh-CN" sz="32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4681538" y="5224463"/>
            <a:ext cx="58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3333FF"/>
                </a:solidFill>
                <a:latin typeface="宋体" pitchFamily="2" charset="-122"/>
                <a:sym typeface="Symbol" pitchFamily="18" charset="2"/>
              </a:rPr>
              <a:t>≥</a:t>
            </a:r>
            <a:r>
              <a:rPr kumimoji="1" lang="en-US" altLang="zh-CN" sz="2800">
                <a:solidFill>
                  <a:srgbClr val="3333FF"/>
                </a:solidFill>
                <a:latin typeface="Times New Roman" pitchFamily="18" charset="0"/>
                <a:sym typeface="Symbol" pitchFamily="18" charset="2"/>
              </a:rPr>
              <a:t>1</a:t>
            </a:r>
            <a:endParaRPr kumimoji="1" lang="zh-CN" altLang="zh-CN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 flipV="1">
            <a:off x="5243513" y="5453063"/>
            <a:ext cx="111125" cy="111125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4" name="Oval 24"/>
          <p:cNvSpPr>
            <a:spLocks noChangeArrowheads="1"/>
          </p:cNvSpPr>
          <p:nvPr/>
        </p:nvSpPr>
        <p:spPr bwMode="auto">
          <a:xfrm flipV="1">
            <a:off x="6767513" y="4572000"/>
            <a:ext cx="144462" cy="144463"/>
          </a:xfrm>
          <a:prstGeom prst="ellips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6900863" y="4633913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451725" y="3328988"/>
            <a:ext cx="9144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2800">
                <a:solidFill>
                  <a:srgbClr val="3333FF"/>
                </a:solidFill>
                <a:latin typeface="Times New Roman" pitchFamily="18" charset="0"/>
              </a:rPr>
              <a:t>到</a:t>
            </a:r>
          </a:p>
          <a:p>
            <a:pPr algn="l" eaLnBrk="1" hangingPunct="1"/>
            <a:r>
              <a:rPr kumimoji="1" lang="zh-CN" altLang="zh-CN" sz="2800">
                <a:solidFill>
                  <a:srgbClr val="3333FF"/>
                </a:solidFill>
                <a:latin typeface="Times New Roman" pitchFamily="18" charset="0"/>
              </a:rPr>
              <a:t>6264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zh-CN" sz="2800">
                <a:solidFill>
                  <a:srgbClr val="3333FF"/>
                </a:solidFill>
                <a:latin typeface="Times New Roman" pitchFamily="18" charset="0"/>
              </a:rPr>
              <a:t>CS</a:t>
            </a:r>
            <a:r>
              <a:rPr kumimoji="1" lang="zh-CN" altLang="zh-CN" sz="2000">
                <a:solidFill>
                  <a:srgbClr val="3333FF"/>
                </a:solidFill>
                <a:latin typeface="Times New Roman" pitchFamily="18" charset="0"/>
              </a:rPr>
              <a:t>1</a:t>
            </a:r>
            <a:endParaRPr kumimoji="1" lang="en-US" altLang="zh-CN" sz="24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7572375" y="4448175"/>
            <a:ext cx="5032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586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 52"/>
          <p:cNvSpPr>
            <a:spLocks noChangeShapeType="1"/>
          </p:cNvSpPr>
          <p:nvPr/>
        </p:nvSpPr>
        <p:spPr bwMode="auto">
          <a:xfrm>
            <a:off x="4900613" y="4448175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3600450" cy="990600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rgbClr val="3333FF"/>
                </a:solidFill>
                <a:latin typeface="宋体" pitchFamily="2" charset="-122"/>
              </a:rPr>
              <a:t>应用举例</a:t>
            </a:r>
            <a:r>
              <a:rPr lang="en-US" altLang="zh-CN" smtClean="0">
                <a:solidFill>
                  <a:srgbClr val="3333FF"/>
                </a:solidFill>
                <a:latin typeface="宋体" pitchFamily="2" charset="-122"/>
              </a:rPr>
              <a:t>(</a:t>
            </a:r>
            <a:r>
              <a:rPr lang="zh-CN" altLang="en-US" smtClean="0">
                <a:solidFill>
                  <a:srgbClr val="3333FF"/>
                </a:solidFill>
                <a:latin typeface="宋体" pitchFamily="2" charset="-122"/>
              </a:rPr>
              <a:t>续</a:t>
            </a:r>
            <a:r>
              <a:rPr lang="en-US" altLang="zh-CN" smtClean="0">
                <a:solidFill>
                  <a:srgbClr val="3333FF"/>
                </a:solidFill>
                <a:latin typeface="宋体" pitchFamily="2" charset="-122"/>
              </a:rPr>
              <a:t>):</a:t>
            </a:r>
            <a:endParaRPr lang="zh-CN" altLang="en-US" smtClean="0">
              <a:solidFill>
                <a:srgbClr val="3333FF"/>
              </a:solidFill>
              <a:latin typeface="宋体" pitchFamily="2" charset="-122"/>
            </a:endParaRPr>
          </a:p>
        </p:txBody>
      </p: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1219200" y="1600200"/>
            <a:ext cx="1447800" cy="48768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5"/>
          <p:cNvSpPr>
            <a:spLocks noChangeArrowheads="1"/>
          </p:cNvSpPr>
          <p:nvPr/>
        </p:nvSpPr>
        <p:spPr bwMode="auto">
          <a:xfrm>
            <a:off x="7162800" y="1600200"/>
            <a:ext cx="1143000" cy="3810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7162800" y="1752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D0~D7</a:t>
            </a:r>
          </a:p>
        </p:txBody>
      </p:sp>
      <p:sp>
        <p:nvSpPr>
          <p:cNvPr id="89" name="Text Box 7"/>
          <p:cNvSpPr txBox="1">
            <a:spLocks noChangeArrowheads="1"/>
          </p:cNvSpPr>
          <p:nvPr/>
        </p:nvSpPr>
        <p:spPr bwMode="auto">
          <a:xfrm>
            <a:off x="7162800" y="2209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90" name="Text Box 8"/>
          <p:cNvSpPr txBox="1">
            <a:spLocks noChangeArrowheads="1"/>
          </p:cNvSpPr>
          <p:nvPr/>
        </p:nvSpPr>
        <p:spPr bwMode="auto">
          <a:xfrm>
            <a:off x="7162800" y="2971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12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91" name="Text Box 9"/>
          <p:cNvSpPr txBox="1">
            <a:spLocks noChangeArrowheads="1"/>
          </p:cNvSpPr>
          <p:nvPr/>
        </p:nvSpPr>
        <p:spPr bwMode="auto">
          <a:xfrm>
            <a:off x="7239000" y="2743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400">
                <a:latin typeface="Times New Roman" pitchFamily="18" charset="0"/>
              </a:rPr>
              <a:t>•</a:t>
            </a:r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7239000" y="2590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400">
                <a:latin typeface="Times New Roman" pitchFamily="18" charset="0"/>
              </a:rPr>
              <a:t>•</a:t>
            </a:r>
          </a:p>
        </p:txBody>
      </p:sp>
      <p:sp>
        <p:nvSpPr>
          <p:cNvPr id="93" name="Text Box 11"/>
          <p:cNvSpPr txBox="1">
            <a:spLocks noChangeArrowheads="1"/>
          </p:cNvSpPr>
          <p:nvPr/>
        </p:nvSpPr>
        <p:spPr bwMode="auto">
          <a:xfrm>
            <a:off x="7239000" y="24384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400">
                <a:latin typeface="Times New Roman" pitchFamily="18" charset="0"/>
              </a:rPr>
              <a:t>•</a:t>
            </a:r>
          </a:p>
        </p:txBody>
      </p:sp>
      <p:sp>
        <p:nvSpPr>
          <p:cNvPr id="94" name="Text Box 12"/>
          <p:cNvSpPr txBox="1">
            <a:spLocks noChangeArrowheads="1"/>
          </p:cNvSpPr>
          <p:nvPr/>
        </p:nvSpPr>
        <p:spPr bwMode="auto">
          <a:xfrm>
            <a:off x="7162800" y="3429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WE</a:t>
            </a:r>
          </a:p>
        </p:txBody>
      </p:sp>
      <p:sp>
        <p:nvSpPr>
          <p:cNvPr id="95" name="Text Box 13"/>
          <p:cNvSpPr txBox="1">
            <a:spLocks noChangeArrowheads="1"/>
          </p:cNvSpPr>
          <p:nvPr/>
        </p:nvSpPr>
        <p:spPr bwMode="auto">
          <a:xfrm>
            <a:off x="7177088" y="3810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OE</a:t>
            </a:r>
          </a:p>
        </p:txBody>
      </p:sp>
      <p:sp>
        <p:nvSpPr>
          <p:cNvPr id="96" name="Text Box 14"/>
          <p:cNvSpPr txBox="1">
            <a:spLocks noChangeArrowheads="1"/>
          </p:cNvSpPr>
          <p:nvPr/>
        </p:nvSpPr>
        <p:spPr bwMode="auto">
          <a:xfrm>
            <a:off x="7162800" y="4495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CS</a:t>
            </a:r>
            <a:r>
              <a:rPr kumimoji="1" lang="en-US" altLang="zh-CN"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97" name="Text Box 15"/>
          <p:cNvSpPr txBox="1">
            <a:spLocks noChangeArrowheads="1"/>
          </p:cNvSpPr>
          <p:nvPr/>
        </p:nvSpPr>
        <p:spPr bwMode="auto">
          <a:xfrm>
            <a:off x="7164388" y="491648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CS</a:t>
            </a:r>
            <a:r>
              <a:rPr kumimoji="1" lang="en-US" altLang="zh-CN"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98" name="AutoShape 16"/>
          <p:cNvSpPr>
            <a:spLocks noChangeArrowheads="1"/>
          </p:cNvSpPr>
          <p:nvPr/>
        </p:nvSpPr>
        <p:spPr bwMode="auto">
          <a:xfrm>
            <a:off x="2667000" y="1773238"/>
            <a:ext cx="4495800" cy="360362"/>
          </a:xfrm>
          <a:prstGeom prst="leftRightArrow">
            <a:avLst>
              <a:gd name="adj1" fmla="val 57713"/>
              <a:gd name="adj2" fmla="val 82825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Line 17"/>
          <p:cNvSpPr>
            <a:spLocks noChangeShapeType="1"/>
          </p:cNvSpPr>
          <p:nvPr/>
        </p:nvSpPr>
        <p:spPr bwMode="auto">
          <a:xfrm>
            <a:off x="2667000" y="2514600"/>
            <a:ext cx="44958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18"/>
          <p:cNvSpPr>
            <a:spLocks noChangeShapeType="1"/>
          </p:cNvSpPr>
          <p:nvPr/>
        </p:nvSpPr>
        <p:spPr bwMode="auto">
          <a:xfrm>
            <a:off x="2667000" y="3262313"/>
            <a:ext cx="44958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19"/>
          <p:cNvSpPr txBox="1">
            <a:spLocks noChangeArrowheads="1"/>
          </p:cNvSpPr>
          <p:nvPr/>
        </p:nvSpPr>
        <p:spPr bwMode="auto">
          <a:xfrm>
            <a:off x="3886200" y="2514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400">
                <a:latin typeface="Times New Roman" pitchFamily="18" charset="0"/>
              </a:rPr>
              <a:t>•</a:t>
            </a:r>
          </a:p>
        </p:txBody>
      </p:sp>
      <p:sp>
        <p:nvSpPr>
          <p:cNvPr id="102" name="Text Box 20"/>
          <p:cNvSpPr txBox="1">
            <a:spLocks noChangeArrowheads="1"/>
          </p:cNvSpPr>
          <p:nvPr/>
        </p:nvSpPr>
        <p:spPr bwMode="auto">
          <a:xfrm>
            <a:off x="3886200" y="2667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400">
                <a:latin typeface="Times New Roman" pitchFamily="18" charset="0"/>
              </a:rPr>
              <a:t>•</a:t>
            </a: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3886200" y="2838450"/>
            <a:ext cx="25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zh-CN" sz="2400">
                <a:latin typeface="Times New Roman" pitchFamily="18" charset="0"/>
              </a:rPr>
              <a:t>•</a:t>
            </a:r>
          </a:p>
        </p:txBody>
      </p:sp>
      <p:sp>
        <p:nvSpPr>
          <p:cNvPr id="104" name="Line 22"/>
          <p:cNvSpPr>
            <a:spLocks noChangeShapeType="1"/>
          </p:cNvSpPr>
          <p:nvPr/>
        </p:nvSpPr>
        <p:spPr bwMode="auto">
          <a:xfrm>
            <a:off x="2667000" y="3657600"/>
            <a:ext cx="44958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23"/>
          <p:cNvSpPr>
            <a:spLocks noChangeShapeType="1"/>
          </p:cNvSpPr>
          <p:nvPr/>
        </p:nvSpPr>
        <p:spPr bwMode="auto">
          <a:xfrm>
            <a:off x="2667000" y="4038600"/>
            <a:ext cx="44958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24"/>
          <p:cNvSpPr>
            <a:spLocks noChangeShapeType="1"/>
          </p:cNvSpPr>
          <p:nvPr/>
        </p:nvSpPr>
        <p:spPr bwMode="auto">
          <a:xfrm>
            <a:off x="7239000" y="35052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Line 25"/>
          <p:cNvSpPr>
            <a:spLocks noChangeShapeType="1"/>
          </p:cNvSpPr>
          <p:nvPr/>
        </p:nvSpPr>
        <p:spPr bwMode="auto">
          <a:xfrm>
            <a:off x="7253288" y="38862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Line 26"/>
          <p:cNvSpPr>
            <a:spLocks noChangeShapeType="1"/>
          </p:cNvSpPr>
          <p:nvPr/>
        </p:nvSpPr>
        <p:spPr bwMode="auto">
          <a:xfrm>
            <a:off x="7239000" y="45720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Text Box 27"/>
          <p:cNvSpPr txBox="1">
            <a:spLocks noChangeArrowheads="1"/>
          </p:cNvSpPr>
          <p:nvPr/>
        </p:nvSpPr>
        <p:spPr bwMode="auto">
          <a:xfrm>
            <a:off x="2133600" y="2286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10" name="Text Box 28"/>
          <p:cNvSpPr txBox="1">
            <a:spLocks noChangeArrowheads="1"/>
          </p:cNvSpPr>
          <p:nvPr/>
        </p:nvSpPr>
        <p:spPr bwMode="auto">
          <a:xfrm>
            <a:off x="2057400" y="30003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12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11" name="Text Box 29"/>
          <p:cNvSpPr txBox="1">
            <a:spLocks noChangeArrowheads="1"/>
          </p:cNvSpPr>
          <p:nvPr/>
        </p:nvSpPr>
        <p:spPr bwMode="auto">
          <a:xfrm>
            <a:off x="1524000" y="3429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MEMW</a:t>
            </a:r>
          </a:p>
        </p:txBody>
      </p:sp>
      <p:sp>
        <p:nvSpPr>
          <p:cNvPr id="112" name="Text Box 30"/>
          <p:cNvSpPr txBox="1">
            <a:spLocks noChangeArrowheads="1"/>
          </p:cNvSpPr>
          <p:nvPr/>
        </p:nvSpPr>
        <p:spPr bwMode="auto">
          <a:xfrm>
            <a:off x="1566863" y="3810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MEMR</a:t>
            </a:r>
          </a:p>
        </p:txBody>
      </p:sp>
      <p:sp>
        <p:nvSpPr>
          <p:cNvPr id="113" name="Line 31"/>
          <p:cNvSpPr>
            <a:spLocks noChangeShapeType="1"/>
          </p:cNvSpPr>
          <p:nvPr/>
        </p:nvSpPr>
        <p:spPr bwMode="auto">
          <a:xfrm>
            <a:off x="1638300" y="35052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Line 32"/>
          <p:cNvSpPr>
            <a:spLocks noChangeShapeType="1"/>
          </p:cNvSpPr>
          <p:nvPr/>
        </p:nvSpPr>
        <p:spPr bwMode="auto">
          <a:xfrm>
            <a:off x="1643063" y="38862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Line 35"/>
          <p:cNvSpPr>
            <a:spLocks noChangeShapeType="1"/>
          </p:cNvSpPr>
          <p:nvPr/>
        </p:nvSpPr>
        <p:spPr bwMode="auto">
          <a:xfrm>
            <a:off x="6553200" y="47244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37"/>
          <p:cNvSpPr>
            <a:spLocks noChangeShapeType="1"/>
          </p:cNvSpPr>
          <p:nvPr/>
        </p:nvSpPr>
        <p:spPr bwMode="auto">
          <a:xfrm>
            <a:off x="4648200" y="48006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40"/>
          <p:cNvSpPr txBox="1">
            <a:spLocks noChangeArrowheads="1"/>
          </p:cNvSpPr>
          <p:nvPr/>
        </p:nvSpPr>
        <p:spPr bwMode="auto">
          <a:xfrm>
            <a:off x="1600200" y="17526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D0~D7</a:t>
            </a:r>
          </a:p>
        </p:txBody>
      </p:sp>
      <p:sp>
        <p:nvSpPr>
          <p:cNvPr id="118" name="Rectangle 43"/>
          <p:cNvSpPr>
            <a:spLocks noChangeArrowheads="1"/>
          </p:cNvSpPr>
          <p:nvPr/>
        </p:nvSpPr>
        <p:spPr bwMode="auto">
          <a:xfrm>
            <a:off x="5334000" y="4191000"/>
            <a:ext cx="1219200" cy="2286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" name="Text Box 44"/>
          <p:cNvSpPr txBox="1">
            <a:spLocks noChangeArrowheads="1"/>
          </p:cNvSpPr>
          <p:nvPr/>
        </p:nvSpPr>
        <p:spPr bwMode="auto">
          <a:xfrm>
            <a:off x="5334000" y="41910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G</a:t>
            </a:r>
            <a:r>
              <a:rPr kumimoji="1" lang="en-US" altLang="zh-CN"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0" name="Text Box 45"/>
          <p:cNvSpPr txBox="1">
            <a:spLocks noChangeArrowheads="1"/>
          </p:cNvSpPr>
          <p:nvPr/>
        </p:nvSpPr>
        <p:spPr bwMode="auto">
          <a:xfrm>
            <a:off x="5334000" y="45910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G</a:t>
            </a:r>
            <a:r>
              <a:rPr kumimoji="1" lang="en-US" altLang="zh-CN">
                <a:latin typeface="Times New Roman" pitchFamily="18" charset="0"/>
              </a:rPr>
              <a:t>2A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1" name="Text Box 46"/>
          <p:cNvSpPr txBox="1">
            <a:spLocks noChangeArrowheads="1"/>
          </p:cNvSpPr>
          <p:nvPr/>
        </p:nvSpPr>
        <p:spPr bwMode="auto">
          <a:xfrm>
            <a:off x="5334000" y="50149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G</a:t>
            </a:r>
            <a:r>
              <a:rPr kumimoji="1" lang="en-US" altLang="zh-CN">
                <a:latin typeface="Times New Roman" pitchFamily="18" charset="0"/>
              </a:rPr>
              <a:t>2B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22" name="Text Box 47"/>
          <p:cNvSpPr txBox="1">
            <a:spLocks noChangeArrowheads="1"/>
          </p:cNvSpPr>
          <p:nvPr/>
        </p:nvSpPr>
        <p:spPr bwMode="auto">
          <a:xfrm>
            <a:off x="5334000" y="54768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C</a:t>
            </a:r>
          </a:p>
        </p:txBody>
      </p:sp>
      <p:sp>
        <p:nvSpPr>
          <p:cNvPr id="123" name="Text Box 48"/>
          <p:cNvSpPr txBox="1">
            <a:spLocks noChangeArrowheads="1"/>
          </p:cNvSpPr>
          <p:nvPr/>
        </p:nvSpPr>
        <p:spPr bwMode="auto">
          <a:xfrm>
            <a:off x="5334000" y="57816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B</a:t>
            </a:r>
          </a:p>
        </p:txBody>
      </p:sp>
      <p:sp>
        <p:nvSpPr>
          <p:cNvPr id="124" name="Text Box 49"/>
          <p:cNvSpPr txBox="1">
            <a:spLocks noChangeArrowheads="1"/>
          </p:cNvSpPr>
          <p:nvPr/>
        </p:nvSpPr>
        <p:spPr bwMode="auto">
          <a:xfrm>
            <a:off x="5334000" y="60674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</a:p>
        </p:txBody>
      </p:sp>
      <p:sp>
        <p:nvSpPr>
          <p:cNvPr id="125" name="Rectangle 50"/>
          <p:cNvSpPr>
            <a:spLocks noChangeArrowheads="1"/>
          </p:cNvSpPr>
          <p:nvPr/>
        </p:nvSpPr>
        <p:spPr bwMode="auto">
          <a:xfrm>
            <a:off x="4343400" y="4191000"/>
            <a:ext cx="457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" name="Text Box 51"/>
          <p:cNvSpPr txBox="1">
            <a:spLocks noChangeArrowheads="1"/>
          </p:cNvSpPr>
          <p:nvPr/>
        </p:nvSpPr>
        <p:spPr bwMode="auto">
          <a:xfrm>
            <a:off x="4343400" y="41910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&amp;</a:t>
            </a: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27" name="Line 55"/>
          <p:cNvSpPr>
            <a:spLocks noChangeShapeType="1"/>
          </p:cNvSpPr>
          <p:nvPr/>
        </p:nvSpPr>
        <p:spPr bwMode="auto">
          <a:xfrm>
            <a:off x="3352800" y="36576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" name="Line 56"/>
          <p:cNvSpPr>
            <a:spLocks noChangeShapeType="1"/>
          </p:cNvSpPr>
          <p:nvPr/>
        </p:nvSpPr>
        <p:spPr bwMode="auto">
          <a:xfrm>
            <a:off x="3352800" y="4572000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9" name="Line 57"/>
          <p:cNvSpPr>
            <a:spLocks noChangeShapeType="1"/>
          </p:cNvSpPr>
          <p:nvPr/>
        </p:nvSpPr>
        <p:spPr bwMode="auto">
          <a:xfrm>
            <a:off x="3657600" y="4024313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0" name="Line 58"/>
          <p:cNvSpPr>
            <a:spLocks noChangeShapeType="1"/>
          </p:cNvSpPr>
          <p:nvPr/>
        </p:nvSpPr>
        <p:spPr bwMode="auto">
          <a:xfrm>
            <a:off x="3657600" y="4314825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" name="Oval 59"/>
          <p:cNvSpPr>
            <a:spLocks noChangeArrowheads="1"/>
          </p:cNvSpPr>
          <p:nvPr/>
        </p:nvSpPr>
        <p:spPr bwMode="auto">
          <a:xfrm>
            <a:off x="3624263" y="4010025"/>
            <a:ext cx="76200" cy="762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" name="Oval 60"/>
          <p:cNvSpPr>
            <a:spLocks noChangeArrowheads="1"/>
          </p:cNvSpPr>
          <p:nvPr/>
        </p:nvSpPr>
        <p:spPr bwMode="auto">
          <a:xfrm>
            <a:off x="3324225" y="3629025"/>
            <a:ext cx="76200" cy="76200"/>
          </a:xfrm>
          <a:prstGeom prst="ellipse">
            <a:avLst/>
          </a:prstGeom>
          <a:solidFill>
            <a:schemeClr val="tx2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" name="Oval 61"/>
          <p:cNvSpPr>
            <a:spLocks noChangeArrowheads="1"/>
          </p:cNvSpPr>
          <p:nvPr/>
        </p:nvSpPr>
        <p:spPr bwMode="auto">
          <a:xfrm>
            <a:off x="4800600" y="4386263"/>
            <a:ext cx="107950" cy="10795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" name="Rectangle 62"/>
          <p:cNvSpPr>
            <a:spLocks noChangeArrowheads="1"/>
          </p:cNvSpPr>
          <p:nvPr/>
        </p:nvSpPr>
        <p:spPr bwMode="auto">
          <a:xfrm>
            <a:off x="3810000" y="4868863"/>
            <a:ext cx="457200" cy="792162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5" name="Line 64"/>
          <p:cNvSpPr>
            <a:spLocks noChangeShapeType="1"/>
          </p:cNvSpPr>
          <p:nvPr/>
        </p:nvSpPr>
        <p:spPr bwMode="auto">
          <a:xfrm>
            <a:off x="2667000" y="6324600"/>
            <a:ext cx="2667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6" name="Line 65"/>
          <p:cNvSpPr>
            <a:spLocks noChangeShapeType="1"/>
          </p:cNvSpPr>
          <p:nvPr/>
        </p:nvSpPr>
        <p:spPr bwMode="auto">
          <a:xfrm>
            <a:off x="2667000" y="6019800"/>
            <a:ext cx="2667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" name="Line 66"/>
          <p:cNvSpPr>
            <a:spLocks noChangeShapeType="1"/>
          </p:cNvSpPr>
          <p:nvPr/>
        </p:nvSpPr>
        <p:spPr bwMode="auto">
          <a:xfrm>
            <a:off x="2667000" y="5715000"/>
            <a:ext cx="2667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" name="Text Box 67"/>
          <p:cNvSpPr txBox="1">
            <a:spLocks noChangeArrowheads="1"/>
          </p:cNvSpPr>
          <p:nvPr/>
        </p:nvSpPr>
        <p:spPr bwMode="auto">
          <a:xfrm>
            <a:off x="3810000" y="49672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&amp;</a:t>
            </a: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139" name="Text Box 68"/>
          <p:cNvSpPr txBox="1">
            <a:spLocks noChangeArrowheads="1"/>
          </p:cNvSpPr>
          <p:nvPr/>
        </p:nvSpPr>
        <p:spPr bwMode="auto">
          <a:xfrm>
            <a:off x="2057400" y="551021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19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0" name="Text Box 69"/>
          <p:cNvSpPr txBox="1">
            <a:spLocks noChangeArrowheads="1"/>
          </p:cNvSpPr>
          <p:nvPr/>
        </p:nvSpPr>
        <p:spPr bwMode="auto">
          <a:xfrm>
            <a:off x="2057400" y="58007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14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" name="Text Box 70"/>
          <p:cNvSpPr txBox="1">
            <a:spLocks noChangeArrowheads="1"/>
          </p:cNvSpPr>
          <p:nvPr/>
        </p:nvSpPr>
        <p:spPr bwMode="auto">
          <a:xfrm>
            <a:off x="2057400" y="606742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13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2" name="Line 71"/>
          <p:cNvSpPr>
            <a:spLocks noChangeShapeType="1"/>
          </p:cNvSpPr>
          <p:nvPr/>
        </p:nvSpPr>
        <p:spPr bwMode="auto">
          <a:xfrm>
            <a:off x="2662238" y="5059363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" name="Line 72"/>
          <p:cNvSpPr>
            <a:spLocks noChangeShapeType="1"/>
          </p:cNvSpPr>
          <p:nvPr/>
        </p:nvSpPr>
        <p:spPr bwMode="auto">
          <a:xfrm>
            <a:off x="2662238" y="5513388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Line 73"/>
          <p:cNvSpPr>
            <a:spLocks noChangeShapeType="1"/>
          </p:cNvSpPr>
          <p:nvPr/>
        </p:nvSpPr>
        <p:spPr bwMode="auto">
          <a:xfrm>
            <a:off x="4352925" y="5229225"/>
            <a:ext cx="9715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5" name="Oval 74"/>
          <p:cNvSpPr>
            <a:spLocks noChangeArrowheads="1"/>
          </p:cNvSpPr>
          <p:nvPr/>
        </p:nvSpPr>
        <p:spPr bwMode="auto">
          <a:xfrm>
            <a:off x="4267200" y="5181600"/>
            <a:ext cx="107950" cy="10795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Text Box 75"/>
          <p:cNvSpPr txBox="1">
            <a:spLocks noChangeArrowheads="1"/>
          </p:cNvSpPr>
          <p:nvPr/>
        </p:nvSpPr>
        <p:spPr bwMode="auto">
          <a:xfrm>
            <a:off x="2057400" y="4805363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17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7" name="Text Box 76"/>
          <p:cNvSpPr txBox="1">
            <a:spLocks noChangeArrowheads="1"/>
          </p:cNvSpPr>
          <p:nvPr/>
        </p:nvSpPr>
        <p:spPr bwMode="auto">
          <a:xfrm>
            <a:off x="2057400" y="5029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16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8" name="Text Box 77"/>
          <p:cNvSpPr txBox="1">
            <a:spLocks noChangeArrowheads="1"/>
          </p:cNvSpPr>
          <p:nvPr/>
        </p:nvSpPr>
        <p:spPr bwMode="auto">
          <a:xfrm>
            <a:off x="2052638" y="52578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A</a:t>
            </a:r>
            <a:r>
              <a:rPr kumimoji="1" lang="en-US" altLang="zh-CN">
                <a:latin typeface="Times New Roman" pitchFamily="18" charset="0"/>
              </a:rPr>
              <a:t>15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9" name="Line 78"/>
          <p:cNvSpPr>
            <a:spLocks noChangeShapeType="1"/>
          </p:cNvSpPr>
          <p:nvPr/>
        </p:nvSpPr>
        <p:spPr bwMode="auto">
          <a:xfrm flipV="1">
            <a:off x="6877050" y="5157788"/>
            <a:ext cx="0" cy="5762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0" name="Oval 79"/>
          <p:cNvSpPr>
            <a:spLocks noChangeArrowheads="1"/>
          </p:cNvSpPr>
          <p:nvPr/>
        </p:nvSpPr>
        <p:spPr bwMode="auto">
          <a:xfrm>
            <a:off x="6842125" y="5734050"/>
            <a:ext cx="76200" cy="76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Text Box 80"/>
          <p:cNvSpPr txBox="1">
            <a:spLocks noChangeArrowheads="1"/>
          </p:cNvSpPr>
          <p:nvPr/>
        </p:nvSpPr>
        <p:spPr bwMode="auto">
          <a:xfrm>
            <a:off x="6804025" y="573405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+5V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52" name="Line 81"/>
          <p:cNvSpPr>
            <a:spLocks noChangeShapeType="1"/>
          </p:cNvSpPr>
          <p:nvPr/>
        </p:nvSpPr>
        <p:spPr bwMode="auto">
          <a:xfrm>
            <a:off x="5410200" y="4681538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" name="Line 82"/>
          <p:cNvSpPr>
            <a:spLocks noChangeShapeType="1"/>
          </p:cNvSpPr>
          <p:nvPr/>
        </p:nvSpPr>
        <p:spPr bwMode="auto">
          <a:xfrm>
            <a:off x="5410200" y="5105400"/>
            <a:ext cx="4572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Text Box 84"/>
          <p:cNvSpPr txBox="1">
            <a:spLocks noChangeArrowheads="1"/>
          </p:cNvSpPr>
          <p:nvPr/>
        </p:nvSpPr>
        <p:spPr bwMode="auto">
          <a:xfrm>
            <a:off x="6084888" y="45085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Y</a:t>
            </a:r>
            <a:r>
              <a:rPr kumimoji="1" lang="en-US" altLang="zh-CN">
                <a:latin typeface="Times New Roman" pitchFamily="18" charset="0"/>
              </a:rPr>
              <a:t>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55" name="Line 85"/>
          <p:cNvSpPr>
            <a:spLocks noChangeShapeType="1"/>
          </p:cNvSpPr>
          <p:nvPr/>
        </p:nvSpPr>
        <p:spPr bwMode="auto">
          <a:xfrm>
            <a:off x="6156325" y="4581525"/>
            <a:ext cx="3048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Line 87"/>
          <p:cNvSpPr>
            <a:spLocks noChangeShapeType="1"/>
          </p:cNvSpPr>
          <p:nvPr/>
        </p:nvSpPr>
        <p:spPr bwMode="auto">
          <a:xfrm flipH="1">
            <a:off x="6877050" y="5157788"/>
            <a:ext cx="287338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" name="Line 88"/>
          <p:cNvSpPr>
            <a:spLocks noChangeShapeType="1"/>
          </p:cNvSpPr>
          <p:nvPr/>
        </p:nvSpPr>
        <p:spPr bwMode="auto">
          <a:xfrm>
            <a:off x="2339975" y="2708275"/>
            <a:ext cx="0" cy="3603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Text Box 89"/>
          <p:cNvSpPr txBox="1">
            <a:spLocks noChangeArrowheads="1"/>
          </p:cNvSpPr>
          <p:nvPr/>
        </p:nvSpPr>
        <p:spPr bwMode="auto">
          <a:xfrm>
            <a:off x="4211638" y="404813"/>
            <a:ext cx="28797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b="1"/>
              <a:t>下图中</a:t>
            </a:r>
            <a:r>
              <a:rPr lang="en-US" altLang="zh-CN" b="1"/>
              <a:t>A18</a:t>
            </a:r>
            <a:r>
              <a:rPr lang="zh-CN" altLang="en-US" b="1"/>
              <a:t>不参与译码，故</a:t>
            </a:r>
            <a:r>
              <a:rPr lang="en-US" altLang="zh-CN" b="1"/>
              <a:t>6264</a:t>
            </a:r>
            <a:r>
              <a:rPr lang="zh-CN" altLang="en-US" b="1"/>
              <a:t>的地址范围为：</a:t>
            </a:r>
          </a:p>
        </p:txBody>
      </p:sp>
      <p:sp>
        <p:nvSpPr>
          <p:cNvPr id="159" name="Line 92"/>
          <p:cNvSpPr>
            <a:spLocks noChangeShapeType="1"/>
          </p:cNvSpPr>
          <p:nvPr/>
        </p:nvSpPr>
        <p:spPr bwMode="auto">
          <a:xfrm>
            <a:off x="2662238" y="5287963"/>
            <a:ext cx="1143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0" name="Rectangle 93"/>
          <p:cNvSpPr>
            <a:spLocks noChangeArrowheads="1"/>
          </p:cNvSpPr>
          <p:nvPr/>
        </p:nvSpPr>
        <p:spPr bwMode="auto">
          <a:xfrm>
            <a:off x="4356100" y="1052513"/>
            <a:ext cx="2198688" cy="6413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buFont typeface="Wingdings" pitchFamily="2" charset="2"/>
              <a:buChar char="ü"/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8000</a:t>
            </a: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H~39FFFH</a:t>
            </a:r>
          </a:p>
          <a:p>
            <a:pPr algn="l">
              <a:buFont typeface="Wingdings" pitchFamily="2" charset="2"/>
              <a:buChar char="ü"/>
              <a:defRPr/>
            </a:pPr>
            <a:r>
              <a:rPr lang="en-US" altLang="zh-CN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78000H~79FFFH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61" name="Text Box 94"/>
          <p:cNvSpPr txBox="1">
            <a:spLocks noChangeArrowheads="1"/>
          </p:cNvSpPr>
          <p:nvPr/>
        </p:nvSpPr>
        <p:spPr bwMode="auto">
          <a:xfrm>
            <a:off x="7956550" y="2781300"/>
            <a:ext cx="22701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6264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162" name="Line 95"/>
          <p:cNvSpPr>
            <a:spLocks noChangeShapeType="1"/>
          </p:cNvSpPr>
          <p:nvPr/>
        </p:nvSpPr>
        <p:spPr bwMode="auto">
          <a:xfrm>
            <a:off x="4648200" y="4800600"/>
            <a:ext cx="0" cy="4095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" name="灯片编号占位符 81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A2E80AA-0632-4AC1-B6DA-F9E146F3348C}" type="slidenum">
              <a:rPr lang="zh-CN" altLang="en-US" smtClean="0"/>
              <a:pPr eaLnBrk="1" hangingPunct="1"/>
              <a:t>48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662764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74032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并行接口电路及</a:t>
            </a:r>
            <a:r>
              <a:rPr lang="en-US" altLang="zh-CN" dirty="0" smtClean="0"/>
              <a:t>8255A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47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"/>
          <p:cNvSpPr txBox="1">
            <a:spLocks noChangeArrowheads="1"/>
          </p:cNvSpPr>
          <p:nvPr/>
        </p:nvSpPr>
        <p:spPr bwMode="auto">
          <a:xfrm>
            <a:off x="227013" y="228600"/>
            <a:ext cx="39639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微型计算机的基本结构</a:t>
            </a:r>
            <a:endParaRPr kumimoji="1" lang="zh-CN" altLang="en-US" sz="24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914400" y="5638800"/>
            <a:ext cx="662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spcAft>
                <a:spcPct val="300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简介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1)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构成部件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;      </a:t>
            </a:r>
            <a:r>
              <a:rPr kumimoji="1" lang="en-US" altLang="zh-CN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2) </a:t>
            </a:r>
            <a:r>
              <a:rPr kumimoji="1" lang="zh-CN" altLang="en-US" sz="2400" b="1">
                <a:solidFill>
                  <a:srgbClr val="FF3300"/>
                </a:solidFill>
                <a:latin typeface="Times New Roman" pitchFamily="18" charset="0"/>
                <a:ea typeface="楷体_GB2312" pitchFamily="49" charset="-122"/>
              </a:rPr>
              <a:t>工作过程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762000" y="990600"/>
            <a:ext cx="7772400" cy="4191000"/>
            <a:chOff x="480" y="528"/>
            <a:chExt cx="4896" cy="2640"/>
          </a:xfrm>
        </p:grpSpPr>
        <p:sp>
          <p:nvSpPr>
            <p:cNvPr id="16388" name="AutoShape 5"/>
            <p:cNvSpPr>
              <a:spLocks noChangeArrowheads="1"/>
            </p:cNvSpPr>
            <p:nvPr/>
          </p:nvSpPr>
          <p:spPr bwMode="auto">
            <a:xfrm>
              <a:off x="2124" y="869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389" name="AutoShape 6"/>
            <p:cNvSpPr>
              <a:spLocks noChangeArrowheads="1"/>
            </p:cNvSpPr>
            <p:nvPr/>
          </p:nvSpPr>
          <p:spPr bwMode="auto">
            <a:xfrm>
              <a:off x="1500" y="870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390" name="AutoShape 7"/>
            <p:cNvSpPr>
              <a:spLocks noChangeArrowheads="1"/>
            </p:cNvSpPr>
            <p:nvPr/>
          </p:nvSpPr>
          <p:spPr bwMode="auto">
            <a:xfrm>
              <a:off x="3703" y="2189"/>
              <a:ext cx="179" cy="852"/>
            </a:xfrm>
            <a:prstGeom prst="upArrow">
              <a:avLst>
                <a:gd name="adj1" fmla="val 56426"/>
                <a:gd name="adj2" fmla="val 540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391" name="AutoShape 8"/>
            <p:cNvSpPr>
              <a:spLocks noChangeArrowheads="1"/>
            </p:cNvSpPr>
            <p:nvPr/>
          </p:nvSpPr>
          <p:spPr bwMode="auto">
            <a:xfrm>
              <a:off x="2249" y="2189"/>
              <a:ext cx="180" cy="852"/>
            </a:xfrm>
            <a:prstGeom prst="upArrow">
              <a:avLst>
                <a:gd name="adj1" fmla="val 56426"/>
                <a:gd name="adj2" fmla="val 53798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392" name="AutoShape 9"/>
            <p:cNvSpPr>
              <a:spLocks noChangeArrowheads="1"/>
            </p:cNvSpPr>
            <p:nvPr/>
          </p:nvSpPr>
          <p:spPr bwMode="auto">
            <a:xfrm>
              <a:off x="1617" y="2189"/>
              <a:ext cx="178" cy="852"/>
            </a:xfrm>
            <a:prstGeom prst="upArrow">
              <a:avLst>
                <a:gd name="adj1" fmla="val 56426"/>
                <a:gd name="adj2" fmla="val 54402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393" name="AutoShape 10"/>
            <p:cNvSpPr>
              <a:spLocks noChangeArrowheads="1"/>
            </p:cNvSpPr>
            <p:nvPr/>
          </p:nvSpPr>
          <p:spPr bwMode="auto">
            <a:xfrm>
              <a:off x="1089" y="672"/>
              <a:ext cx="4143" cy="293"/>
            </a:xfrm>
            <a:prstGeom prst="rightArrow">
              <a:avLst>
                <a:gd name="adj1" fmla="val 50000"/>
                <a:gd name="adj2" fmla="val 49883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394" name="Text Box 11"/>
            <p:cNvSpPr txBox="1">
              <a:spLocks noChangeArrowheads="1"/>
            </p:cNvSpPr>
            <p:nvPr/>
          </p:nvSpPr>
          <p:spPr bwMode="auto">
            <a:xfrm>
              <a:off x="1412" y="1132"/>
              <a:ext cx="352" cy="1057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/>
              <a:r>
                <a:rPr kumimoji="1" lang="zh-CN" altLang="en-US" sz="2400" b="1">
                  <a:latin typeface="宋体" charset="-122"/>
                </a:rPr>
                <a:t>存</a:t>
              </a:r>
            </a:p>
            <a:p>
              <a:pPr algn="ctr"/>
              <a:r>
                <a:rPr kumimoji="1" lang="zh-CN" altLang="en-US" sz="2400" b="1">
                  <a:latin typeface="宋体" charset="-122"/>
                </a:rPr>
                <a:t>储</a:t>
              </a:r>
            </a:p>
            <a:p>
              <a:pPr algn="ctr"/>
              <a:r>
                <a:rPr kumimoji="1" lang="zh-CN" altLang="en-US" sz="2400" b="1">
                  <a:latin typeface="宋体" charset="-122"/>
                </a:rPr>
                <a:t>器</a:t>
              </a:r>
              <a:endParaRPr kumimoji="1" lang="zh-CN" altLang="en-US" sz="1000">
                <a:latin typeface="Times New Roman" pitchFamily="18" charset="0"/>
              </a:endParaRPr>
            </a:p>
          </p:txBody>
        </p:sp>
        <p:sp>
          <p:nvSpPr>
            <p:cNvPr id="16395" name="Text Box 12"/>
            <p:cNvSpPr txBox="1">
              <a:spLocks noChangeArrowheads="1"/>
            </p:cNvSpPr>
            <p:nvPr/>
          </p:nvSpPr>
          <p:spPr bwMode="auto">
            <a:xfrm>
              <a:off x="2051" y="1126"/>
              <a:ext cx="351" cy="1059"/>
            </a:xfrm>
            <a:prstGeom prst="rect">
              <a:avLst/>
            </a:prstGeom>
            <a:solidFill>
              <a:srgbClr val="FF99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I/O</a:t>
              </a:r>
            </a:p>
            <a:p>
              <a:pPr algn="ctr"/>
              <a:r>
                <a:rPr kumimoji="1" lang="zh-CN" altLang="en-US" sz="2400" b="1">
                  <a:latin typeface="宋体" charset="-122"/>
                </a:rPr>
                <a:t>接</a:t>
              </a:r>
            </a:p>
            <a:p>
              <a:pPr algn="ctr"/>
              <a:r>
                <a:rPr kumimoji="1" lang="zh-CN" altLang="en-US" sz="2400" b="1">
                  <a:latin typeface="宋体" charset="-122"/>
                </a:rPr>
                <a:t>口</a:t>
              </a:r>
              <a:endParaRPr kumimoji="1" lang="zh-CN" altLang="en-US" sz="1400">
                <a:latin typeface="Times New Roman" pitchFamily="18" charset="0"/>
              </a:endParaRPr>
            </a:p>
          </p:txBody>
        </p:sp>
        <p:sp>
          <p:nvSpPr>
            <p:cNvPr id="16396" name="AutoShape 13"/>
            <p:cNvSpPr>
              <a:spLocks noChangeArrowheads="1"/>
            </p:cNvSpPr>
            <p:nvPr/>
          </p:nvSpPr>
          <p:spPr bwMode="auto">
            <a:xfrm>
              <a:off x="2398" y="1493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397" name="Text Box 14"/>
            <p:cNvSpPr txBox="1">
              <a:spLocks noChangeArrowheads="1"/>
            </p:cNvSpPr>
            <p:nvPr/>
          </p:nvSpPr>
          <p:spPr bwMode="auto">
            <a:xfrm>
              <a:off x="2695" y="1171"/>
              <a:ext cx="281" cy="1037"/>
            </a:xfrm>
            <a:prstGeom prst="rect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输</a:t>
              </a:r>
            </a:p>
            <a:p>
              <a:pPr algn="ctr"/>
              <a:r>
                <a:rPr kumimoji="1"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入</a:t>
              </a:r>
            </a:p>
            <a:p>
              <a:pPr algn="ctr"/>
              <a:r>
                <a:rPr kumimoji="1"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设</a:t>
              </a:r>
            </a:p>
            <a:p>
              <a:pPr algn="ctr"/>
              <a:r>
                <a:rPr kumimoji="1"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备</a:t>
              </a:r>
              <a:endParaRPr kumimoji="1" lang="zh-CN" altLang="en-US" sz="3600">
                <a:latin typeface="Times New Roman" pitchFamily="18" charset="0"/>
              </a:endParaRPr>
            </a:p>
          </p:txBody>
        </p:sp>
        <p:sp>
          <p:nvSpPr>
            <p:cNvPr id="16398" name="Oval 15"/>
            <p:cNvSpPr>
              <a:spLocks noChangeArrowheads="1"/>
            </p:cNvSpPr>
            <p:nvPr/>
          </p:nvSpPr>
          <p:spPr bwMode="auto">
            <a:xfrm>
              <a:off x="3116" y="1604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399" name="Oval 16"/>
            <p:cNvSpPr>
              <a:spLocks noChangeArrowheads="1"/>
            </p:cNvSpPr>
            <p:nvPr/>
          </p:nvSpPr>
          <p:spPr bwMode="auto">
            <a:xfrm>
              <a:off x="3210" y="1604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00" name="Oval 17"/>
            <p:cNvSpPr>
              <a:spLocks noChangeArrowheads="1"/>
            </p:cNvSpPr>
            <p:nvPr/>
          </p:nvSpPr>
          <p:spPr bwMode="auto">
            <a:xfrm>
              <a:off x="3304" y="1598"/>
              <a:ext cx="44" cy="49"/>
            </a:xfrm>
            <a:prstGeom prst="ellipse">
              <a:avLst/>
            </a:prstGeom>
            <a:solidFill>
              <a:srgbClr val="000000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01" name="Text Box 18"/>
            <p:cNvSpPr txBox="1">
              <a:spLocks noChangeArrowheads="1"/>
            </p:cNvSpPr>
            <p:nvPr/>
          </p:nvSpPr>
          <p:spPr bwMode="auto">
            <a:xfrm>
              <a:off x="3484" y="1123"/>
              <a:ext cx="352" cy="1057"/>
            </a:xfrm>
            <a:prstGeom prst="rect">
              <a:avLst/>
            </a:prstGeom>
            <a:solidFill>
              <a:srgbClr val="CC99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180000" rIns="0" bIns="0"/>
            <a:lstStyle/>
            <a:p>
              <a:pPr algn="ctr"/>
              <a:r>
                <a:rPr kumimoji="1" lang="en-US" altLang="zh-CN" sz="2400" b="1">
                  <a:latin typeface="Times New Roman" pitchFamily="18" charset="0"/>
                </a:rPr>
                <a:t>I/O</a:t>
              </a:r>
            </a:p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接</a:t>
              </a:r>
            </a:p>
            <a:p>
              <a:pPr algn="ctr"/>
              <a:r>
                <a:rPr kumimoji="1" lang="zh-CN" altLang="en-US" sz="2400" b="1">
                  <a:latin typeface="Times New Roman" pitchFamily="18" charset="0"/>
                </a:rPr>
                <a:t>口</a:t>
              </a:r>
              <a:endParaRPr kumimoji="1" lang="zh-CN" altLang="en-US" sz="1000">
                <a:latin typeface="Times New Roman" pitchFamily="18" charset="0"/>
              </a:endParaRPr>
            </a:p>
          </p:txBody>
        </p:sp>
        <p:sp>
          <p:nvSpPr>
            <p:cNvPr id="16402" name="Text Box 19"/>
            <p:cNvSpPr txBox="1">
              <a:spLocks noChangeArrowheads="1"/>
            </p:cNvSpPr>
            <p:nvPr/>
          </p:nvSpPr>
          <p:spPr bwMode="auto">
            <a:xfrm>
              <a:off x="3977" y="2314"/>
              <a:ext cx="139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数据总线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DB</a:t>
              </a:r>
            </a:p>
          </p:txBody>
        </p:sp>
        <p:sp>
          <p:nvSpPr>
            <p:cNvPr id="16403" name="Text Box 20"/>
            <p:cNvSpPr txBox="1">
              <a:spLocks noChangeArrowheads="1"/>
            </p:cNvSpPr>
            <p:nvPr/>
          </p:nvSpPr>
          <p:spPr bwMode="auto">
            <a:xfrm>
              <a:off x="3936" y="2704"/>
              <a:ext cx="1177" cy="224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控制总线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CB</a:t>
              </a:r>
              <a:endParaRPr kumimoji="1" lang="en-US" altLang="zh-CN" b="1">
                <a:latin typeface="Times New Roman" pitchFamily="18" charset="0"/>
              </a:endParaRPr>
            </a:p>
          </p:txBody>
        </p:sp>
        <p:sp>
          <p:nvSpPr>
            <p:cNvPr id="16404" name="Text Box 21"/>
            <p:cNvSpPr txBox="1">
              <a:spLocks noChangeArrowheads="1"/>
            </p:cNvSpPr>
            <p:nvPr/>
          </p:nvSpPr>
          <p:spPr bwMode="auto">
            <a:xfrm>
              <a:off x="3888" y="528"/>
              <a:ext cx="1440" cy="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kumimoji="1" lang="zh-CN" altLang="en-US" sz="2400" b="1">
                  <a:latin typeface="Times New Roman" pitchFamily="18" charset="0"/>
                  <a:ea typeface="楷体_GB2312" pitchFamily="49" charset="-122"/>
                </a:rPr>
                <a:t>地址总线 </a:t>
              </a:r>
              <a:r>
                <a:rPr kumimoji="1" lang="en-US" altLang="zh-CN" sz="2400" b="1">
                  <a:latin typeface="Times New Roman" pitchFamily="18" charset="0"/>
                  <a:ea typeface="楷体_GB2312" pitchFamily="49" charset="-122"/>
                </a:rPr>
                <a:t>AB</a:t>
              </a:r>
            </a:p>
          </p:txBody>
        </p:sp>
        <p:sp>
          <p:nvSpPr>
            <p:cNvPr id="16405" name="AutoShape 22"/>
            <p:cNvSpPr>
              <a:spLocks noChangeArrowheads="1"/>
            </p:cNvSpPr>
            <p:nvPr/>
          </p:nvSpPr>
          <p:spPr bwMode="auto">
            <a:xfrm>
              <a:off x="3834" y="1493"/>
              <a:ext cx="297" cy="258"/>
            </a:xfrm>
            <a:prstGeom prst="leftRightArrow">
              <a:avLst>
                <a:gd name="adj1" fmla="val 50000"/>
                <a:gd name="adj2" fmla="val 23023"/>
              </a:avLst>
            </a:prstGeom>
            <a:solidFill>
              <a:srgbClr val="33CC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06" name="Text Box 23"/>
            <p:cNvSpPr txBox="1">
              <a:spLocks noChangeArrowheads="1"/>
            </p:cNvSpPr>
            <p:nvPr/>
          </p:nvSpPr>
          <p:spPr bwMode="auto">
            <a:xfrm>
              <a:off x="4132" y="1124"/>
              <a:ext cx="282" cy="1036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kumimoji="1"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输</a:t>
              </a:r>
            </a:p>
            <a:p>
              <a:pPr algn="ctr"/>
              <a:r>
                <a:rPr kumimoji="1"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出</a:t>
              </a:r>
            </a:p>
            <a:p>
              <a:pPr algn="ctr"/>
              <a:r>
                <a:rPr kumimoji="1"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设</a:t>
              </a:r>
            </a:p>
            <a:p>
              <a:pPr algn="ctr"/>
              <a:r>
                <a:rPr kumimoji="1" lang="zh-CN" altLang="en-US" sz="2400" b="1">
                  <a:solidFill>
                    <a:srgbClr val="FFFFFF"/>
                  </a:solidFill>
                  <a:latin typeface="Times New Roman" pitchFamily="18" charset="0"/>
                </a:rPr>
                <a:t>备</a:t>
              </a:r>
              <a:endParaRPr kumimoji="1" lang="zh-CN" altLang="en-US" sz="3600">
                <a:latin typeface="Times New Roman" pitchFamily="18" charset="0"/>
              </a:endParaRPr>
            </a:p>
          </p:txBody>
        </p:sp>
        <p:sp>
          <p:nvSpPr>
            <p:cNvPr id="16407" name="AutoShape 24"/>
            <p:cNvSpPr>
              <a:spLocks noChangeArrowheads="1"/>
            </p:cNvSpPr>
            <p:nvPr/>
          </p:nvSpPr>
          <p:spPr bwMode="auto">
            <a:xfrm>
              <a:off x="1100" y="2499"/>
              <a:ext cx="4180" cy="292"/>
            </a:xfrm>
            <a:prstGeom prst="leftRightArrow">
              <a:avLst>
                <a:gd name="adj1" fmla="val 52056"/>
                <a:gd name="adj2" fmla="val 54874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08" name="AutoShape 25"/>
            <p:cNvSpPr>
              <a:spLocks noChangeArrowheads="1"/>
            </p:cNvSpPr>
            <p:nvPr/>
          </p:nvSpPr>
          <p:spPr bwMode="auto">
            <a:xfrm>
              <a:off x="1092" y="2875"/>
              <a:ext cx="4188" cy="293"/>
            </a:xfrm>
            <a:prstGeom prst="leftRightArrow">
              <a:avLst>
                <a:gd name="adj1" fmla="val 52056"/>
                <a:gd name="adj2" fmla="val 58961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09" name="AutoShape 26"/>
            <p:cNvSpPr>
              <a:spLocks noChangeArrowheads="1"/>
            </p:cNvSpPr>
            <p:nvPr/>
          </p:nvSpPr>
          <p:spPr bwMode="auto">
            <a:xfrm>
              <a:off x="1389" y="2189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10" name="AutoShape 27"/>
            <p:cNvSpPr>
              <a:spLocks noChangeArrowheads="1"/>
            </p:cNvSpPr>
            <p:nvPr/>
          </p:nvSpPr>
          <p:spPr bwMode="auto">
            <a:xfrm>
              <a:off x="2006" y="2189"/>
              <a:ext cx="180" cy="378"/>
            </a:xfrm>
            <a:prstGeom prst="upArrow">
              <a:avLst>
                <a:gd name="adj1" fmla="val 50000"/>
                <a:gd name="adj2" fmla="val 52500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11" name="AutoShape 28"/>
            <p:cNvSpPr>
              <a:spLocks noChangeArrowheads="1"/>
            </p:cNvSpPr>
            <p:nvPr/>
          </p:nvSpPr>
          <p:spPr bwMode="auto">
            <a:xfrm>
              <a:off x="3445" y="2189"/>
              <a:ext cx="179" cy="378"/>
            </a:xfrm>
            <a:prstGeom prst="upArrow">
              <a:avLst>
                <a:gd name="adj1" fmla="val 50000"/>
                <a:gd name="adj2" fmla="val 52793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12" name="Rectangle 29"/>
            <p:cNvSpPr>
              <a:spLocks noChangeArrowheads="1"/>
            </p:cNvSpPr>
            <p:nvPr/>
          </p:nvSpPr>
          <p:spPr bwMode="auto">
            <a:xfrm>
              <a:off x="1443" y="2536"/>
              <a:ext cx="71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13" name="Rectangle 30"/>
            <p:cNvSpPr>
              <a:spLocks noChangeArrowheads="1"/>
            </p:cNvSpPr>
            <p:nvPr/>
          </p:nvSpPr>
          <p:spPr bwMode="auto">
            <a:xfrm>
              <a:off x="2066" y="2536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14" name="Rectangle 31"/>
            <p:cNvSpPr>
              <a:spLocks noChangeArrowheads="1"/>
            </p:cNvSpPr>
            <p:nvPr/>
          </p:nvSpPr>
          <p:spPr bwMode="auto">
            <a:xfrm>
              <a:off x="1667" y="2916"/>
              <a:ext cx="74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15" name="Rectangle 32"/>
            <p:cNvSpPr>
              <a:spLocks noChangeArrowheads="1"/>
            </p:cNvSpPr>
            <p:nvPr/>
          </p:nvSpPr>
          <p:spPr bwMode="auto">
            <a:xfrm>
              <a:off x="2301" y="2928"/>
              <a:ext cx="73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16" name="Rectangle 33"/>
            <p:cNvSpPr>
              <a:spLocks noChangeArrowheads="1"/>
            </p:cNvSpPr>
            <p:nvPr/>
          </p:nvSpPr>
          <p:spPr bwMode="auto">
            <a:xfrm>
              <a:off x="3754" y="2916"/>
              <a:ext cx="75" cy="60"/>
            </a:xfrm>
            <a:prstGeom prst="rect">
              <a:avLst/>
            </a:prstGeom>
            <a:solidFill>
              <a:srgbClr val="FF9900"/>
            </a:solidFill>
            <a:ln w="25400">
              <a:solidFill>
                <a:srgbClr val="FF99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17" name="Rectangle 34"/>
            <p:cNvSpPr>
              <a:spLocks noChangeArrowheads="1"/>
            </p:cNvSpPr>
            <p:nvPr/>
          </p:nvSpPr>
          <p:spPr bwMode="auto">
            <a:xfrm>
              <a:off x="3499" y="2528"/>
              <a:ext cx="66" cy="61"/>
            </a:xfrm>
            <a:prstGeom prst="rect">
              <a:avLst/>
            </a:prstGeom>
            <a:solidFill>
              <a:srgbClr val="00CCFF"/>
            </a:solidFill>
            <a:ln w="25400">
              <a:solidFill>
                <a:srgbClr val="00CC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18" name="Rectangle 35"/>
            <p:cNvSpPr>
              <a:spLocks noChangeArrowheads="1"/>
            </p:cNvSpPr>
            <p:nvPr/>
          </p:nvSpPr>
          <p:spPr bwMode="auto">
            <a:xfrm>
              <a:off x="1555" y="854"/>
              <a:ext cx="69" cy="40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19" name="Rectangle 36"/>
            <p:cNvSpPr>
              <a:spLocks noChangeArrowheads="1"/>
            </p:cNvSpPr>
            <p:nvPr/>
          </p:nvSpPr>
          <p:spPr bwMode="auto">
            <a:xfrm>
              <a:off x="2180" y="860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20" name="Text Box 37"/>
            <p:cNvSpPr txBox="1">
              <a:spLocks noChangeArrowheads="1"/>
            </p:cNvSpPr>
            <p:nvPr/>
          </p:nvSpPr>
          <p:spPr bwMode="auto">
            <a:xfrm>
              <a:off x="480" y="718"/>
              <a:ext cx="612" cy="2450"/>
            </a:xfrm>
            <a:prstGeom prst="rect">
              <a:avLst/>
            </a:prstGeom>
            <a:solidFill>
              <a:srgbClr val="99CC00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72000" tIns="360000" rIns="0" bIns="0"/>
            <a:lstStyle/>
            <a:p>
              <a:pPr algn="just"/>
              <a:endParaRPr kumimoji="1" lang="en-US" altLang="zh-CN" sz="4200" b="1">
                <a:latin typeface="Times New Roman" pitchFamily="18" charset="0"/>
              </a:endParaRPr>
            </a:p>
            <a:p>
              <a:pPr algn="just"/>
              <a:endParaRPr kumimoji="1" lang="en-US" altLang="zh-CN" sz="2800" b="1">
                <a:latin typeface="Times New Roman" pitchFamily="18" charset="0"/>
              </a:endParaRPr>
            </a:p>
            <a:p>
              <a:pPr algn="just"/>
              <a:r>
                <a:rPr kumimoji="1" lang="en-US" altLang="zh-CN" sz="2800" b="1">
                  <a:latin typeface="Times New Roman" pitchFamily="18" charset="0"/>
                </a:rPr>
                <a:t>CPU</a:t>
              </a:r>
              <a:endParaRPr kumimoji="1" lang="en-US" altLang="zh-CN" sz="1000">
                <a:latin typeface="Times New Roman" pitchFamily="18" charset="0"/>
              </a:endParaRPr>
            </a:p>
          </p:txBody>
        </p:sp>
        <p:sp>
          <p:nvSpPr>
            <p:cNvPr id="16421" name="AutoShape 38"/>
            <p:cNvSpPr>
              <a:spLocks noChangeArrowheads="1"/>
            </p:cNvSpPr>
            <p:nvPr/>
          </p:nvSpPr>
          <p:spPr bwMode="auto">
            <a:xfrm>
              <a:off x="3564" y="873"/>
              <a:ext cx="180" cy="254"/>
            </a:xfrm>
            <a:prstGeom prst="downArrow">
              <a:avLst>
                <a:gd name="adj1" fmla="val 50000"/>
                <a:gd name="adj2" fmla="val 35278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  <p:sp>
          <p:nvSpPr>
            <p:cNvPr id="16422" name="Rectangle 39"/>
            <p:cNvSpPr>
              <a:spLocks noChangeArrowheads="1"/>
            </p:cNvSpPr>
            <p:nvPr/>
          </p:nvSpPr>
          <p:spPr bwMode="auto">
            <a:xfrm>
              <a:off x="3620" y="864"/>
              <a:ext cx="69" cy="41"/>
            </a:xfrm>
            <a:prstGeom prst="rect">
              <a:avLst/>
            </a:prstGeom>
            <a:solidFill>
              <a:srgbClr val="FFCC00"/>
            </a:solidFill>
            <a:ln w="25400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latin typeface="Lucida Sans Unicode" pitchFamily="34" charset="0"/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04800" y="1447800"/>
          <a:ext cx="7772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VISIO" r:id="rId3" imgW="3806640" imgH="1977840" progId="Visio.Drawing.6">
                  <p:embed/>
                </p:oleObj>
              </mc:Choice>
              <mc:Fallback>
                <p:oleObj name="VISIO" r:id="rId3" imgW="3806640" imgH="1977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77724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9600" y="304800"/>
            <a:ext cx="63833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chemeClr val="tx2"/>
                </a:solidFill>
              </a:rPr>
              <a:t>并行接口连接外设示意图</a:t>
            </a:r>
          </a:p>
        </p:txBody>
      </p:sp>
    </p:spTree>
    <p:extLst>
      <p:ext uri="{BB962C8B-B14F-4D97-AF65-F5344CB8AC3E}">
        <p14:creationId xmlns:p14="http://schemas.microsoft.com/office/powerpoint/2010/main" val="35356564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762000"/>
            <a:ext cx="685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100000"/>
              </a:spcAft>
            </a:pPr>
            <a:r>
              <a:rPr lang="zh-CN" altLang="en-US" sz="28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可编程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并行接口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8255A</a:t>
            </a:r>
            <a:endParaRPr lang="en-US" altLang="zh-CN" sz="2400" dirty="0"/>
          </a:p>
          <a:p>
            <a:pPr marL="1143000" lvl="2" indent="-228600">
              <a:spcBef>
                <a:spcPct val="20000"/>
              </a:spcBef>
              <a:spcAft>
                <a:spcPct val="60000"/>
              </a:spcAft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一、</a:t>
            </a:r>
            <a:r>
              <a:rPr lang="en-US" altLang="zh-CN" sz="2400" dirty="0">
                <a:ea typeface="楷体_GB2312" pitchFamily="49" charset="-122"/>
              </a:rPr>
              <a:t>8255A</a:t>
            </a:r>
            <a:r>
              <a:rPr lang="zh-CN" altLang="zh-CN" sz="2400" dirty="0">
                <a:ea typeface="楷体_GB2312" pitchFamily="49" charset="-122"/>
              </a:rPr>
              <a:t>的</a:t>
            </a:r>
            <a:r>
              <a:rPr lang="zh-CN" altLang="en-US" sz="2400" dirty="0">
                <a:ea typeface="楷体_GB2312" pitchFamily="49" charset="-122"/>
              </a:rPr>
              <a:t>引脚、编程结构</a:t>
            </a:r>
          </a:p>
          <a:p>
            <a:pPr marL="1143000" lvl="2" indent="-228600">
              <a:spcBef>
                <a:spcPct val="20000"/>
              </a:spcBef>
              <a:spcAft>
                <a:spcPct val="60000"/>
              </a:spcAft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二、</a:t>
            </a:r>
            <a:r>
              <a:rPr lang="en-US" altLang="zh-CN" sz="2400" dirty="0">
                <a:ea typeface="楷体_GB2312" pitchFamily="49" charset="-122"/>
              </a:rPr>
              <a:t>8255A</a:t>
            </a:r>
            <a:r>
              <a:rPr lang="zh-CN" altLang="en-US" sz="2400" dirty="0">
                <a:ea typeface="楷体_GB2312" pitchFamily="49" charset="-122"/>
              </a:rPr>
              <a:t>的控制字</a:t>
            </a:r>
          </a:p>
          <a:p>
            <a:pPr marL="1143000" lvl="2" indent="-228600">
              <a:spcBef>
                <a:spcPct val="20000"/>
              </a:spcBef>
              <a:spcAft>
                <a:spcPct val="60000"/>
              </a:spcAft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三、</a:t>
            </a:r>
            <a:r>
              <a:rPr lang="en-US" altLang="zh-CN" sz="2400" dirty="0">
                <a:ea typeface="楷体_GB2312" pitchFamily="49" charset="-122"/>
              </a:rPr>
              <a:t>8255A</a:t>
            </a:r>
            <a:r>
              <a:rPr lang="zh-CN" altLang="en-US" sz="2400" dirty="0">
                <a:ea typeface="楷体_GB2312" pitchFamily="49" charset="-122"/>
              </a:rPr>
              <a:t>三种工作方式</a:t>
            </a:r>
          </a:p>
          <a:p>
            <a:pPr marL="1143000" lvl="2" indent="-228600">
              <a:spcBef>
                <a:spcPct val="20000"/>
              </a:spcBef>
              <a:spcAft>
                <a:spcPct val="60000"/>
              </a:spcAft>
              <a:buFont typeface="Monotype Sorts" pitchFamily="2" charset="2"/>
              <a:buNone/>
            </a:pPr>
            <a:r>
              <a:rPr lang="zh-CN" altLang="en-US" sz="2400" dirty="0">
                <a:solidFill>
                  <a:srgbClr val="FF3300"/>
                </a:solidFill>
                <a:ea typeface="楷体_GB2312" pitchFamily="49" charset="-122"/>
              </a:rPr>
              <a:t>四、</a:t>
            </a:r>
            <a:r>
              <a:rPr lang="en-US" altLang="zh-CN" sz="2400" dirty="0">
                <a:ea typeface="楷体_GB2312" pitchFamily="49" charset="-122"/>
              </a:rPr>
              <a:t>8255A</a:t>
            </a:r>
            <a:r>
              <a:rPr lang="zh-CN" altLang="en-US" sz="2400" dirty="0">
                <a:ea typeface="楷体_GB2312" pitchFamily="49" charset="-122"/>
              </a:rPr>
              <a:t>的应用举例</a:t>
            </a:r>
          </a:p>
        </p:txBody>
      </p:sp>
    </p:spTree>
    <p:extLst>
      <p:ext uri="{BB962C8B-B14F-4D97-AF65-F5344CB8AC3E}">
        <p14:creationId xmlns:p14="http://schemas.microsoft.com/office/powerpoint/2010/main" val="3990371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CA86568-FA14-4013-838E-532D08D0C0D1}" type="slidenum">
              <a:rPr lang="en-US" altLang="zh-CN" sz="1400" b="0" smtClean="0"/>
              <a:pPr eaLnBrk="1" hangingPunct="1"/>
              <a:t>52</a:t>
            </a:fld>
            <a:endParaRPr lang="en-US" altLang="zh-CN" sz="1400" b="0" smtClean="0"/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152400" y="166688"/>
            <a:ext cx="685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>
                <a:solidFill>
                  <a:srgbClr val="0000FF"/>
                </a:solidFill>
                <a:latin typeface="宋体" pitchFamily="2" charset="-122"/>
              </a:rPr>
              <a:t>一、</a:t>
            </a:r>
            <a:r>
              <a:rPr lang="en-US" altLang="zh-CN" sz="2800">
                <a:solidFill>
                  <a:srgbClr val="0000FF"/>
                </a:solidFill>
                <a:ea typeface="楷体_GB2312" pitchFamily="49" charset="-122"/>
              </a:rPr>
              <a:t>8255A</a:t>
            </a: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引脚、编程结构</a:t>
            </a:r>
            <a:endParaRPr lang="zh-CN" altLang="en-US" sz="2400">
              <a:solidFill>
                <a:schemeClr val="bg2"/>
              </a:solidFill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5334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>
                <a:ea typeface="楷体_GB2312" pitchFamily="49" charset="-122"/>
              </a:rPr>
              <a:t>Intel</a:t>
            </a:r>
            <a:r>
              <a:rPr lang="zh-CN" altLang="en-US" sz="2400">
                <a:ea typeface="楷体_GB2312" pitchFamily="49" charset="-122"/>
              </a:rPr>
              <a:t>系列的</a:t>
            </a:r>
            <a:r>
              <a:rPr lang="en-US" altLang="zh-CN" sz="2400">
                <a:ea typeface="楷体_GB2312" pitchFamily="49" charset="-122"/>
              </a:rPr>
              <a:t>8</a:t>
            </a:r>
            <a:r>
              <a:rPr lang="zh-CN" altLang="en-US" sz="2400">
                <a:ea typeface="楷体_GB2312" pitchFamily="49" charset="-122"/>
              </a:rPr>
              <a:t>位并行接口芯片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ea typeface="楷体_GB2312" pitchFamily="49" charset="-122"/>
              </a:rPr>
              <a:t>通用性强，使用灵活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ea typeface="楷体_GB2312" pitchFamily="49" charset="-122"/>
              </a:rPr>
              <a:t>可用程序设置和改变芯片的工作方式</a:t>
            </a:r>
          </a:p>
          <a:p>
            <a:pPr algn="l" eaLnBrk="1" hangingPunct="1">
              <a:spcBef>
                <a:spcPct val="50000"/>
              </a:spcBef>
            </a:pPr>
            <a:r>
              <a:rPr lang="zh-CN" altLang="en-US" sz="2400">
                <a:ea typeface="楷体_GB2312" pitchFamily="49" charset="-122"/>
              </a:rPr>
              <a:t>是一种</a:t>
            </a: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典型的可编程并行接口芯片</a:t>
            </a:r>
            <a:endParaRPr lang="zh-CN" altLang="en-US" sz="2400"/>
          </a:p>
        </p:txBody>
      </p:sp>
      <p:grpSp>
        <p:nvGrpSpPr>
          <p:cNvPr id="18437" name="Group 87"/>
          <p:cNvGrpSpPr>
            <a:grpSpLocks/>
          </p:cNvGrpSpPr>
          <p:nvPr/>
        </p:nvGrpSpPr>
        <p:grpSpPr bwMode="auto">
          <a:xfrm>
            <a:off x="6019800" y="838200"/>
            <a:ext cx="3352800" cy="5130800"/>
            <a:chOff x="3792" y="624"/>
            <a:chExt cx="2112" cy="3232"/>
          </a:xfrm>
        </p:grpSpPr>
        <p:sp>
          <p:nvSpPr>
            <p:cNvPr id="18439" name="Text Box 6"/>
            <p:cNvSpPr txBox="1">
              <a:spLocks noChangeAspect="1" noChangeArrowheads="1"/>
            </p:cNvSpPr>
            <p:nvPr/>
          </p:nvSpPr>
          <p:spPr bwMode="auto">
            <a:xfrm>
              <a:off x="4368" y="624"/>
              <a:ext cx="775" cy="3232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endParaRPr lang="en-US" altLang="zh-CN" sz="2000" b="0"/>
            </a:p>
            <a:p>
              <a:pPr algn="ctr" eaLnBrk="1" hangingPunct="1">
                <a:lnSpc>
                  <a:spcPct val="90000"/>
                </a:lnSpc>
              </a:pPr>
              <a:endParaRPr lang="en-US" altLang="zh-CN" sz="2000"/>
            </a:p>
            <a:p>
              <a:pPr algn="ctr" eaLnBrk="1" hangingPunct="1">
                <a:lnSpc>
                  <a:spcPct val="90000"/>
                </a:lnSpc>
              </a:pPr>
              <a:endParaRPr lang="en-US" altLang="zh-CN" sz="2000"/>
            </a:p>
            <a:p>
              <a:pPr algn="ctr" eaLnBrk="1" hangingPunct="1">
                <a:lnSpc>
                  <a:spcPct val="90000"/>
                </a:lnSpc>
              </a:pPr>
              <a:endParaRPr lang="en-US" altLang="zh-CN" sz="2000"/>
            </a:p>
            <a:p>
              <a:pPr algn="ctr" eaLnBrk="1" hangingPunct="1">
                <a:lnSpc>
                  <a:spcPct val="90000"/>
                </a:lnSpc>
              </a:pPr>
              <a:endParaRPr lang="en-US" altLang="zh-CN" sz="2000"/>
            </a:p>
            <a:p>
              <a:pPr algn="ctr" eaLnBrk="1" hangingPunct="1">
                <a:lnSpc>
                  <a:spcPct val="90000"/>
                </a:lnSpc>
              </a:pPr>
              <a:endParaRPr lang="en-US" altLang="zh-CN" sz="2000"/>
            </a:p>
            <a:p>
              <a:pPr algn="ctr" eaLnBrk="1" hangingPunct="1">
                <a:lnSpc>
                  <a:spcPct val="90000"/>
                </a:lnSpc>
              </a:pPr>
              <a:endParaRPr lang="en-US" altLang="zh-CN" sz="2000"/>
            </a:p>
            <a:p>
              <a:pPr algn="ctr" eaLnBrk="1" hangingPunct="1">
                <a:lnSpc>
                  <a:spcPct val="90000"/>
                </a:lnSpc>
              </a:pPr>
              <a:endParaRPr lang="en-US" altLang="zh-CN" sz="2000"/>
            </a:p>
            <a:p>
              <a:pPr algn="ctr" eaLnBrk="1" hangingPunct="1">
                <a:lnSpc>
                  <a:spcPct val="90000"/>
                </a:lnSpc>
              </a:pPr>
              <a:r>
                <a:rPr lang="en-US" altLang="zh-CN" sz="2800"/>
                <a:t>8255A</a:t>
              </a:r>
              <a:endParaRPr lang="en-US" altLang="zh-CN" sz="1800" b="0"/>
            </a:p>
            <a:p>
              <a:pPr eaLnBrk="1" hangingPunct="1">
                <a:lnSpc>
                  <a:spcPct val="90000"/>
                </a:lnSpc>
              </a:pPr>
              <a:endParaRPr lang="en-US" altLang="zh-CN" sz="2000" b="0"/>
            </a:p>
            <a:p>
              <a:pPr eaLnBrk="1" hangingPunct="1">
                <a:lnSpc>
                  <a:spcPct val="90000"/>
                </a:lnSpc>
              </a:pPr>
              <a:endParaRPr lang="en-US" altLang="zh-CN" sz="2000" b="0"/>
            </a:p>
            <a:p>
              <a:pPr eaLnBrk="1" hangingPunct="1">
                <a:lnSpc>
                  <a:spcPct val="90000"/>
                </a:lnSpc>
              </a:pPr>
              <a:endParaRPr lang="en-US" altLang="zh-CN" sz="2000" b="0"/>
            </a:p>
            <a:p>
              <a:pPr eaLnBrk="1" hangingPunct="1">
                <a:lnSpc>
                  <a:spcPct val="90000"/>
                </a:lnSpc>
              </a:pPr>
              <a:endParaRPr lang="en-US" altLang="zh-CN" sz="2000" b="0"/>
            </a:p>
          </p:txBody>
        </p:sp>
        <p:sp>
          <p:nvSpPr>
            <p:cNvPr id="18440" name="Text Box 7"/>
            <p:cNvSpPr txBox="1">
              <a:spLocks noChangeAspect="1" noChangeArrowheads="1"/>
            </p:cNvSpPr>
            <p:nvPr/>
          </p:nvSpPr>
          <p:spPr bwMode="auto">
            <a:xfrm>
              <a:off x="3792" y="669"/>
              <a:ext cx="525" cy="3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PA3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PA2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PA1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PA0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RD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CS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GND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A1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A0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PC7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PC6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PC5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PC4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PC3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PC2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PC1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PC0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PB0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PB1</a:t>
              </a:r>
            </a:p>
            <a:p>
              <a:pPr algn="r" eaLnBrk="1" hangingPunct="1">
                <a:lnSpc>
                  <a:spcPct val="90000"/>
                </a:lnSpc>
              </a:pPr>
              <a:r>
                <a:rPr lang="en-US" altLang="zh-CN" sz="1800"/>
                <a:t>PB2</a:t>
              </a:r>
            </a:p>
          </p:txBody>
        </p:sp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>
              <a:off x="4080" y="1321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2" name="Group 18"/>
            <p:cNvGrpSpPr>
              <a:grpSpLocks/>
            </p:cNvGrpSpPr>
            <p:nvPr/>
          </p:nvGrpSpPr>
          <p:grpSpPr bwMode="auto">
            <a:xfrm>
              <a:off x="4320" y="794"/>
              <a:ext cx="48" cy="2940"/>
              <a:chOff x="528" y="672"/>
              <a:chExt cx="48" cy="3312"/>
            </a:xfrm>
          </p:grpSpPr>
          <p:sp>
            <p:nvSpPr>
              <p:cNvPr id="18468" name="Line 19"/>
              <p:cNvSpPr>
                <a:spLocks noChangeShapeType="1"/>
              </p:cNvSpPr>
              <p:nvPr/>
            </p:nvSpPr>
            <p:spPr bwMode="auto">
              <a:xfrm>
                <a:off x="528" y="672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9" name="Line 20"/>
              <p:cNvSpPr>
                <a:spLocks noChangeShapeType="1"/>
              </p:cNvSpPr>
              <p:nvPr/>
            </p:nvSpPr>
            <p:spPr bwMode="auto">
              <a:xfrm>
                <a:off x="528" y="816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0" name="Line 21"/>
              <p:cNvSpPr>
                <a:spLocks noChangeShapeType="1"/>
              </p:cNvSpPr>
              <p:nvPr/>
            </p:nvSpPr>
            <p:spPr bwMode="auto">
              <a:xfrm>
                <a:off x="528" y="100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1" name="Line 22"/>
              <p:cNvSpPr>
                <a:spLocks noChangeShapeType="1"/>
              </p:cNvSpPr>
              <p:nvPr/>
            </p:nvSpPr>
            <p:spPr bwMode="auto">
              <a:xfrm>
                <a:off x="528" y="1200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2" name="Line 23"/>
              <p:cNvSpPr>
                <a:spLocks noChangeShapeType="1"/>
              </p:cNvSpPr>
              <p:nvPr/>
            </p:nvSpPr>
            <p:spPr bwMode="auto">
              <a:xfrm>
                <a:off x="528" y="134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3" name="Line 24"/>
              <p:cNvSpPr>
                <a:spLocks noChangeShapeType="1"/>
              </p:cNvSpPr>
              <p:nvPr/>
            </p:nvSpPr>
            <p:spPr bwMode="auto">
              <a:xfrm>
                <a:off x="528" y="1536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4" name="Line 25"/>
              <p:cNvSpPr>
                <a:spLocks noChangeShapeType="1"/>
              </p:cNvSpPr>
              <p:nvPr/>
            </p:nvSpPr>
            <p:spPr bwMode="auto">
              <a:xfrm>
                <a:off x="528" y="172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5" name="Line 26"/>
              <p:cNvSpPr>
                <a:spLocks noChangeShapeType="1"/>
              </p:cNvSpPr>
              <p:nvPr/>
            </p:nvSpPr>
            <p:spPr bwMode="auto">
              <a:xfrm>
                <a:off x="528" y="1872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6" name="Line 27"/>
              <p:cNvSpPr>
                <a:spLocks noChangeShapeType="1"/>
              </p:cNvSpPr>
              <p:nvPr/>
            </p:nvSpPr>
            <p:spPr bwMode="auto">
              <a:xfrm>
                <a:off x="528" y="2016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7" name="Line 28"/>
              <p:cNvSpPr>
                <a:spLocks noChangeShapeType="1"/>
              </p:cNvSpPr>
              <p:nvPr/>
            </p:nvSpPr>
            <p:spPr bwMode="auto">
              <a:xfrm>
                <a:off x="528" y="220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8" name="Line 29"/>
              <p:cNvSpPr>
                <a:spLocks noChangeShapeType="1"/>
              </p:cNvSpPr>
              <p:nvPr/>
            </p:nvSpPr>
            <p:spPr bwMode="auto">
              <a:xfrm>
                <a:off x="528" y="2400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9" name="Line 30"/>
              <p:cNvSpPr>
                <a:spLocks noChangeShapeType="1"/>
              </p:cNvSpPr>
              <p:nvPr/>
            </p:nvSpPr>
            <p:spPr bwMode="auto">
              <a:xfrm>
                <a:off x="528" y="2592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0" name="Line 31"/>
              <p:cNvSpPr>
                <a:spLocks noChangeShapeType="1"/>
              </p:cNvSpPr>
              <p:nvPr/>
            </p:nvSpPr>
            <p:spPr bwMode="auto">
              <a:xfrm>
                <a:off x="528" y="2736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1" name="Line 32"/>
              <p:cNvSpPr>
                <a:spLocks noChangeShapeType="1"/>
              </p:cNvSpPr>
              <p:nvPr/>
            </p:nvSpPr>
            <p:spPr bwMode="auto">
              <a:xfrm>
                <a:off x="528" y="292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2" name="Line 33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3" name="Line 34"/>
              <p:cNvSpPr>
                <a:spLocks noChangeShapeType="1"/>
              </p:cNvSpPr>
              <p:nvPr/>
            </p:nvSpPr>
            <p:spPr bwMode="auto">
              <a:xfrm>
                <a:off x="528" y="326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4" name="Line 35"/>
              <p:cNvSpPr>
                <a:spLocks noChangeShapeType="1"/>
              </p:cNvSpPr>
              <p:nvPr/>
            </p:nvSpPr>
            <p:spPr bwMode="auto">
              <a:xfrm>
                <a:off x="528" y="3456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5" name="Line 36"/>
              <p:cNvSpPr>
                <a:spLocks noChangeShapeType="1"/>
              </p:cNvSpPr>
              <p:nvPr/>
            </p:nvSpPr>
            <p:spPr bwMode="auto">
              <a:xfrm>
                <a:off x="528" y="3648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6" name="Line 37"/>
              <p:cNvSpPr>
                <a:spLocks noChangeShapeType="1"/>
              </p:cNvSpPr>
              <p:nvPr/>
            </p:nvSpPr>
            <p:spPr bwMode="auto">
              <a:xfrm>
                <a:off x="528" y="3792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7" name="Line 38"/>
              <p:cNvSpPr>
                <a:spLocks noChangeShapeType="1"/>
              </p:cNvSpPr>
              <p:nvPr/>
            </p:nvSpPr>
            <p:spPr bwMode="auto">
              <a:xfrm>
                <a:off x="528" y="3984"/>
                <a:ext cx="4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8443" name="Line 60"/>
            <p:cNvSpPr>
              <a:spLocks noChangeShapeType="1"/>
            </p:cNvSpPr>
            <p:nvPr/>
          </p:nvSpPr>
          <p:spPr bwMode="auto">
            <a:xfrm>
              <a:off x="4080" y="146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4" name="Group 85"/>
            <p:cNvGrpSpPr>
              <a:grpSpLocks/>
            </p:cNvGrpSpPr>
            <p:nvPr/>
          </p:nvGrpSpPr>
          <p:grpSpPr bwMode="auto">
            <a:xfrm>
              <a:off x="5160" y="683"/>
              <a:ext cx="744" cy="3157"/>
              <a:chOff x="5016" y="683"/>
              <a:chExt cx="744" cy="3157"/>
            </a:xfrm>
          </p:grpSpPr>
          <p:sp>
            <p:nvSpPr>
              <p:cNvPr id="18445" name="Text Box 8"/>
              <p:cNvSpPr txBox="1">
                <a:spLocks noChangeAspect="1" noChangeArrowheads="1"/>
              </p:cNvSpPr>
              <p:nvPr/>
            </p:nvSpPr>
            <p:spPr bwMode="auto">
              <a:xfrm>
                <a:off x="5047" y="683"/>
                <a:ext cx="713" cy="3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just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PA4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PA5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PA6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PA7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WR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RESET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D0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D1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D2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D3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D4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D5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D6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D7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Vcc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PB7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PB6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PB5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PB4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zh-CN" sz="1800"/>
                  <a:t>PB3</a:t>
                </a:r>
                <a:endParaRPr lang="en-US" altLang="zh-CN" sz="2000"/>
              </a:p>
            </p:txBody>
          </p:sp>
          <p:sp>
            <p:nvSpPr>
              <p:cNvPr id="18446" name="Line 61"/>
              <p:cNvSpPr>
                <a:spLocks noChangeShapeType="1"/>
              </p:cNvSpPr>
              <p:nvPr/>
            </p:nvSpPr>
            <p:spPr bwMode="auto">
              <a:xfrm flipV="1">
                <a:off x="5136" y="1321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447" name="Group 62"/>
              <p:cNvGrpSpPr>
                <a:grpSpLocks/>
              </p:cNvGrpSpPr>
              <p:nvPr/>
            </p:nvGrpSpPr>
            <p:grpSpPr bwMode="auto">
              <a:xfrm>
                <a:off x="5016" y="804"/>
                <a:ext cx="48" cy="2940"/>
                <a:chOff x="528" y="672"/>
                <a:chExt cx="48" cy="3312"/>
              </a:xfrm>
            </p:grpSpPr>
            <p:sp>
              <p:nvSpPr>
                <p:cNvPr id="18448" name="Line 63"/>
                <p:cNvSpPr>
                  <a:spLocks noChangeShapeType="1"/>
                </p:cNvSpPr>
                <p:nvPr/>
              </p:nvSpPr>
              <p:spPr bwMode="auto">
                <a:xfrm>
                  <a:off x="528" y="67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49" name="Line 64"/>
                <p:cNvSpPr>
                  <a:spLocks noChangeShapeType="1"/>
                </p:cNvSpPr>
                <p:nvPr/>
              </p:nvSpPr>
              <p:spPr bwMode="auto">
                <a:xfrm>
                  <a:off x="528" y="81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0" name="Line 65"/>
                <p:cNvSpPr>
                  <a:spLocks noChangeShapeType="1"/>
                </p:cNvSpPr>
                <p:nvPr/>
              </p:nvSpPr>
              <p:spPr bwMode="auto">
                <a:xfrm>
                  <a:off x="528" y="100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1" name="Line 66"/>
                <p:cNvSpPr>
                  <a:spLocks noChangeShapeType="1"/>
                </p:cNvSpPr>
                <p:nvPr/>
              </p:nvSpPr>
              <p:spPr bwMode="auto">
                <a:xfrm>
                  <a:off x="528" y="1200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2" name="Line 67"/>
                <p:cNvSpPr>
                  <a:spLocks noChangeShapeType="1"/>
                </p:cNvSpPr>
                <p:nvPr/>
              </p:nvSpPr>
              <p:spPr bwMode="auto">
                <a:xfrm>
                  <a:off x="528" y="1344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3" name="Line 68"/>
                <p:cNvSpPr>
                  <a:spLocks noChangeShapeType="1"/>
                </p:cNvSpPr>
                <p:nvPr/>
              </p:nvSpPr>
              <p:spPr bwMode="auto">
                <a:xfrm>
                  <a:off x="528" y="153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4" name="Line 69"/>
                <p:cNvSpPr>
                  <a:spLocks noChangeShapeType="1"/>
                </p:cNvSpPr>
                <p:nvPr/>
              </p:nvSpPr>
              <p:spPr bwMode="auto">
                <a:xfrm>
                  <a:off x="528" y="172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5" name="Line 70"/>
                <p:cNvSpPr>
                  <a:spLocks noChangeShapeType="1"/>
                </p:cNvSpPr>
                <p:nvPr/>
              </p:nvSpPr>
              <p:spPr bwMode="auto">
                <a:xfrm>
                  <a:off x="528" y="187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6" name="Line 71"/>
                <p:cNvSpPr>
                  <a:spLocks noChangeShapeType="1"/>
                </p:cNvSpPr>
                <p:nvPr/>
              </p:nvSpPr>
              <p:spPr bwMode="auto">
                <a:xfrm>
                  <a:off x="528" y="201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7" name="Line 72"/>
                <p:cNvSpPr>
                  <a:spLocks noChangeShapeType="1"/>
                </p:cNvSpPr>
                <p:nvPr/>
              </p:nvSpPr>
              <p:spPr bwMode="auto">
                <a:xfrm>
                  <a:off x="528" y="220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8" name="Line 73"/>
                <p:cNvSpPr>
                  <a:spLocks noChangeShapeType="1"/>
                </p:cNvSpPr>
                <p:nvPr/>
              </p:nvSpPr>
              <p:spPr bwMode="auto">
                <a:xfrm>
                  <a:off x="528" y="2400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59" name="Line 74"/>
                <p:cNvSpPr>
                  <a:spLocks noChangeShapeType="1"/>
                </p:cNvSpPr>
                <p:nvPr/>
              </p:nvSpPr>
              <p:spPr bwMode="auto">
                <a:xfrm>
                  <a:off x="528" y="259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0" name="Line 75"/>
                <p:cNvSpPr>
                  <a:spLocks noChangeShapeType="1"/>
                </p:cNvSpPr>
                <p:nvPr/>
              </p:nvSpPr>
              <p:spPr bwMode="auto">
                <a:xfrm>
                  <a:off x="528" y="273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1" name="Line 76"/>
                <p:cNvSpPr>
                  <a:spLocks noChangeShapeType="1"/>
                </p:cNvSpPr>
                <p:nvPr/>
              </p:nvSpPr>
              <p:spPr bwMode="auto">
                <a:xfrm>
                  <a:off x="528" y="292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2" name="Line 77"/>
                <p:cNvSpPr>
                  <a:spLocks noChangeShapeType="1"/>
                </p:cNvSpPr>
                <p:nvPr/>
              </p:nvSpPr>
              <p:spPr bwMode="auto">
                <a:xfrm>
                  <a:off x="528" y="307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3" name="Line 78"/>
                <p:cNvSpPr>
                  <a:spLocks noChangeShapeType="1"/>
                </p:cNvSpPr>
                <p:nvPr/>
              </p:nvSpPr>
              <p:spPr bwMode="auto">
                <a:xfrm>
                  <a:off x="528" y="3264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4" name="Line 79"/>
                <p:cNvSpPr>
                  <a:spLocks noChangeShapeType="1"/>
                </p:cNvSpPr>
                <p:nvPr/>
              </p:nvSpPr>
              <p:spPr bwMode="auto">
                <a:xfrm>
                  <a:off x="528" y="3456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5" name="Line 80"/>
                <p:cNvSpPr>
                  <a:spLocks noChangeShapeType="1"/>
                </p:cNvSpPr>
                <p:nvPr/>
              </p:nvSpPr>
              <p:spPr bwMode="auto">
                <a:xfrm>
                  <a:off x="528" y="3648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6" name="Line 81"/>
                <p:cNvSpPr>
                  <a:spLocks noChangeShapeType="1"/>
                </p:cNvSpPr>
                <p:nvPr/>
              </p:nvSpPr>
              <p:spPr bwMode="auto">
                <a:xfrm>
                  <a:off x="528" y="3792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467" name="Line 82"/>
                <p:cNvSpPr>
                  <a:spLocks noChangeShapeType="1"/>
                </p:cNvSpPr>
                <p:nvPr/>
              </p:nvSpPr>
              <p:spPr bwMode="auto">
                <a:xfrm>
                  <a:off x="528" y="3984"/>
                  <a:ext cx="48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8438" name="Rectangle 84"/>
          <p:cNvSpPr>
            <a:spLocks noChangeArrowheads="1"/>
          </p:cNvSpPr>
          <p:nvPr/>
        </p:nvSpPr>
        <p:spPr bwMode="auto">
          <a:xfrm>
            <a:off x="685800" y="4114800"/>
            <a:ext cx="3260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400">
                <a:ea typeface="楷体_GB2312" pitchFamily="49" charset="-122"/>
              </a:rPr>
              <a:t>40</a:t>
            </a:r>
            <a:r>
              <a:rPr lang="zh-CN" altLang="en-US" sz="2400">
                <a:ea typeface="楷体_GB2312" pitchFamily="49" charset="-122"/>
              </a:rPr>
              <a:t>个引脚，双列直插式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99585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7578BBE-3442-4C8A-A38C-3D5FBC9CD79F}" type="slidenum">
              <a:rPr lang="en-US" altLang="zh-CN" sz="1400" b="0" smtClean="0"/>
              <a:pPr eaLnBrk="1" hangingPunct="1"/>
              <a:t>53</a:t>
            </a:fld>
            <a:endParaRPr lang="en-US" altLang="zh-CN" sz="1400" b="0" smtClean="0"/>
          </a:p>
        </p:txBody>
      </p:sp>
      <p:grpSp>
        <p:nvGrpSpPr>
          <p:cNvPr id="19459" name="Group 193"/>
          <p:cNvGrpSpPr>
            <a:grpSpLocks/>
          </p:cNvGrpSpPr>
          <p:nvPr/>
        </p:nvGrpSpPr>
        <p:grpSpPr bwMode="auto">
          <a:xfrm>
            <a:off x="76200" y="228600"/>
            <a:ext cx="8991600" cy="4786313"/>
            <a:chOff x="48" y="144"/>
            <a:chExt cx="5664" cy="3015"/>
          </a:xfrm>
        </p:grpSpPr>
        <p:sp>
          <p:nvSpPr>
            <p:cNvPr id="19460" name="AutoShape 89"/>
            <p:cNvSpPr>
              <a:spLocks noChangeArrowheads="1"/>
            </p:cNvSpPr>
            <p:nvPr/>
          </p:nvSpPr>
          <p:spPr bwMode="auto">
            <a:xfrm>
              <a:off x="576" y="2178"/>
              <a:ext cx="272" cy="222"/>
            </a:xfrm>
            <a:prstGeom prst="rightArrow">
              <a:avLst>
                <a:gd name="adj1" fmla="val 56074"/>
                <a:gd name="adj2" fmla="val 47296"/>
              </a:avLst>
            </a:prstGeom>
            <a:solidFill>
              <a:srgbClr val="FFCC00"/>
            </a:solidFill>
            <a:ln w="28575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Text Box 90"/>
            <p:cNvSpPr txBox="1">
              <a:spLocks noChangeArrowheads="1"/>
            </p:cNvSpPr>
            <p:nvPr/>
          </p:nvSpPr>
          <p:spPr bwMode="auto">
            <a:xfrm>
              <a:off x="61" y="423"/>
              <a:ext cx="499" cy="2688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>
                <a:solidFill>
                  <a:schemeClr val="bg2"/>
                </a:solidFill>
              </a:endParaRPr>
            </a:p>
            <a:p>
              <a:pPr algn="ctr" eaLnBrk="1" hangingPunct="1"/>
              <a:endParaRPr lang="en-US" altLang="zh-CN" sz="1000" b="0">
                <a:solidFill>
                  <a:schemeClr val="bg2"/>
                </a:solidFill>
              </a:endParaRPr>
            </a:p>
          </p:txBody>
        </p:sp>
        <p:sp>
          <p:nvSpPr>
            <p:cNvPr id="19462" name="Text Box 92"/>
            <p:cNvSpPr txBox="1">
              <a:spLocks noChangeArrowheads="1"/>
            </p:cNvSpPr>
            <p:nvPr/>
          </p:nvSpPr>
          <p:spPr bwMode="auto">
            <a:xfrm>
              <a:off x="139" y="459"/>
              <a:ext cx="4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reset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9463" name="Text Box 93"/>
            <p:cNvSpPr txBox="1">
              <a:spLocks noChangeArrowheads="1"/>
            </p:cNvSpPr>
            <p:nvPr/>
          </p:nvSpPr>
          <p:spPr bwMode="auto">
            <a:xfrm>
              <a:off x="219" y="807"/>
              <a:ext cx="4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/>
                <a:t>D7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CN"/>
                <a:t>~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CN"/>
                <a:t>D0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9464" name="Text Box 94"/>
            <p:cNvSpPr txBox="1">
              <a:spLocks noChangeArrowheads="1"/>
            </p:cNvSpPr>
            <p:nvPr/>
          </p:nvSpPr>
          <p:spPr bwMode="auto">
            <a:xfrm>
              <a:off x="226" y="2103"/>
              <a:ext cx="4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A9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A2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9465" name="Text Box 95"/>
            <p:cNvSpPr txBox="1">
              <a:spLocks noChangeArrowheads="1"/>
            </p:cNvSpPr>
            <p:nvPr/>
          </p:nvSpPr>
          <p:spPr bwMode="auto">
            <a:xfrm>
              <a:off x="112" y="2543"/>
              <a:ext cx="416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/>
                <a:t>A1</a:t>
              </a:r>
            </a:p>
            <a:p>
              <a:pPr algn="r" eaLnBrk="1" hangingPunct="1">
                <a:spcAft>
                  <a:spcPct val="50000"/>
                </a:spcAft>
              </a:pPr>
              <a:r>
                <a:rPr lang="en-US" altLang="zh-CN"/>
                <a:t>A0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9466" name="Text Box 97"/>
            <p:cNvSpPr txBox="1">
              <a:spLocks noChangeArrowheads="1"/>
            </p:cNvSpPr>
            <p:nvPr/>
          </p:nvSpPr>
          <p:spPr bwMode="auto">
            <a:xfrm>
              <a:off x="157" y="1594"/>
              <a:ext cx="4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IOR</a:t>
              </a:r>
            </a:p>
            <a:p>
              <a:pPr algn="ctr" eaLnBrk="1" hangingPunct="1"/>
              <a:r>
                <a:rPr lang="en-US" altLang="zh-CN"/>
                <a:t>IOW</a:t>
              </a:r>
              <a:endParaRPr lang="en-US" altLang="zh-CN">
                <a:solidFill>
                  <a:schemeClr val="bg2"/>
                </a:solidFill>
                <a:latin typeface="宋体" pitchFamily="2" charset="-122"/>
              </a:endParaRPr>
            </a:p>
          </p:txBody>
        </p:sp>
        <p:sp>
          <p:nvSpPr>
            <p:cNvPr id="19467" name="Line 98"/>
            <p:cNvSpPr>
              <a:spLocks noChangeShapeType="1"/>
            </p:cNvSpPr>
            <p:nvPr/>
          </p:nvSpPr>
          <p:spPr bwMode="auto">
            <a:xfrm>
              <a:off x="219" y="1609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8" name="Line 99"/>
            <p:cNvSpPr>
              <a:spLocks noChangeShapeType="1"/>
            </p:cNvSpPr>
            <p:nvPr/>
          </p:nvSpPr>
          <p:spPr bwMode="auto">
            <a:xfrm>
              <a:off x="224" y="1834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Text Box 100"/>
            <p:cNvSpPr txBox="1">
              <a:spLocks noChangeArrowheads="1"/>
            </p:cNvSpPr>
            <p:nvPr/>
          </p:nvSpPr>
          <p:spPr bwMode="auto">
            <a:xfrm>
              <a:off x="848" y="2015"/>
              <a:ext cx="619" cy="472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片选</a:t>
              </a:r>
            </a:p>
            <a:p>
              <a:pPr algn="ctr" eaLnBrk="1" hangingPunct="1"/>
              <a:r>
                <a:rPr lang="zh-CN" altLang="en-US"/>
                <a:t>译码</a:t>
              </a:r>
              <a:endParaRPr lang="zh-CN" altLang="en-US" sz="2400" b="0">
                <a:solidFill>
                  <a:schemeClr val="bg2"/>
                </a:solidFill>
              </a:endParaRPr>
            </a:p>
          </p:txBody>
        </p:sp>
        <p:sp>
          <p:nvSpPr>
            <p:cNvPr id="19470" name="Text Box 7"/>
            <p:cNvSpPr txBox="1">
              <a:spLocks noChangeArrowheads="1"/>
            </p:cNvSpPr>
            <p:nvPr/>
          </p:nvSpPr>
          <p:spPr bwMode="auto">
            <a:xfrm>
              <a:off x="1809" y="484"/>
              <a:ext cx="2970" cy="2675"/>
            </a:xfrm>
            <a:prstGeom prst="rect">
              <a:avLst/>
            </a:prstGeom>
            <a:solidFill>
              <a:srgbClr val="CC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tx2"/>
                </a:solidFill>
              </a:endParaRPr>
            </a:p>
          </p:txBody>
        </p:sp>
        <p:sp>
          <p:nvSpPr>
            <p:cNvPr id="19471" name="Line 17"/>
            <p:cNvSpPr>
              <a:spLocks noChangeShapeType="1"/>
            </p:cNvSpPr>
            <p:nvPr/>
          </p:nvSpPr>
          <p:spPr bwMode="auto">
            <a:xfrm>
              <a:off x="2578" y="2705"/>
              <a:ext cx="61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2" name="Line 19"/>
            <p:cNvSpPr>
              <a:spLocks noChangeShapeType="1"/>
            </p:cNvSpPr>
            <p:nvPr/>
          </p:nvSpPr>
          <p:spPr bwMode="auto">
            <a:xfrm flipV="1">
              <a:off x="2578" y="2792"/>
              <a:ext cx="74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>
              <a:off x="2588" y="2880"/>
              <a:ext cx="87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4" name="Line 21"/>
            <p:cNvSpPr>
              <a:spLocks noChangeShapeType="1"/>
            </p:cNvSpPr>
            <p:nvPr/>
          </p:nvSpPr>
          <p:spPr bwMode="auto">
            <a:xfrm>
              <a:off x="2578" y="2967"/>
              <a:ext cx="113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5" name="AutoShape 33"/>
            <p:cNvSpPr>
              <a:spLocks noChangeArrowheads="1"/>
            </p:cNvSpPr>
            <p:nvPr/>
          </p:nvSpPr>
          <p:spPr bwMode="auto">
            <a:xfrm rot="10800000">
              <a:off x="2557" y="927"/>
              <a:ext cx="429" cy="216"/>
            </a:xfrm>
            <a:prstGeom prst="rightArrow">
              <a:avLst>
                <a:gd name="adj1" fmla="val 56093"/>
                <a:gd name="adj2" fmla="val 55611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Text Box 15"/>
            <p:cNvSpPr txBox="1">
              <a:spLocks noChangeArrowheads="1"/>
            </p:cNvSpPr>
            <p:nvPr/>
          </p:nvSpPr>
          <p:spPr bwMode="auto">
            <a:xfrm>
              <a:off x="1944" y="744"/>
              <a:ext cx="619" cy="621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10800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数据</a:t>
              </a:r>
            </a:p>
            <a:p>
              <a:pPr algn="ctr" eaLnBrk="1" hangingPunct="1"/>
              <a:r>
                <a:rPr lang="zh-CN" altLang="en-US"/>
                <a:t>缓冲器</a:t>
              </a:r>
              <a:endParaRPr lang="zh-CN" altLang="en-US" sz="1000" b="0">
                <a:ea typeface="楷体_GB2312" pitchFamily="49" charset="-122"/>
              </a:endParaRPr>
            </a:p>
          </p:txBody>
        </p:sp>
        <p:sp>
          <p:nvSpPr>
            <p:cNvPr id="19477" name="Text Box 16"/>
            <p:cNvSpPr txBox="1">
              <a:spLocks noChangeArrowheads="1"/>
            </p:cNvSpPr>
            <p:nvPr/>
          </p:nvSpPr>
          <p:spPr bwMode="auto">
            <a:xfrm>
              <a:off x="1960" y="1656"/>
              <a:ext cx="620" cy="591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7200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/>
                <a:t>读写</a:t>
              </a:r>
            </a:p>
            <a:p>
              <a:pPr algn="ctr" eaLnBrk="1" hangingPunct="1"/>
              <a:r>
                <a:rPr lang="zh-CN" altLang="en-US"/>
                <a:t>控制</a:t>
              </a:r>
              <a:endParaRPr lang="zh-CN" altLang="en-US" sz="1000" b="0">
                <a:ea typeface="楷体_GB2312" pitchFamily="49" charset="-122"/>
              </a:endParaRPr>
            </a:p>
          </p:txBody>
        </p:sp>
        <p:sp>
          <p:nvSpPr>
            <p:cNvPr id="19478" name="Text Box 18"/>
            <p:cNvSpPr txBox="1">
              <a:spLocks noChangeArrowheads="1"/>
            </p:cNvSpPr>
            <p:nvPr/>
          </p:nvSpPr>
          <p:spPr bwMode="auto">
            <a:xfrm>
              <a:off x="1969" y="2391"/>
              <a:ext cx="619" cy="672"/>
            </a:xfrm>
            <a:prstGeom prst="rect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en-US" altLang="zh-CN" sz="1000">
                <a:solidFill>
                  <a:schemeClr val="bg2"/>
                </a:solidFill>
              </a:endParaRPr>
            </a:p>
            <a:p>
              <a:pPr algn="ctr" eaLnBrk="1" hangingPunct="1"/>
              <a:r>
                <a:rPr lang="zh-CN" altLang="en-US"/>
                <a:t>片内</a:t>
              </a:r>
            </a:p>
            <a:p>
              <a:pPr algn="ctr" eaLnBrk="1" hangingPunct="1"/>
              <a:r>
                <a:rPr lang="zh-CN" altLang="en-US"/>
                <a:t>译码</a:t>
              </a:r>
              <a:endParaRPr lang="zh-CN" altLang="en-US" sz="2400" b="0">
                <a:solidFill>
                  <a:schemeClr val="bg2"/>
                </a:solidFill>
              </a:endParaRPr>
            </a:p>
          </p:txBody>
        </p:sp>
        <p:sp>
          <p:nvSpPr>
            <p:cNvPr id="19479" name="Text Box 41"/>
            <p:cNvSpPr txBox="1">
              <a:spLocks noChangeArrowheads="1"/>
            </p:cNvSpPr>
            <p:nvPr/>
          </p:nvSpPr>
          <p:spPr bwMode="auto">
            <a:xfrm>
              <a:off x="1497" y="2007"/>
              <a:ext cx="28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CS</a:t>
              </a:r>
            </a:p>
          </p:txBody>
        </p:sp>
        <p:sp>
          <p:nvSpPr>
            <p:cNvPr id="19480" name="Text Box 43"/>
            <p:cNvSpPr txBox="1">
              <a:spLocks noChangeArrowheads="1"/>
            </p:cNvSpPr>
            <p:nvPr/>
          </p:nvSpPr>
          <p:spPr bwMode="auto">
            <a:xfrm>
              <a:off x="1179" y="423"/>
              <a:ext cx="655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RESET</a:t>
              </a:r>
              <a:endParaRPr lang="en-US" altLang="zh-CN">
                <a:latin typeface="宋体" pitchFamily="2" charset="-122"/>
              </a:endParaRPr>
            </a:p>
          </p:txBody>
        </p:sp>
        <p:sp>
          <p:nvSpPr>
            <p:cNvPr id="19481" name="Text Box 44"/>
            <p:cNvSpPr txBox="1">
              <a:spLocks noChangeArrowheads="1"/>
            </p:cNvSpPr>
            <p:nvPr/>
          </p:nvSpPr>
          <p:spPr bwMode="auto">
            <a:xfrm>
              <a:off x="1354" y="2439"/>
              <a:ext cx="41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r" eaLnBrk="1" hangingPunct="1"/>
              <a:r>
                <a:rPr lang="en-US" altLang="zh-CN"/>
                <a:t>A1</a:t>
              </a:r>
            </a:p>
            <a:p>
              <a:pPr algn="r" eaLnBrk="1" hangingPunct="1">
                <a:spcAft>
                  <a:spcPct val="50000"/>
                </a:spcAft>
              </a:pPr>
              <a:r>
                <a:rPr lang="en-US" altLang="zh-CN"/>
                <a:t>A0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9482" name="Text Box 45"/>
            <p:cNvSpPr txBox="1">
              <a:spLocks noChangeArrowheads="1"/>
            </p:cNvSpPr>
            <p:nvPr/>
          </p:nvSpPr>
          <p:spPr bwMode="auto">
            <a:xfrm>
              <a:off x="1431" y="1527"/>
              <a:ext cx="40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RD</a:t>
              </a:r>
            </a:p>
            <a:p>
              <a:pPr algn="ctr" eaLnBrk="1" hangingPunct="1"/>
              <a:r>
                <a:rPr lang="en-US" altLang="zh-CN"/>
                <a:t>WR</a:t>
              </a:r>
              <a:endParaRPr lang="en-US" altLang="zh-CN">
                <a:solidFill>
                  <a:schemeClr val="bg2"/>
                </a:solidFill>
                <a:latin typeface="宋体" pitchFamily="2" charset="-122"/>
              </a:endParaRPr>
            </a:p>
          </p:txBody>
        </p:sp>
        <p:sp>
          <p:nvSpPr>
            <p:cNvPr id="19483" name="Line 46"/>
            <p:cNvSpPr>
              <a:spLocks noChangeShapeType="1"/>
            </p:cNvSpPr>
            <p:nvPr/>
          </p:nvSpPr>
          <p:spPr bwMode="auto">
            <a:xfrm>
              <a:off x="1493" y="1542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47"/>
            <p:cNvSpPr>
              <a:spLocks noChangeShapeType="1"/>
            </p:cNvSpPr>
            <p:nvPr/>
          </p:nvSpPr>
          <p:spPr bwMode="auto">
            <a:xfrm>
              <a:off x="1498" y="1767"/>
              <a:ext cx="2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Line 49"/>
            <p:cNvSpPr>
              <a:spLocks noChangeShapeType="1"/>
            </p:cNvSpPr>
            <p:nvPr/>
          </p:nvSpPr>
          <p:spPr bwMode="auto">
            <a:xfrm>
              <a:off x="1546" y="2007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6" name="Line 25"/>
            <p:cNvSpPr>
              <a:spLocks noChangeShapeType="1"/>
            </p:cNvSpPr>
            <p:nvPr/>
          </p:nvSpPr>
          <p:spPr bwMode="auto">
            <a:xfrm flipH="1">
              <a:off x="4650" y="855"/>
              <a:ext cx="0" cy="187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7" name="Line 26"/>
            <p:cNvSpPr>
              <a:spLocks noChangeShapeType="1"/>
            </p:cNvSpPr>
            <p:nvPr/>
          </p:nvSpPr>
          <p:spPr bwMode="auto">
            <a:xfrm>
              <a:off x="4426" y="2727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27"/>
            <p:cNvSpPr>
              <a:spLocks noChangeShapeType="1"/>
            </p:cNvSpPr>
            <p:nvPr/>
          </p:nvSpPr>
          <p:spPr bwMode="auto">
            <a:xfrm flipH="1">
              <a:off x="4416" y="2151"/>
              <a:ext cx="23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Line 28"/>
            <p:cNvSpPr>
              <a:spLocks noChangeShapeType="1"/>
            </p:cNvSpPr>
            <p:nvPr/>
          </p:nvSpPr>
          <p:spPr bwMode="auto">
            <a:xfrm flipH="1" flipV="1">
              <a:off x="4426" y="1509"/>
              <a:ext cx="224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0" name="Line 29"/>
            <p:cNvSpPr>
              <a:spLocks noChangeShapeType="1"/>
            </p:cNvSpPr>
            <p:nvPr/>
          </p:nvSpPr>
          <p:spPr bwMode="auto">
            <a:xfrm flipH="1" flipV="1">
              <a:off x="4416" y="855"/>
              <a:ext cx="2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1" name="AutoShape 57"/>
            <p:cNvSpPr>
              <a:spLocks noChangeArrowheads="1"/>
            </p:cNvSpPr>
            <p:nvPr/>
          </p:nvSpPr>
          <p:spPr bwMode="auto">
            <a:xfrm>
              <a:off x="4418" y="541"/>
              <a:ext cx="910" cy="227"/>
            </a:xfrm>
            <a:prstGeom prst="leftRightArrow">
              <a:avLst>
                <a:gd name="adj1" fmla="val 50000"/>
                <a:gd name="adj2" fmla="val 3695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2" name="AutoShape 58"/>
            <p:cNvSpPr>
              <a:spLocks noChangeArrowheads="1"/>
            </p:cNvSpPr>
            <p:nvPr/>
          </p:nvSpPr>
          <p:spPr bwMode="auto">
            <a:xfrm>
              <a:off x="4443" y="1223"/>
              <a:ext cx="885" cy="217"/>
            </a:xfrm>
            <a:prstGeom prst="leftRightArrow">
              <a:avLst>
                <a:gd name="adj1" fmla="val 55481"/>
                <a:gd name="adj2" fmla="val 37592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AutoShape 59"/>
            <p:cNvSpPr>
              <a:spLocks noChangeArrowheads="1"/>
            </p:cNvSpPr>
            <p:nvPr/>
          </p:nvSpPr>
          <p:spPr bwMode="auto">
            <a:xfrm>
              <a:off x="4425" y="1888"/>
              <a:ext cx="903" cy="224"/>
            </a:xfrm>
            <a:prstGeom prst="leftRightArrow">
              <a:avLst>
                <a:gd name="adj1" fmla="val 50000"/>
                <a:gd name="adj2" fmla="val 3715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Text Box 60"/>
            <p:cNvSpPr txBox="1">
              <a:spLocks noChangeArrowheads="1"/>
            </p:cNvSpPr>
            <p:nvPr/>
          </p:nvSpPr>
          <p:spPr bwMode="auto">
            <a:xfrm>
              <a:off x="4784" y="1143"/>
              <a:ext cx="36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PC7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PC0</a:t>
              </a:r>
              <a:endParaRPr lang="en-US" altLang="zh-CN">
                <a:solidFill>
                  <a:schemeClr val="bg2"/>
                </a:solidFill>
                <a:latin typeface="宋体" pitchFamily="2" charset="-122"/>
              </a:endParaRPr>
            </a:p>
          </p:txBody>
        </p:sp>
        <p:sp>
          <p:nvSpPr>
            <p:cNvPr id="19495" name="Text Box 61"/>
            <p:cNvSpPr txBox="1">
              <a:spLocks noChangeArrowheads="1"/>
            </p:cNvSpPr>
            <p:nvPr/>
          </p:nvSpPr>
          <p:spPr bwMode="auto">
            <a:xfrm>
              <a:off x="4759" y="1767"/>
              <a:ext cx="36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PB7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PB0</a:t>
              </a:r>
              <a:endParaRPr lang="en-US" altLang="zh-CN">
                <a:solidFill>
                  <a:schemeClr val="bg2"/>
                </a:solidFill>
                <a:latin typeface="宋体" pitchFamily="2" charset="-122"/>
              </a:endParaRPr>
            </a:p>
          </p:txBody>
        </p:sp>
        <p:sp>
          <p:nvSpPr>
            <p:cNvPr id="19496" name="Text Box 62"/>
            <p:cNvSpPr txBox="1">
              <a:spLocks noChangeArrowheads="1"/>
            </p:cNvSpPr>
            <p:nvPr/>
          </p:nvSpPr>
          <p:spPr bwMode="auto">
            <a:xfrm>
              <a:off x="4769" y="423"/>
              <a:ext cx="367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PA7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~</a:t>
              </a:r>
            </a:p>
            <a:p>
              <a:pPr algn="ctr" eaLnBrk="1" hangingPunct="1">
                <a:lnSpc>
                  <a:spcPct val="70000"/>
                </a:lnSpc>
              </a:pPr>
              <a:r>
                <a:rPr lang="en-US" altLang="zh-CN"/>
                <a:t>PA0</a:t>
              </a:r>
              <a:endParaRPr lang="en-US" altLang="zh-CN">
                <a:solidFill>
                  <a:schemeClr val="bg2"/>
                </a:solidFill>
                <a:latin typeface="宋体" pitchFamily="2" charset="-122"/>
              </a:endParaRPr>
            </a:p>
          </p:txBody>
        </p:sp>
        <p:sp>
          <p:nvSpPr>
            <p:cNvPr id="19497" name="Line 8"/>
            <p:cNvSpPr>
              <a:spLocks noChangeShapeType="1"/>
            </p:cNvSpPr>
            <p:nvPr/>
          </p:nvSpPr>
          <p:spPr bwMode="auto">
            <a:xfrm flipV="1">
              <a:off x="3466" y="2151"/>
              <a:ext cx="0" cy="7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9"/>
            <p:cNvSpPr>
              <a:spLocks noChangeShapeType="1"/>
            </p:cNvSpPr>
            <p:nvPr/>
          </p:nvSpPr>
          <p:spPr bwMode="auto">
            <a:xfrm flipH="1" flipV="1">
              <a:off x="3322" y="1479"/>
              <a:ext cx="0" cy="1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10"/>
            <p:cNvSpPr>
              <a:spLocks noChangeShapeType="1"/>
            </p:cNvSpPr>
            <p:nvPr/>
          </p:nvSpPr>
          <p:spPr bwMode="auto">
            <a:xfrm flipH="1" flipV="1">
              <a:off x="3178" y="833"/>
              <a:ext cx="0" cy="18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22"/>
            <p:cNvSpPr>
              <a:spLocks noChangeShapeType="1"/>
            </p:cNvSpPr>
            <p:nvPr/>
          </p:nvSpPr>
          <p:spPr bwMode="auto">
            <a:xfrm flipV="1">
              <a:off x="3178" y="829"/>
              <a:ext cx="4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23"/>
            <p:cNvSpPr>
              <a:spLocks noChangeShapeType="1"/>
            </p:cNvSpPr>
            <p:nvPr/>
          </p:nvSpPr>
          <p:spPr bwMode="auto">
            <a:xfrm flipV="1">
              <a:off x="3316" y="1479"/>
              <a:ext cx="3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24"/>
            <p:cNvSpPr>
              <a:spLocks noChangeShapeType="1"/>
            </p:cNvSpPr>
            <p:nvPr/>
          </p:nvSpPr>
          <p:spPr bwMode="auto">
            <a:xfrm>
              <a:off x="3466" y="2151"/>
              <a:ext cx="245" cy="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Rectangle 30"/>
            <p:cNvSpPr>
              <a:spLocks noChangeArrowheads="1"/>
            </p:cNvSpPr>
            <p:nvPr/>
          </p:nvSpPr>
          <p:spPr bwMode="auto">
            <a:xfrm>
              <a:off x="2955" y="587"/>
              <a:ext cx="122" cy="2044"/>
            </a:xfrm>
            <a:prstGeom prst="rect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AutoShape 31"/>
            <p:cNvSpPr>
              <a:spLocks noChangeArrowheads="1"/>
            </p:cNvSpPr>
            <p:nvPr/>
          </p:nvSpPr>
          <p:spPr bwMode="auto">
            <a:xfrm>
              <a:off x="3077" y="539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AutoShape 32"/>
            <p:cNvSpPr>
              <a:spLocks noChangeArrowheads="1"/>
            </p:cNvSpPr>
            <p:nvPr/>
          </p:nvSpPr>
          <p:spPr bwMode="auto">
            <a:xfrm>
              <a:off x="3077" y="1191"/>
              <a:ext cx="634" cy="250"/>
            </a:xfrm>
            <a:prstGeom prst="rightArrow">
              <a:avLst>
                <a:gd name="adj1" fmla="val 56519"/>
                <a:gd name="adj2" fmla="val 40412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AutoShape 34"/>
            <p:cNvSpPr>
              <a:spLocks noChangeArrowheads="1"/>
            </p:cNvSpPr>
            <p:nvPr/>
          </p:nvSpPr>
          <p:spPr bwMode="auto">
            <a:xfrm>
              <a:off x="3077" y="1911"/>
              <a:ext cx="634" cy="215"/>
            </a:xfrm>
            <a:prstGeom prst="rightArrow">
              <a:avLst>
                <a:gd name="adj1" fmla="val 56519"/>
                <a:gd name="adj2" fmla="val 46990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AutoShape 35"/>
            <p:cNvSpPr>
              <a:spLocks noChangeArrowheads="1"/>
            </p:cNvSpPr>
            <p:nvPr/>
          </p:nvSpPr>
          <p:spPr bwMode="auto">
            <a:xfrm>
              <a:off x="3077" y="2439"/>
              <a:ext cx="634" cy="240"/>
            </a:xfrm>
            <a:prstGeom prst="rightArrow">
              <a:avLst>
                <a:gd name="adj1" fmla="val 56519"/>
                <a:gd name="adj2" fmla="val 42095"/>
              </a:avLst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AutoShape 11"/>
            <p:cNvSpPr>
              <a:spLocks noChangeArrowheads="1"/>
            </p:cNvSpPr>
            <p:nvPr/>
          </p:nvSpPr>
          <p:spPr bwMode="auto">
            <a:xfrm>
              <a:off x="3886" y="883"/>
              <a:ext cx="269" cy="336"/>
            </a:xfrm>
            <a:prstGeom prst="upDownArrow">
              <a:avLst>
                <a:gd name="adj1" fmla="val 50000"/>
                <a:gd name="adj2" fmla="val 24981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Text Box 13"/>
            <p:cNvSpPr txBox="1">
              <a:spLocks noChangeArrowheads="1"/>
            </p:cNvSpPr>
            <p:nvPr/>
          </p:nvSpPr>
          <p:spPr bwMode="auto">
            <a:xfrm>
              <a:off x="3722" y="2461"/>
              <a:ext cx="689" cy="554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8000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zh-CN" altLang="en-US" sz="2400"/>
                <a:t>控制口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CN" sz="2400"/>
                <a:t>D</a:t>
              </a:r>
              <a:endParaRPr lang="en-US" altLang="zh-CN" sz="2400" b="0">
                <a:solidFill>
                  <a:schemeClr val="bg2"/>
                </a:solidFill>
              </a:endParaRPr>
            </a:p>
          </p:txBody>
        </p:sp>
        <p:sp>
          <p:nvSpPr>
            <p:cNvPr id="19510" name="AutoShape 14"/>
            <p:cNvSpPr>
              <a:spLocks noChangeArrowheads="1"/>
            </p:cNvSpPr>
            <p:nvPr/>
          </p:nvSpPr>
          <p:spPr bwMode="auto">
            <a:xfrm>
              <a:off x="3895" y="1563"/>
              <a:ext cx="260" cy="350"/>
            </a:xfrm>
            <a:prstGeom prst="upDownArrow">
              <a:avLst>
                <a:gd name="adj1" fmla="val 50000"/>
                <a:gd name="adj2" fmla="val 26923"/>
              </a:avLst>
            </a:prstGeom>
            <a:solidFill>
              <a:srgbClr val="FF99CC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Text Box 38"/>
            <p:cNvSpPr txBox="1">
              <a:spLocks noChangeArrowheads="1"/>
            </p:cNvSpPr>
            <p:nvPr/>
          </p:nvSpPr>
          <p:spPr bwMode="auto">
            <a:xfrm>
              <a:off x="3706" y="567"/>
              <a:ext cx="689" cy="316"/>
            </a:xfrm>
            <a:prstGeom prst="rect">
              <a:avLst/>
            </a:prstGeom>
            <a:solidFill>
              <a:srgbClr val="CCCCFF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zh-CN" altLang="en-US" sz="2400"/>
                <a:t>端口</a:t>
              </a:r>
              <a:r>
                <a:rPr lang="en-US" altLang="zh-CN" sz="2400"/>
                <a:t>A</a:t>
              </a:r>
              <a:endParaRPr lang="en-US" altLang="zh-CN" sz="1000" b="0">
                <a:solidFill>
                  <a:schemeClr val="bg2"/>
                </a:solidFill>
              </a:endParaRPr>
            </a:p>
          </p:txBody>
        </p:sp>
        <p:sp>
          <p:nvSpPr>
            <p:cNvPr id="19512" name="Text Box 67"/>
            <p:cNvSpPr txBox="1">
              <a:spLocks noChangeArrowheads="1"/>
            </p:cNvSpPr>
            <p:nvPr/>
          </p:nvSpPr>
          <p:spPr bwMode="auto">
            <a:xfrm>
              <a:off x="3723" y="1239"/>
              <a:ext cx="689" cy="316"/>
            </a:xfrm>
            <a:prstGeom prst="rect">
              <a:avLst/>
            </a:prstGeom>
            <a:solidFill>
              <a:srgbClr val="FFFF00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zh-CN" altLang="en-US" sz="2400"/>
                <a:t>端口</a:t>
              </a:r>
              <a:r>
                <a:rPr lang="en-US" altLang="zh-CN" sz="2400"/>
                <a:t>C</a:t>
              </a:r>
              <a:endParaRPr lang="en-US" altLang="zh-CN" sz="1000" b="0"/>
            </a:p>
          </p:txBody>
        </p:sp>
        <p:sp>
          <p:nvSpPr>
            <p:cNvPr id="19513" name="Text Box 72"/>
            <p:cNvSpPr txBox="1">
              <a:spLocks noChangeArrowheads="1"/>
            </p:cNvSpPr>
            <p:nvPr/>
          </p:nvSpPr>
          <p:spPr bwMode="auto">
            <a:xfrm>
              <a:off x="3706" y="1911"/>
              <a:ext cx="689" cy="31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0" tIns="14400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70000"/>
                </a:lnSpc>
              </a:pPr>
              <a:r>
                <a:rPr lang="zh-CN" altLang="en-US" sz="2400"/>
                <a:t>端口</a:t>
              </a:r>
              <a:r>
                <a:rPr lang="en-US" altLang="zh-CN" sz="2400"/>
                <a:t>B</a:t>
              </a:r>
              <a:endParaRPr lang="en-US" altLang="zh-CN" sz="1000" b="0">
                <a:solidFill>
                  <a:schemeClr val="bg2"/>
                </a:solidFill>
              </a:endParaRPr>
            </a:p>
          </p:txBody>
        </p:sp>
        <p:sp>
          <p:nvSpPr>
            <p:cNvPr id="19514" name="Line 4"/>
            <p:cNvSpPr>
              <a:spLocks noChangeShapeType="1"/>
            </p:cNvSpPr>
            <p:nvPr/>
          </p:nvSpPr>
          <p:spPr bwMode="auto">
            <a:xfrm flipV="1">
              <a:off x="4779" y="275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Text Box 42"/>
            <p:cNvSpPr txBox="1">
              <a:spLocks noChangeArrowheads="1"/>
            </p:cNvSpPr>
            <p:nvPr/>
          </p:nvSpPr>
          <p:spPr bwMode="auto">
            <a:xfrm>
              <a:off x="4731" y="2535"/>
              <a:ext cx="4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 +5V</a:t>
              </a:r>
              <a:endParaRPr lang="en-US" altLang="zh-CN">
                <a:solidFill>
                  <a:schemeClr val="bg2"/>
                </a:solidFill>
                <a:latin typeface="宋体" pitchFamily="2" charset="-122"/>
              </a:endParaRPr>
            </a:p>
          </p:txBody>
        </p:sp>
        <p:sp>
          <p:nvSpPr>
            <p:cNvPr id="19516" name="Line 76"/>
            <p:cNvSpPr>
              <a:spLocks noChangeShapeType="1"/>
            </p:cNvSpPr>
            <p:nvPr/>
          </p:nvSpPr>
          <p:spPr bwMode="auto">
            <a:xfrm flipV="1">
              <a:off x="4779" y="2998"/>
              <a:ext cx="4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Text Box 77"/>
            <p:cNvSpPr txBox="1">
              <a:spLocks noChangeArrowheads="1"/>
            </p:cNvSpPr>
            <p:nvPr/>
          </p:nvSpPr>
          <p:spPr bwMode="auto">
            <a:xfrm>
              <a:off x="4779" y="2775"/>
              <a:ext cx="41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/>
                <a:t>GND</a:t>
              </a:r>
              <a:endParaRPr lang="en-US" altLang="zh-CN">
                <a:solidFill>
                  <a:schemeClr val="bg2"/>
                </a:solidFill>
                <a:latin typeface="宋体" pitchFamily="2" charset="-122"/>
              </a:endParaRPr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1467" y="2199"/>
              <a:ext cx="5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Text Box 48"/>
            <p:cNvSpPr txBox="1">
              <a:spLocks noChangeArrowheads="1"/>
            </p:cNvSpPr>
            <p:nvPr/>
          </p:nvSpPr>
          <p:spPr bwMode="auto">
            <a:xfrm>
              <a:off x="1466" y="807"/>
              <a:ext cx="41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</a:pPr>
              <a:r>
                <a:rPr lang="en-US" altLang="zh-CN"/>
                <a:t>D7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CN" sz="1600"/>
                <a:t>~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zh-CN"/>
                <a:t>D0</a:t>
              </a:r>
              <a:endParaRPr lang="en-US" altLang="zh-CN">
                <a:solidFill>
                  <a:schemeClr val="bg2"/>
                </a:solidFill>
              </a:endParaRPr>
            </a:p>
          </p:txBody>
        </p:sp>
        <p:sp>
          <p:nvSpPr>
            <p:cNvPr id="19520" name="Text Box 105"/>
            <p:cNvSpPr txBox="1">
              <a:spLocks noChangeArrowheads="1"/>
            </p:cNvSpPr>
            <p:nvPr/>
          </p:nvSpPr>
          <p:spPr bwMode="auto">
            <a:xfrm>
              <a:off x="5328" y="455"/>
              <a:ext cx="384" cy="2024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lang="en-US" altLang="zh-CN" sz="2400" b="0"/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3200">
                  <a:ea typeface="楷体_GB2312" pitchFamily="49" charset="-122"/>
                </a:rPr>
                <a:t>外</a:t>
              </a:r>
            </a:p>
            <a:p>
              <a:pPr algn="l" eaLnBrk="1" hangingPunct="1">
                <a:spcBef>
                  <a:spcPct val="50000"/>
                </a:spcBef>
              </a:pPr>
              <a:endParaRPr lang="zh-CN" altLang="en-US" sz="3200">
                <a:ea typeface="楷体_GB2312" pitchFamily="49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lang="zh-CN" altLang="en-US" sz="3200">
                  <a:ea typeface="楷体_GB2312" pitchFamily="49" charset="-122"/>
                </a:rPr>
                <a:t>设</a:t>
              </a:r>
              <a:endParaRPr lang="zh-CN" altLang="en-US" sz="2400" b="0"/>
            </a:p>
            <a:p>
              <a:pPr algn="l" eaLnBrk="1" hangingPunct="1">
                <a:spcBef>
                  <a:spcPct val="50000"/>
                </a:spcBef>
              </a:pPr>
              <a:endParaRPr lang="en-US" altLang="zh-CN" sz="2400" b="0"/>
            </a:p>
          </p:txBody>
        </p:sp>
        <p:sp>
          <p:nvSpPr>
            <p:cNvPr id="19521" name="Line 3"/>
            <p:cNvSpPr>
              <a:spLocks noChangeShapeType="1"/>
            </p:cNvSpPr>
            <p:nvPr/>
          </p:nvSpPr>
          <p:spPr bwMode="auto">
            <a:xfrm flipV="1">
              <a:off x="539" y="615"/>
              <a:ext cx="1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AutoShape 51"/>
            <p:cNvSpPr>
              <a:spLocks noChangeArrowheads="1"/>
            </p:cNvSpPr>
            <p:nvPr/>
          </p:nvSpPr>
          <p:spPr bwMode="auto">
            <a:xfrm>
              <a:off x="555" y="906"/>
              <a:ext cx="1406" cy="226"/>
            </a:xfrm>
            <a:prstGeom prst="leftRightArrow">
              <a:avLst>
                <a:gd name="adj1" fmla="val 60176"/>
                <a:gd name="adj2" fmla="val 55300"/>
              </a:avLst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52"/>
            <p:cNvSpPr>
              <a:spLocks noChangeShapeType="1"/>
            </p:cNvSpPr>
            <p:nvPr/>
          </p:nvSpPr>
          <p:spPr bwMode="auto">
            <a:xfrm>
              <a:off x="555" y="1719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Line 53"/>
            <p:cNvSpPr>
              <a:spLocks noChangeShapeType="1"/>
            </p:cNvSpPr>
            <p:nvPr/>
          </p:nvSpPr>
          <p:spPr bwMode="auto">
            <a:xfrm>
              <a:off x="566" y="1931"/>
              <a:ext cx="1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54"/>
            <p:cNvSpPr>
              <a:spLocks noChangeShapeType="1"/>
            </p:cNvSpPr>
            <p:nvPr/>
          </p:nvSpPr>
          <p:spPr bwMode="auto">
            <a:xfrm>
              <a:off x="555" y="2650"/>
              <a:ext cx="14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Line 55"/>
            <p:cNvSpPr>
              <a:spLocks noChangeShapeType="1"/>
            </p:cNvSpPr>
            <p:nvPr/>
          </p:nvSpPr>
          <p:spPr bwMode="auto">
            <a:xfrm>
              <a:off x="563" y="2862"/>
              <a:ext cx="13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Text Box 108"/>
            <p:cNvSpPr txBox="1">
              <a:spLocks noChangeArrowheads="1"/>
            </p:cNvSpPr>
            <p:nvPr/>
          </p:nvSpPr>
          <p:spPr bwMode="auto">
            <a:xfrm>
              <a:off x="2928" y="144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/>
                <a:t>8255A</a:t>
              </a:r>
              <a:endParaRPr lang="en-US" altLang="zh-CN" sz="2400" b="0"/>
            </a:p>
          </p:txBody>
        </p:sp>
        <p:sp>
          <p:nvSpPr>
            <p:cNvPr id="19528" name="Text Box 109"/>
            <p:cNvSpPr txBox="1">
              <a:spLocks noChangeArrowheads="1"/>
            </p:cNvSpPr>
            <p:nvPr/>
          </p:nvSpPr>
          <p:spPr bwMode="auto">
            <a:xfrm>
              <a:off x="48" y="14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>
                  <a:ea typeface="楷体_GB2312" pitchFamily="49" charset="-122"/>
                </a:rPr>
                <a:t>总线</a:t>
              </a:r>
            </a:p>
          </p:txBody>
        </p:sp>
        <p:sp>
          <p:nvSpPr>
            <p:cNvPr id="19529" name="Line 186"/>
            <p:cNvSpPr>
              <a:spLocks noChangeShapeType="1"/>
            </p:cNvSpPr>
            <p:nvPr/>
          </p:nvSpPr>
          <p:spPr bwMode="auto">
            <a:xfrm flipH="1" flipV="1">
              <a:off x="2256" y="1440"/>
              <a:ext cx="0" cy="2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Oval 187"/>
            <p:cNvSpPr>
              <a:spLocks noChangeArrowheads="1"/>
            </p:cNvSpPr>
            <p:nvPr/>
          </p:nvSpPr>
          <p:spPr bwMode="auto">
            <a:xfrm>
              <a:off x="2208" y="1344"/>
              <a:ext cx="91" cy="91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80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602436"/>
          </a:xfrm>
        </p:spPr>
        <p:txBody>
          <a:bodyPr/>
          <a:lstStyle/>
          <a:p>
            <a:pPr marL="109537" indent="0">
              <a:buNone/>
            </a:pPr>
            <a:r>
              <a:rPr lang="en-US" altLang="zh-CN" dirty="0" smtClean="0"/>
              <a:t>8255A</a:t>
            </a:r>
            <a:r>
              <a:rPr lang="zh-CN" altLang="en-US" dirty="0" smtClean="0"/>
              <a:t>编程注意</a:t>
            </a:r>
            <a:endParaRPr lang="en-US" altLang="zh-CN" dirty="0" smtClean="0"/>
          </a:p>
          <a:p>
            <a:pPr marL="109537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确定控制端口地址，且将端口地址放入</a:t>
            </a:r>
            <a:r>
              <a:rPr lang="en-US" altLang="zh-CN" dirty="0" smtClean="0"/>
              <a:t>DX</a:t>
            </a:r>
          </a:p>
          <a:p>
            <a:pPr marL="109537" indent="0">
              <a:buNone/>
            </a:pPr>
            <a:endParaRPr lang="en-US" altLang="zh-CN" dirty="0" smtClean="0"/>
          </a:p>
          <a:p>
            <a:pPr marL="109537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确定控制字，放入</a:t>
            </a:r>
            <a:r>
              <a:rPr lang="en-US" altLang="zh-CN" dirty="0" smtClean="0"/>
              <a:t>AL</a:t>
            </a:r>
            <a:r>
              <a:rPr lang="zh-CN" altLang="en-US" dirty="0" smtClean="0"/>
              <a:t>，并将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传送给控制端口</a:t>
            </a:r>
            <a:r>
              <a:rPr lang="en-US" altLang="zh-CN" dirty="0" smtClean="0"/>
              <a:t>DX</a:t>
            </a:r>
          </a:p>
          <a:p>
            <a:pPr marL="109537" indent="0">
              <a:buNone/>
            </a:pPr>
            <a:endParaRPr lang="en-US" altLang="zh-CN" dirty="0"/>
          </a:p>
          <a:p>
            <a:pPr marL="109537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确定数据端口地址，放入</a:t>
            </a:r>
            <a:r>
              <a:rPr lang="en-US" altLang="zh-CN" dirty="0" smtClean="0"/>
              <a:t>DX</a:t>
            </a:r>
          </a:p>
          <a:p>
            <a:pPr marL="109537" indent="0">
              <a:buNone/>
            </a:pPr>
            <a:endParaRPr lang="en-US" altLang="zh-CN" dirty="0"/>
          </a:p>
          <a:p>
            <a:pPr marL="109537" indent="0">
              <a:buNone/>
            </a:pPr>
            <a:r>
              <a:rPr lang="en-US" altLang="zh-CN" dirty="0" smtClean="0"/>
              <a:t>4.</a:t>
            </a:r>
            <a:r>
              <a:rPr lang="zh-CN" altLang="en-US" dirty="0" smtClean="0"/>
              <a:t>将待传输数据放入</a:t>
            </a:r>
            <a:r>
              <a:rPr lang="en-US" altLang="zh-CN" dirty="0" smtClean="0"/>
              <a:t>AL</a:t>
            </a:r>
            <a:r>
              <a:rPr lang="zh-CN" altLang="en-US" dirty="0" smtClean="0"/>
              <a:t>，并将</a:t>
            </a:r>
            <a:r>
              <a:rPr lang="en-US" altLang="zh-CN" dirty="0" smtClean="0"/>
              <a:t>AL</a:t>
            </a:r>
            <a:r>
              <a:rPr lang="zh-CN" altLang="en-US" dirty="0" smtClean="0"/>
              <a:t>传送给数据端口</a:t>
            </a:r>
            <a:r>
              <a:rPr lang="en-US" altLang="zh-CN" dirty="0" smtClean="0"/>
              <a:t>DX</a:t>
            </a:r>
          </a:p>
          <a:p>
            <a:pPr marL="109537" indent="0">
              <a:buNone/>
            </a:pPr>
            <a:endParaRPr lang="en-US" altLang="zh-CN" dirty="0" smtClean="0"/>
          </a:p>
          <a:p>
            <a:pPr marL="109537" indent="0">
              <a:buNone/>
            </a:pPr>
            <a:r>
              <a:rPr lang="en-US" altLang="zh-CN" dirty="0" smtClean="0"/>
              <a:t>5.</a:t>
            </a:r>
            <a:r>
              <a:rPr lang="zh-CN" altLang="en-US" dirty="0" smtClean="0"/>
              <a:t>端口</a:t>
            </a:r>
            <a:r>
              <a:rPr lang="en-US" altLang="zh-CN" dirty="0" smtClean="0"/>
              <a:t>C</a:t>
            </a:r>
            <a:r>
              <a:rPr lang="zh-CN" altLang="en-US" dirty="0" smtClean="0"/>
              <a:t>的设置方式，请参照</a:t>
            </a:r>
            <a:r>
              <a:rPr lang="en-US" altLang="zh-CN" dirty="0"/>
              <a:t>C</a:t>
            </a:r>
            <a:r>
              <a:rPr lang="zh-CN" altLang="en-US" dirty="0"/>
              <a:t>口按位置位</a:t>
            </a:r>
            <a:r>
              <a:rPr lang="en-US" altLang="zh-CN" dirty="0"/>
              <a:t>/</a:t>
            </a:r>
            <a:r>
              <a:rPr lang="zh-CN" altLang="en-US" dirty="0"/>
              <a:t>复位控制</a:t>
            </a:r>
            <a:r>
              <a:rPr lang="zh-CN" altLang="en-US" dirty="0" smtClean="0"/>
              <a:t>字，写入方式和控制字写入方式类似</a:t>
            </a:r>
            <a:endParaRPr lang="en-US" altLang="zh-CN" dirty="0" smtClean="0"/>
          </a:p>
          <a:p>
            <a:pPr marL="109537" indent="0">
              <a:buNone/>
            </a:pPr>
            <a:endParaRPr lang="en-US" altLang="zh-CN" dirty="0" smtClean="0"/>
          </a:p>
          <a:p>
            <a:pPr marL="109537" indent="0">
              <a:buNone/>
            </a:pPr>
            <a:r>
              <a:rPr lang="zh-CN" altLang="en-US" dirty="0" smtClean="0">
                <a:solidFill>
                  <a:schemeClr val="accent2"/>
                </a:solidFill>
              </a:rPr>
              <a:t>                       完整例程请参考</a:t>
            </a:r>
            <a:r>
              <a:rPr lang="en-US" altLang="zh-CN" dirty="0" smtClean="0">
                <a:solidFill>
                  <a:schemeClr val="accent2"/>
                </a:solidFill>
              </a:rPr>
              <a:t>8255A</a:t>
            </a:r>
            <a:r>
              <a:rPr lang="zh-CN" altLang="en-US" dirty="0" smtClean="0">
                <a:solidFill>
                  <a:schemeClr val="accent2"/>
                </a:solidFill>
              </a:rPr>
              <a:t>中实验程序</a:t>
            </a:r>
            <a:endParaRPr lang="en-US" altLang="zh-C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452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685800"/>
            <a:ext cx="7696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  <a:spcAft>
                <a:spcPct val="50000"/>
              </a:spcAft>
            </a:pPr>
            <a:r>
              <a:rPr lang="zh-CN" altLang="en-US" sz="2800">
                <a:solidFill>
                  <a:srgbClr val="0000FF"/>
                </a:solidFill>
                <a:ea typeface="楷体_GB2312" pitchFamily="49" charset="-122"/>
              </a:rPr>
              <a:t>设置方式控制字的程序段为：</a:t>
            </a:r>
            <a:endParaRPr lang="zh-CN" altLang="en-US" sz="2800"/>
          </a:p>
          <a:p>
            <a:pPr marL="1143000" lvl="2" indent="-228600">
              <a:spcBef>
                <a:spcPct val="20000"/>
              </a:spcBef>
              <a:spcAft>
                <a:spcPct val="50000"/>
              </a:spcAft>
            </a:pPr>
            <a:r>
              <a:rPr lang="en-US" altLang="zh-CN" sz="2800"/>
              <a:t>MOV     DX,  </a:t>
            </a:r>
            <a:r>
              <a:rPr lang="en-US" altLang="zh-CN" sz="2800">
                <a:solidFill>
                  <a:srgbClr val="FF3300"/>
                </a:solidFill>
              </a:rPr>
              <a:t> 0F3H </a:t>
            </a:r>
            <a:r>
              <a:rPr lang="en-US" altLang="zh-CN" sz="2800"/>
              <a:t>           </a:t>
            </a:r>
            <a:r>
              <a:rPr lang="en-US" altLang="zh-CN" sz="2800">
                <a:solidFill>
                  <a:srgbClr val="FF00FF"/>
                </a:solidFill>
              </a:rPr>
              <a:t>;</a:t>
            </a:r>
            <a:r>
              <a:rPr lang="zh-CN" altLang="en-US" sz="2800">
                <a:solidFill>
                  <a:srgbClr val="FF00FF"/>
                </a:solidFill>
                <a:ea typeface="楷体_GB2312" pitchFamily="49" charset="-122"/>
              </a:rPr>
              <a:t>控制口地址</a:t>
            </a:r>
            <a:endParaRPr lang="zh-CN" altLang="en-US" sz="2800"/>
          </a:p>
          <a:p>
            <a:pPr marL="1143000" lvl="2" indent="-228600">
              <a:spcBef>
                <a:spcPct val="20000"/>
              </a:spcBef>
              <a:spcAft>
                <a:spcPct val="50000"/>
              </a:spcAft>
            </a:pPr>
            <a:r>
              <a:rPr lang="en-US" altLang="zh-CN" sz="2800"/>
              <a:t>MOV     AL,   </a:t>
            </a:r>
            <a:r>
              <a:rPr lang="en-US" altLang="zh-CN" sz="2800">
                <a:solidFill>
                  <a:srgbClr val="FF3300"/>
                </a:solidFill>
              </a:rPr>
              <a:t>91H</a:t>
            </a:r>
            <a:r>
              <a:rPr lang="en-US" altLang="zh-CN" sz="2800"/>
              <a:t>              </a:t>
            </a:r>
            <a:r>
              <a:rPr lang="en-US" altLang="zh-CN" sz="2800">
                <a:solidFill>
                  <a:srgbClr val="FF00FF"/>
                </a:solidFill>
                <a:ea typeface="楷体_GB2312" pitchFamily="49" charset="-122"/>
              </a:rPr>
              <a:t>;</a:t>
            </a:r>
            <a:r>
              <a:rPr lang="zh-CN" altLang="zh-CN" sz="2800">
                <a:solidFill>
                  <a:srgbClr val="FF00FF"/>
                </a:solidFill>
                <a:ea typeface="楷体_GB2312" pitchFamily="49" charset="-122"/>
              </a:rPr>
              <a:t>方式</a:t>
            </a:r>
            <a:r>
              <a:rPr lang="zh-CN" altLang="en-US" sz="2800">
                <a:solidFill>
                  <a:srgbClr val="FF00FF"/>
                </a:solidFill>
                <a:ea typeface="楷体_GB2312" pitchFamily="49" charset="-122"/>
              </a:rPr>
              <a:t>控制字</a:t>
            </a:r>
            <a:endParaRPr lang="zh-CN" altLang="en-US" sz="2800">
              <a:ea typeface="楷体_GB2312" pitchFamily="49" charset="-122"/>
            </a:endParaRPr>
          </a:p>
          <a:p>
            <a:pPr marL="1143000" lvl="2" indent="-228600">
              <a:spcBef>
                <a:spcPct val="20000"/>
              </a:spcBef>
              <a:spcAft>
                <a:spcPct val="100000"/>
              </a:spcAft>
            </a:pPr>
            <a:r>
              <a:rPr lang="en-US" altLang="zh-CN" sz="2800"/>
              <a:t>OUT       DX,   AL</a:t>
            </a:r>
          </a:p>
          <a:p>
            <a:pPr marL="342900" indent="-342900">
              <a:spcBef>
                <a:spcPct val="20000"/>
              </a:spcBef>
              <a:spcAft>
                <a:spcPct val="50000"/>
              </a:spcAft>
            </a:pPr>
            <a:r>
              <a:rPr lang="zh-CN" altLang="en-US" sz="3200">
                <a:solidFill>
                  <a:srgbClr val="009900"/>
                </a:solidFill>
                <a:ea typeface="楷体_GB2312" pitchFamily="49" charset="-122"/>
              </a:rPr>
              <a:t>或</a:t>
            </a:r>
            <a:r>
              <a:rPr lang="zh-CN" altLang="en-US" sz="3200">
                <a:solidFill>
                  <a:srgbClr val="FF3300"/>
                </a:solidFill>
              </a:rPr>
              <a:t> </a:t>
            </a:r>
            <a:r>
              <a:rPr lang="zh-CN" altLang="en-US" sz="3200"/>
              <a:t>    </a:t>
            </a:r>
            <a:r>
              <a:rPr lang="en-US" altLang="zh-CN" sz="2800"/>
              <a:t>MOV      AL,    </a:t>
            </a:r>
            <a:r>
              <a:rPr lang="en-US" altLang="zh-CN" sz="2800">
                <a:solidFill>
                  <a:srgbClr val="FF3300"/>
                </a:solidFill>
              </a:rPr>
              <a:t>91H </a:t>
            </a:r>
            <a:r>
              <a:rPr lang="en-US" altLang="zh-CN" sz="2800"/>
              <a:t>          </a:t>
            </a:r>
            <a:r>
              <a:rPr lang="en-US" altLang="zh-CN" sz="2800">
                <a:solidFill>
                  <a:srgbClr val="FF00FF"/>
                </a:solidFill>
                <a:ea typeface="楷体_GB2312" pitchFamily="49" charset="-122"/>
              </a:rPr>
              <a:t>; </a:t>
            </a:r>
            <a:r>
              <a:rPr lang="zh-CN" altLang="en-US" sz="2800">
                <a:solidFill>
                  <a:srgbClr val="FF00FF"/>
                </a:solidFill>
                <a:ea typeface="楷体_GB2312" pitchFamily="49" charset="-122"/>
              </a:rPr>
              <a:t>方式控制字</a:t>
            </a:r>
            <a:endParaRPr lang="zh-CN" altLang="en-US" sz="2800"/>
          </a:p>
          <a:p>
            <a:pPr marL="1143000" lvl="2" indent="-228600">
              <a:spcBef>
                <a:spcPct val="20000"/>
              </a:spcBef>
              <a:spcAft>
                <a:spcPct val="50000"/>
              </a:spcAft>
            </a:pPr>
            <a:r>
              <a:rPr lang="en-US" altLang="zh-CN" sz="2800"/>
              <a:t>OUT       </a:t>
            </a:r>
            <a:r>
              <a:rPr lang="en-US" altLang="zh-CN" sz="2800">
                <a:solidFill>
                  <a:srgbClr val="FF3300"/>
                </a:solidFill>
              </a:rPr>
              <a:t>0F3H</a:t>
            </a:r>
            <a:r>
              <a:rPr lang="en-US" altLang="zh-CN" sz="2800"/>
              <a:t>,  AL</a:t>
            </a:r>
          </a:p>
        </p:txBody>
      </p:sp>
    </p:spTree>
    <p:extLst>
      <p:ext uri="{BB962C8B-B14F-4D97-AF65-F5344CB8AC3E}">
        <p14:creationId xmlns:p14="http://schemas.microsoft.com/office/powerpoint/2010/main" val="160350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85800" y="4572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spcAft>
                <a:spcPct val="50000"/>
              </a:spcAft>
            </a:pPr>
            <a:r>
              <a:rPr lang="en-US" altLang="zh-CN" sz="2800" dirty="0" smtClean="0">
                <a:ea typeface="楷体_GB2312" pitchFamily="49" charset="-122"/>
              </a:rPr>
              <a:t>		</a:t>
            </a:r>
            <a:r>
              <a:rPr lang="zh-CN" altLang="en-US" sz="2800" dirty="0" smtClean="0">
                <a:ea typeface="楷体_GB2312" pitchFamily="49" charset="-122"/>
              </a:rPr>
              <a:t>连</a:t>
            </a:r>
            <a:r>
              <a:rPr lang="zh-CN" altLang="en-US" sz="2800" dirty="0">
                <a:ea typeface="楷体_GB2312" pitchFamily="49" charset="-122"/>
              </a:rPr>
              <a:t>线如上例，</a:t>
            </a:r>
          </a:p>
          <a:p>
            <a:pPr marL="742950" lvl="1" indent="-285750">
              <a:spcBef>
                <a:spcPct val="20000"/>
              </a:spcBef>
              <a:spcAft>
                <a:spcPct val="50000"/>
              </a:spcAft>
            </a:pPr>
            <a:r>
              <a:rPr lang="zh-CN" altLang="en-US" sz="2400" dirty="0">
                <a:ea typeface="楷体_GB2312" pitchFamily="49" charset="-122"/>
              </a:rPr>
              <a:t>     通过控制口置 </a:t>
            </a:r>
            <a:r>
              <a:rPr lang="en-US" altLang="zh-CN" sz="2400" dirty="0">
                <a:ea typeface="楷体_GB2312" pitchFamily="49" charset="-122"/>
              </a:rPr>
              <a:t>PC2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0</a:t>
            </a:r>
            <a:r>
              <a:rPr lang="zh-CN" altLang="en-US" sz="2400" dirty="0">
                <a:ea typeface="楷体_GB2312" pitchFamily="49" charset="-122"/>
              </a:rPr>
              <a:t>，置 </a:t>
            </a:r>
            <a:r>
              <a:rPr lang="en-US" altLang="zh-CN" sz="2400" dirty="0">
                <a:ea typeface="楷体_GB2312" pitchFamily="49" charset="-122"/>
              </a:rPr>
              <a:t>PC4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dirty="0">
                <a:ea typeface="楷体_GB2312" pitchFamily="49" charset="-122"/>
              </a:rPr>
              <a:t>1</a:t>
            </a:r>
          </a:p>
          <a:p>
            <a:pPr marL="742950" lvl="1" indent="-285750">
              <a:spcBef>
                <a:spcPct val="20000"/>
              </a:spcBef>
              <a:spcAft>
                <a:spcPct val="50000"/>
              </a:spcAft>
            </a:pPr>
            <a:r>
              <a:rPr lang="en-US" altLang="zh-CN" sz="1600" dirty="0"/>
              <a:t>     </a:t>
            </a:r>
            <a:endParaRPr lang="en-US" altLang="zh-CN" sz="900" dirty="0"/>
          </a:p>
          <a:p>
            <a:pPr marL="742950" lvl="1" indent="-285750">
              <a:spcBef>
                <a:spcPct val="20000"/>
              </a:spcBef>
              <a:spcAft>
                <a:spcPct val="50000"/>
              </a:spcAft>
            </a:pPr>
            <a:r>
              <a:rPr lang="en-US" altLang="zh-CN" sz="2400" dirty="0"/>
              <a:t>       </a:t>
            </a:r>
            <a:r>
              <a:rPr lang="en-US" altLang="zh-CN" sz="2400" dirty="0">
                <a:ea typeface="楷体_GB2312" pitchFamily="49" charset="-122"/>
              </a:rPr>
              <a:t>MOV     DX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0F3H</a:t>
            </a:r>
            <a:r>
              <a:rPr lang="en-US" altLang="zh-CN" sz="2400" dirty="0">
                <a:ea typeface="楷体_GB2312" pitchFamily="49" charset="-122"/>
              </a:rPr>
              <a:t>                 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;</a:t>
            </a: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置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DX</a:t>
            </a: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为控制口地址</a:t>
            </a:r>
            <a:endParaRPr lang="zh-CN" altLang="en-US" sz="2400" dirty="0">
              <a:ea typeface="楷体_GB2312" pitchFamily="49" charset="-122"/>
            </a:endParaRPr>
          </a:p>
          <a:p>
            <a:pPr marL="742950" lvl="1" indent="-285750" algn="l">
              <a:spcBef>
                <a:spcPct val="20000"/>
              </a:spcBef>
              <a:spcAft>
                <a:spcPct val="50000"/>
              </a:spcAft>
            </a:pPr>
            <a:r>
              <a:rPr lang="zh-CN" altLang="en-US" sz="2400" dirty="0">
                <a:ea typeface="楷体_GB2312" pitchFamily="49" charset="-122"/>
              </a:rPr>
              <a:t>       </a:t>
            </a:r>
            <a:r>
              <a:rPr lang="en-US" altLang="zh-CN" sz="2400" dirty="0">
                <a:ea typeface="楷体_GB2312" pitchFamily="49" charset="-122"/>
              </a:rPr>
              <a:t>MOV     AL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000 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010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B       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;</a:t>
            </a: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置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PC2</a:t>
            </a: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0</a:t>
            </a:r>
          </a:p>
          <a:p>
            <a:pPr marL="742950" lvl="1" indent="-285750">
              <a:spcBef>
                <a:spcPct val="20000"/>
              </a:spcBef>
              <a:spcAft>
                <a:spcPct val="50000"/>
              </a:spcAft>
            </a:pPr>
            <a:r>
              <a:rPr lang="en-US" altLang="zh-CN" sz="2400" dirty="0">
                <a:ea typeface="楷体_GB2312" pitchFamily="49" charset="-122"/>
              </a:rPr>
              <a:t>       OUT      DX,  AL </a:t>
            </a:r>
          </a:p>
          <a:p>
            <a:pPr marL="742950" lvl="1" indent="-285750" algn="l">
              <a:spcBef>
                <a:spcPct val="20000"/>
              </a:spcBef>
              <a:spcAft>
                <a:spcPct val="50000"/>
              </a:spcAft>
            </a:pPr>
            <a:r>
              <a:rPr lang="en-US" altLang="zh-CN" sz="2400" dirty="0">
                <a:ea typeface="楷体_GB2312" pitchFamily="49" charset="-122"/>
              </a:rPr>
              <a:t>       MOV     AL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0</a:t>
            </a:r>
            <a:r>
              <a:rPr lang="en-US" altLang="zh-CN" sz="2400" dirty="0">
                <a:ea typeface="楷体_GB2312" pitchFamily="49" charset="-122"/>
              </a:rPr>
              <a:t>000 </a:t>
            </a:r>
            <a:r>
              <a:rPr lang="en-US" altLang="zh-CN" sz="2400" dirty="0">
                <a:solidFill>
                  <a:srgbClr val="FF3300"/>
                </a:solidFill>
                <a:ea typeface="楷体_GB2312" pitchFamily="49" charset="-122"/>
              </a:rPr>
              <a:t>100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ea typeface="楷体_GB2312" pitchFamily="49" charset="-122"/>
              </a:rPr>
              <a:t>B        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;</a:t>
            </a: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置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PC4</a:t>
            </a:r>
            <a:r>
              <a:rPr lang="zh-CN" altLang="en-US" sz="2400" dirty="0">
                <a:solidFill>
                  <a:srgbClr val="FF00FF"/>
                </a:solidFill>
                <a:ea typeface="楷体_GB2312" pitchFamily="49" charset="-122"/>
              </a:rPr>
              <a:t>为</a:t>
            </a:r>
            <a:r>
              <a:rPr lang="en-US" altLang="zh-CN" sz="2400" dirty="0">
                <a:solidFill>
                  <a:srgbClr val="FF00FF"/>
                </a:solidFill>
                <a:ea typeface="楷体_GB2312" pitchFamily="49" charset="-122"/>
              </a:rPr>
              <a:t>1</a:t>
            </a:r>
          </a:p>
          <a:p>
            <a:pPr marL="742950" lvl="1" indent="-285750">
              <a:spcBef>
                <a:spcPct val="20000"/>
              </a:spcBef>
              <a:spcAft>
                <a:spcPct val="50000"/>
              </a:spcAft>
            </a:pPr>
            <a:r>
              <a:rPr lang="en-US" altLang="zh-CN" sz="2400" dirty="0">
                <a:ea typeface="楷体_GB2312" pitchFamily="49" charset="-122"/>
              </a:rPr>
              <a:t>       OUT      DX,  AL</a:t>
            </a:r>
            <a:r>
              <a:rPr lang="en-US" altLang="zh-CN" sz="24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723346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18048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串行接口电路</a:t>
            </a:r>
            <a:r>
              <a:rPr lang="en-US" altLang="zh-CN" dirty="0" smtClean="0"/>
              <a:t>8251A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581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422EC1-67E2-4F23-8856-A5F82ECB7427}" type="slidenum">
              <a:rPr lang="en-US" altLang="zh-CN" b="0" smtClean="0"/>
              <a:pPr eaLnBrk="1" hangingPunct="1"/>
              <a:t>58</a:t>
            </a:fld>
            <a:endParaRPr lang="en-US" altLang="zh-CN" b="0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908175" y="549275"/>
            <a:ext cx="52562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solidFill>
                  <a:srgbClr val="0000FF"/>
                </a:solidFill>
                <a:latin typeface="Tahoma" pitchFamily="34" charset="0"/>
              </a:rPr>
              <a:t>发送时钟与接收时钟</a:t>
            </a:r>
            <a:r>
              <a:rPr lang="zh-CN" altLang="en-US" sz="3600" b="0">
                <a:solidFill>
                  <a:schemeClr val="tx2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0825" y="1341438"/>
            <a:ext cx="8686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</a:rPr>
              <a:t>异步通信中</a:t>
            </a:r>
            <a:r>
              <a:rPr kumimoji="1" lang="zh-CN" altLang="en-US" sz="2800">
                <a:latin typeface="Times New Roman" pitchFamily="18" charset="0"/>
              </a:rPr>
              <a:t>，发送端和接收端各用一个时钟来确定发送和接收的速率，分别称为发送时钟和接收时钟。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388" y="2492375"/>
            <a:ext cx="8610600" cy="145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</a:rPr>
              <a:t>这两个时钟的频率</a:t>
            </a:r>
            <a:r>
              <a:rPr kumimoji="1" lang="en-US" altLang="zh-CN" sz="2800">
                <a:latin typeface="Times New Roman" pitchFamily="18" charset="0"/>
              </a:rPr>
              <a:t>f</a:t>
            </a:r>
            <a:r>
              <a:rPr kumimoji="1" lang="en-US" altLang="zh-CN" sz="2800" baseline="-30000">
                <a:latin typeface="Times New Roman" pitchFamily="18" charset="0"/>
              </a:rPr>
              <a:t>c</a:t>
            </a:r>
            <a:r>
              <a:rPr kumimoji="1" lang="zh-CN" altLang="en-US" sz="2800">
                <a:latin typeface="Times New Roman" pitchFamily="18" charset="0"/>
              </a:rPr>
              <a:t>和数据传输速率</a:t>
            </a:r>
            <a:r>
              <a:rPr kumimoji="1" lang="en-US" altLang="zh-CN" sz="2800">
                <a:latin typeface="Times New Roman" pitchFamily="18" charset="0"/>
              </a:rPr>
              <a:t>f</a:t>
            </a:r>
            <a:r>
              <a:rPr kumimoji="1" lang="en-US" altLang="zh-CN" sz="2800" baseline="-30000">
                <a:latin typeface="Times New Roman" pitchFamily="18" charset="0"/>
              </a:rPr>
              <a:t>d</a:t>
            </a:r>
            <a:r>
              <a:rPr kumimoji="1" lang="zh-CN" altLang="en-US" sz="2800">
                <a:latin typeface="Times New Roman" pitchFamily="18" charset="0"/>
              </a:rPr>
              <a:t>的关系为：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 sz="2800">
                <a:latin typeface="Times New Roman" pitchFamily="18" charset="0"/>
              </a:rPr>
              <a:t>f</a:t>
            </a:r>
            <a:r>
              <a:rPr kumimoji="1" lang="en-US" altLang="zh-CN" sz="2800" baseline="-30000">
                <a:latin typeface="Times New Roman" pitchFamily="18" charset="0"/>
              </a:rPr>
              <a:t>c</a:t>
            </a:r>
            <a:r>
              <a:rPr kumimoji="1" lang="en-US" altLang="zh-CN" sz="2800">
                <a:latin typeface="Times New Roman" pitchFamily="18" charset="0"/>
              </a:rPr>
              <a:t> = Kf</a:t>
            </a:r>
            <a:r>
              <a:rPr kumimoji="1" lang="en-US" altLang="zh-CN" sz="2800" baseline="-30000">
                <a:latin typeface="Times New Roman" pitchFamily="18" charset="0"/>
              </a:rPr>
              <a:t>d</a:t>
            </a:r>
            <a:endParaRPr kumimoji="1" lang="en-US" altLang="zh-CN" sz="2800">
              <a:latin typeface="Times New Roman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800">
                <a:latin typeface="Times New Roman" pitchFamily="18" charset="0"/>
              </a:rPr>
              <a:t> </a:t>
            </a:r>
            <a:r>
              <a:rPr kumimoji="1" lang="zh-CN" altLang="en-US" sz="2800">
                <a:latin typeface="Times New Roman" pitchFamily="18" charset="0"/>
              </a:rPr>
              <a:t>其中</a:t>
            </a:r>
            <a:r>
              <a:rPr kumimoji="1" lang="en-US" altLang="zh-CN" sz="2800">
                <a:latin typeface="Times New Roman" pitchFamily="18" charset="0"/>
              </a:rPr>
              <a:t>K</a:t>
            </a:r>
            <a:r>
              <a:rPr kumimoji="1" lang="zh-CN" altLang="en-US" sz="2800">
                <a:latin typeface="Times New Roman" pitchFamily="18" charset="0"/>
              </a:rPr>
              <a:t>称为</a:t>
            </a:r>
            <a:r>
              <a:rPr kumimoji="1" lang="zh-CN" altLang="en-US" sz="2800">
                <a:solidFill>
                  <a:srgbClr val="FF3300"/>
                </a:solidFill>
                <a:latin typeface="Times New Roman" pitchFamily="18" charset="0"/>
              </a:rPr>
              <a:t>波特率因子</a:t>
            </a:r>
            <a:r>
              <a:rPr kumimoji="1" lang="zh-CN" altLang="en-US" sz="2800">
                <a:latin typeface="Times New Roman" pitchFamily="18" charset="0"/>
              </a:rPr>
              <a:t>，取值可为</a:t>
            </a:r>
            <a:r>
              <a:rPr kumimoji="1" lang="en-US" altLang="zh-CN" sz="2800">
                <a:latin typeface="Times New Roman" pitchFamily="18" charset="0"/>
              </a:rPr>
              <a:t>16</a:t>
            </a:r>
            <a:r>
              <a:rPr kumimoji="1" lang="zh-CN" altLang="en-US" sz="2800">
                <a:latin typeface="Times New Roman" pitchFamily="18" charset="0"/>
              </a:rPr>
              <a:t>、</a:t>
            </a:r>
            <a:r>
              <a:rPr kumimoji="1" lang="en-US" altLang="zh-CN" sz="2800">
                <a:latin typeface="Times New Roman" pitchFamily="18" charset="0"/>
              </a:rPr>
              <a:t>32</a:t>
            </a:r>
            <a:r>
              <a:rPr kumimoji="1" lang="zh-CN" altLang="en-US" sz="2800">
                <a:latin typeface="Times New Roman" pitchFamily="18" charset="0"/>
              </a:rPr>
              <a:t>或</a:t>
            </a:r>
            <a:r>
              <a:rPr kumimoji="1" lang="en-US" altLang="zh-CN" sz="2800">
                <a:latin typeface="Times New Roman" pitchFamily="18" charset="0"/>
              </a:rPr>
              <a:t>64 </a:t>
            </a:r>
            <a:endParaRPr kumimoji="1" lang="en-US" altLang="zh-CN" sz="2400" b="0"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95288" y="4219575"/>
            <a:ext cx="8424862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kumimoji="1" lang="zh-CN" altLang="en-US" sz="2800"/>
              <a:t>一般在发送端是由发送时钟的</a:t>
            </a:r>
            <a:r>
              <a:rPr kumimoji="1"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下降沿</a:t>
            </a:r>
            <a:r>
              <a:rPr kumimoji="1" lang="zh-CN" altLang="en-US" sz="2800"/>
              <a:t>使送入移位寄存器的数据串行移位输出。</a:t>
            </a:r>
          </a:p>
          <a:p>
            <a:pPr>
              <a:lnSpc>
                <a:spcPct val="120000"/>
              </a:lnSpc>
              <a:defRPr/>
            </a:pPr>
            <a:r>
              <a:rPr kumimoji="1" lang="zh-CN" altLang="en-US" sz="2800"/>
              <a:t>而接收端则是在接收时钟的</a:t>
            </a:r>
            <a:r>
              <a:rPr kumimoji="1" lang="zh-CN" altLang="en-US" sz="28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上升沿</a:t>
            </a:r>
            <a:r>
              <a:rPr kumimoji="1" lang="zh-CN" altLang="en-US" sz="2800"/>
              <a:t>作用下将传输线上的数据逐位打入移位寄存器。</a:t>
            </a:r>
          </a:p>
        </p:txBody>
      </p:sp>
    </p:spTree>
    <p:extLst>
      <p:ext uri="{BB962C8B-B14F-4D97-AF65-F5344CB8AC3E}">
        <p14:creationId xmlns:p14="http://schemas.microsoft.com/office/powerpoint/2010/main" val="72802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8610600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8000"/>
              </a:lnSpc>
              <a:spcBef>
                <a:spcPct val="50000"/>
              </a:spcBef>
            </a:pPr>
            <a:r>
              <a:rPr lang="zh-CN" altLang="en-US" sz="3200">
                <a:solidFill>
                  <a:srgbClr val="FF0000"/>
                </a:solidFill>
              </a:rPr>
              <a:t>比特率、波特率</a:t>
            </a:r>
            <a:r>
              <a:rPr lang="en-US" altLang="zh-CN" sz="3200">
                <a:solidFill>
                  <a:srgbClr val="FF0000"/>
                </a:solidFill>
              </a:rPr>
              <a:t>(baudrate)</a:t>
            </a:r>
          </a:p>
          <a:p>
            <a:pPr eaLnBrk="1" hangingPunct="1">
              <a:lnSpc>
                <a:spcPct val="158000"/>
              </a:lnSpc>
              <a:spcBef>
                <a:spcPct val="50000"/>
              </a:spcBef>
            </a:pPr>
            <a:r>
              <a:rPr lang="en-US" altLang="zh-CN" sz="2800"/>
              <a:t>       ①</a:t>
            </a:r>
            <a:r>
              <a:rPr lang="zh-CN" altLang="en-US" sz="2800"/>
              <a:t>比特率：比特率作为串行传输中数据传输速度的测量单位，用每秒传输的二进制数的位数</a:t>
            </a:r>
            <a:r>
              <a:rPr lang="en-US" altLang="zh-CN" sz="2800"/>
              <a:t>bit/s(</a:t>
            </a:r>
            <a:r>
              <a:rPr lang="zh-CN" altLang="en-US" sz="2800"/>
              <a:t>位</a:t>
            </a:r>
            <a:r>
              <a:rPr lang="en-US" altLang="zh-CN" sz="2800"/>
              <a:t>/</a:t>
            </a:r>
            <a:r>
              <a:rPr lang="zh-CN" altLang="en-US" sz="2800"/>
              <a:t>秒</a:t>
            </a:r>
            <a:r>
              <a:rPr lang="en-US" altLang="zh-CN" sz="2800"/>
              <a:t>)</a:t>
            </a:r>
            <a:r>
              <a:rPr lang="zh-CN" altLang="en-US" sz="2800"/>
              <a:t>来表示。</a:t>
            </a:r>
          </a:p>
          <a:p>
            <a:pPr eaLnBrk="1" hangingPunct="1">
              <a:lnSpc>
                <a:spcPct val="158000"/>
              </a:lnSpc>
              <a:spcBef>
                <a:spcPct val="50000"/>
              </a:spcBef>
            </a:pPr>
            <a:r>
              <a:rPr lang="zh-CN" altLang="en-US" sz="2800"/>
              <a:t>        ②波特率：波特率是用来描述每秒钟内发生二进制信号的事件数，用来表示一个二进制信号数据位的持续时间。   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000375" y="285750"/>
            <a:ext cx="29638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</a:rPr>
              <a:t>数据传输速率</a:t>
            </a:r>
            <a:endParaRPr lang="zh-CN" altLang="en-US" sz="3600"/>
          </a:p>
        </p:txBody>
      </p:sp>
    </p:spTree>
    <p:extLst>
      <p:ext uri="{BB962C8B-B14F-4D97-AF65-F5344CB8AC3E}">
        <p14:creationId xmlns:p14="http://schemas.microsoft.com/office/powerpoint/2010/main" val="244298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2934072"/>
            <a:ext cx="8229600" cy="1143000"/>
          </a:xfrm>
        </p:spPr>
        <p:txBody>
          <a:bodyPr rtlCol="0"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第二章 微处理器结构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8625" y="500063"/>
            <a:ext cx="8215313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/>
              <a:t>         </a:t>
            </a:r>
            <a:r>
              <a:rPr lang="zh-CN" altLang="en-US" sz="2400"/>
              <a:t>在远距离传输时，数字信号送到传输介质之前要调制为模拟信号，再用比特率来测量传输速度就不那么方便直观了。因此引入波特率作为速率测量单位，即：</a:t>
            </a:r>
          </a:p>
          <a:p>
            <a:pPr algn="ctr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/>
              <a:t>波特率＝</a:t>
            </a:r>
            <a:r>
              <a:rPr lang="en-US" altLang="zh-CN" sz="2400"/>
              <a:t>1/</a:t>
            </a:r>
            <a:r>
              <a:rPr lang="zh-CN" altLang="en-US" sz="2400"/>
              <a:t>二进制位的持续时间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/>
              <a:t>比特率可以大于或等于波特率，假定用正脉冲表示“</a:t>
            </a:r>
            <a:r>
              <a:rPr lang="en-US" altLang="zh-CN" sz="2400"/>
              <a:t>1”</a:t>
            </a:r>
            <a:r>
              <a:rPr lang="zh-CN" altLang="en-US" sz="2400"/>
              <a:t>，负脉冲表示“</a:t>
            </a:r>
            <a:r>
              <a:rPr lang="en-US" altLang="zh-CN" sz="2400"/>
              <a:t>0”</a:t>
            </a:r>
            <a:r>
              <a:rPr lang="zh-CN" altLang="en-US" sz="2400"/>
              <a:t>，这时比特率就等于波特率。</a:t>
            </a:r>
            <a:r>
              <a:rPr lang="zh-CN" altLang="en-US" sz="2400">
                <a:solidFill>
                  <a:srgbClr val="FF0000"/>
                </a:solidFill>
              </a:rPr>
              <a:t>假如</a:t>
            </a:r>
            <a:r>
              <a:rPr lang="zh-CN" altLang="en-US" sz="2400"/>
              <a:t>每秒钟要传输</a:t>
            </a:r>
            <a:r>
              <a:rPr lang="en-US" altLang="zh-CN" sz="2400"/>
              <a:t>10</a:t>
            </a:r>
            <a:r>
              <a:rPr lang="zh-CN" altLang="en-US" sz="2400"/>
              <a:t>个数据位，则其速率为</a:t>
            </a:r>
            <a:r>
              <a:rPr lang="en-US" altLang="zh-CN" sz="2400"/>
              <a:t>l0</a:t>
            </a:r>
            <a:r>
              <a:rPr lang="zh-CN" altLang="en-US" sz="2400"/>
              <a:t>波特；若发送到传输介质，再把每位数据用</a:t>
            </a:r>
            <a:r>
              <a:rPr lang="en-US" altLang="zh-CN" sz="2400"/>
              <a:t>10</a:t>
            </a:r>
            <a:r>
              <a:rPr lang="zh-CN" altLang="en-US" sz="2400"/>
              <a:t>个脉冲来调制时，则比特率为</a:t>
            </a:r>
            <a:r>
              <a:rPr lang="en-US" altLang="zh-CN" sz="2400"/>
              <a:t>100b/s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rgbClr val="FF0000"/>
                </a:solidFill>
              </a:rPr>
              <a:t>即比特率可能大于波特率</a:t>
            </a:r>
            <a:r>
              <a:rPr lang="zh-CN" altLang="en-US" sz="2400"/>
              <a:t>。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>
                <a:solidFill>
                  <a:srgbClr val="FF0000"/>
                </a:solidFill>
              </a:rPr>
              <a:t>        一般来说， 比特率就是波特率</a:t>
            </a:r>
            <a:r>
              <a:rPr lang="zh-CN" altLang="en-US" sz="24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48002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AD536A5-4FA3-4E84-B9D2-53E1D81C8B88}" type="slidenum">
              <a:rPr lang="en-US" altLang="zh-CN" b="0" smtClean="0"/>
              <a:pPr eaLnBrk="1" hangingPunct="1"/>
              <a:t>61</a:t>
            </a:fld>
            <a:endParaRPr lang="en-US" altLang="zh-CN" b="0" smtClean="0"/>
          </a:p>
        </p:txBody>
      </p:sp>
      <p:pic>
        <p:nvPicPr>
          <p:cNvPr id="3" name="Picture 6" descr="COM串行接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925" y="596900"/>
            <a:ext cx="1905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357188" y="1785938"/>
            <a:ext cx="86106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</a:rPr>
              <a:t>例：每秒钟传送</a:t>
            </a:r>
            <a:r>
              <a:rPr kumimoji="1" lang="en-US" altLang="zh-CN" sz="2800">
                <a:latin typeface="Times New Roman" pitchFamily="18" charset="0"/>
              </a:rPr>
              <a:t>120</a:t>
            </a:r>
            <a:r>
              <a:rPr kumimoji="1" lang="zh-CN" altLang="en-US" sz="2800">
                <a:latin typeface="Times New Roman" pitchFamily="18" charset="0"/>
              </a:rPr>
              <a:t>个字符，而每个字符由</a:t>
            </a:r>
            <a:r>
              <a:rPr kumimoji="1" lang="en-US" altLang="zh-CN" sz="2800">
                <a:latin typeface="Times New Roman" pitchFamily="18" charset="0"/>
              </a:rPr>
              <a:t>10</a:t>
            </a:r>
            <a:r>
              <a:rPr kumimoji="1" lang="zh-CN" altLang="en-US" sz="2800">
                <a:latin typeface="Times New Roman" pitchFamily="18" charset="0"/>
              </a:rPr>
              <a:t>位数据位组成，则传送的波特率为：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</a:rPr>
              <a:t>                    </a:t>
            </a:r>
            <a:r>
              <a:rPr kumimoji="1" lang="en-US" altLang="zh-CN" sz="2800">
                <a:latin typeface="Times New Roman" pitchFamily="18" charset="0"/>
              </a:rPr>
              <a:t>f</a:t>
            </a:r>
            <a:r>
              <a:rPr kumimoji="1" lang="en-US" altLang="zh-CN" sz="2800" baseline="-25000">
                <a:latin typeface="Times New Roman" pitchFamily="18" charset="0"/>
              </a:rPr>
              <a:t>d</a:t>
            </a:r>
            <a:r>
              <a:rPr kumimoji="1" lang="en-US" altLang="zh-CN" sz="2800">
                <a:latin typeface="Times New Roman" pitchFamily="18" charset="0"/>
              </a:rPr>
              <a:t>= 10×120=1200 bit/s=1200</a:t>
            </a:r>
            <a:r>
              <a:rPr kumimoji="1" lang="zh-CN" altLang="en-US" sz="2800">
                <a:latin typeface="Times New Roman" pitchFamily="18" charset="0"/>
              </a:rPr>
              <a:t>波特</a:t>
            </a:r>
          </a:p>
          <a:p>
            <a:pPr algn="just"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</a:rPr>
              <a:t>或称为</a:t>
            </a:r>
            <a:r>
              <a:rPr kumimoji="1" lang="en-US" altLang="zh-CN" sz="2800">
                <a:latin typeface="Times New Roman" pitchFamily="18" charset="0"/>
              </a:rPr>
              <a:t>1200 bps</a:t>
            </a:r>
            <a:r>
              <a:rPr kumimoji="1" lang="zh-CN" altLang="en-US" sz="2800">
                <a:latin typeface="Times New Roman" pitchFamily="18" charset="0"/>
              </a:rPr>
              <a:t>。</a:t>
            </a:r>
            <a:endParaRPr kumimoji="1" lang="zh-CN" altLang="en-US" sz="2400" b="0">
              <a:latin typeface="Times New Roman" pitchFamily="18" charset="0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57188" y="4071938"/>
            <a:ext cx="86106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tx2"/>
                </a:solidFill>
                <a:latin typeface="Times New Roman" pitchFamily="18" charset="0"/>
              </a:rPr>
              <a:t>标准：</a:t>
            </a:r>
            <a:r>
              <a:rPr kumimoji="1" lang="en-US" altLang="zh-CN" sz="2800">
                <a:solidFill>
                  <a:schemeClr val="tx2"/>
                </a:solidFill>
                <a:latin typeface="Times New Roman" pitchFamily="18" charset="0"/>
              </a:rPr>
              <a:t>110/300/600/1200/1800/2400/4800/9600/19200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357188" y="5000625"/>
            <a:ext cx="8610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itchFamily="18" charset="0"/>
              </a:rPr>
              <a:t>有时也用位周期（</a:t>
            </a:r>
            <a:r>
              <a:rPr kumimoji="1" lang="en-US" altLang="zh-CN" sz="2800">
                <a:latin typeface="Times New Roman" pitchFamily="18" charset="0"/>
              </a:rPr>
              <a:t>T</a:t>
            </a:r>
            <a:r>
              <a:rPr kumimoji="1" lang="en-US" altLang="zh-CN" sz="2800" baseline="-30000">
                <a:latin typeface="Times New Roman" pitchFamily="18" charset="0"/>
              </a:rPr>
              <a:t>d</a:t>
            </a:r>
            <a:r>
              <a:rPr kumimoji="1" lang="zh-CN" altLang="en-US" sz="2800">
                <a:latin typeface="Times New Roman" pitchFamily="18" charset="0"/>
              </a:rPr>
              <a:t>）来表示传输速度，表示每一位的传送时间，是波特率的倒数。</a:t>
            </a:r>
            <a:endParaRPr kumimoji="1" lang="zh-CN" altLang="en-US" sz="24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8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0DB6183-1A20-4FD4-8F48-8DA961DE39EF}" type="slidenum">
              <a:rPr lang="en-US" altLang="zh-CN" b="0" smtClean="0"/>
              <a:pPr eaLnBrk="1" hangingPunct="1"/>
              <a:t>62</a:t>
            </a:fld>
            <a:endParaRPr lang="en-US" altLang="zh-CN" b="0" smtClean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987675" y="260350"/>
            <a:ext cx="3889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itchFamily="18" charset="0"/>
                <a:ea typeface="楷体_GB2312" pitchFamily="49" charset="-122"/>
              </a:rPr>
              <a:t>8251</a:t>
            </a:r>
            <a:r>
              <a:rPr lang="zh-CN" altLang="en-US" sz="3200">
                <a:latin typeface="Times New Roman" pitchFamily="18" charset="0"/>
                <a:ea typeface="楷体_GB2312" pitchFamily="49" charset="-122"/>
              </a:rPr>
              <a:t>的引脚图</a:t>
            </a:r>
          </a:p>
        </p:txBody>
      </p:sp>
      <p:pic>
        <p:nvPicPr>
          <p:cNvPr id="4" name="Picture 4" descr="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938" y="1125538"/>
            <a:ext cx="3836987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8273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EA9915B-0D76-40B6-92C8-27FDC322AB64}" type="slidenum">
              <a:rPr lang="en-US" altLang="zh-CN" b="0" smtClean="0"/>
              <a:pPr eaLnBrk="1" hangingPunct="1"/>
              <a:t>63</a:t>
            </a:fld>
            <a:endParaRPr lang="en-US" altLang="zh-CN" b="0" smtClean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222625" y="514350"/>
            <a:ext cx="4157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8251</a:t>
            </a: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的编程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19125" y="1357313"/>
            <a:ext cx="798512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方式选择控制字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工作命令控制字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状态字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初始化流程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buClr>
                <a:srgbClr val="FFFF00"/>
              </a:buClr>
              <a:buFont typeface="Wingdings" pitchFamily="2" charset="2"/>
              <a:buNone/>
            </a:pPr>
            <a:endParaRPr lang="zh-CN" altLang="en-US"/>
          </a:p>
          <a:p>
            <a:pPr eaLnBrk="1" hangingPunct="1">
              <a:buClr>
                <a:srgbClr val="FFFF00"/>
              </a:buClr>
            </a:pPr>
            <a:r>
              <a:rPr lang="zh-CN" altLang="en-US" sz="2800"/>
              <a:t>      控制字是在方式选择控制字之后写入，用来控制</a:t>
            </a:r>
            <a:r>
              <a:rPr lang="en-US" altLang="zh-CN" sz="2800"/>
              <a:t>8251A</a:t>
            </a:r>
            <a:r>
              <a:rPr lang="zh-CN" altLang="en-US" sz="2800"/>
              <a:t>的工作，使其处于规定的状态以及准备发送或接收数据，可进行多次写入操作。控制字和方式字共用一个奇地址端口，且又无特征标志，</a:t>
            </a:r>
            <a:r>
              <a:rPr lang="en-US" altLang="zh-CN" sz="2800"/>
              <a:t>8251A</a:t>
            </a:r>
            <a:r>
              <a:rPr lang="zh-CN" altLang="en-US" sz="2800"/>
              <a:t>是根据写入的先后顺序来加以区分的，即先写入的是方式字，后写入的是控制字。</a:t>
            </a:r>
          </a:p>
        </p:txBody>
      </p:sp>
    </p:spTree>
    <p:extLst>
      <p:ext uri="{BB962C8B-B14F-4D97-AF65-F5344CB8AC3E}">
        <p14:creationId xmlns:p14="http://schemas.microsoft.com/office/powerpoint/2010/main" val="2501787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3850" y="908050"/>
            <a:ext cx="8569325" cy="324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/>
              <a:t>例：假设</a:t>
            </a:r>
            <a:r>
              <a:rPr lang="en-US" altLang="en-US" sz="2800"/>
              <a:t>8251</a:t>
            </a:r>
            <a:r>
              <a:rPr lang="zh-CN" altLang="en-US" sz="2800"/>
              <a:t>占用的端口地址为</a:t>
            </a:r>
            <a:r>
              <a:rPr lang="en-US" altLang="zh-CN" sz="2800"/>
              <a:t>80H</a:t>
            </a:r>
            <a:r>
              <a:rPr lang="zh-CN" altLang="en-US" sz="2800"/>
              <a:t>和</a:t>
            </a:r>
            <a:r>
              <a:rPr lang="en-US" altLang="zh-CN" sz="2800"/>
              <a:t>81H</a:t>
            </a:r>
            <a:r>
              <a:rPr lang="zh-CN" altLang="en-US" sz="2800"/>
              <a:t>，规定其串行传送</a:t>
            </a:r>
            <a:r>
              <a:rPr lang="en-US" altLang="zh-CN" sz="2800"/>
              <a:t>8</a:t>
            </a:r>
            <a:r>
              <a:rPr lang="zh-CN" altLang="en-US" sz="2800"/>
              <a:t>位数据位， 采用</a:t>
            </a:r>
            <a:r>
              <a:rPr lang="en-US" altLang="en-US" sz="2800"/>
              <a:t>偶校验，一个停止位，波特率因子</a:t>
            </a:r>
            <a:r>
              <a:rPr lang="zh-CN" altLang="en-US" sz="2800"/>
              <a:t>为</a:t>
            </a:r>
            <a:r>
              <a:rPr lang="en-US" altLang="en-US" sz="2800"/>
              <a:t>16</a:t>
            </a:r>
            <a:r>
              <a:rPr lang="zh-CN" altLang="en-US" sz="2800"/>
              <a:t>，请写出</a:t>
            </a:r>
            <a:r>
              <a:rPr lang="en-US" altLang="zh-CN" sz="2800"/>
              <a:t>8251</a:t>
            </a:r>
            <a:r>
              <a:rPr lang="zh-CN" altLang="en-US" sz="2800"/>
              <a:t>的方式字并送入控制端口：</a:t>
            </a:r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/>
              <a:t>     </a:t>
            </a:r>
            <a:r>
              <a:rPr lang="en-US" altLang="en-US" sz="2800"/>
              <a:t>MOV AL,7EH    </a:t>
            </a:r>
            <a:endParaRPr lang="en-US" altLang="zh-CN" sz="2800"/>
          </a:p>
          <a:p>
            <a:pPr eaLnBrk="1" hangingPunct="1"/>
            <a:r>
              <a:rPr lang="en-US" altLang="zh-CN" sz="2800"/>
              <a:t>                          </a:t>
            </a:r>
            <a:endParaRPr lang="en-US" altLang="en-US" sz="2800"/>
          </a:p>
          <a:p>
            <a:pPr eaLnBrk="1" hangingPunct="1"/>
            <a:r>
              <a:rPr lang="en-US" altLang="zh-CN" sz="2800"/>
              <a:t>   </a:t>
            </a:r>
            <a:r>
              <a:rPr lang="en-US" altLang="en-US" sz="2800"/>
              <a:t>OUT 81H,AL</a:t>
            </a:r>
          </a:p>
        </p:txBody>
      </p:sp>
    </p:spTree>
    <p:extLst>
      <p:ext uri="{BB962C8B-B14F-4D97-AF65-F5344CB8AC3E}">
        <p14:creationId xmlns:p14="http://schemas.microsoft.com/office/powerpoint/2010/main" val="4954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222625" y="514350"/>
            <a:ext cx="4157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8251</a:t>
            </a:r>
            <a:r>
              <a:rPr lang="zh-CN" altLang="en-US" sz="32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的初始化编程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323850" y="1543050"/>
            <a:ext cx="82804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FFFF00"/>
              </a:buClr>
              <a:buFont typeface="Wingdings" pitchFamily="2" charset="2"/>
              <a:buNone/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在对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8251A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进行初始化时，必须遵守以下的三个规定：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1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）芯片复位后，第一次给奇地址端口写入的是  模式字。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2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）如规定为同步模式，那么，接下来往奇地址端口写入的是同步字符。如果是双同步，则先后两次写入同步字符。</a:t>
            </a:r>
          </a:p>
          <a:p>
            <a:pPr eaLnBrk="1" hangingPunct="1">
              <a:buClr>
                <a:srgbClr val="FFFF00"/>
              </a:buClr>
              <a:buFont typeface="Wingdings" pitchFamily="2" charset="2"/>
              <a:buChar char="Ø"/>
            </a:pP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（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3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）接下来，只要不是复位命令，</a:t>
            </a:r>
            <a:r>
              <a:rPr lang="en-US" altLang="zh-CN" sz="2800">
                <a:latin typeface="Times New Roman" pitchFamily="18" charset="0"/>
                <a:ea typeface="黑体" pitchFamily="2" charset="-122"/>
              </a:rPr>
              <a:t>CPU</a:t>
            </a:r>
            <a:r>
              <a:rPr lang="zh-CN" altLang="en-US" sz="2800">
                <a:latin typeface="Times New Roman" pitchFamily="18" charset="0"/>
                <a:ea typeface="黑体" pitchFamily="2" charset="-122"/>
              </a:rPr>
              <a:t>给奇地址写入的是控制字，给偶地址端口写入的是要发送的数据。</a:t>
            </a:r>
          </a:p>
        </p:txBody>
      </p:sp>
    </p:spTree>
    <p:extLst>
      <p:ext uri="{BB962C8B-B14F-4D97-AF65-F5344CB8AC3E}">
        <p14:creationId xmlns:p14="http://schemas.microsoft.com/office/powerpoint/2010/main" val="118447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333375"/>
            <a:ext cx="2700337" cy="641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5880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444"/>
          </a:xfrm>
        </p:spPr>
        <p:txBody>
          <a:bodyPr/>
          <a:lstStyle/>
          <a:p>
            <a:r>
              <a:rPr lang="zh-CN" altLang="en-US" dirty="0" smtClean="0"/>
              <a:t>看课堂上讲授的</a:t>
            </a:r>
            <a:r>
              <a:rPr lang="en-US" altLang="zh-CN" dirty="0" smtClean="0"/>
              <a:t>8251A</a:t>
            </a:r>
            <a:r>
              <a:rPr lang="zh-CN" altLang="en-US" dirty="0" smtClean="0"/>
              <a:t>例子：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850" y="932457"/>
            <a:ext cx="807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例  利用</a:t>
            </a:r>
            <a:r>
              <a:rPr kumimoji="1" lang="en-US" altLang="zh-CN" sz="2800" dirty="0">
                <a:latin typeface="Times New Roman" pitchFamily="18" charset="0"/>
              </a:rPr>
              <a:t>8251A</a:t>
            </a:r>
            <a:r>
              <a:rPr kumimoji="1" lang="zh-CN" altLang="en-US" sz="2800" dirty="0">
                <a:latin typeface="Times New Roman" pitchFamily="18" charset="0"/>
              </a:rPr>
              <a:t>实现两台微型计算机的远距离通信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8"/>
          <a:stretch>
            <a:fillRect/>
          </a:stretch>
        </p:blipFill>
        <p:spPr bwMode="auto">
          <a:xfrm>
            <a:off x="971550" y="1508720"/>
            <a:ext cx="6919913" cy="233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95288" y="4174132"/>
            <a:ext cx="8569325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设采用半双工查询方式，异步传送，一方定义为发送器，另一方为接收器。当发送端</a:t>
            </a:r>
            <a:r>
              <a:rPr kumimoji="1" lang="en-US" altLang="zh-CN" sz="2800">
                <a:latin typeface="Times New Roman" pitchFamily="18" charset="0"/>
              </a:rPr>
              <a:t>CPU</a:t>
            </a:r>
            <a:r>
              <a:rPr kumimoji="1" lang="zh-CN" altLang="en-US" sz="2800">
                <a:latin typeface="Times New Roman" pitchFamily="18" charset="0"/>
              </a:rPr>
              <a:t>查询到</a:t>
            </a:r>
            <a:r>
              <a:rPr kumimoji="1" lang="en-US" altLang="zh-CN" sz="2800">
                <a:latin typeface="Times New Roman" pitchFamily="18" charset="0"/>
              </a:rPr>
              <a:t>TxRDY</a:t>
            </a:r>
            <a:r>
              <a:rPr kumimoji="1" lang="zh-CN" altLang="en-US" sz="2800">
                <a:latin typeface="Times New Roman" pitchFamily="18" charset="0"/>
              </a:rPr>
              <a:t>有效时，向</a:t>
            </a:r>
            <a:r>
              <a:rPr kumimoji="1" lang="en-US" altLang="zh-CN" sz="2800">
                <a:latin typeface="Times New Roman" pitchFamily="18" charset="0"/>
              </a:rPr>
              <a:t>825lA</a:t>
            </a:r>
            <a:r>
              <a:rPr kumimoji="1" lang="zh-CN" altLang="en-US" sz="2800">
                <a:latin typeface="Times New Roman" pitchFamily="18" charset="0"/>
              </a:rPr>
              <a:t>并行输出一字节数据；接收端</a:t>
            </a:r>
            <a:r>
              <a:rPr kumimoji="1" lang="en-US" altLang="zh-CN" sz="2800">
                <a:latin typeface="Times New Roman" pitchFamily="18" charset="0"/>
              </a:rPr>
              <a:t>CPU</a:t>
            </a:r>
            <a:r>
              <a:rPr kumimoji="1" lang="zh-CN" altLang="en-US" sz="2800">
                <a:latin typeface="Times New Roman" pitchFamily="18" charset="0"/>
              </a:rPr>
              <a:t>每查询到</a:t>
            </a:r>
            <a:r>
              <a:rPr kumimoji="1" lang="en-US" altLang="zh-CN" sz="2800">
                <a:latin typeface="Times New Roman" pitchFamily="18" charset="0"/>
              </a:rPr>
              <a:t>RxRDY</a:t>
            </a:r>
            <a:r>
              <a:rPr kumimoji="1" lang="zh-CN" altLang="en-US" sz="2800">
                <a:latin typeface="Times New Roman" pitchFamily="18" charset="0"/>
              </a:rPr>
              <a:t>有效，则从</a:t>
            </a:r>
            <a:r>
              <a:rPr kumimoji="1" lang="en-US" altLang="zh-CN" sz="2800">
                <a:latin typeface="Times New Roman" pitchFamily="18" charset="0"/>
              </a:rPr>
              <a:t>8251A</a:t>
            </a:r>
            <a:r>
              <a:rPr kumimoji="1" lang="zh-CN" altLang="en-US" sz="2800">
                <a:latin typeface="Times New Roman" pitchFamily="18" charset="0"/>
              </a:rPr>
              <a:t>并行输入一个字节数据，一直进行到全部数据传送完为止。 </a:t>
            </a:r>
          </a:p>
        </p:txBody>
      </p:sp>
    </p:spTree>
    <p:extLst>
      <p:ext uri="{BB962C8B-B14F-4D97-AF65-F5344CB8AC3E}">
        <p14:creationId xmlns:p14="http://schemas.microsoft.com/office/powerpoint/2010/main" val="15538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6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934072"/>
            <a:ext cx="8229600" cy="1143000"/>
          </a:xfrm>
        </p:spPr>
        <p:txBody>
          <a:bodyPr/>
          <a:lstStyle/>
          <a:p>
            <a:pPr algn="ctr"/>
            <a:r>
              <a:rPr lang="zh-CN" altLang="en-US" dirty="0" smtClean="0"/>
              <a:t>常见问题解疑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9628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16632"/>
            <a:ext cx="9144000" cy="6924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寄存器间接寻址方中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，操作数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在存储器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中，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操作数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地址的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16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位偏移量包含在：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BP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BX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SI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DI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寄存器中。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  <a:ea typeface="仿宋_GB2312" pitchFamily="49" charset="-122"/>
              </a:rPr>
              <a:t>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、若选择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SI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DI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、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BX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作为间接寻址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	操作数一般在现行数据段区域中，用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(DS)</a:t>
            </a: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作为段地址。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	即操作数物理地址为：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仿宋_GB2312" pitchFamily="49" charset="-122"/>
              </a:rPr>
              <a:t>	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物理地址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PA=16 d ×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DS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BX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	 物理地址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PA=16 d ×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DS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SI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）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   	 物理地址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PA=16 d ×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DS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仿宋_GB2312" pitchFamily="49" charset="-122"/>
              </a:rPr>
              <a:t>）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+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DI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）</a:t>
            </a:r>
            <a:endParaRPr kumimoji="1" lang="en-US" altLang="zh-CN" sz="2400" b="1" dirty="0" smtClean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endParaRPr kumimoji="1" lang="en-US" altLang="zh-CN" sz="2400" b="1" dirty="0" smtClean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  2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、若选择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BP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仿宋_GB2312" pitchFamily="49" charset="-122"/>
              </a:rPr>
              <a:t>作为间接寻址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        操作数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在堆栈段区域中，用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SS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寄存器的内容作为段地址。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 dirty="0" smtClean="0">
                <a:latin typeface="Times New Roman" pitchFamily="18" charset="0"/>
                <a:ea typeface="楷体_GB2312" pitchFamily="49" charset="-122"/>
              </a:rPr>
              <a:t>                    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操作数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物理地址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PA=16d ×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SS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+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BP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</a:p>
          <a:p>
            <a:pPr>
              <a:spcBef>
                <a:spcPct val="50000"/>
              </a:spcBef>
            </a:pPr>
            <a:endParaRPr kumimoji="1" lang="en-US" altLang="zh-CN" sz="2400" b="1" dirty="0">
              <a:solidFill>
                <a:srgbClr val="0000FF"/>
              </a:solidFill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104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/>
          <p:cNvSpPr>
            <a:spLocks noGrp="1"/>
          </p:cNvSpPr>
          <p:nvPr>
            <p:ph idx="4294967295"/>
          </p:nvPr>
        </p:nvSpPr>
        <p:spPr>
          <a:xfrm>
            <a:off x="323850" y="1481138"/>
            <a:ext cx="8569325" cy="45259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INTEL 8086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位机。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INTEL 8088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（简称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8088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）是一种准</a:t>
            </a:r>
            <a:r>
              <a:rPr kumimoji="1" lang="en-US" altLang="zh-CN" b="1">
                <a:latin typeface="Times New Roman" pitchFamily="18" charset="0"/>
                <a:ea typeface="楷体_GB2312" pitchFamily="49" charset="-122"/>
              </a:rPr>
              <a:t>16</a:t>
            </a:r>
            <a:r>
              <a:rPr kumimoji="1" lang="zh-CN" altLang="en-US" b="1">
                <a:latin typeface="Times New Roman" pitchFamily="18" charset="0"/>
                <a:ea typeface="楷体_GB2312" pitchFamily="49" charset="-122"/>
              </a:rPr>
              <a:t>位微处理器。</a:t>
            </a:r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1" lang="en-US" altLang="zh-CN" sz="4400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INTEL 8088</a:t>
            </a:r>
            <a:r>
              <a:rPr kumimoji="1" lang="zh-CN" altLang="en-US" sz="4400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  <a:t>结构</a:t>
            </a:r>
            <a:br>
              <a:rPr kumimoji="1" lang="zh-CN" altLang="en-US" sz="4400" kern="1200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楷体_GB2312" pitchFamily="49" charset="-122"/>
                <a:cs typeface="+mj-cs"/>
              </a:rPr>
            </a:br>
            <a:endParaRPr lang="zh-CN" altLang="en-US" kern="1200" dirty="0"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404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压缩的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个字节中表示两位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数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92113" lvl="1" indent="0">
              <a:buNone/>
            </a:pP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marL="392113" lvl="1" indent="0">
              <a:buNone/>
            </a:pPr>
            <a:r>
              <a:rPr lang="zh-CN" altLang="en-US" sz="3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(01010011)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BCD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=53</a:t>
            </a:r>
            <a:endParaRPr lang="en-US" altLang="zh-CN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392113" lvl="1" indent="0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非压缩的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码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——1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个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字节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中仅表示一位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数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109537" indent="0">
              <a:buNone/>
            </a:pP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altLang="zh-C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109537" indent="0">
              <a:buNone/>
            </a:pP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800" dirty="0" smtClean="0"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：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00000011)</a:t>
            </a:r>
            <a:r>
              <a:rPr lang="en-US" altLang="zh-CN" sz="2800" baseline="-25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BCD</a:t>
            </a:r>
            <a:r>
              <a:rPr lang="en-US" altLang="zh-CN" sz="2800" dirty="0" smtClean="0">
                <a:latin typeface="Times New Roman" pitchFamily="18" charset="0"/>
                <a:cs typeface="Times New Roman" pitchFamily="18" charset="0"/>
              </a:rPr>
              <a:t>=3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799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伪指令的执行结果分析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94866" y="1628800"/>
            <a:ext cx="4597413" cy="4154984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2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data   SEGMENT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       ;</a:t>
            </a:r>
            <a:r>
              <a:rPr kumimoji="1" lang="zh-CN" altLang="en-US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数据段</a:t>
            </a:r>
          </a:p>
          <a:p>
            <a:pPr algn="just"/>
            <a:r>
              <a:rPr kumimoji="1" lang="en-US" altLang="zh-CN" sz="2200" b="1" dirty="0" err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var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   DB  ?             </a:t>
            </a:r>
          </a:p>
          <a:p>
            <a:pPr algn="just"/>
            <a:r>
              <a:rPr kumimoji="1" lang="en-US" altLang="zh-CN" sz="22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data   ENDS</a:t>
            </a:r>
            <a:endParaRPr kumimoji="1" lang="en-US" altLang="zh-CN" sz="2200" b="1" dirty="0">
              <a:solidFill>
                <a:schemeClr val="bg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/>
            <a:r>
              <a:rPr kumimoji="1" lang="en-US" altLang="zh-CN" sz="22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code   SEGMENT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        ;</a:t>
            </a:r>
            <a:r>
              <a:rPr kumimoji="1" lang="zh-CN" altLang="en-US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代码段</a:t>
            </a:r>
          </a:p>
          <a:p>
            <a:pPr algn="just"/>
            <a:r>
              <a:rPr kumimoji="1" lang="zh-CN" altLang="en-US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        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ASSUME   </a:t>
            </a:r>
            <a:r>
              <a:rPr kumimoji="1" lang="en-US" altLang="zh-CN" sz="2200" b="1" dirty="0" err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CS:code,DS:data</a:t>
            </a:r>
            <a:endParaRPr kumimoji="1" lang="en-US" altLang="zh-CN" sz="2200" b="1" dirty="0">
              <a:solidFill>
                <a:schemeClr val="bg1"/>
              </a:solidFill>
              <a:latin typeface="Times New Roman" pitchFamily="18" charset="0"/>
              <a:ea typeface="楷体_GB2312" pitchFamily="49" charset="-122"/>
            </a:endParaRPr>
          </a:p>
          <a:p>
            <a:pPr algn="just"/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start:  MOV   AX,  data</a:t>
            </a:r>
          </a:p>
          <a:p>
            <a:pPr algn="just"/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         MOV   DS ,  AX          </a:t>
            </a:r>
          </a:p>
          <a:p>
            <a:pPr algn="just"/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         MOV   </a:t>
            </a:r>
            <a:r>
              <a:rPr kumimoji="1" lang="en-US" altLang="zh-CN" sz="2200" b="1" dirty="0" err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var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,  CL</a:t>
            </a:r>
          </a:p>
          <a:p>
            <a:pPr algn="just"/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         MOV   AH , 4CH      </a:t>
            </a:r>
          </a:p>
          <a:p>
            <a:pPr algn="just"/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         INT      21H         ;</a:t>
            </a:r>
            <a:r>
              <a:rPr kumimoji="1" lang="zh-CN" altLang="en-US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返回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DOS</a:t>
            </a:r>
          </a:p>
          <a:p>
            <a:pPr algn="just"/>
            <a:r>
              <a:rPr kumimoji="1" lang="en-US" altLang="zh-CN" sz="2200" b="1" dirty="0">
                <a:solidFill>
                  <a:srgbClr val="00FF00"/>
                </a:solidFill>
                <a:latin typeface="Times New Roman" pitchFamily="18" charset="0"/>
                <a:ea typeface="楷体_GB2312" pitchFamily="49" charset="-122"/>
              </a:rPr>
              <a:t>code   ENDS</a:t>
            </a:r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   </a:t>
            </a:r>
          </a:p>
          <a:p>
            <a:pPr algn="just"/>
            <a:r>
              <a:rPr kumimoji="1" lang="en-US" altLang="zh-CN" sz="2200" b="1" dirty="0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           END  start</a:t>
            </a:r>
          </a:p>
        </p:txBody>
      </p:sp>
    </p:spTree>
    <p:extLst>
      <p:ext uri="{BB962C8B-B14F-4D97-AF65-F5344CB8AC3E}">
        <p14:creationId xmlns:p14="http://schemas.microsoft.com/office/powerpoint/2010/main" val="11715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CFA18DE-22F3-4F8F-8937-724983D5FBF4}" type="slidenum">
              <a:rPr lang="en-US" altLang="zh-CN" smtClean="0"/>
              <a:pPr eaLnBrk="1" hangingPunct="1"/>
              <a:t>72</a:t>
            </a:fld>
            <a:endParaRPr lang="en-US" altLang="zh-CN" smtClean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228600" y="914400"/>
            <a:ext cx="42672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Aft>
                <a:spcPts val="2400"/>
              </a:spcAft>
            </a:pPr>
            <a:r>
              <a:rPr kumimoji="1" lang="zh-CN" altLang="en-US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sz="28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:  </a:t>
            </a: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定义赋初值的变量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zh-CN" altLang="en-US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data   SEGMENT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xx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DB    1, -1, 0fcH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yy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DW   1, -1, 0fcH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zz</a:t>
            </a: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     DD    1,- 1, 0fcH</a:t>
            </a:r>
          </a:p>
          <a:p>
            <a:pPr lvl="1" algn="just">
              <a:spcBef>
                <a:spcPts val="600"/>
              </a:spcBef>
              <a:spcAft>
                <a:spcPts val="1200"/>
              </a:spcAft>
            </a:pPr>
            <a:r>
              <a:rPr kumimoji="1" lang="en-US" altLang="zh-CN" sz="2400" b="1">
                <a:latin typeface="Times New Roman" pitchFamily="18" charset="0"/>
                <a:ea typeface="楷体_GB2312" pitchFamily="49" charset="-122"/>
              </a:rPr>
              <a:t>  data   ENDS</a:t>
            </a:r>
            <a:endParaRPr kumimoji="1" lang="en-US" altLang="zh-CN" sz="2400">
              <a:latin typeface="Times New Roman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>
              <a:latin typeface="Times New Roman" pitchFamily="18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3505200" y="0"/>
          <a:ext cx="784860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文档" r:id="rId3" imgW="11796120" imgH="10698480" progId="Word.Document.8">
                  <p:embed/>
                </p:oleObj>
              </mc:Choice>
              <mc:Fallback>
                <p:oleObj name="文档" r:id="rId3" imgW="11796120" imgH="10698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0"/>
                        <a:ext cx="7848600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643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关于中断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基本概念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中断向量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45564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674444"/>
          </a:xfrm>
        </p:spPr>
        <p:txBody>
          <a:bodyPr/>
          <a:lstStyle/>
          <a:p>
            <a:pPr marL="109537" indent="0">
              <a:buNone/>
            </a:pPr>
            <a:r>
              <a:rPr lang="zh-CN" altLang="en-US" dirty="0" smtClean="0"/>
              <a:t>可编程定时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计数器</a:t>
            </a:r>
            <a:r>
              <a:rPr lang="en-US" altLang="zh-CN" dirty="0" smtClean="0"/>
              <a:t>8253/8254</a:t>
            </a:r>
            <a:r>
              <a:rPr lang="zh-CN" altLang="en-US" dirty="0" smtClean="0"/>
              <a:t>，基本功能如下：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2400" dirty="0" smtClean="0">
                <a:latin typeface="Times New Roman" pitchFamily="18" charset="0"/>
                <a:ea typeface="黑体" pitchFamily="2" charset="-122"/>
              </a:rPr>
              <a:t>有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3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个独立的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16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位计数器</a:t>
            </a: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latin typeface="Times New Roman" pitchFamily="18" charset="0"/>
                <a:ea typeface="黑体" pitchFamily="2" charset="-122"/>
              </a:rPr>
              <a:t>每个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计数器可按照二进制或十进制计数</a:t>
            </a:r>
          </a:p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  <a:ea typeface="黑体" pitchFamily="2" charset="-122"/>
              </a:rPr>
              <a:t>每个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计数器计数频率最高为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2MH</a:t>
            </a:r>
            <a:r>
              <a:rPr lang="en-US" altLang="zh-CN" sz="2400" baseline="-25000" dirty="0">
                <a:latin typeface="Times New Roman" pitchFamily="18" charset="0"/>
                <a:ea typeface="黑体" pitchFamily="2" charset="-122"/>
              </a:rPr>
              <a:t>Z</a:t>
            </a:r>
          </a:p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  <a:ea typeface="黑体" pitchFamily="2" charset="-122"/>
              </a:rPr>
              <a:t>每个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计数器可选择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6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种不同的工作方式</a:t>
            </a:r>
          </a:p>
          <a:p>
            <a:pPr>
              <a:lnSpc>
                <a:spcPct val="140000"/>
              </a:lnSpc>
            </a:pPr>
            <a:r>
              <a:rPr lang="zh-CN" altLang="en-US" sz="2400" dirty="0" smtClean="0">
                <a:latin typeface="Times New Roman" pitchFamily="18" charset="0"/>
                <a:ea typeface="黑体" pitchFamily="2" charset="-122"/>
              </a:rPr>
              <a:t>所有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的输入输出与</a:t>
            </a:r>
            <a:r>
              <a:rPr lang="en-US" altLang="zh-CN" sz="2400" dirty="0">
                <a:latin typeface="Times New Roman" pitchFamily="18" charset="0"/>
                <a:ea typeface="黑体" pitchFamily="2" charset="-122"/>
              </a:rPr>
              <a:t>TTL</a:t>
            </a:r>
            <a:r>
              <a:rPr lang="zh-CN" altLang="en-US" sz="2400" dirty="0">
                <a:latin typeface="Times New Roman" pitchFamily="18" charset="0"/>
                <a:ea typeface="黑体" pitchFamily="2" charset="-122"/>
              </a:rPr>
              <a:t>兼容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92782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600" b="1" smtClean="0">
                <a:solidFill>
                  <a:srgbClr val="0000FF"/>
                </a:solidFill>
              </a:rPr>
              <a:t>8253</a:t>
            </a:r>
            <a:r>
              <a:rPr lang="zh-CN" altLang="en-US" sz="3600" b="1" smtClean="0">
                <a:solidFill>
                  <a:srgbClr val="0000FF"/>
                </a:solidFill>
              </a:rPr>
              <a:t>的工作模式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4825" y="1981200"/>
            <a:ext cx="818673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55588" algn="l" rtl="0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fontAlgn="base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>
                <a:solidFill>
                  <a:schemeClr val="tx1"/>
                </a:solidFill>
                <a:latin typeface="+mn-lt"/>
                <a:ea typeface="+mn-ea"/>
              </a:defRPr>
            </a:lvl2pPr>
            <a:lvl3pPr marL="858838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143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+mn-lt"/>
                <a:ea typeface="+mn-ea"/>
              </a:defRPr>
            </a:lvl4pPr>
            <a:lvl5pPr marL="13716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18288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2860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7432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200400" indent="-228600" algn="l" rtl="0" fontAlgn="base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/>
            <a:r>
              <a:rPr lang="zh-CN" altLang="en-US" b="1" smtClean="0"/>
              <a:t>方式</a:t>
            </a:r>
            <a:r>
              <a:rPr lang="en-US" altLang="zh-CN" b="1" smtClean="0"/>
              <a:t>0——</a:t>
            </a:r>
            <a:r>
              <a:rPr lang="zh-CN" altLang="en-US" b="1" smtClean="0"/>
              <a:t>计数结束产生中断</a:t>
            </a:r>
          </a:p>
          <a:p>
            <a:pPr marL="533400" indent="-533400"/>
            <a:r>
              <a:rPr lang="zh-CN" altLang="en-US" b="1" smtClean="0"/>
              <a:t>方式</a:t>
            </a:r>
            <a:r>
              <a:rPr lang="en-US" altLang="zh-CN" b="1" smtClean="0"/>
              <a:t>1——</a:t>
            </a:r>
            <a:r>
              <a:rPr lang="zh-CN" altLang="en-US" b="1" smtClean="0"/>
              <a:t>可重复触发的单稳态触发器</a:t>
            </a:r>
          </a:p>
          <a:p>
            <a:pPr marL="533400" indent="-533400"/>
            <a:r>
              <a:rPr lang="zh-CN" altLang="en-US" b="1" smtClean="0">
                <a:solidFill>
                  <a:srgbClr val="0000FF"/>
                </a:solidFill>
              </a:rPr>
              <a:t>方式</a:t>
            </a:r>
            <a:r>
              <a:rPr lang="en-US" altLang="zh-CN" b="1" smtClean="0">
                <a:solidFill>
                  <a:srgbClr val="0000FF"/>
                </a:solidFill>
              </a:rPr>
              <a:t>2——</a:t>
            </a:r>
            <a:r>
              <a:rPr lang="zh-CN" altLang="en-US" b="1" smtClean="0">
                <a:solidFill>
                  <a:srgbClr val="0000FF"/>
                </a:solidFill>
              </a:rPr>
              <a:t>分频器</a:t>
            </a:r>
          </a:p>
          <a:p>
            <a:pPr marL="533400" indent="-533400"/>
            <a:r>
              <a:rPr lang="zh-CN" altLang="en-US" b="1" smtClean="0">
                <a:solidFill>
                  <a:srgbClr val="0000FF"/>
                </a:solidFill>
              </a:rPr>
              <a:t>方式</a:t>
            </a:r>
            <a:r>
              <a:rPr lang="en-US" altLang="zh-CN" b="1" smtClean="0">
                <a:solidFill>
                  <a:srgbClr val="0000FF"/>
                </a:solidFill>
              </a:rPr>
              <a:t>3——</a:t>
            </a:r>
            <a:r>
              <a:rPr lang="zh-CN" altLang="en-US" b="1" smtClean="0">
                <a:solidFill>
                  <a:srgbClr val="0000FF"/>
                </a:solidFill>
              </a:rPr>
              <a:t>方波发生器</a:t>
            </a:r>
          </a:p>
          <a:p>
            <a:pPr marL="533400" indent="-533400"/>
            <a:r>
              <a:rPr lang="zh-CN" altLang="en-US" b="1" smtClean="0"/>
              <a:t>方式</a:t>
            </a:r>
            <a:r>
              <a:rPr lang="en-US" altLang="zh-CN" b="1" smtClean="0"/>
              <a:t>4——</a:t>
            </a:r>
            <a:r>
              <a:rPr lang="zh-CN" altLang="en-US" b="1" smtClean="0"/>
              <a:t>软件触发的选通信号发生器</a:t>
            </a:r>
          </a:p>
          <a:p>
            <a:pPr marL="533400" indent="-533400"/>
            <a:r>
              <a:rPr lang="zh-CN" altLang="en-US" b="1" smtClean="0"/>
              <a:t>方式</a:t>
            </a:r>
            <a:r>
              <a:rPr lang="en-US" altLang="zh-CN" b="1" smtClean="0"/>
              <a:t>5——</a:t>
            </a:r>
            <a:r>
              <a:rPr lang="zh-CN" altLang="en-US" b="1" smtClean="0"/>
              <a:t>硬件触发的选通信号发生器</a:t>
            </a:r>
            <a:endParaRPr lang="zh-CN" altLang="en-US" b="1" smtClean="0"/>
          </a:p>
        </p:txBody>
      </p:sp>
    </p:spTree>
    <p:extLst>
      <p:ext uri="{BB962C8B-B14F-4D97-AF65-F5344CB8AC3E}">
        <p14:creationId xmlns:p14="http://schemas.microsoft.com/office/powerpoint/2010/main" val="186529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88913"/>
            <a:ext cx="8229600" cy="6119812"/>
          </a:xfrm>
        </p:spPr>
        <p:txBody>
          <a:bodyPr>
            <a:normAutofit lnSpcReduction="10000"/>
          </a:bodyPr>
          <a:lstStyle/>
          <a:p>
            <a:pPr marL="109728" indent="0" fontAlgn="auto">
              <a:spcBef>
                <a:spcPct val="50000"/>
              </a:spcBef>
              <a:spcAft>
                <a:spcPts val="0"/>
              </a:spcAft>
              <a:buFont typeface="Wingdings 3"/>
              <a:buNone/>
              <a:defRPr/>
            </a:pPr>
            <a:r>
              <a:rPr kumimoji="1" lang="zh-CN" altLang="en-US" sz="2800" b="1" kern="1200" dirty="0">
                <a:solidFill>
                  <a:srgbClr val="5048F8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结构特点：</a:t>
            </a:r>
          </a:p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内部结构 是</a:t>
            </a: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16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位的（内部寄存器，内部运算部件，内部操作按 </a:t>
            </a: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16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位设计）；</a:t>
            </a:r>
          </a:p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外部数据总线</a:t>
            </a: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条，能处理</a:t>
            </a: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16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位数据</a:t>
            </a: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,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也能处理</a:t>
            </a: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8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位数据；（具有</a:t>
            </a: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16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位运算指令，包括*、</a:t>
            </a: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/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指令）</a:t>
            </a:r>
          </a:p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20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条地址总线，直接寻址能力</a:t>
            </a: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1M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字节；</a:t>
            </a:r>
          </a:p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40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条引线封装；</a:t>
            </a:r>
          </a:p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单相时钟；</a:t>
            </a:r>
          </a:p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电源为</a:t>
            </a:r>
            <a:r>
              <a:rPr kumimoji="1" lang="en-US" altLang="zh-CN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5V</a:t>
            </a: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365760" indent="-256032" fontAlgn="auto">
              <a:spcBef>
                <a:spcPct val="50000"/>
              </a:spcBef>
              <a:spcAft>
                <a:spcPts val="0"/>
              </a:spcAft>
              <a:buFont typeface="Wingdings 3"/>
              <a:buChar char=""/>
              <a:defRPr/>
            </a:pPr>
            <a:r>
              <a:rPr kumimoji="1" lang="zh-CN" altLang="en-US" sz="2800" b="1" kern="1200" dirty="0">
                <a:latin typeface="Times New Roman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1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8086</a:t>
            </a:r>
            <a:r>
              <a:rPr kumimoji="1" lang="zh-CN" altLang="en-US" sz="2800" b="1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与</a:t>
            </a:r>
            <a:r>
              <a:rPr kumimoji="1" lang="en-US" altLang="zh-CN" sz="2800" b="1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8088</a:t>
            </a:r>
            <a:r>
              <a:rPr kumimoji="1" lang="zh-CN" altLang="en-US" sz="2800" b="1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的主要区别在于</a:t>
            </a:r>
            <a:r>
              <a:rPr kumimoji="1" lang="en-US" altLang="zh-CN" sz="2800" b="1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8086</a:t>
            </a:r>
            <a:r>
              <a:rPr kumimoji="1" lang="zh-CN" altLang="en-US" sz="2800" b="1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的外部数据总线</a:t>
            </a:r>
            <a:r>
              <a:rPr kumimoji="1" lang="en-US" altLang="zh-CN" sz="2800" b="1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16</a:t>
            </a:r>
            <a:r>
              <a:rPr kumimoji="1" lang="zh-CN" altLang="en-US" sz="2800" b="1" kern="1200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+mn-cs"/>
              </a:rPr>
              <a:t>位。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836613"/>
            <a:ext cx="8281987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71550" y="231775"/>
            <a:ext cx="7416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  <a:ea typeface="黑体" pitchFamily="2" charset="-122"/>
              </a:rPr>
              <a:t>8086</a:t>
            </a:r>
            <a:r>
              <a:rPr kumimoji="1" lang="zh-CN" altLang="en-US" sz="2400">
                <a:latin typeface="Times New Roman" pitchFamily="18" charset="0"/>
                <a:ea typeface="黑体" pitchFamily="2" charset="-122"/>
              </a:rPr>
              <a:t>内部寄存器</a:t>
            </a:r>
            <a:endParaRPr kumimoji="1" lang="zh-CN" altLang="en-US" sz="3200" b="1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聚合">
  <a:themeElements>
    <a:clrScheme name="1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1_聚合">
      <a:majorFont>
        <a:latin typeface="Lucida Sans Unicode"/>
        <a:ea typeface="黑体"/>
        <a:cs typeface=""/>
      </a:majorFont>
      <a:minorFont>
        <a:latin typeface="Lucida Sans Unicode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2320</TotalTime>
  <Words>2996</Words>
  <Application>Microsoft Office PowerPoint</Application>
  <PresentationFormat>全屏显示(4:3)</PresentationFormat>
  <Paragraphs>717</Paragraphs>
  <Slides>75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79" baseType="lpstr">
      <vt:lpstr>1_聚合</vt:lpstr>
      <vt:lpstr>聚合</vt:lpstr>
      <vt:lpstr>VISIO</vt:lpstr>
      <vt:lpstr>文档</vt:lpstr>
      <vt:lpstr>微型计算机技术总复习 </vt:lpstr>
      <vt:lpstr>考试题型</vt:lpstr>
      <vt:lpstr>PowerPoint 演示文稿</vt:lpstr>
      <vt:lpstr>第一章 概述</vt:lpstr>
      <vt:lpstr>PowerPoint 演示文稿</vt:lpstr>
      <vt:lpstr>第二章 微处理器结构</vt:lpstr>
      <vt:lpstr>INTEL 8088结构 </vt:lpstr>
      <vt:lpstr>PowerPoint 演示文稿</vt:lpstr>
      <vt:lpstr>PowerPoint 演示文稿</vt:lpstr>
      <vt:lpstr>寄存器详解</vt:lpstr>
      <vt:lpstr>存储器结构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 寻址方式和指令系统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指令系统</vt:lpstr>
      <vt:lpstr>PowerPoint 演示文稿</vt:lpstr>
      <vt:lpstr>PowerPoint 演示文稿</vt:lpstr>
      <vt:lpstr>MOV指令</vt:lpstr>
      <vt:lpstr>PowerPoint 演示文稿</vt:lpstr>
      <vt:lpstr>堆栈指令</vt:lpstr>
      <vt:lpstr>PowerPoint 演示文稿</vt:lpstr>
      <vt:lpstr>输入输出指令</vt:lpstr>
      <vt:lpstr>PowerPoint 演示文稿</vt:lpstr>
      <vt:lpstr>算术运算指令</vt:lpstr>
      <vt:lpstr>PowerPoint 演示文稿</vt:lpstr>
      <vt:lpstr>逻辑运算和移位指令</vt:lpstr>
      <vt:lpstr>移位指令</vt:lpstr>
      <vt:lpstr>其他指令</vt:lpstr>
      <vt:lpstr>第四章 汇编语言程序设计</vt:lpstr>
      <vt:lpstr>PowerPoint 演示文稿</vt:lpstr>
      <vt:lpstr>第六章 内存储器</vt:lpstr>
      <vt:lpstr>RAM和ROM</vt:lpstr>
      <vt:lpstr>PowerPoint 演示文稿</vt:lpstr>
      <vt:lpstr>全地址译码例</vt:lpstr>
      <vt:lpstr>部分地址译码例</vt:lpstr>
      <vt:lpstr>应用举例(续):</vt:lpstr>
      <vt:lpstr>并行接口电路及8255A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串行接口电路8251A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常见问题解疑</vt:lpstr>
      <vt:lpstr>PowerPoint 演示文稿</vt:lpstr>
      <vt:lpstr>PowerPoint 演示文稿</vt:lpstr>
      <vt:lpstr>伪指令的执行结果分析</vt:lpstr>
      <vt:lpstr>PowerPoint 演示文稿</vt:lpstr>
      <vt:lpstr>关于中断</vt:lpstr>
      <vt:lpstr>PowerPoint 演示文稿</vt:lpstr>
      <vt:lpstr>8253的工作模式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微型计算机技术总复习 </dc:title>
  <dc:creator>atr-kl</dc:creator>
  <cp:lastModifiedBy>atr-kl</cp:lastModifiedBy>
  <cp:revision>103</cp:revision>
  <dcterms:created xsi:type="dcterms:W3CDTF">2015-06-23T08:30:42Z</dcterms:created>
  <dcterms:modified xsi:type="dcterms:W3CDTF">2015-06-29T08:04:19Z</dcterms:modified>
</cp:coreProperties>
</file>