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6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0A9D-59C7-E425-3243-6400E80F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88347-DD5C-29CE-D3C3-9D2F60377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D84A-0D7F-E441-98FF-C0381F92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B09E-BEE8-7C7B-A827-A6043A29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62C6-B8CC-8AA7-517D-9BEF1D14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112D-7908-8E33-677F-3C392A81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29EB7-1B9D-164D-38D8-76166021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7823-56D3-5ED5-415F-9E6A2A34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106A-36DD-1298-BC94-5B6C3FDB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E05F-4907-A00D-68BA-8E318F6D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6DCD5-3846-62DC-A853-0338649A6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6FAB7-0901-9BAB-0F92-29F538182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DACD2-444F-D4C7-4F42-031B0A6C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0FCC-F6B2-A61F-B9C4-409F5158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A82C-4452-9118-A8D9-6DFC5109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5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AEB6-C705-2BC8-4103-29F0EC2E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C7B5-A5E1-D00C-853D-B3D3CF3D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6FAF-88DA-70BE-86AF-4E55A35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4C9E1-8E54-E59F-1082-0CB2619B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D2E3-ABD2-9DC3-33DF-0C6AFA76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8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977D-5E8C-24CC-291C-12F0658F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C8A70-3E32-3265-6421-874D77CA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88C8-E3EB-F9D0-60DC-4A174CED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486C-0F67-5F28-9BA8-2FBCCCC0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DB4F-8998-4F73-C364-F60CDFC0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3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9D83-CBCA-B5A3-0086-E4442B5A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426F-1C54-AC0B-0C03-0CBC88D63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279-C480-B4B5-3365-53F83E21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87084-7FED-BB40-2D82-5011C952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F4F7D-BF53-A4F0-8BEF-6A60607E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177AF-7CED-3F98-58D7-309F69D8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1F56-23B4-0AEF-5C11-4EEADD93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BFCB2-40EB-F71B-1AB4-D71138FE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5FFC7-8D8B-C98B-AFF5-C8418E94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13CFB-057D-3879-1A94-0CA9C4DD4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C894A-9731-0501-FC81-38E7194EA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7B43E-DA61-4EAE-6E00-43CB2334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CD209-02C6-A8D1-5384-5ECB6045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AD343-1954-957C-14CA-812A424A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4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31AE-CCA1-CFB4-0BF1-D8FACD34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D5C77-887E-1015-86D5-E6E41B6A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A0B9B-AFBF-7A99-B745-4689A6E7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5F27E-6E1C-19DD-846B-0D8F94E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E294B-9FB2-883D-D238-D60B8BC1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7B53D-6859-6CF3-F1BE-42375492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370E-C40C-6FE7-97A2-2FE9F005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3392-5372-2763-F57E-AAC77C4A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BE9C-84F5-D626-4EDF-B771B3FA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26320-8BB3-EA55-07CF-B02B436C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D8327-2364-DE38-56D3-8735AD2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D490-82D9-EEF4-1BD4-B33C4505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E12E-CD55-8D90-2F73-EF36B90A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8569-32CA-5FFF-CE54-8584312A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DF8F7-338B-1A90-CAC3-763AF1E94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0278F-25A3-B4AE-055E-7F8EDE1B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A26A1-77F6-9ECE-33FD-8142D5B0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67425-5D51-6590-9EBB-84767FFD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CFE0-A5AE-F818-F159-9E4FA65F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38AB6-14F4-1DF3-8548-2288DC88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1588-71F9-6CE9-8BB9-8A4678701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FEBF-A0BB-C249-EC2A-D095C43B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2867-057D-4B31-9500-F9D8D181AAB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0C10-E60A-74FA-CAD7-2AD7C67B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A783-23AD-0587-A0E3-4E74D165E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427D-0AB5-48A3-A127-B86A8325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E48C-2866-E80C-2810-3330B5B3E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HLA Class II and KIR regions from Pangenome </a:t>
            </a:r>
            <a:br>
              <a:rPr lang="en-US" dirty="0"/>
            </a:br>
            <a:r>
              <a:rPr lang="en-US" dirty="0"/>
              <a:t>for GFE Annotation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59107-4477-05DA-05EB-1D2582D92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Jason Chin, Haipeng Liu, Nick Pollock</a:t>
            </a:r>
          </a:p>
          <a:p>
            <a:r>
              <a:rPr lang="en-US" dirty="0" err="1"/>
              <a:t>DaSH</a:t>
            </a:r>
            <a:r>
              <a:rPr lang="en-US" dirty="0"/>
              <a:t> 13 HLA &amp; KIR Hackathon </a:t>
            </a:r>
          </a:p>
          <a:p>
            <a:r>
              <a:rPr lang="en-US" dirty="0"/>
              <a:t>Rochester, MN</a:t>
            </a:r>
          </a:p>
          <a:p>
            <a:r>
              <a:rPr lang="en-US" dirty="0"/>
              <a:t>9/13/2023 - 9/15/2023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1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D5AF-8950-917C-C392-AFD1F6A0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5927-A4CD-0AAB-7C35-B0896139D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2006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pygfe</a:t>
            </a:r>
            <a:r>
              <a:rPr lang="en-US" dirty="0"/>
              <a:t> to convert sequences to GFE.</a:t>
            </a:r>
          </a:p>
          <a:p>
            <a:r>
              <a:rPr lang="en-US" dirty="0"/>
              <a:t>Use GFT to investigate the HLA Class II &amp; KIR regions fetched from pangenome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AFE626-AA86-F967-4C1C-57573C0F826A}"/>
              </a:ext>
            </a:extLst>
          </p:cNvPr>
          <p:cNvGrpSpPr/>
          <p:nvPr/>
        </p:nvGrpSpPr>
        <p:grpSpPr>
          <a:xfrm>
            <a:off x="2854517" y="3356475"/>
            <a:ext cx="6213713" cy="3071126"/>
            <a:chOff x="2854517" y="2752178"/>
            <a:chExt cx="6213713" cy="30711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180851-E676-206A-A1FB-F7F3965E6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8840" y="2752178"/>
              <a:ext cx="6119390" cy="307112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24FABB-2688-09C9-B260-54E9DFEECB47}"/>
                </a:ext>
              </a:extLst>
            </p:cNvPr>
            <p:cNvSpPr/>
            <p:nvPr/>
          </p:nvSpPr>
          <p:spPr>
            <a:xfrm>
              <a:off x="2854517" y="3452853"/>
              <a:ext cx="2210462" cy="198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8317ED-9607-E359-A464-039FF86E0654}"/>
                </a:ext>
              </a:extLst>
            </p:cNvPr>
            <p:cNvSpPr/>
            <p:nvPr/>
          </p:nvSpPr>
          <p:spPr>
            <a:xfrm>
              <a:off x="2854518" y="4754883"/>
              <a:ext cx="4206239" cy="198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EB97B-DA28-F5A2-0B10-98FD8476A4C8}"/>
                </a:ext>
              </a:extLst>
            </p:cNvPr>
            <p:cNvSpPr/>
            <p:nvPr/>
          </p:nvSpPr>
          <p:spPr>
            <a:xfrm>
              <a:off x="2854517" y="5515194"/>
              <a:ext cx="4206239" cy="198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1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A85-6455-9E84-CC67-8DDF0941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73A6-5515-A040-CCDB-B6BE1443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GFE</a:t>
            </a:r>
          </a:p>
          <a:p>
            <a:pPr lvl="1"/>
            <a:r>
              <a:rPr lang="en-US" dirty="0"/>
              <a:t>HLA-DQB1w0-4-0-141-0-12-0-4-0-0-0-0-0</a:t>
            </a:r>
          </a:p>
          <a:p>
            <a:r>
              <a:rPr lang="en-US" dirty="0" err="1"/>
              <a:t>Pangenomics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HLA Class II &amp; KIR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Tools used, protein to DNA aligner:</a:t>
            </a:r>
          </a:p>
          <a:p>
            <a:pPr lvl="1"/>
            <a:r>
              <a:rPr lang="en-US" dirty="0" err="1"/>
              <a:t>Immuannot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Miniprot</a:t>
            </a:r>
            <a:r>
              <a:rPr lang="en-US" dirty="0"/>
              <a:t>.</a:t>
            </a:r>
          </a:p>
          <a:p>
            <a:r>
              <a:rPr lang="en-US" dirty="0"/>
              <a:t>KIR and HLA Class II protein sequences downloaded from IMGT</a:t>
            </a:r>
          </a:p>
          <a:p>
            <a:r>
              <a:rPr lang="en-US" dirty="0"/>
              <a:t>KIR and HLA Class II genomic sequences fetched from pangenome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A03C7-107F-FA6A-8DE0-44EDC300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75" y="2830667"/>
            <a:ext cx="8215072" cy="306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F7FFF2-6D16-FDEE-51FB-3009709B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73" y="3533885"/>
            <a:ext cx="4997635" cy="370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55BB67-B49C-6AC5-6954-8EA257D3E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85905" b="-90748"/>
          <a:stretch/>
        </p:blipFill>
        <p:spPr>
          <a:xfrm>
            <a:off x="1421773" y="3926857"/>
            <a:ext cx="1029017" cy="697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B0E453-4A37-D3FF-337A-BC16D5581E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1" t="13111" b="-70285"/>
          <a:stretch/>
        </p:blipFill>
        <p:spPr>
          <a:xfrm>
            <a:off x="2304340" y="3982520"/>
            <a:ext cx="1460046" cy="5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6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A85-6455-9E84-CC67-8DDF0941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73A6-5515-A040-CCDB-B6BE1443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8BDF8-492E-A0CD-43EF-EF4F6E41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371"/>
            <a:ext cx="12192000" cy="62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3421-2A9C-E0A9-EEA8-36F4CEB8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192"/>
            <a:ext cx="10515600" cy="1325563"/>
          </a:xfrm>
        </p:spPr>
        <p:txBody>
          <a:bodyPr/>
          <a:lstStyle/>
          <a:p>
            <a:r>
              <a:rPr lang="en-US" dirty="0"/>
              <a:t>HLA DRB1 in linear pangenome visualization with exon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2F3B-E8FB-2E81-5F5B-EF776204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64912A-9A63-65BB-9C50-CBBE548F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755"/>
            <a:ext cx="12192000" cy="51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82C69C-0528-2BEE-2837-51DD71329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1027906"/>
            <a:ext cx="11926956" cy="691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151606-C179-80B3-EBE0-2332F4CB5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2" r="60978"/>
          <a:stretch/>
        </p:blipFill>
        <p:spPr>
          <a:xfrm>
            <a:off x="1478943" y="2397420"/>
            <a:ext cx="10177670" cy="3997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07447F-80A7-DB0E-092F-F7F854A34F30}"/>
              </a:ext>
            </a:extLst>
          </p:cNvPr>
          <p:cNvSpPr/>
          <p:nvPr/>
        </p:nvSpPr>
        <p:spPr>
          <a:xfrm>
            <a:off x="2353585" y="2838620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F0F62-B132-CC7E-975F-C6823C166994}"/>
              </a:ext>
            </a:extLst>
          </p:cNvPr>
          <p:cNvSpPr/>
          <p:nvPr/>
        </p:nvSpPr>
        <p:spPr>
          <a:xfrm>
            <a:off x="5999796" y="2828094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540CC3-7CC3-8CA3-2AB0-F50DBFC3882F}"/>
              </a:ext>
            </a:extLst>
          </p:cNvPr>
          <p:cNvSpPr/>
          <p:nvPr/>
        </p:nvSpPr>
        <p:spPr>
          <a:xfrm>
            <a:off x="4299415" y="2835303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F3689-2EBE-2DD0-2F18-D86D79DB177F}"/>
              </a:ext>
            </a:extLst>
          </p:cNvPr>
          <p:cNvSpPr/>
          <p:nvPr/>
        </p:nvSpPr>
        <p:spPr>
          <a:xfrm>
            <a:off x="7779027" y="2835303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61BF6C-46AD-B6CF-BD98-16E265834EE9}"/>
              </a:ext>
            </a:extLst>
          </p:cNvPr>
          <p:cNvCxnSpPr>
            <a:cxnSpLocks/>
          </p:cNvCxnSpPr>
          <p:nvPr/>
        </p:nvCxnSpPr>
        <p:spPr>
          <a:xfrm flipH="1">
            <a:off x="1614115" y="1719669"/>
            <a:ext cx="1749286" cy="677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2D4BAD-7843-1D2D-9AE2-A0F2A527BF42}"/>
              </a:ext>
            </a:extLst>
          </p:cNvPr>
          <p:cNvCxnSpPr>
            <a:cxnSpLocks/>
          </p:cNvCxnSpPr>
          <p:nvPr/>
        </p:nvCxnSpPr>
        <p:spPr>
          <a:xfrm>
            <a:off x="4749578" y="1735342"/>
            <a:ext cx="6255027" cy="772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E5F24-7214-1BC4-2277-34732FC63ECD}"/>
              </a:ext>
            </a:extLst>
          </p:cNvPr>
          <p:cNvSpPr/>
          <p:nvPr/>
        </p:nvSpPr>
        <p:spPr>
          <a:xfrm>
            <a:off x="3538328" y="1616077"/>
            <a:ext cx="1009816" cy="2763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KIR2DL1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A0C1F-BBE7-D1D0-FA24-C515E9A5CE1B}"/>
              </a:ext>
            </a:extLst>
          </p:cNvPr>
          <p:cNvSpPr/>
          <p:nvPr/>
        </p:nvSpPr>
        <p:spPr>
          <a:xfrm>
            <a:off x="9719810" y="2835303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6C517-83ED-D61F-B85F-BF43428C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9280"/>
            <a:ext cx="12192000" cy="28159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42D6D1-6909-241D-B580-FCEE89065943}"/>
              </a:ext>
            </a:extLst>
          </p:cNvPr>
          <p:cNvSpPr/>
          <p:nvPr/>
        </p:nvSpPr>
        <p:spPr>
          <a:xfrm>
            <a:off x="4377192" y="3742134"/>
            <a:ext cx="1836752" cy="1765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0DCD944C-6178-64CE-A74D-740F2015270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861326" y="3145888"/>
            <a:ext cx="1476007" cy="1481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072A2CE-5D20-E06F-7D4F-8572C16239A0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4612213" y="3217416"/>
            <a:ext cx="1971713" cy="1813270"/>
          </a:xfrm>
          <a:prstGeom prst="curvedConnector3">
            <a:avLst>
              <a:gd name="adj1" fmla="val 99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92F5C1-E2F8-3FE2-1AA6-6682FD707E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91433" y="3154622"/>
            <a:ext cx="3543470" cy="2220459"/>
          </a:xfrm>
          <a:prstGeom prst="curvedConnector3">
            <a:avLst>
              <a:gd name="adj1" fmla="val -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0B50801-10C3-4A3F-6314-138D8AA34ADB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3887479" y="3949356"/>
            <a:ext cx="1720796" cy="112892"/>
          </a:xfrm>
          <a:prstGeom prst="curvedConnector3">
            <a:avLst>
              <a:gd name="adj1" fmla="val 10267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id="{CC5E37E4-8135-2D84-01AD-5763D1B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192"/>
            <a:ext cx="10515600" cy="807003"/>
          </a:xfrm>
        </p:spPr>
        <p:txBody>
          <a:bodyPr/>
          <a:lstStyle/>
          <a:p>
            <a:r>
              <a:rPr lang="en-US" dirty="0"/>
              <a:t>KIR 2DL1 example on exon annotation  </a:t>
            </a:r>
          </a:p>
        </p:txBody>
      </p:sp>
    </p:spTree>
    <p:extLst>
      <p:ext uri="{BB962C8B-B14F-4D97-AF65-F5344CB8AC3E}">
        <p14:creationId xmlns:p14="http://schemas.microsoft.com/office/powerpoint/2010/main" val="313339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4D351A-C941-D3CC-0AE5-37EFC1EA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5" y="2066553"/>
            <a:ext cx="11760766" cy="3459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825E0-650F-E863-D5E9-A70EE138D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22" r="60978"/>
          <a:stretch/>
        </p:blipFill>
        <p:spPr>
          <a:xfrm>
            <a:off x="1478943" y="791255"/>
            <a:ext cx="10177670" cy="39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CCF7DE-5BFD-1EDE-5E0A-EAB8C0B2980D}"/>
              </a:ext>
            </a:extLst>
          </p:cNvPr>
          <p:cNvSpPr/>
          <p:nvPr/>
        </p:nvSpPr>
        <p:spPr>
          <a:xfrm>
            <a:off x="2353585" y="1232455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FC7B5-9BA4-AD94-A33C-1A009DA4C141}"/>
              </a:ext>
            </a:extLst>
          </p:cNvPr>
          <p:cNvSpPr/>
          <p:nvPr/>
        </p:nvSpPr>
        <p:spPr>
          <a:xfrm>
            <a:off x="5999796" y="1221929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47526B-1222-F126-4D52-F4E967BC5A24}"/>
              </a:ext>
            </a:extLst>
          </p:cNvPr>
          <p:cNvSpPr/>
          <p:nvPr/>
        </p:nvSpPr>
        <p:spPr>
          <a:xfrm>
            <a:off x="4299415" y="1229138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81AA8-60CF-6FF7-43E8-22BA018E9596}"/>
              </a:ext>
            </a:extLst>
          </p:cNvPr>
          <p:cNvSpPr/>
          <p:nvPr/>
        </p:nvSpPr>
        <p:spPr>
          <a:xfrm>
            <a:off x="7779027" y="1229138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Exon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239C97-B00B-0D48-A641-5F017CADFA6D}"/>
              </a:ext>
            </a:extLst>
          </p:cNvPr>
          <p:cNvSpPr/>
          <p:nvPr/>
        </p:nvSpPr>
        <p:spPr>
          <a:xfrm>
            <a:off x="9719810" y="1229138"/>
            <a:ext cx="1009816" cy="310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95D7729-52A8-0B5D-5D56-A365C45D88C3}"/>
              </a:ext>
            </a:extLst>
          </p:cNvPr>
          <p:cNvCxnSpPr>
            <a:cxnSpLocks/>
          </p:cNvCxnSpPr>
          <p:nvPr/>
        </p:nvCxnSpPr>
        <p:spPr>
          <a:xfrm rot="5400000">
            <a:off x="2058125" y="1840460"/>
            <a:ext cx="1055080" cy="464161"/>
          </a:xfrm>
          <a:prstGeom prst="curvedConnector3">
            <a:avLst>
              <a:gd name="adj1" fmla="val 982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A128A2E-B47C-0C41-9802-01FD3BC14C2B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3457376" y="451248"/>
            <a:ext cx="1966547" cy="41281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696C09D-6CE3-A838-C611-7CB077E6C7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41857" y="1548456"/>
            <a:ext cx="5793046" cy="2364488"/>
          </a:xfrm>
          <a:prstGeom prst="curvedConnector3">
            <a:avLst>
              <a:gd name="adj1" fmla="val 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12B957B-D8FE-DFA9-C9B1-E19F8A4E9088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865657" y="1098731"/>
            <a:ext cx="1498159" cy="23791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F286FAE9-F457-8B85-B61C-4CB83B6C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193"/>
            <a:ext cx="10515600" cy="474636"/>
          </a:xfrm>
        </p:spPr>
        <p:txBody>
          <a:bodyPr>
            <a:normAutofit fontScale="90000"/>
          </a:bodyPr>
          <a:lstStyle/>
          <a:p>
            <a:r>
              <a:rPr lang="en-US" dirty="0"/>
              <a:t>KIR 2DL1 example on exon annotation, cont.  </a:t>
            </a:r>
          </a:p>
        </p:txBody>
      </p:sp>
    </p:spTree>
    <p:extLst>
      <p:ext uri="{BB962C8B-B14F-4D97-AF65-F5344CB8AC3E}">
        <p14:creationId xmlns:p14="http://schemas.microsoft.com/office/powerpoint/2010/main" val="237721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81EB-711B-04B9-161E-3ED678D9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 2DL1 comparison 1: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immuannot</a:t>
            </a:r>
            <a:r>
              <a:rPr lang="en-US" dirty="0"/>
              <a:t> VS </a:t>
            </a:r>
            <a:r>
              <a:rPr lang="en-US" dirty="0" err="1"/>
              <a:t>miniprot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98D4A12-AD7C-A76D-4968-792C95897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20" y="1825625"/>
            <a:ext cx="7772159" cy="4351338"/>
          </a:xfrm>
        </p:spPr>
      </p:pic>
    </p:spTree>
    <p:extLst>
      <p:ext uri="{BB962C8B-B14F-4D97-AF65-F5344CB8AC3E}">
        <p14:creationId xmlns:p14="http://schemas.microsoft.com/office/powerpoint/2010/main" val="18076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A505-9917-C14F-B56E-DFCE7D64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 2DL1 comparison 2:</a:t>
            </a:r>
            <a:br>
              <a:rPr lang="en-US" dirty="0"/>
            </a:br>
            <a:r>
              <a:rPr lang="en-US" dirty="0" err="1"/>
              <a:t>immuannot</a:t>
            </a:r>
            <a:r>
              <a:rPr lang="en-US" dirty="0"/>
              <a:t> VS </a:t>
            </a:r>
            <a:r>
              <a:rPr lang="en-US" dirty="0" err="1"/>
              <a:t>miniprot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976C-1630-5C56-A0D6-10656697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AFB84-A3F5-2FC6-F9AF-8C040765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90" y="1596772"/>
            <a:ext cx="7419256" cy="50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0CAE-6046-41FA-B830-57C45F7A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2355" cy="1325563"/>
          </a:xfrm>
        </p:spPr>
        <p:txBody>
          <a:bodyPr/>
          <a:lstStyle/>
          <a:p>
            <a:r>
              <a:rPr lang="en-US" dirty="0"/>
              <a:t>HLA DRB1 comparison: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immuannot</a:t>
            </a:r>
            <a:r>
              <a:rPr lang="en-US" dirty="0"/>
              <a:t> vs </a:t>
            </a:r>
            <a:r>
              <a:rPr lang="en-US" dirty="0" err="1"/>
              <a:t>miniprot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9670-260C-7B36-212C-CCE70A00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C050A-5A2C-1E03-91B7-D6BDC042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576"/>
            <a:ext cx="12192000" cy="38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169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Exploring HLA Class II and KIR regions from Pangenome  for GFE Annotation</vt:lpstr>
      <vt:lpstr>Introduction</vt:lpstr>
      <vt:lpstr>PowerPoint Presentation</vt:lpstr>
      <vt:lpstr>HLA DRB1 in linear pangenome visualization with exon annotation </vt:lpstr>
      <vt:lpstr>KIR 2DL1 example on exon annotation  </vt:lpstr>
      <vt:lpstr>KIR 2DL1 example on exon annotation, cont.  </vt:lpstr>
      <vt:lpstr>KIR 2DL1 comparison 1:  immuannot VS miniprot</vt:lpstr>
      <vt:lpstr>KIR 2DL1 comparison 2: immuannot VS miniprot</vt:lpstr>
      <vt:lpstr>HLA DRB1 comparison:  immuannot vs miniprot</vt:lpstr>
      <vt:lpstr>Next steps</vt:lpstr>
    </vt:vector>
  </TitlesOfParts>
  <Company>LabCorp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GFE Annotation of HLA Class II and KIR regions fetched from Pangenomics</dc:title>
  <dc:creator>Liu, Haipeng</dc:creator>
  <cp:lastModifiedBy>Liu, Haipeng</cp:lastModifiedBy>
  <cp:revision>20</cp:revision>
  <dcterms:created xsi:type="dcterms:W3CDTF">2023-09-14T20:24:30Z</dcterms:created>
  <dcterms:modified xsi:type="dcterms:W3CDTF">2023-09-15T18:38:53Z</dcterms:modified>
</cp:coreProperties>
</file>