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5"/>
  </p:sldMasterIdLst>
  <p:notesMasterIdLst>
    <p:notesMasterId r:id="rId27"/>
  </p:notesMasterIdLst>
  <p:handoutMasterIdLst>
    <p:handoutMasterId r:id="rId28"/>
  </p:handoutMasterIdLst>
  <p:sldIdLst>
    <p:sldId id="256" r:id="rId6"/>
    <p:sldId id="268" r:id="rId7"/>
    <p:sldId id="326" r:id="rId8"/>
    <p:sldId id="270" r:id="rId9"/>
    <p:sldId id="327" r:id="rId10"/>
    <p:sldId id="271" r:id="rId11"/>
    <p:sldId id="289" r:id="rId12"/>
    <p:sldId id="336" r:id="rId13"/>
    <p:sldId id="335" r:id="rId14"/>
    <p:sldId id="312" r:id="rId15"/>
    <p:sldId id="330" r:id="rId16"/>
    <p:sldId id="331" r:id="rId17"/>
    <p:sldId id="329" r:id="rId18"/>
    <p:sldId id="311" r:id="rId19"/>
    <p:sldId id="328" r:id="rId20"/>
    <p:sldId id="314" r:id="rId21"/>
    <p:sldId id="332" r:id="rId22"/>
    <p:sldId id="333" r:id="rId23"/>
    <p:sldId id="334" r:id="rId24"/>
    <p:sldId id="284" r:id="rId25"/>
    <p:sldId id="295" r:id="rId26"/>
  </p:sldIdLst>
  <p:sldSz cx="9144000" cy="6858000" type="screen4x3"/>
  <p:notesSz cx="7010400" cy="9296400"/>
  <p:defaultTextStyle>
    <a:defPPr>
      <a:defRPr lang="en-US"/>
    </a:defPPr>
    <a:lvl1pPr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p:defaultTextStyle>
  <p:extLst>
    <p:ext uri="{521415D9-36F7-43E2-AB2F-B90AF26B5E84}">
      <p14:sectionLst xmlns:p14="http://schemas.microsoft.com/office/powerpoint/2010/main">
        <p14:section name="Main Layouts" id="{663935F5-16F5-A640-88FA-D57AA6DD2654}">
          <p14:sldIdLst>
            <p14:sldId id="256"/>
            <p14:sldId id="268"/>
            <p14:sldId id="326"/>
            <p14:sldId id="270"/>
            <p14:sldId id="327"/>
            <p14:sldId id="271"/>
            <p14:sldId id="289"/>
            <p14:sldId id="336"/>
            <p14:sldId id="335"/>
            <p14:sldId id="312"/>
            <p14:sldId id="330"/>
            <p14:sldId id="331"/>
            <p14:sldId id="329"/>
            <p14:sldId id="311"/>
            <p14:sldId id="328"/>
            <p14:sldId id="314"/>
            <p14:sldId id="332"/>
            <p14:sldId id="333"/>
            <p14:sldId id="334"/>
            <p14:sldId id="284"/>
            <p14:sldId id="295"/>
          </p14:sldIdLst>
        </p14:section>
      </p14:sectionLst>
    </p:ext>
    <p:ext uri="{EFAFB233-063F-42B5-8137-9DF3F51BA10A}">
      <p15:sldGuideLst xmlns:p15="http://schemas.microsoft.com/office/powerpoint/2012/main">
        <p15:guide id="1" orient="horz" pos="2880">
          <p15:clr>
            <a:srgbClr val="A4A3A4"/>
          </p15:clr>
        </p15:guide>
        <p15:guide id="2" pos="5118">
          <p15:clr>
            <a:srgbClr val="A4A3A4"/>
          </p15:clr>
        </p15:guide>
        <p15:guide id="3" pos="4896">
          <p15:clr>
            <a:srgbClr val="A4A3A4"/>
          </p15:clr>
        </p15:guide>
        <p15:guide id="4" orient="horz" pos="2160">
          <p15:clr>
            <a:srgbClr val="A4A3A4"/>
          </p15:clr>
        </p15:guide>
        <p15:guide id="5" pos="3011">
          <p15:clr>
            <a:srgbClr val="A4A3A4"/>
          </p15:clr>
        </p15:guide>
        <p15:guide id="6"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by.hermes" initials="a" lastIdx="11" clrIdx="0"/>
  <p:cmAuthor id="1" name="lindsey.boynton" initials="LB" lastIdx="3" clrIdx="1"/>
  <p:cmAuthor id="2" name="Lindsey Erbach" initials="LE" lastIdx="1" clrIdx="2"/>
  <p:cmAuthor id="3" name="Stacy Selness" initials="S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476F"/>
    <a:srgbClr val="27372D"/>
    <a:srgbClr val="85193C"/>
    <a:srgbClr val="262A4D"/>
    <a:srgbClr val="233157"/>
    <a:srgbClr val="C3FF54"/>
    <a:srgbClr val="1C264B"/>
    <a:srgbClr val="26355E"/>
    <a:srgbClr val="CCFF66"/>
    <a:srgbClr val="0B2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8" autoAdjust="0"/>
    <p:restoredTop sz="91945" autoAdjust="0"/>
  </p:normalViewPr>
  <p:slideViewPr>
    <p:cSldViewPr>
      <p:cViewPr varScale="1">
        <p:scale>
          <a:sx n="109" d="100"/>
          <a:sy n="109" d="100"/>
        </p:scale>
        <p:origin x="870" y="114"/>
      </p:cViewPr>
      <p:guideLst>
        <p:guide orient="horz" pos="2880"/>
        <p:guide pos="5118"/>
        <p:guide pos="4896"/>
        <p:guide orient="horz" pos="2160"/>
        <p:guide pos="301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9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342E36D-503B-4DD6-AC26-57EAA98446B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35214B0-549B-4617-809F-3B32C3EDFA68}">
      <dgm:prSet/>
      <dgm:spPr/>
      <dgm:t>
        <a:bodyPr/>
        <a:lstStyle/>
        <a:p>
          <a:r>
            <a:rPr lang="en-US"/>
            <a:t>You are working as the software developer and need to solve the problem using the inheritance concept. </a:t>
          </a:r>
        </a:p>
      </dgm:t>
    </dgm:pt>
    <dgm:pt modelId="{B3528A9C-7896-4071-8A9D-6074493FB41A}" type="parTrans" cxnId="{8F0B1D5A-79FF-4355-A4AC-3ECCE01CA0B4}">
      <dgm:prSet/>
      <dgm:spPr/>
      <dgm:t>
        <a:bodyPr/>
        <a:lstStyle/>
        <a:p>
          <a:endParaRPr lang="en-US"/>
        </a:p>
      </dgm:t>
    </dgm:pt>
    <dgm:pt modelId="{097E9DA0-FB56-4D93-941B-A1CDD884C72D}" type="sibTrans" cxnId="{8F0B1D5A-79FF-4355-A4AC-3ECCE01CA0B4}">
      <dgm:prSet/>
      <dgm:spPr/>
      <dgm:t>
        <a:bodyPr/>
        <a:lstStyle/>
        <a:p>
          <a:endParaRPr lang="en-US"/>
        </a:p>
      </dgm:t>
    </dgm:pt>
    <dgm:pt modelId="{3F4733E5-F0CB-4CAB-9F1E-16179A9292AE}">
      <dgm:prSet/>
      <dgm:spPr/>
      <dgm:t>
        <a:bodyPr/>
        <a:lstStyle/>
        <a:p>
          <a:r>
            <a:rPr lang="en-US"/>
            <a:t>Your goal is to create the method to sort the numbers and then perform the addition. </a:t>
          </a:r>
        </a:p>
      </dgm:t>
    </dgm:pt>
    <dgm:pt modelId="{C870D5A5-5114-40E4-B285-E5E08517002C}" type="parTrans" cxnId="{229BEBE0-1857-41E2-B9D3-517363EFCB40}">
      <dgm:prSet/>
      <dgm:spPr/>
      <dgm:t>
        <a:bodyPr/>
        <a:lstStyle/>
        <a:p>
          <a:endParaRPr lang="en-US"/>
        </a:p>
      </dgm:t>
    </dgm:pt>
    <dgm:pt modelId="{706CA2EB-AE98-467B-A552-BE0C7CD75C5B}" type="sibTrans" cxnId="{229BEBE0-1857-41E2-B9D3-517363EFCB40}">
      <dgm:prSet/>
      <dgm:spPr/>
      <dgm:t>
        <a:bodyPr/>
        <a:lstStyle/>
        <a:p>
          <a:endParaRPr lang="en-US"/>
        </a:p>
      </dgm:t>
    </dgm:pt>
    <dgm:pt modelId="{53C28DA1-79DC-41A1-B382-D13BC968F2EF}" type="pres">
      <dgm:prSet presAssocID="{A342E36D-503B-4DD6-AC26-57EAA98446B7}" presName="linear" presStyleCnt="0">
        <dgm:presLayoutVars>
          <dgm:animLvl val="lvl"/>
          <dgm:resizeHandles val="exact"/>
        </dgm:presLayoutVars>
      </dgm:prSet>
      <dgm:spPr/>
    </dgm:pt>
    <dgm:pt modelId="{A9598A94-EF55-456A-B833-01ACAAB322E9}" type="pres">
      <dgm:prSet presAssocID="{D35214B0-549B-4617-809F-3B32C3EDFA68}" presName="parentText" presStyleLbl="node1" presStyleIdx="0" presStyleCnt="2">
        <dgm:presLayoutVars>
          <dgm:chMax val="0"/>
          <dgm:bulletEnabled val="1"/>
        </dgm:presLayoutVars>
      </dgm:prSet>
      <dgm:spPr/>
    </dgm:pt>
    <dgm:pt modelId="{B0F8D6B2-032D-43C0-B50E-F9F0E032D7F9}" type="pres">
      <dgm:prSet presAssocID="{097E9DA0-FB56-4D93-941B-A1CDD884C72D}" presName="spacer" presStyleCnt="0"/>
      <dgm:spPr/>
    </dgm:pt>
    <dgm:pt modelId="{3E4B876D-206F-4AE4-8C78-4C10055234CD}" type="pres">
      <dgm:prSet presAssocID="{3F4733E5-F0CB-4CAB-9F1E-16179A9292AE}" presName="parentText" presStyleLbl="node1" presStyleIdx="1" presStyleCnt="2">
        <dgm:presLayoutVars>
          <dgm:chMax val="0"/>
          <dgm:bulletEnabled val="1"/>
        </dgm:presLayoutVars>
      </dgm:prSet>
      <dgm:spPr/>
    </dgm:pt>
  </dgm:ptLst>
  <dgm:cxnLst>
    <dgm:cxn modelId="{EF556D2A-DA75-4F3A-B33D-FFB143CE884A}" type="presOf" srcId="{3F4733E5-F0CB-4CAB-9F1E-16179A9292AE}" destId="{3E4B876D-206F-4AE4-8C78-4C10055234CD}" srcOrd="0" destOrd="0" presId="urn:microsoft.com/office/officeart/2005/8/layout/vList2"/>
    <dgm:cxn modelId="{329BEB48-168A-4DB0-8893-EE3F9858A7F9}" type="presOf" srcId="{A342E36D-503B-4DD6-AC26-57EAA98446B7}" destId="{53C28DA1-79DC-41A1-B382-D13BC968F2EF}" srcOrd="0" destOrd="0" presId="urn:microsoft.com/office/officeart/2005/8/layout/vList2"/>
    <dgm:cxn modelId="{D319F974-99C0-4446-8972-5EA3E583EB83}" type="presOf" srcId="{D35214B0-549B-4617-809F-3B32C3EDFA68}" destId="{A9598A94-EF55-456A-B833-01ACAAB322E9}" srcOrd="0" destOrd="0" presId="urn:microsoft.com/office/officeart/2005/8/layout/vList2"/>
    <dgm:cxn modelId="{8F0B1D5A-79FF-4355-A4AC-3ECCE01CA0B4}" srcId="{A342E36D-503B-4DD6-AC26-57EAA98446B7}" destId="{D35214B0-549B-4617-809F-3B32C3EDFA68}" srcOrd="0" destOrd="0" parTransId="{B3528A9C-7896-4071-8A9D-6074493FB41A}" sibTransId="{097E9DA0-FB56-4D93-941B-A1CDD884C72D}"/>
    <dgm:cxn modelId="{229BEBE0-1857-41E2-B9D3-517363EFCB40}" srcId="{A342E36D-503B-4DD6-AC26-57EAA98446B7}" destId="{3F4733E5-F0CB-4CAB-9F1E-16179A9292AE}" srcOrd="1" destOrd="0" parTransId="{C870D5A5-5114-40E4-B285-E5E08517002C}" sibTransId="{706CA2EB-AE98-467B-A552-BE0C7CD75C5B}"/>
    <dgm:cxn modelId="{62A12490-BE25-42B9-A6EC-2D860A90F2EB}" type="presParOf" srcId="{53C28DA1-79DC-41A1-B382-D13BC968F2EF}" destId="{A9598A94-EF55-456A-B833-01ACAAB322E9}" srcOrd="0" destOrd="0" presId="urn:microsoft.com/office/officeart/2005/8/layout/vList2"/>
    <dgm:cxn modelId="{F3304091-6328-4067-8DBD-E998E0D28843}" type="presParOf" srcId="{53C28DA1-79DC-41A1-B382-D13BC968F2EF}" destId="{B0F8D6B2-032D-43C0-B50E-F9F0E032D7F9}" srcOrd="1" destOrd="0" presId="urn:microsoft.com/office/officeart/2005/8/layout/vList2"/>
    <dgm:cxn modelId="{A48F3922-F844-4AB5-87F5-085DD230852E}" type="presParOf" srcId="{53C28DA1-79DC-41A1-B382-D13BC968F2EF}" destId="{3E4B876D-206F-4AE4-8C78-4C10055234C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4B8F5B-F496-4631-B531-A77BA5D840D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F81480B-EF9F-4834-9583-7B2BB9138B50}">
      <dgm:prSet/>
      <dgm:spPr/>
      <dgm:t>
        <a:bodyPr/>
        <a:lstStyle/>
        <a:p>
          <a:r>
            <a:rPr lang="en-US"/>
            <a:t>Your submission should include the following:</a:t>
          </a:r>
        </a:p>
      </dgm:t>
    </dgm:pt>
    <dgm:pt modelId="{51EE585D-1BDD-47E2-91F7-B118DB21D25D}" type="parTrans" cxnId="{E4F6A3B2-3664-4BD6-AA29-63F36A8B7874}">
      <dgm:prSet/>
      <dgm:spPr/>
      <dgm:t>
        <a:bodyPr/>
        <a:lstStyle/>
        <a:p>
          <a:endParaRPr lang="en-US"/>
        </a:p>
      </dgm:t>
    </dgm:pt>
    <dgm:pt modelId="{046DD92D-50E5-4612-8579-2D0DEE434D3F}" type="sibTrans" cxnId="{E4F6A3B2-3664-4BD6-AA29-63F36A8B7874}">
      <dgm:prSet/>
      <dgm:spPr/>
      <dgm:t>
        <a:bodyPr/>
        <a:lstStyle/>
        <a:p>
          <a:endParaRPr lang="en-US"/>
        </a:p>
      </dgm:t>
    </dgm:pt>
    <dgm:pt modelId="{6474F999-70B9-422E-ACE4-F75C68219189}">
      <dgm:prSet/>
      <dgm:spPr/>
      <dgm:t>
        <a:bodyPr/>
        <a:lstStyle/>
        <a:p>
          <a:r>
            <a:rPr lang="en-US"/>
            <a:t>Base Class</a:t>
          </a:r>
        </a:p>
      </dgm:t>
    </dgm:pt>
    <dgm:pt modelId="{04B54B98-8837-4E79-A52E-E0B2A8861AB4}" type="parTrans" cxnId="{5184664B-B8D3-4C90-857C-A4FADCA8F4D5}">
      <dgm:prSet/>
      <dgm:spPr/>
      <dgm:t>
        <a:bodyPr/>
        <a:lstStyle/>
        <a:p>
          <a:endParaRPr lang="en-US"/>
        </a:p>
      </dgm:t>
    </dgm:pt>
    <dgm:pt modelId="{92546218-E2CF-45CB-A571-F66126812F17}" type="sibTrans" cxnId="{5184664B-B8D3-4C90-857C-A4FADCA8F4D5}">
      <dgm:prSet/>
      <dgm:spPr/>
      <dgm:t>
        <a:bodyPr/>
        <a:lstStyle/>
        <a:p>
          <a:endParaRPr lang="en-US"/>
        </a:p>
      </dgm:t>
    </dgm:pt>
    <dgm:pt modelId="{14519D65-ED78-4C4E-A183-CC82D1F1BFFE}">
      <dgm:prSet/>
      <dgm:spPr/>
      <dgm:t>
        <a:bodyPr/>
        <a:lstStyle/>
        <a:p>
          <a:r>
            <a:rPr lang="en-US"/>
            <a:t>Child Class</a:t>
          </a:r>
        </a:p>
      </dgm:t>
    </dgm:pt>
    <dgm:pt modelId="{2E27F4FD-AD8D-42BC-B440-F082AD15CDAD}" type="parTrans" cxnId="{749A07CA-02CA-4482-A7E0-272D7D6441FA}">
      <dgm:prSet/>
      <dgm:spPr/>
      <dgm:t>
        <a:bodyPr/>
        <a:lstStyle/>
        <a:p>
          <a:endParaRPr lang="en-US"/>
        </a:p>
      </dgm:t>
    </dgm:pt>
    <dgm:pt modelId="{0099D390-DA36-412B-B9A1-0704D28DF2B1}" type="sibTrans" cxnId="{749A07CA-02CA-4482-A7E0-272D7D6441FA}">
      <dgm:prSet/>
      <dgm:spPr/>
      <dgm:t>
        <a:bodyPr/>
        <a:lstStyle/>
        <a:p>
          <a:endParaRPr lang="en-US"/>
        </a:p>
      </dgm:t>
    </dgm:pt>
    <dgm:pt modelId="{8EBD54C1-FB61-41B4-B80E-56B72F18897A}">
      <dgm:prSet/>
      <dgm:spPr/>
      <dgm:t>
        <a:bodyPr/>
        <a:lstStyle/>
        <a:p>
          <a:r>
            <a:rPr lang="en-US"/>
            <a:t>Entire Java Solution</a:t>
          </a:r>
        </a:p>
      </dgm:t>
    </dgm:pt>
    <dgm:pt modelId="{A84969E6-4E41-4240-902D-A305EB025035}" type="parTrans" cxnId="{E86CB54E-14FF-4203-B9E2-C904A1751228}">
      <dgm:prSet/>
      <dgm:spPr/>
      <dgm:t>
        <a:bodyPr/>
        <a:lstStyle/>
        <a:p>
          <a:endParaRPr lang="en-US"/>
        </a:p>
      </dgm:t>
    </dgm:pt>
    <dgm:pt modelId="{1180A324-8FCF-47D8-B6CB-9716832F60DA}" type="sibTrans" cxnId="{E86CB54E-14FF-4203-B9E2-C904A1751228}">
      <dgm:prSet/>
      <dgm:spPr/>
      <dgm:t>
        <a:bodyPr/>
        <a:lstStyle/>
        <a:p>
          <a:endParaRPr lang="en-US"/>
        </a:p>
      </dgm:t>
    </dgm:pt>
    <dgm:pt modelId="{62826197-65DC-4E75-8409-AE805F1FF45B}">
      <dgm:prSet/>
      <dgm:spPr/>
      <dgm:t>
        <a:bodyPr/>
        <a:lstStyle/>
        <a:p>
          <a:r>
            <a:rPr lang="en-US"/>
            <a:t>Output screenshot created in Microsoft Word</a:t>
          </a:r>
        </a:p>
      </dgm:t>
    </dgm:pt>
    <dgm:pt modelId="{5A2108B7-35EE-4555-BDF8-F0DF10004A64}" type="parTrans" cxnId="{9128FE9E-E98E-4AA4-97A1-1D485DC0A9F7}">
      <dgm:prSet/>
      <dgm:spPr/>
      <dgm:t>
        <a:bodyPr/>
        <a:lstStyle/>
        <a:p>
          <a:endParaRPr lang="en-US"/>
        </a:p>
      </dgm:t>
    </dgm:pt>
    <dgm:pt modelId="{19AB0274-8563-4B23-9899-9793498F9781}" type="sibTrans" cxnId="{9128FE9E-E98E-4AA4-97A1-1D485DC0A9F7}">
      <dgm:prSet/>
      <dgm:spPr/>
      <dgm:t>
        <a:bodyPr/>
        <a:lstStyle/>
        <a:p>
          <a:endParaRPr lang="en-US"/>
        </a:p>
      </dgm:t>
    </dgm:pt>
    <dgm:pt modelId="{99301007-B088-4CA9-BF72-A262D53563F3}" type="pres">
      <dgm:prSet presAssocID="{174B8F5B-F496-4631-B531-A77BA5D840D0}" presName="vert0" presStyleCnt="0">
        <dgm:presLayoutVars>
          <dgm:dir/>
          <dgm:animOne val="branch"/>
          <dgm:animLvl val="lvl"/>
        </dgm:presLayoutVars>
      </dgm:prSet>
      <dgm:spPr/>
    </dgm:pt>
    <dgm:pt modelId="{6E36263A-A3EE-49EA-A5EA-EDEEAF824354}" type="pres">
      <dgm:prSet presAssocID="{CF81480B-EF9F-4834-9583-7B2BB9138B50}" presName="thickLine" presStyleLbl="alignNode1" presStyleIdx="0" presStyleCnt="5"/>
      <dgm:spPr/>
    </dgm:pt>
    <dgm:pt modelId="{FA0205FE-038F-4F0B-AC47-CFC136158245}" type="pres">
      <dgm:prSet presAssocID="{CF81480B-EF9F-4834-9583-7B2BB9138B50}" presName="horz1" presStyleCnt="0"/>
      <dgm:spPr/>
    </dgm:pt>
    <dgm:pt modelId="{0C04B6D2-3AC3-4E36-B43E-C63F58DACDBF}" type="pres">
      <dgm:prSet presAssocID="{CF81480B-EF9F-4834-9583-7B2BB9138B50}" presName="tx1" presStyleLbl="revTx" presStyleIdx="0" presStyleCnt="5"/>
      <dgm:spPr/>
    </dgm:pt>
    <dgm:pt modelId="{DFD90463-ED0A-4928-A2E7-23EA17FCA1E3}" type="pres">
      <dgm:prSet presAssocID="{CF81480B-EF9F-4834-9583-7B2BB9138B50}" presName="vert1" presStyleCnt="0"/>
      <dgm:spPr/>
    </dgm:pt>
    <dgm:pt modelId="{0753B472-7D2B-41DE-A2CC-CF7E774BE505}" type="pres">
      <dgm:prSet presAssocID="{6474F999-70B9-422E-ACE4-F75C68219189}" presName="thickLine" presStyleLbl="alignNode1" presStyleIdx="1" presStyleCnt="5"/>
      <dgm:spPr/>
    </dgm:pt>
    <dgm:pt modelId="{6C49134A-8BC2-4FFD-858D-788DD314DA50}" type="pres">
      <dgm:prSet presAssocID="{6474F999-70B9-422E-ACE4-F75C68219189}" presName="horz1" presStyleCnt="0"/>
      <dgm:spPr/>
    </dgm:pt>
    <dgm:pt modelId="{30D518A7-9BBA-4CB6-B89D-27A71BEA8467}" type="pres">
      <dgm:prSet presAssocID="{6474F999-70B9-422E-ACE4-F75C68219189}" presName="tx1" presStyleLbl="revTx" presStyleIdx="1" presStyleCnt="5"/>
      <dgm:spPr/>
    </dgm:pt>
    <dgm:pt modelId="{703C25C1-AE02-4431-AFF5-A3A7B1DF63D6}" type="pres">
      <dgm:prSet presAssocID="{6474F999-70B9-422E-ACE4-F75C68219189}" presName="vert1" presStyleCnt="0"/>
      <dgm:spPr/>
    </dgm:pt>
    <dgm:pt modelId="{81D38444-5533-4E47-BD48-1E6B0D8205FF}" type="pres">
      <dgm:prSet presAssocID="{14519D65-ED78-4C4E-A183-CC82D1F1BFFE}" presName="thickLine" presStyleLbl="alignNode1" presStyleIdx="2" presStyleCnt="5"/>
      <dgm:spPr/>
    </dgm:pt>
    <dgm:pt modelId="{732DBEFD-BD11-4BF5-938B-684656554734}" type="pres">
      <dgm:prSet presAssocID="{14519D65-ED78-4C4E-A183-CC82D1F1BFFE}" presName="horz1" presStyleCnt="0"/>
      <dgm:spPr/>
    </dgm:pt>
    <dgm:pt modelId="{7A3E7B39-18BE-4732-B08F-713D17FDA413}" type="pres">
      <dgm:prSet presAssocID="{14519D65-ED78-4C4E-A183-CC82D1F1BFFE}" presName="tx1" presStyleLbl="revTx" presStyleIdx="2" presStyleCnt="5"/>
      <dgm:spPr/>
    </dgm:pt>
    <dgm:pt modelId="{B0EF1656-DA7B-48C2-B99A-AB55EE3D2A95}" type="pres">
      <dgm:prSet presAssocID="{14519D65-ED78-4C4E-A183-CC82D1F1BFFE}" presName="vert1" presStyleCnt="0"/>
      <dgm:spPr/>
    </dgm:pt>
    <dgm:pt modelId="{DA9026AC-E8B1-4F57-9278-C3B2F6B1CF4E}" type="pres">
      <dgm:prSet presAssocID="{8EBD54C1-FB61-41B4-B80E-56B72F18897A}" presName="thickLine" presStyleLbl="alignNode1" presStyleIdx="3" presStyleCnt="5"/>
      <dgm:spPr/>
    </dgm:pt>
    <dgm:pt modelId="{54F0EE62-B760-431C-922E-9425921BCD67}" type="pres">
      <dgm:prSet presAssocID="{8EBD54C1-FB61-41B4-B80E-56B72F18897A}" presName="horz1" presStyleCnt="0"/>
      <dgm:spPr/>
    </dgm:pt>
    <dgm:pt modelId="{AD669643-BF57-40E2-9874-CC4848DB8644}" type="pres">
      <dgm:prSet presAssocID="{8EBD54C1-FB61-41B4-B80E-56B72F18897A}" presName="tx1" presStyleLbl="revTx" presStyleIdx="3" presStyleCnt="5"/>
      <dgm:spPr/>
    </dgm:pt>
    <dgm:pt modelId="{98A709CD-9C17-4006-ACA2-54674A8B20BA}" type="pres">
      <dgm:prSet presAssocID="{8EBD54C1-FB61-41B4-B80E-56B72F18897A}" presName="vert1" presStyleCnt="0"/>
      <dgm:spPr/>
    </dgm:pt>
    <dgm:pt modelId="{89CE7784-5358-4C3F-8946-F1D3E9E67C31}" type="pres">
      <dgm:prSet presAssocID="{62826197-65DC-4E75-8409-AE805F1FF45B}" presName="thickLine" presStyleLbl="alignNode1" presStyleIdx="4" presStyleCnt="5"/>
      <dgm:spPr/>
    </dgm:pt>
    <dgm:pt modelId="{AD563764-DE2E-4814-A022-FC3B13D01B3F}" type="pres">
      <dgm:prSet presAssocID="{62826197-65DC-4E75-8409-AE805F1FF45B}" presName="horz1" presStyleCnt="0"/>
      <dgm:spPr/>
    </dgm:pt>
    <dgm:pt modelId="{77C61F06-454A-4CB6-B1C0-CDE598934317}" type="pres">
      <dgm:prSet presAssocID="{62826197-65DC-4E75-8409-AE805F1FF45B}" presName="tx1" presStyleLbl="revTx" presStyleIdx="4" presStyleCnt="5"/>
      <dgm:spPr/>
    </dgm:pt>
    <dgm:pt modelId="{593C759C-DBFE-49F3-9EE1-81A373AA81E8}" type="pres">
      <dgm:prSet presAssocID="{62826197-65DC-4E75-8409-AE805F1FF45B}" presName="vert1" presStyleCnt="0"/>
      <dgm:spPr/>
    </dgm:pt>
  </dgm:ptLst>
  <dgm:cxnLst>
    <dgm:cxn modelId="{A727073B-B7F5-468B-BFCE-D53B9583E922}" type="presOf" srcId="{14519D65-ED78-4C4E-A183-CC82D1F1BFFE}" destId="{7A3E7B39-18BE-4732-B08F-713D17FDA413}" srcOrd="0" destOrd="0" presId="urn:microsoft.com/office/officeart/2008/layout/LinedList"/>
    <dgm:cxn modelId="{5AA9DF6A-2B7C-4163-8902-660F39A2DB6F}" type="presOf" srcId="{8EBD54C1-FB61-41B4-B80E-56B72F18897A}" destId="{AD669643-BF57-40E2-9874-CC4848DB8644}" srcOrd="0" destOrd="0" presId="urn:microsoft.com/office/officeart/2008/layout/LinedList"/>
    <dgm:cxn modelId="{5184664B-B8D3-4C90-857C-A4FADCA8F4D5}" srcId="{174B8F5B-F496-4631-B531-A77BA5D840D0}" destId="{6474F999-70B9-422E-ACE4-F75C68219189}" srcOrd="1" destOrd="0" parTransId="{04B54B98-8837-4E79-A52E-E0B2A8861AB4}" sibTransId="{92546218-E2CF-45CB-A571-F66126812F17}"/>
    <dgm:cxn modelId="{E86CB54E-14FF-4203-B9E2-C904A1751228}" srcId="{174B8F5B-F496-4631-B531-A77BA5D840D0}" destId="{8EBD54C1-FB61-41B4-B80E-56B72F18897A}" srcOrd="3" destOrd="0" parTransId="{A84969E6-4E41-4240-902D-A305EB025035}" sibTransId="{1180A324-8FCF-47D8-B6CB-9716832F60DA}"/>
    <dgm:cxn modelId="{62879B52-A9E1-4A00-8CE5-3E183825818B}" type="presOf" srcId="{62826197-65DC-4E75-8409-AE805F1FF45B}" destId="{77C61F06-454A-4CB6-B1C0-CDE598934317}" srcOrd="0" destOrd="0" presId="urn:microsoft.com/office/officeart/2008/layout/LinedList"/>
    <dgm:cxn modelId="{1DB7BE5A-9F10-4447-9DA3-EBA507DA2098}" type="presOf" srcId="{6474F999-70B9-422E-ACE4-F75C68219189}" destId="{30D518A7-9BBA-4CB6-B89D-27A71BEA8467}" srcOrd="0" destOrd="0" presId="urn:microsoft.com/office/officeart/2008/layout/LinedList"/>
    <dgm:cxn modelId="{3E58B68B-9AAA-4712-B144-D79AFE1703A1}" type="presOf" srcId="{174B8F5B-F496-4631-B531-A77BA5D840D0}" destId="{99301007-B088-4CA9-BF72-A262D53563F3}" srcOrd="0" destOrd="0" presId="urn:microsoft.com/office/officeart/2008/layout/LinedList"/>
    <dgm:cxn modelId="{9128FE9E-E98E-4AA4-97A1-1D485DC0A9F7}" srcId="{174B8F5B-F496-4631-B531-A77BA5D840D0}" destId="{62826197-65DC-4E75-8409-AE805F1FF45B}" srcOrd="4" destOrd="0" parTransId="{5A2108B7-35EE-4555-BDF8-F0DF10004A64}" sibTransId="{19AB0274-8563-4B23-9899-9793498F9781}"/>
    <dgm:cxn modelId="{9D9C32A2-D8AA-4D04-8B94-DD96D108BE5D}" type="presOf" srcId="{CF81480B-EF9F-4834-9583-7B2BB9138B50}" destId="{0C04B6D2-3AC3-4E36-B43E-C63F58DACDBF}" srcOrd="0" destOrd="0" presId="urn:microsoft.com/office/officeart/2008/layout/LinedList"/>
    <dgm:cxn modelId="{E4F6A3B2-3664-4BD6-AA29-63F36A8B7874}" srcId="{174B8F5B-F496-4631-B531-A77BA5D840D0}" destId="{CF81480B-EF9F-4834-9583-7B2BB9138B50}" srcOrd="0" destOrd="0" parTransId="{51EE585D-1BDD-47E2-91F7-B118DB21D25D}" sibTransId="{046DD92D-50E5-4612-8579-2D0DEE434D3F}"/>
    <dgm:cxn modelId="{749A07CA-02CA-4482-A7E0-272D7D6441FA}" srcId="{174B8F5B-F496-4631-B531-A77BA5D840D0}" destId="{14519D65-ED78-4C4E-A183-CC82D1F1BFFE}" srcOrd="2" destOrd="0" parTransId="{2E27F4FD-AD8D-42BC-B440-F082AD15CDAD}" sibTransId="{0099D390-DA36-412B-B9A1-0704D28DF2B1}"/>
    <dgm:cxn modelId="{FFADDA4A-5AF9-4042-8B0C-8DBA5BF0B193}" type="presParOf" srcId="{99301007-B088-4CA9-BF72-A262D53563F3}" destId="{6E36263A-A3EE-49EA-A5EA-EDEEAF824354}" srcOrd="0" destOrd="0" presId="urn:microsoft.com/office/officeart/2008/layout/LinedList"/>
    <dgm:cxn modelId="{9B286B3F-53CC-4F56-B420-CF006DE4F344}" type="presParOf" srcId="{99301007-B088-4CA9-BF72-A262D53563F3}" destId="{FA0205FE-038F-4F0B-AC47-CFC136158245}" srcOrd="1" destOrd="0" presId="urn:microsoft.com/office/officeart/2008/layout/LinedList"/>
    <dgm:cxn modelId="{A1056FD9-56DF-405D-B154-B6DBDACED238}" type="presParOf" srcId="{FA0205FE-038F-4F0B-AC47-CFC136158245}" destId="{0C04B6D2-3AC3-4E36-B43E-C63F58DACDBF}" srcOrd="0" destOrd="0" presId="urn:microsoft.com/office/officeart/2008/layout/LinedList"/>
    <dgm:cxn modelId="{DA4CEC70-5E5D-40A5-AC42-11C246CFD616}" type="presParOf" srcId="{FA0205FE-038F-4F0B-AC47-CFC136158245}" destId="{DFD90463-ED0A-4928-A2E7-23EA17FCA1E3}" srcOrd="1" destOrd="0" presId="urn:microsoft.com/office/officeart/2008/layout/LinedList"/>
    <dgm:cxn modelId="{D526EBF9-AA5A-474D-A095-828C93C420BB}" type="presParOf" srcId="{99301007-B088-4CA9-BF72-A262D53563F3}" destId="{0753B472-7D2B-41DE-A2CC-CF7E774BE505}" srcOrd="2" destOrd="0" presId="urn:microsoft.com/office/officeart/2008/layout/LinedList"/>
    <dgm:cxn modelId="{9FEF8D63-1D66-4A66-9B66-B460EC9DEFFA}" type="presParOf" srcId="{99301007-B088-4CA9-BF72-A262D53563F3}" destId="{6C49134A-8BC2-4FFD-858D-788DD314DA50}" srcOrd="3" destOrd="0" presId="urn:microsoft.com/office/officeart/2008/layout/LinedList"/>
    <dgm:cxn modelId="{9A51242D-E420-4CCA-AF52-79A86A40EC2D}" type="presParOf" srcId="{6C49134A-8BC2-4FFD-858D-788DD314DA50}" destId="{30D518A7-9BBA-4CB6-B89D-27A71BEA8467}" srcOrd="0" destOrd="0" presId="urn:microsoft.com/office/officeart/2008/layout/LinedList"/>
    <dgm:cxn modelId="{09A507F6-2900-43EB-8E48-3590EC36314C}" type="presParOf" srcId="{6C49134A-8BC2-4FFD-858D-788DD314DA50}" destId="{703C25C1-AE02-4431-AFF5-A3A7B1DF63D6}" srcOrd="1" destOrd="0" presId="urn:microsoft.com/office/officeart/2008/layout/LinedList"/>
    <dgm:cxn modelId="{B58621B1-4E0F-4BB4-A7E5-D1B0283484E7}" type="presParOf" srcId="{99301007-B088-4CA9-BF72-A262D53563F3}" destId="{81D38444-5533-4E47-BD48-1E6B0D8205FF}" srcOrd="4" destOrd="0" presId="urn:microsoft.com/office/officeart/2008/layout/LinedList"/>
    <dgm:cxn modelId="{46C3A1F6-81E8-4B63-AE6F-24068450C54D}" type="presParOf" srcId="{99301007-B088-4CA9-BF72-A262D53563F3}" destId="{732DBEFD-BD11-4BF5-938B-684656554734}" srcOrd="5" destOrd="0" presId="urn:microsoft.com/office/officeart/2008/layout/LinedList"/>
    <dgm:cxn modelId="{390B6E1C-7413-470D-B913-68EA965807BB}" type="presParOf" srcId="{732DBEFD-BD11-4BF5-938B-684656554734}" destId="{7A3E7B39-18BE-4732-B08F-713D17FDA413}" srcOrd="0" destOrd="0" presId="urn:microsoft.com/office/officeart/2008/layout/LinedList"/>
    <dgm:cxn modelId="{2F17A04F-E2AB-4FFB-AA5B-B6EDC7BCA9A7}" type="presParOf" srcId="{732DBEFD-BD11-4BF5-938B-684656554734}" destId="{B0EF1656-DA7B-48C2-B99A-AB55EE3D2A95}" srcOrd="1" destOrd="0" presId="urn:microsoft.com/office/officeart/2008/layout/LinedList"/>
    <dgm:cxn modelId="{CC8915FB-2E8E-4B3E-AEB5-5C16E639128D}" type="presParOf" srcId="{99301007-B088-4CA9-BF72-A262D53563F3}" destId="{DA9026AC-E8B1-4F57-9278-C3B2F6B1CF4E}" srcOrd="6" destOrd="0" presId="urn:microsoft.com/office/officeart/2008/layout/LinedList"/>
    <dgm:cxn modelId="{C06B86A3-74A5-4D8D-87B0-79D8EA4488E5}" type="presParOf" srcId="{99301007-B088-4CA9-BF72-A262D53563F3}" destId="{54F0EE62-B760-431C-922E-9425921BCD67}" srcOrd="7" destOrd="0" presId="urn:microsoft.com/office/officeart/2008/layout/LinedList"/>
    <dgm:cxn modelId="{22F9B173-AF1E-4E52-AE1C-6BB78A1C01B6}" type="presParOf" srcId="{54F0EE62-B760-431C-922E-9425921BCD67}" destId="{AD669643-BF57-40E2-9874-CC4848DB8644}" srcOrd="0" destOrd="0" presId="urn:microsoft.com/office/officeart/2008/layout/LinedList"/>
    <dgm:cxn modelId="{B1EC608A-F2AE-42A1-936D-01A63517E6D5}" type="presParOf" srcId="{54F0EE62-B760-431C-922E-9425921BCD67}" destId="{98A709CD-9C17-4006-ACA2-54674A8B20BA}" srcOrd="1" destOrd="0" presId="urn:microsoft.com/office/officeart/2008/layout/LinedList"/>
    <dgm:cxn modelId="{56095D02-ABF2-46CD-9422-5F6646E80B1A}" type="presParOf" srcId="{99301007-B088-4CA9-BF72-A262D53563F3}" destId="{89CE7784-5358-4C3F-8946-F1D3E9E67C31}" srcOrd="8" destOrd="0" presId="urn:microsoft.com/office/officeart/2008/layout/LinedList"/>
    <dgm:cxn modelId="{D7E4D80C-1EC4-4B23-8B51-2D892C826C5B}" type="presParOf" srcId="{99301007-B088-4CA9-BF72-A262D53563F3}" destId="{AD563764-DE2E-4814-A022-FC3B13D01B3F}" srcOrd="9" destOrd="0" presId="urn:microsoft.com/office/officeart/2008/layout/LinedList"/>
    <dgm:cxn modelId="{B46CF252-66A9-4694-90D2-B34562BFFA3D}" type="presParOf" srcId="{AD563764-DE2E-4814-A022-FC3B13D01B3F}" destId="{77C61F06-454A-4CB6-B1C0-CDE598934317}" srcOrd="0" destOrd="0" presId="urn:microsoft.com/office/officeart/2008/layout/LinedList"/>
    <dgm:cxn modelId="{39BEB0E4-DFCC-4199-BCD4-5BEBA9E7E846}" type="presParOf" srcId="{AD563764-DE2E-4814-A022-FC3B13D01B3F}" destId="{593C759C-DBFE-49F3-9EE1-81A373AA81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071097-C352-41BB-B161-7F413A989F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3F6145-D56A-4493-A49D-D638598B4737}">
      <dgm:prSet/>
      <dgm:spPr/>
      <dgm:t>
        <a:bodyPr/>
        <a:lstStyle/>
        <a:p>
          <a:r>
            <a:rPr lang="en-US"/>
            <a:t>Your Java program should perform the following things:</a:t>
          </a:r>
        </a:p>
      </dgm:t>
    </dgm:pt>
    <dgm:pt modelId="{78512304-887B-4B90-916B-DFAA17818DED}" type="parTrans" cxnId="{00A7D37C-671A-4E78-A76A-05C3B3043C27}">
      <dgm:prSet/>
      <dgm:spPr/>
      <dgm:t>
        <a:bodyPr/>
        <a:lstStyle/>
        <a:p>
          <a:endParaRPr lang="en-US"/>
        </a:p>
      </dgm:t>
    </dgm:pt>
    <dgm:pt modelId="{184C3E0D-78F6-4368-BCE2-66A183803211}" type="sibTrans" cxnId="{00A7D37C-671A-4E78-A76A-05C3B3043C27}">
      <dgm:prSet/>
      <dgm:spPr/>
      <dgm:t>
        <a:bodyPr/>
        <a:lstStyle/>
        <a:p>
          <a:endParaRPr lang="en-US"/>
        </a:p>
      </dgm:t>
    </dgm:pt>
    <dgm:pt modelId="{7BC5A144-558C-4239-B5C0-5FFB880EC358}">
      <dgm:prSet/>
      <dgm:spPr/>
      <dgm:t>
        <a:bodyPr/>
        <a:lstStyle/>
        <a:p>
          <a:r>
            <a:rPr lang="en-US"/>
            <a:t>Take the input from the user about the patient name, weight, birthdate, and height.</a:t>
          </a:r>
        </a:p>
      </dgm:t>
    </dgm:pt>
    <dgm:pt modelId="{A561826B-260C-426E-9F49-45268DBA7CCF}" type="parTrans" cxnId="{4AA352A1-9D5D-43EC-92F3-C8C25C8CC09E}">
      <dgm:prSet/>
      <dgm:spPr/>
      <dgm:t>
        <a:bodyPr/>
        <a:lstStyle/>
        <a:p>
          <a:endParaRPr lang="en-US"/>
        </a:p>
      </dgm:t>
    </dgm:pt>
    <dgm:pt modelId="{D473C162-0B02-4BED-BBE7-782C30F03B84}" type="sibTrans" cxnId="{4AA352A1-9D5D-43EC-92F3-C8C25C8CC09E}">
      <dgm:prSet/>
      <dgm:spPr/>
      <dgm:t>
        <a:bodyPr/>
        <a:lstStyle/>
        <a:p>
          <a:endParaRPr lang="en-US"/>
        </a:p>
      </dgm:t>
    </dgm:pt>
    <dgm:pt modelId="{BE97D7B3-34C1-4022-AB90-566E4FFE81A1}">
      <dgm:prSet/>
      <dgm:spPr/>
      <dgm:t>
        <a:bodyPr/>
        <a:lstStyle/>
        <a:p>
          <a:r>
            <a:rPr lang="en-US"/>
            <a:t>Calculate Body Mass Index.</a:t>
          </a:r>
        </a:p>
      </dgm:t>
    </dgm:pt>
    <dgm:pt modelId="{1A413C27-989B-4E74-996B-5A6A31C5D8D3}" type="parTrans" cxnId="{839FAD8D-3870-4C91-9E70-02CFA74F4FB5}">
      <dgm:prSet/>
      <dgm:spPr/>
      <dgm:t>
        <a:bodyPr/>
        <a:lstStyle/>
        <a:p>
          <a:endParaRPr lang="en-US"/>
        </a:p>
      </dgm:t>
    </dgm:pt>
    <dgm:pt modelId="{90CE9141-BA96-4654-92B4-50649756C656}" type="sibTrans" cxnId="{839FAD8D-3870-4C91-9E70-02CFA74F4FB5}">
      <dgm:prSet/>
      <dgm:spPr/>
      <dgm:t>
        <a:bodyPr/>
        <a:lstStyle/>
        <a:p>
          <a:endParaRPr lang="en-US"/>
        </a:p>
      </dgm:t>
    </dgm:pt>
    <dgm:pt modelId="{B0059D64-B26B-48F6-ABA4-A51E75DF20E0}" type="pres">
      <dgm:prSet presAssocID="{6E071097-C352-41BB-B161-7F413A989F39}" presName="root" presStyleCnt="0">
        <dgm:presLayoutVars>
          <dgm:dir/>
          <dgm:resizeHandles val="exact"/>
        </dgm:presLayoutVars>
      </dgm:prSet>
      <dgm:spPr/>
    </dgm:pt>
    <dgm:pt modelId="{76DC0FC1-DDB5-4F0C-A6E7-D5AA0CF60901}" type="pres">
      <dgm:prSet presAssocID="{4E3F6145-D56A-4493-A49D-D638598B4737}" presName="compNode" presStyleCnt="0"/>
      <dgm:spPr/>
    </dgm:pt>
    <dgm:pt modelId="{5AE76ED5-3762-4242-BA4B-0E6044C9A6CF}" type="pres">
      <dgm:prSet presAssocID="{4E3F6145-D56A-4493-A49D-D638598B4737}" presName="bgRect" presStyleLbl="bgShp" presStyleIdx="0" presStyleCnt="3"/>
      <dgm:spPr/>
    </dgm:pt>
    <dgm:pt modelId="{53641448-8ECE-48F8-9BCF-546D08C409E5}" type="pres">
      <dgm:prSet presAssocID="{4E3F6145-D56A-4493-A49D-D638598B47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790FE9E-11A3-4CBA-9A30-2E6C593F7A7B}" type="pres">
      <dgm:prSet presAssocID="{4E3F6145-D56A-4493-A49D-D638598B4737}" presName="spaceRect" presStyleCnt="0"/>
      <dgm:spPr/>
    </dgm:pt>
    <dgm:pt modelId="{ECBE4510-ACF1-45FE-88C8-226B135C7651}" type="pres">
      <dgm:prSet presAssocID="{4E3F6145-D56A-4493-A49D-D638598B4737}" presName="parTx" presStyleLbl="revTx" presStyleIdx="0" presStyleCnt="3">
        <dgm:presLayoutVars>
          <dgm:chMax val="0"/>
          <dgm:chPref val="0"/>
        </dgm:presLayoutVars>
      </dgm:prSet>
      <dgm:spPr/>
    </dgm:pt>
    <dgm:pt modelId="{BD95B5FD-CB56-4B14-92AF-AB3AB2EB44E9}" type="pres">
      <dgm:prSet presAssocID="{184C3E0D-78F6-4368-BCE2-66A183803211}" presName="sibTrans" presStyleCnt="0"/>
      <dgm:spPr/>
    </dgm:pt>
    <dgm:pt modelId="{5FCCBD15-F2A2-49D4-AC50-B886C83004B3}" type="pres">
      <dgm:prSet presAssocID="{7BC5A144-558C-4239-B5C0-5FFB880EC358}" presName="compNode" presStyleCnt="0"/>
      <dgm:spPr/>
    </dgm:pt>
    <dgm:pt modelId="{2F564847-7BDD-4E60-BF6C-19A92EED46FD}" type="pres">
      <dgm:prSet presAssocID="{7BC5A144-558C-4239-B5C0-5FFB880EC358}" presName="bgRect" presStyleLbl="bgShp" presStyleIdx="1" presStyleCnt="3"/>
      <dgm:spPr/>
    </dgm:pt>
    <dgm:pt modelId="{17D49039-EEE5-4353-B907-6AFA470198A2}" type="pres">
      <dgm:prSet presAssocID="{7BC5A144-558C-4239-B5C0-5FFB880EC3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Setting"/>
        </a:ext>
      </dgm:extLst>
    </dgm:pt>
    <dgm:pt modelId="{F81C6AA7-FEB7-466D-B776-0259A9F2A26B}" type="pres">
      <dgm:prSet presAssocID="{7BC5A144-558C-4239-B5C0-5FFB880EC358}" presName="spaceRect" presStyleCnt="0"/>
      <dgm:spPr/>
    </dgm:pt>
    <dgm:pt modelId="{856D9BCB-5142-4B29-AF19-2276A3DA3F42}" type="pres">
      <dgm:prSet presAssocID="{7BC5A144-558C-4239-B5C0-5FFB880EC358}" presName="parTx" presStyleLbl="revTx" presStyleIdx="1" presStyleCnt="3">
        <dgm:presLayoutVars>
          <dgm:chMax val="0"/>
          <dgm:chPref val="0"/>
        </dgm:presLayoutVars>
      </dgm:prSet>
      <dgm:spPr/>
    </dgm:pt>
    <dgm:pt modelId="{20A79444-30D7-4F8F-B775-60A18500B58C}" type="pres">
      <dgm:prSet presAssocID="{D473C162-0B02-4BED-BBE7-782C30F03B84}" presName="sibTrans" presStyleCnt="0"/>
      <dgm:spPr/>
    </dgm:pt>
    <dgm:pt modelId="{782E56F2-85EA-4F53-A898-D9A8F62E05D0}" type="pres">
      <dgm:prSet presAssocID="{BE97D7B3-34C1-4022-AB90-566E4FFE81A1}" presName="compNode" presStyleCnt="0"/>
      <dgm:spPr/>
    </dgm:pt>
    <dgm:pt modelId="{B97024CE-5C8A-4BC1-87DE-BF5F0F79C4B1}" type="pres">
      <dgm:prSet presAssocID="{BE97D7B3-34C1-4022-AB90-566E4FFE81A1}" presName="bgRect" presStyleLbl="bgShp" presStyleIdx="2" presStyleCnt="3"/>
      <dgm:spPr/>
    </dgm:pt>
    <dgm:pt modelId="{32D645FD-7DB9-45D3-9317-6BE6356B692D}" type="pres">
      <dgm:prSet presAssocID="{BE97D7B3-34C1-4022-AB90-566E4FFE81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B6C6395A-02EA-4C5A-BE11-B237666B890E}" type="pres">
      <dgm:prSet presAssocID="{BE97D7B3-34C1-4022-AB90-566E4FFE81A1}" presName="spaceRect" presStyleCnt="0"/>
      <dgm:spPr/>
    </dgm:pt>
    <dgm:pt modelId="{25C64ECE-430E-4D76-BB1D-659EC5345216}" type="pres">
      <dgm:prSet presAssocID="{BE97D7B3-34C1-4022-AB90-566E4FFE81A1}" presName="parTx" presStyleLbl="revTx" presStyleIdx="2" presStyleCnt="3">
        <dgm:presLayoutVars>
          <dgm:chMax val="0"/>
          <dgm:chPref val="0"/>
        </dgm:presLayoutVars>
      </dgm:prSet>
      <dgm:spPr/>
    </dgm:pt>
  </dgm:ptLst>
  <dgm:cxnLst>
    <dgm:cxn modelId="{72488362-F4E3-4D9D-B916-096B8906CC54}" type="presOf" srcId="{6E071097-C352-41BB-B161-7F413A989F39}" destId="{B0059D64-B26B-48F6-ABA4-A51E75DF20E0}" srcOrd="0" destOrd="0" presId="urn:microsoft.com/office/officeart/2018/2/layout/IconVerticalSolidList"/>
    <dgm:cxn modelId="{BD3FAF42-7FC0-4850-A0F6-E5EA9064FD45}" type="presOf" srcId="{7BC5A144-558C-4239-B5C0-5FFB880EC358}" destId="{856D9BCB-5142-4B29-AF19-2276A3DA3F42}" srcOrd="0" destOrd="0" presId="urn:microsoft.com/office/officeart/2018/2/layout/IconVerticalSolidList"/>
    <dgm:cxn modelId="{CEBF9678-A9F9-4952-84A0-A36A7656818F}" type="presOf" srcId="{4E3F6145-D56A-4493-A49D-D638598B4737}" destId="{ECBE4510-ACF1-45FE-88C8-226B135C7651}" srcOrd="0" destOrd="0" presId="urn:microsoft.com/office/officeart/2018/2/layout/IconVerticalSolidList"/>
    <dgm:cxn modelId="{00A7D37C-671A-4E78-A76A-05C3B3043C27}" srcId="{6E071097-C352-41BB-B161-7F413A989F39}" destId="{4E3F6145-D56A-4493-A49D-D638598B4737}" srcOrd="0" destOrd="0" parTransId="{78512304-887B-4B90-916B-DFAA17818DED}" sibTransId="{184C3E0D-78F6-4368-BCE2-66A183803211}"/>
    <dgm:cxn modelId="{839FAD8D-3870-4C91-9E70-02CFA74F4FB5}" srcId="{6E071097-C352-41BB-B161-7F413A989F39}" destId="{BE97D7B3-34C1-4022-AB90-566E4FFE81A1}" srcOrd="2" destOrd="0" parTransId="{1A413C27-989B-4E74-996B-5A6A31C5D8D3}" sibTransId="{90CE9141-BA96-4654-92B4-50649756C656}"/>
    <dgm:cxn modelId="{4AA352A1-9D5D-43EC-92F3-C8C25C8CC09E}" srcId="{6E071097-C352-41BB-B161-7F413A989F39}" destId="{7BC5A144-558C-4239-B5C0-5FFB880EC358}" srcOrd="1" destOrd="0" parTransId="{A561826B-260C-426E-9F49-45268DBA7CCF}" sibTransId="{D473C162-0B02-4BED-BBE7-782C30F03B84}"/>
    <dgm:cxn modelId="{DAAF7FF6-F5BA-4A52-B666-F5FC3250EECB}" type="presOf" srcId="{BE97D7B3-34C1-4022-AB90-566E4FFE81A1}" destId="{25C64ECE-430E-4D76-BB1D-659EC5345216}" srcOrd="0" destOrd="0" presId="urn:microsoft.com/office/officeart/2018/2/layout/IconVerticalSolidList"/>
    <dgm:cxn modelId="{A0FEBC5B-C6A6-4A78-857F-734DEA1F43A5}" type="presParOf" srcId="{B0059D64-B26B-48F6-ABA4-A51E75DF20E0}" destId="{76DC0FC1-DDB5-4F0C-A6E7-D5AA0CF60901}" srcOrd="0" destOrd="0" presId="urn:microsoft.com/office/officeart/2018/2/layout/IconVerticalSolidList"/>
    <dgm:cxn modelId="{DD050862-A8DC-4271-8945-6E9A7620A693}" type="presParOf" srcId="{76DC0FC1-DDB5-4F0C-A6E7-D5AA0CF60901}" destId="{5AE76ED5-3762-4242-BA4B-0E6044C9A6CF}" srcOrd="0" destOrd="0" presId="urn:microsoft.com/office/officeart/2018/2/layout/IconVerticalSolidList"/>
    <dgm:cxn modelId="{BBE45E6B-07F6-4038-AC05-BE6B7FBD658E}" type="presParOf" srcId="{76DC0FC1-DDB5-4F0C-A6E7-D5AA0CF60901}" destId="{53641448-8ECE-48F8-9BCF-546D08C409E5}" srcOrd="1" destOrd="0" presId="urn:microsoft.com/office/officeart/2018/2/layout/IconVerticalSolidList"/>
    <dgm:cxn modelId="{7C07AF68-9D58-4F80-98DF-B2FFB92C55B9}" type="presParOf" srcId="{76DC0FC1-DDB5-4F0C-A6E7-D5AA0CF60901}" destId="{3790FE9E-11A3-4CBA-9A30-2E6C593F7A7B}" srcOrd="2" destOrd="0" presId="urn:microsoft.com/office/officeart/2018/2/layout/IconVerticalSolidList"/>
    <dgm:cxn modelId="{5B377659-76D3-4615-8C29-C0198492B62C}" type="presParOf" srcId="{76DC0FC1-DDB5-4F0C-A6E7-D5AA0CF60901}" destId="{ECBE4510-ACF1-45FE-88C8-226B135C7651}" srcOrd="3" destOrd="0" presId="urn:microsoft.com/office/officeart/2018/2/layout/IconVerticalSolidList"/>
    <dgm:cxn modelId="{E8204C0E-6239-4630-A7B9-1C2BD0861D47}" type="presParOf" srcId="{B0059D64-B26B-48F6-ABA4-A51E75DF20E0}" destId="{BD95B5FD-CB56-4B14-92AF-AB3AB2EB44E9}" srcOrd="1" destOrd="0" presId="urn:microsoft.com/office/officeart/2018/2/layout/IconVerticalSolidList"/>
    <dgm:cxn modelId="{D82E3D5C-552C-46A8-9AEF-C0E9D179F7CE}" type="presParOf" srcId="{B0059D64-B26B-48F6-ABA4-A51E75DF20E0}" destId="{5FCCBD15-F2A2-49D4-AC50-B886C83004B3}" srcOrd="2" destOrd="0" presId="urn:microsoft.com/office/officeart/2018/2/layout/IconVerticalSolidList"/>
    <dgm:cxn modelId="{CB5AA452-F06A-4330-A046-6B1EF770BAB9}" type="presParOf" srcId="{5FCCBD15-F2A2-49D4-AC50-B886C83004B3}" destId="{2F564847-7BDD-4E60-BF6C-19A92EED46FD}" srcOrd="0" destOrd="0" presId="urn:microsoft.com/office/officeart/2018/2/layout/IconVerticalSolidList"/>
    <dgm:cxn modelId="{979D19C6-75EF-456E-A38C-2AD28867B7B4}" type="presParOf" srcId="{5FCCBD15-F2A2-49D4-AC50-B886C83004B3}" destId="{17D49039-EEE5-4353-B907-6AFA470198A2}" srcOrd="1" destOrd="0" presId="urn:microsoft.com/office/officeart/2018/2/layout/IconVerticalSolidList"/>
    <dgm:cxn modelId="{260E1087-4167-423D-A1C4-2647E69DE26C}" type="presParOf" srcId="{5FCCBD15-F2A2-49D4-AC50-B886C83004B3}" destId="{F81C6AA7-FEB7-466D-B776-0259A9F2A26B}" srcOrd="2" destOrd="0" presId="urn:microsoft.com/office/officeart/2018/2/layout/IconVerticalSolidList"/>
    <dgm:cxn modelId="{5497F870-3315-4F96-8F32-FFE905440BB4}" type="presParOf" srcId="{5FCCBD15-F2A2-49D4-AC50-B886C83004B3}" destId="{856D9BCB-5142-4B29-AF19-2276A3DA3F42}" srcOrd="3" destOrd="0" presId="urn:microsoft.com/office/officeart/2018/2/layout/IconVerticalSolidList"/>
    <dgm:cxn modelId="{0528B17F-4AE8-4BA7-A58E-E5A59C5949E9}" type="presParOf" srcId="{B0059D64-B26B-48F6-ABA4-A51E75DF20E0}" destId="{20A79444-30D7-4F8F-B775-60A18500B58C}" srcOrd="3" destOrd="0" presId="urn:microsoft.com/office/officeart/2018/2/layout/IconVerticalSolidList"/>
    <dgm:cxn modelId="{B73E48DA-2345-46C4-B719-AF78F3815B37}" type="presParOf" srcId="{B0059D64-B26B-48F6-ABA4-A51E75DF20E0}" destId="{782E56F2-85EA-4F53-A898-D9A8F62E05D0}" srcOrd="4" destOrd="0" presId="urn:microsoft.com/office/officeart/2018/2/layout/IconVerticalSolidList"/>
    <dgm:cxn modelId="{4F2C7E3E-E08F-41AF-BDD4-28599732EADB}" type="presParOf" srcId="{782E56F2-85EA-4F53-A898-D9A8F62E05D0}" destId="{B97024CE-5C8A-4BC1-87DE-BF5F0F79C4B1}" srcOrd="0" destOrd="0" presId="urn:microsoft.com/office/officeart/2018/2/layout/IconVerticalSolidList"/>
    <dgm:cxn modelId="{722DA40B-8FCB-4AA7-A6A9-1216CF38340F}" type="presParOf" srcId="{782E56F2-85EA-4F53-A898-D9A8F62E05D0}" destId="{32D645FD-7DB9-45D3-9317-6BE6356B692D}" srcOrd="1" destOrd="0" presId="urn:microsoft.com/office/officeart/2018/2/layout/IconVerticalSolidList"/>
    <dgm:cxn modelId="{2F22CFB6-BA8F-45C1-9055-D8279D98ADBE}" type="presParOf" srcId="{782E56F2-85EA-4F53-A898-D9A8F62E05D0}" destId="{B6C6395A-02EA-4C5A-BE11-B237666B890E}" srcOrd="2" destOrd="0" presId="urn:microsoft.com/office/officeart/2018/2/layout/IconVerticalSolidList"/>
    <dgm:cxn modelId="{92DB9FCF-BC06-4375-B833-430DA8CEFCF3}" type="presParOf" srcId="{782E56F2-85EA-4F53-A898-D9A8F62E05D0}" destId="{25C64ECE-430E-4D76-BB1D-659EC53452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98A94-EF55-456A-B833-01ACAAB322E9}">
      <dsp:nvSpPr>
        <dsp:cNvPr id="0" name=""/>
        <dsp:cNvSpPr/>
      </dsp:nvSpPr>
      <dsp:spPr>
        <a:xfrm>
          <a:off x="0" y="38052"/>
          <a:ext cx="4885203" cy="28571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You are working as the software developer and need to solve the problem using the inheritance concept. </a:t>
          </a:r>
        </a:p>
      </dsp:txBody>
      <dsp:txXfrm>
        <a:off x="139474" y="177526"/>
        <a:ext cx="4606255" cy="2578192"/>
      </dsp:txXfrm>
    </dsp:sp>
    <dsp:sp modelId="{3E4B876D-206F-4AE4-8C78-4C10055234CD}">
      <dsp:nvSpPr>
        <dsp:cNvPr id="0" name=""/>
        <dsp:cNvSpPr/>
      </dsp:nvSpPr>
      <dsp:spPr>
        <a:xfrm>
          <a:off x="0" y="2990232"/>
          <a:ext cx="4885203" cy="28571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Your goal is to create the method to sort the numbers and then perform the addition. </a:t>
          </a:r>
        </a:p>
      </dsp:txBody>
      <dsp:txXfrm>
        <a:off x="139474" y="3129706"/>
        <a:ext cx="4606255" cy="2578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6263A-A3EE-49EA-A5EA-EDEEAF824354}">
      <dsp:nvSpPr>
        <dsp:cNvPr id="0" name=""/>
        <dsp:cNvSpPr/>
      </dsp:nvSpPr>
      <dsp:spPr>
        <a:xfrm>
          <a:off x="0" y="623"/>
          <a:ext cx="486965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04B6D2-3AC3-4E36-B43E-C63F58DACDBF}">
      <dsp:nvSpPr>
        <dsp:cNvPr id="0" name=""/>
        <dsp:cNvSpPr/>
      </dsp:nvSpPr>
      <dsp:spPr>
        <a:xfrm>
          <a:off x="0" y="623"/>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Your submission should include the following:</a:t>
          </a:r>
        </a:p>
      </dsp:txBody>
      <dsp:txXfrm>
        <a:off x="0" y="623"/>
        <a:ext cx="4869656" cy="1020830"/>
      </dsp:txXfrm>
    </dsp:sp>
    <dsp:sp modelId="{0753B472-7D2B-41DE-A2CC-CF7E774BE505}">
      <dsp:nvSpPr>
        <dsp:cNvPr id="0" name=""/>
        <dsp:cNvSpPr/>
      </dsp:nvSpPr>
      <dsp:spPr>
        <a:xfrm>
          <a:off x="0" y="1021453"/>
          <a:ext cx="486965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518A7-9BBA-4CB6-B89D-27A71BEA8467}">
      <dsp:nvSpPr>
        <dsp:cNvPr id="0" name=""/>
        <dsp:cNvSpPr/>
      </dsp:nvSpPr>
      <dsp:spPr>
        <a:xfrm>
          <a:off x="0" y="1021453"/>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Base Class</a:t>
          </a:r>
        </a:p>
      </dsp:txBody>
      <dsp:txXfrm>
        <a:off x="0" y="1021453"/>
        <a:ext cx="4869656" cy="1020830"/>
      </dsp:txXfrm>
    </dsp:sp>
    <dsp:sp modelId="{81D38444-5533-4E47-BD48-1E6B0D8205FF}">
      <dsp:nvSpPr>
        <dsp:cNvPr id="0" name=""/>
        <dsp:cNvSpPr/>
      </dsp:nvSpPr>
      <dsp:spPr>
        <a:xfrm>
          <a:off x="0" y="2042284"/>
          <a:ext cx="486965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E7B39-18BE-4732-B08F-713D17FDA413}">
      <dsp:nvSpPr>
        <dsp:cNvPr id="0" name=""/>
        <dsp:cNvSpPr/>
      </dsp:nvSpPr>
      <dsp:spPr>
        <a:xfrm>
          <a:off x="0" y="2042284"/>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Child Class</a:t>
          </a:r>
        </a:p>
      </dsp:txBody>
      <dsp:txXfrm>
        <a:off x="0" y="2042284"/>
        <a:ext cx="4869656" cy="1020830"/>
      </dsp:txXfrm>
    </dsp:sp>
    <dsp:sp modelId="{DA9026AC-E8B1-4F57-9278-C3B2F6B1CF4E}">
      <dsp:nvSpPr>
        <dsp:cNvPr id="0" name=""/>
        <dsp:cNvSpPr/>
      </dsp:nvSpPr>
      <dsp:spPr>
        <a:xfrm>
          <a:off x="0" y="3063115"/>
          <a:ext cx="4869656"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69643-BF57-40E2-9874-CC4848DB8644}">
      <dsp:nvSpPr>
        <dsp:cNvPr id="0" name=""/>
        <dsp:cNvSpPr/>
      </dsp:nvSpPr>
      <dsp:spPr>
        <a:xfrm>
          <a:off x="0" y="3063115"/>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Entire Java Solution</a:t>
          </a:r>
        </a:p>
      </dsp:txBody>
      <dsp:txXfrm>
        <a:off x="0" y="3063115"/>
        <a:ext cx="4869656" cy="1020830"/>
      </dsp:txXfrm>
    </dsp:sp>
    <dsp:sp modelId="{89CE7784-5358-4C3F-8946-F1D3E9E67C31}">
      <dsp:nvSpPr>
        <dsp:cNvPr id="0" name=""/>
        <dsp:cNvSpPr/>
      </dsp:nvSpPr>
      <dsp:spPr>
        <a:xfrm>
          <a:off x="0" y="4083946"/>
          <a:ext cx="4869656"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61F06-454A-4CB6-B1C0-CDE598934317}">
      <dsp:nvSpPr>
        <dsp:cNvPr id="0" name=""/>
        <dsp:cNvSpPr/>
      </dsp:nvSpPr>
      <dsp:spPr>
        <a:xfrm>
          <a:off x="0" y="4083946"/>
          <a:ext cx="4869656"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Output screenshot created in Microsoft Word</a:t>
          </a:r>
        </a:p>
      </dsp:txBody>
      <dsp:txXfrm>
        <a:off x="0" y="4083946"/>
        <a:ext cx="4869656"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76ED5-3762-4242-BA4B-0E6044C9A6CF}">
      <dsp:nvSpPr>
        <dsp:cNvPr id="0" name=""/>
        <dsp:cNvSpPr/>
      </dsp:nvSpPr>
      <dsp:spPr>
        <a:xfrm>
          <a:off x="0" y="718"/>
          <a:ext cx="48852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41448-8ECE-48F8-9BCF-546D08C409E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E4510-ACF1-45FE-88C8-226B135C7651}">
      <dsp:nvSpPr>
        <dsp:cNvPr id="0" name=""/>
        <dsp:cNvSpPr/>
      </dsp:nvSpPr>
      <dsp:spPr>
        <a:xfrm>
          <a:off x="1941716" y="718"/>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Your Java program should perform the following things:</a:t>
          </a:r>
        </a:p>
      </dsp:txBody>
      <dsp:txXfrm>
        <a:off x="1941716" y="718"/>
        <a:ext cx="2943486" cy="1681139"/>
      </dsp:txXfrm>
    </dsp:sp>
    <dsp:sp modelId="{2F564847-7BDD-4E60-BF6C-19A92EED46FD}">
      <dsp:nvSpPr>
        <dsp:cNvPr id="0" name=""/>
        <dsp:cNvSpPr/>
      </dsp:nvSpPr>
      <dsp:spPr>
        <a:xfrm>
          <a:off x="0" y="2102143"/>
          <a:ext cx="48852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49039-EEE5-4353-B907-6AFA470198A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6D9BCB-5142-4B29-AF19-2276A3DA3F42}">
      <dsp:nvSpPr>
        <dsp:cNvPr id="0" name=""/>
        <dsp:cNvSpPr/>
      </dsp:nvSpPr>
      <dsp:spPr>
        <a:xfrm>
          <a:off x="1941716" y="2102143"/>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Take the input from the user about the patient name, weight, birthdate, and height.</a:t>
          </a:r>
        </a:p>
      </dsp:txBody>
      <dsp:txXfrm>
        <a:off x="1941716" y="2102143"/>
        <a:ext cx="2943486" cy="1681139"/>
      </dsp:txXfrm>
    </dsp:sp>
    <dsp:sp modelId="{B97024CE-5C8A-4BC1-87DE-BF5F0F79C4B1}">
      <dsp:nvSpPr>
        <dsp:cNvPr id="0" name=""/>
        <dsp:cNvSpPr/>
      </dsp:nvSpPr>
      <dsp:spPr>
        <a:xfrm>
          <a:off x="0" y="4203567"/>
          <a:ext cx="48852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645FD-7DB9-45D3-9317-6BE6356B692D}">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C64ECE-430E-4D76-BB1D-659EC5345216}">
      <dsp:nvSpPr>
        <dsp:cNvPr id="0" name=""/>
        <dsp:cNvSpPr/>
      </dsp:nvSpPr>
      <dsp:spPr>
        <a:xfrm>
          <a:off x="1941716" y="4203567"/>
          <a:ext cx="2943486"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Calculate Body Mass Index.</a:t>
          </a:r>
        </a:p>
      </dsp:txBody>
      <dsp:txXfrm>
        <a:off x="1941716" y="4203567"/>
        <a:ext cx="2943486"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AB2F910-A9BA-4742-8B82-017905BEDFC6}" type="datetimeFigureOut">
              <a:rPr lang="en-US" smtClean="0"/>
              <a:pPr/>
              <a:t>4/8/2019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4667703-FEC0-EA4A-BB57-A62663131BB1}" type="slidenum">
              <a:rPr lang="en-US" smtClean="0"/>
              <a:pPr/>
              <a:t>‹#›</a:t>
            </a:fld>
            <a:endParaRPr lang="en-US"/>
          </a:p>
        </p:txBody>
      </p:sp>
    </p:spTree>
    <p:extLst>
      <p:ext uri="{BB962C8B-B14F-4D97-AF65-F5344CB8AC3E}">
        <p14:creationId xmlns:p14="http://schemas.microsoft.com/office/powerpoint/2010/main" val="1203029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a:noFill/>
          </a:ln>
          <a:extLst/>
        </p:spPr>
        <p:txBody>
          <a:bodyPr vert="horz" wrap="square" lIns="93177" tIns="46589" rIns="93177" bIns="46589" numCol="1" anchor="t"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3075" name="Rectangle 3"/>
          <p:cNvSpPr>
            <a:spLocks noGrp="1" noChangeArrowheads="1"/>
          </p:cNvSpPr>
          <p:nvPr>
            <p:ph type="dt" idx="1"/>
          </p:nvPr>
        </p:nvSpPr>
        <p:spPr bwMode="auto">
          <a:xfrm>
            <a:off x="3972560" y="0"/>
            <a:ext cx="3037840" cy="464820"/>
          </a:xfrm>
          <a:prstGeom prst="rect">
            <a:avLst/>
          </a:prstGeom>
          <a:noFill/>
          <a:ln>
            <a:noFill/>
          </a:ln>
          <a:extLst/>
        </p:spPr>
        <p:txBody>
          <a:bodyPr vert="horz" wrap="square" lIns="93177" tIns="46589" rIns="93177" bIns="46589" numCol="1" anchor="t" anchorCtr="0" compatLnSpc="1">
            <a:prstTxWarp prst="textNoShape">
              <a:avLst/>
            </a:prstTxWarp>
          </a:bodyPr>
          <a:lstStyle>
            <a:lvl1pPr algn="r">
              <a:defRPr sz="1200">
                <a:latin typeface="Arial" charset="0"/>
                <a:ea typeface="ヒラギノ角ゴ Pro W3" charset="0"/>
                <a:cs typeface="ヒラギノ角ゴ Pro W3"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4720" y="4415790"/>
            <a:ext cx="5140960" cy="4183380"/>
          </a:xfrm>
          <a:prstGeom prst="rect">
            <a:avLst/>
          </a:prstGeom>
          <a:noFill/>
          <a:ln>
            <a:noFill/>
          </a:ln>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31580"/>
            <a:ext cx="3037840" cy="464820"/>
          </a:xfrm>
          <a:prstGeom prst="rect">
            <a:avLst/>
          </a:prstGeom>
          <a:noFill/>
          <a:ln>
            <a:noFill/>
          </a:ln>
          <a:extLst/>
        </p:spPr>
        <p:txBody>
          <a:bodyPr vert="horz" wrap="square" lIns="93177" tIns="46589" rIns="93177" bIns="46589" numCol="1" anchor="b"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3079" name="Rectangle 7"/>
          <p:cNvSpPr>
            <a:spLocks noGrp="1" noChangeArrowheads="1"/>
          </p:cNvSpPr>
          <p:nvPr>
            <p:ph type="sldNum" sz="quarter" idx="5"/>
          </p:nvPr>
        </p:nvSpPr>
        <p:spPr bwMode="auto">
          <a:xfrm>
            <a:off x="3972560" y="8831580"/>
            <a:ext cx="3037840" cy="464820"/>
          </a:xfrm>
          <a:prstGeom prst="rect">
            <a:avLst/>
          </a:prstGeom>
          <a:noFill/>
          <a:ln>
            <a:noFill/>
          </a:ln>
          <a:extLst/>
        </p:spPr>
        <p:txBody>
          <a:bodyPr vert="horz" wrap="square" lIns="93177" tIns="46589" rIns="93177" bIns="46589" numCol="1" anchor="b" anchorCtr="0" compatLnSpc="1">
            <a:prstTxWarp prst="textNoShape">
              <a:avLst/>
            </a:prstTxWarp>
          </a:bodyPr>
          <a:lstStyle>
            <a:lvl1pPr algn="r">
              <a:defRPr sz="1200"/>
            </a:lvl1pPr>
          </a:lstStyle>
          <a:p>
            <a:pPr>
              <a:defRPr/>
            </a:pPr>
            <a:fld id="{4AFF1B17-7990-49FC-8D0A-A25041A465DC}" type="slidenum">
              <a:rPr lang="en-US"/>
              <a:pPr>
                <a:defRPr/>
              </a:pPr>
              <a:t>‹#›</a:t>
            </a:fld>
            <a:endParaRPr lang="en-US"/>
          </a:p>
        </p:txBody>
      </p:sp>
    </p:spTree>
    <p:extLst>
      <p:ext uri="{BB962C8B-B14F-4D97-AF65-F5344CB8AC3E}">
        <p14:creationId xmlns:p14="http://schemas.microsoft.com/office/powerpoint/2010/main" val="4083279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800" kern="1200">
        <a:solidFill>
          <a:schemeClr val="tx1"/>
        </a:solidFill>
        <a:latin typeface="Arial" charset="0"/>
        <a:ea typeface="ヒラギノ角ゴ Pro W3" charset="0"/>
        <a:cs typeface="ヒラギノ角ゴ Pro W3" charset="0"/>
      </a:defRPr>
    </a:lvl1pPr>
    <a:lvl2pPr marL="288050" algn="l" rtl="0" eaLnBrk="0" fontAlgn="base" hangingPunct="0">
      <a:spcBef>
        <a:spcPct val="30000"/>
      </a:spcBef>
      <a:spcAft>
        <a:spcPct val="0"/>
      </a:spcAft>
      <a:defRPr sz="800" kern="1200">
        <a:solidFill>
          <a:schemeClr val="tx1"/>
        </a:solidFill>
        <a:latin typeface="Arial" charset="0"/>
        <a:ea typeface="ヒラギノ角ゴ Pro W3" charset="0"/>
        <a:cs typeface="ヒラギノ角ゴ Pro W3" charset="0"/>
      </a:defRPr>
    </a:lvl2pPr>
    <a:lvl3pPr marL="576099" algn="l" rtl="0" eaLnBrk="0" fontAlgn="base" hangingPunct="0">
      <a:spcBef>
        <a:spcPct val="30000"/>
      </a:spcBef>
      <a:spcAft>
        <a:spcPct val="0"/>
      </a:spcAft>
      <a:defRPr sz="800" kern="1200">
        <a:solidFill>
          <a:schemeClr val="tx1"/>
        </a:solidFill>
        <a:latin typeface="Arial" charset="0"/>
        <a:ea typeface="ヒラギノ角ゴ Pro W3" charset="0"/>
        <a:cs typeface="ヒラギノ角ゴ Pro W3" charset="0"/>
      </a:defRPr>
    </a:lvl3pPr>
    <a:lvl4pPr marL="864149" algn="l" rtl="0" eaLnBrk="0" fontAlgn="base" hangingPunct="0">
      <a:spcBef>
        <a:spcPct val="30000"/>
      </a:spcBef>
      <a:spcAft>
        <a:spcPct val="0"/>
      </a:spcAft>
      <a:defRPr sz="800" kern="1200">
        <a:solidFill>
          <a:schemeClr val="tx1"/>
        </a:solidFill>
        <a:latin typeface="Arial" charset="0"/>
        <a:ea typeface="ヒラギノ角ゴ Pro W3" charset="0"/>
        <a:cs typeface="ヒラギノ角ゴ Pro W3" charset="0"/>
      </a:defRPr>
    </a:lvl4pPr>
    <a:lvl5pPr marL="1152199" algn="l" rtl="0" eaLnBrk="0" fontAlgn="base" hangingPunct="0">
      <a:spcBef>
        <a:spcPct val="30000"/>
      </a:spcBef>
      <a:spcAft>
        <a:spcPct val="0"/>
      </a:spcAft>
      <a:defRPr sz="800" kern="1200">
        <a:solidFill>
          <a:schemeClr val="tx1"/>
        </a:solidFill>
        <a:latin typeface="Arial" charset="0"/>
        <a:ea typeface="ヒラギノ角ゴ Pro W3" charset="0"/>
        <a:cs typeface="ヒラギノ角ゴ Pro W3" charset="0"/>
      </a:defRPr>
    </a:lvl5pPr>
    <a:lvl6pPr marL="1440249" algn="l" defTabSz="288050" rtl="0" eaLnBrk="1" latinLnBrk="0" hangingPunct="1">
      <a:defRPr sz="800" kern="1200">
        <a:solidFill>
          <a:schemeClr val="tx1"/>
        </a:solidFill>
        <a:latin typeface="+mn-lt"/>
        <a:ea typeface="+mn-ea"/>
        <a:cs typeface="+mn-cs"/>
      </a:defRPr>
    </a:lvl6pPr>
    <a:lvl7pPr marL="1728297" algn="l" defTabSz="288050" rtl="0" eaLnBrk="1" latinLnBrk="0" hangingPunct="1">
      <a:defRPr sz="800" kern="1200">
        <a:solidFill>
          <a:schemeClr val="tx1"/>
        </a:solidFill>
        <a:latin typeface="+mn-lt"/>
        <a:ea typeface="+mn-ea"/>
        <a:cs typeface="+mn-cs"/>
      </a:defRPr>
    </a:lvl7pPr>
    <a:lvl8pPr marL="2016347" algn="l" defTabSz="288050" rtl="0" eaLnBrk="1" latinLnBrk="0" hangingPunct="1">
      <a:defRPr sz="800" kern="1200">
        <a:solidFill>
          <a:schemeClr val="tx1"/>
        </a:solidFill>
        <a:latin typeface="+mn-lt"/>
        <a:ea typeface="+mn-ea"/>
        <a:cs typeface="+mn-cs"/>
      </a:defRPr>
    </a:lvl8pPr>
    <a:lvl9pPr marL="2304397" algn="l" defTabSz="28805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AFF1B17-7990-49FC-8D0A-A25041A465DC}" type="slidenum">
              <a:rPr lang="en-US"/>
              <a:pPr>
                <a:defRPr/>
              </a:pPr>
              <a:t>1</a:t>
            </a:fld>
            <a:endParaRPr lang="en-US"/>
          </a:p>
        </p:txBody>
      </p:sp>
    </p:spTree>
    <p:extLst>
      <p:ext uri="{BB962C8B-B14F-4D97-AF65-F5344CB8AC3E}">
        <p14:creationId xmlns:p14="http://schemas.microsoft.com/office/powerpoint/2010/main" val="416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AFF1B17-7990-49FC-8D0A-A25041A465DC}" type="slidenum">
              <a:rPr lang="en-US"/>
              <a:pPr>
                <a:defRPr/>
              </a:pPr>
              <a:t>3</a:t>
            </a:fld>
            <a:endParaRPr lang="en-US"/>
          </a:p>
        </p:txBody>
      </p:sp>
    </p:spTree>
    <p:extLst>
      <p:ext uri="{BB962C8B-B14F-4D97-AF65-F5344CB8AC3E}">
        <p14:creationId xmlns:p14="http://schemas.microsoft.com/office/powerpoint/2010/main" val="46736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AFF1B17-7990-49FC-8D0A-A25041A465DC}" type="slidenum">
              <a:rPr lang="en-US" smtClean="0"/>
              <a:pPr>
                <a:defRPr/>
              </a:pPr>
              <a:t>17</a:t>
            </a:fld>
            <a:endParaRPr lang="en-US"/>
          </a:p>
        </p:txBody>
      </p:sp>
    </p:spTree>
    <p:extLst>
      <p:ext uri="{BB962C8B-B14F-4D97-AF65-F5344CB8AC3E}">
        <p14:creationId xmlns:p14="http://schemas.microsoft.com/office/powerpoint/2010/main" val="3343865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4932" y="2286000"/>
            <a:ext cx="7771864" cy="1070372"/>
          </a:xfrm>
          <a:prstGeom prst="rect">
            <a:avLst/>
          </a:prstGeom>
        </p:spPr>
        <p:txBody>
          <a:bodyPr/>
          <a:lstStyle>
            <a:lvl1pPr>
              <a:defRPr sz="5000" b="1">
                <a:solidFill>
                  <a:schemeClr val="tx1">
                    <a:lumMod val="75000"/>
                    <a:lumOff val="25000"/>
                  </a:schemeClr>
                </a:solidFill>
              </a:defRPr>
            </a:lvl1pPr>
          </a:lstStyle>
          <a:p>
            <a:r>
              <a:rPr lang="en-US" dirty="0"/>
              <a:t>Click to edit Title</a:t>
            </a:r>
          </a:p>
        </p:txBody>
      </p:sp>
      <p:sp>
        <p:nvSpPr>
          <p:cNvPr id="3" name="Subtitle 2"/>
          <p:cNvSpPr>
            <a:spLocks noGrp="1"/>
          </p:cNvSpPr>
          <p:nvPr>
            <p:ph type="subTitle" idx="1"/>
          </p:nvPr>
        </p:nvSpPr>
        <p:spPr>
          <a:xfrm>
            <a:off x="546079" y="3352800"/>
            <a:ext cx="7750984" cy="1752600"/>
          </a:xfrm>
          <a:prstGeom prst="rect">
            <a:avLst/>
          </a:prstGeom>
        </p:spPr>
        <p:txBody>
          <a:bodyPr/>
          <a:lstStyle>
            <a:lvl1pPr marL="0" indent="0" algn="l">
              <a:buNone/>
              <a:defRPr sz="2800">
                <a:solidFill>
                  <a:schemeClr val="tx1">
                    <a:lumMod val="50000"/>
                    <a:lumOff val="50000"/>
                  </a:schemeClr>
                </a:solidFill>
                <a:latin typeface="Calibri"/>
                <a:cs typeface="Calibri"/>
              </a:defRPr>
            </a:lvl1pPr>
            <a:lvl2pPr marL="288050" indent="0" algn="ctr">
              <a:buNone/>
              <a:defRPr/>
            </a:lvl2pPr>
            <a:lvl3pPr marL="576099" indent="0" algn="ctr">
              <a:buNone/>
              <a:defRPr/>
            </a:lvl3pPr>
            <a:lvl4pPr marL="864149" indent="0" algn="ctr">
              <a:buNone/>
              <a:defRPr/>
            </a:lvl4pPr>
            <a:lvl5pPr marL="1152199" indent="0" algn="ctr">
              <a:buNone/>
              <a:defRPr/>
            </a:lvl5pPr>
            <a:lvl6pPr marL="1440249" indent="0" algn="ctr">
              <a:buNone/>
              <a:defRPr/>
            </a:lvl6pPr>
            <a:lvl7pPr marL="1728297" indent="0" algn="ctr">
              <a:buNone/>
              <a:defRPr/>
            </a:lvl7pPr>
            <a:lvl8pPr marL="2016347" indent="0" algn="ctr">
              <a:buNone/>
              <a:defRPr/>
            </a:lvl8pPr>
            <a:lvl9pPr marL="2304397" indent="0" algn="ctr">
              <a:buNone/>
              <a:defRPr/>
            </a:lvl9pPr>
          </a:lstStyle>
          <a:p>
            <a:r>
              <a:rPr lang="en-US" dirty="0"/>
              <a:t>Click to edit Master subtitle style</a:t>
            </a:r>
          </a:p>
        </p:txBody>
      </p:sp>
      <p:sp>
        <p:nvSpPr>
          <p:cNvPr id="6" name="Footer Placeholder 5"/>
          <p:cNvSpPr>
            <a:spLocks noGrp="1" noChangeArrowheads="1"/>
          </p:cNvSpPr>
          <p:nvPr>
            <p:ph type="ftr" sz="quarter" idx="3"/>
          </p:nvPr>
        </p:nvSpPr>
        <p:spPr bwMode="auto">
          <a:xfrm>
            <a:off x="5105400" y="6324600"/>
            <a:ext cx="34295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12/1/16       Copyright Rasmussen, Inc. Proprietary and Confidential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t_Two column cop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9361" y="1965475"/>
            <a:ext cx="3928534" cy="414262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8760" y="1965475"/>
            <a:ext cx="3865640" cy="414262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203200" y="4030133"/>
            <a:ext cx="184666" cy="323165"/>
          </a:xfrm>
          <a:prstGeom prst="rect">
            <a:avLst/>
          </a:prstGeom>
          <a:noFill/>
        </p:spPr>
        <p:txBody>
          <a:bodyPr wrap="none" rtlCol="0">
            <a:spAutoFit/>
          </a:bodyPr>
          <a:lstStyle/>
          <a:p>
            <a:endParaRPr lang="en-US" dirty="0"/>
          </a:p>
        </p:txBody>
      </p:sp>
      <p:sp>
        <p:nvSpPr>
          <p:cNvPr id="12" name="Rectangle 6"/>
          <p:cNvSpPr>
            <a:spLocks noGrp="1" noChangeArrowheads="1"/>
          </p:cNvSpPr>
          <p:nvPr>
            <p:ph type="sldNum" sz="quarter" idx="4"/>
          </p:nvPr>
        </p:nvSpPr>
        <p:spPr bwMode="auto">
          <a:xfrm>
            <a:off x="609600" y="64770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3" name="Title 1"/>
          <p:cNvSpPr>
            <a:spLocks noGrp="1"/>
          </p:cNvSpPr>
          <p:nvPr>
            <p:ph type="title" hasCustomPrompt="1"/>
          </p:nvPr>
        </p:nvSpPr>
        <p:spPr>
          <a:xfrm>
            <a:off x="584198" y="990600"/>
            <a:ext cx="7950201" cy="838200"/>
          </a:xfrm>
          <a:prstGeom prst="rect">
            <a:avLst/>
          </a:prstGeom>
        </p:spPr>
        <p:txBody>
          <a:bodyPr/>
          <a:lstStyle>
            <a:lvl1pPr>
              <a:defRPr sz="4400"/>
            </a:lvl1pPr>
          </a:lstStyle>
          <a:p>
            <a:r>
              <a:rPr lang="en-US" dirty="0"/>
              <a:t>Click to edit Title</a:t>
            </a:r>
          </a:p>
        </p:txBody>
      </p:sp>
      <p:sp>
        <p:nvSpPr>
          <p:cNvPr id="8" name="Rectangle 5"/>
          <p:cNvSpPr txBox="1">
            <a:spLocks noChangeArrowheads="1"/>
          </p:cNvSpPr>
          <p:nvPr userDrawn="1"/>
        </p:nvSpPr>
        <p:spPr bwMode="auto">
          <a:xfrm>
            <a:off x="4572000" y="64770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defPPr>
              <a:defRPr lang="en-US"/>
            </a:defPPr>
            <a:lvl1pPr marL="0" marR="0" indent="0" algn="r" defTabSz="914400" rtl="0" eaLnBrk="0" fontAlgn="base" latinLnBrk="0" hangingPunct="0">
              <a:lnSpc>
                <a:spcPct val="100000"/>
              </a:lnSpc>
              <a:spcBef>
                <a:spcPct val="0"/>
              </a:spcBef>
              <a:spcAft>
                <a:spcPct val="0"/>
              </a:spcAft>
              <a:buClrTx/>
              <a:buSzTx/>
              <a:buFontTx/>
              <a:buNone/>
              <a:tabLst/>
              <a:defRPr sz="900" kern="1200">
                <a:solidFill>
                  <a:schemeClr val="bg1">
                    <a:lumMod val="50000"/>
                  </a:schemeClr>
                </a:solidFill>
                <a:latin typeface="+mn-lt"/>
                <a:ea typeface="ヒラギノ角ゴ Pro W3" charset="-128"/>
                <a:cs typeface="Calibri"/>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a:lstStyle>
          <a:p>
            <a:r>
              <a:rPr lang="en-US" dirty="0"/>
              <a:t> 12/1/16       Copyright Rasmussen, Inc. Proprietary and Confidential</a:t>
            </a:r>
          </a:p>
        </p:txBody>
      </p:sp>
    </p:spTree>
    <p:extLst>
      <p:ext uri="{BB962C8B-B14F-4D97-AF65-F5344CB8AC3E}">
        <p14:creationId xmlns:p14="http://schemas.microsoft.com/office/powerpoint/2010/main" val="200350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t_copy and tabl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1456" y="1970310"/>
            <a:ext cx="3843053" cy="414988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2"/>
          </p:nvPr>
        </p:nvSpPr>
        <p:spPr>
          <a:xfrm>
            <a:off x="4648200" y="1970310"/>
            <a:ext cx="3886200" cy="4149880"/>
          </a:xfrm>
          <a:prstGeom prst="rect">
            <a:avLst/>
          </a:prstGeom>
        </p:spPr>
        <p:txBody>
          <a:bodyPr/>
          <a:lstStyle/>
          <a:p>
            <a:endParaRPr lang="en-US"/>
          </a:p>
        </p:txBody>
      </p:sp>
      <p:sp>
        <p:nvSpPr>
          <p:cNvPr id="12" name="Rectangle 6"/>
          <p:cNvSpPr>
            <a:spLocks noGrp="1" noChangeArrowheads="1"/>
          </p:cNvSpPr>
          <p:nvPr>
            <p:ph type="sldNum" sz="quarter" idx="4"/>
          </p:nvPr>
        </p:nvSpPr>
        <p:spPr bwMode="auto">
          <a:xfrm>
            <a:off x="609600" y="64770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3" name="Title 1"/>
          <p:cNvSpPr>
            <a:spLocks noGrp="1"/>
          </p:cNvSpPr>
          <p:nvPr>
            <p:ph type="title" hasCustomPrompt="1"/>
          </p:nvPr>
        </p:nvSpPr>
        <p:spPr>
          <a:xfrm>
            <a:off x="584198" y="990600"/>
            <a:ext cx="7950201" cy="838200"/>
          </a:xfrm>
          <a:prstGeom prst="rect">
            <a:avLst/>
          </a:prstGeom>
        </p:spPr>
        <p:txBody>
          <a:bodyPr/>
          <a:lstStyle>
            <a:lvl1pPr>
              <a:defRPr sz="4400"/>
            </a:lvl1pPr>
          </a:lstStyle>
          <a:p>
            <a:r>
              <a:rPr lang="en-US" dirty="0"/>
              <a:t>Click to edit Title</a:t>
            </a:r>
          </a:p>
        </p:txBody>
      </p:sp>
      <p:sp>
        <p:nvSpPr>
          <p:cNvPr id="8" name="Rectangle 5"/>
          <p:cNvSpPr txBox="1">
            <a:spLocks noChangeArrowheads="1"/>
          </p:cNvSpPr>
          <p:nvPr userDrawn="1"/>
        </p:nvSpPr>
        <p:spPr bwMode="auto">
          <a:xfrm>
            <a:off x="4572000" y="64770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defPPr>
              <a:defRPr lang="en-US"/>
            </a:defPPr>
            <a:lvl1pPr marL="0" marR="0" indent="0" algn="r" defTabSz="914400" rtl="0" eaLnBrk="0" fontAlgn="base" latinLnBrk="0" hangingPunct="0">
              <a:lnSpc>
                <a:spcPct val="100000"/>
              </a:lnSpc>
              <a:spcBef>
                <a:spcPct val="0"/>
              </a:spcBef>
              <a:spcAft>
                <a:spcPct val="0"/>
              </a:spcAft>
              <a:buClrTx/>
              <a:buSzTx/>
              <a:buFontTx/>
              <a:buNone/>
              <a:tabLst/>
              <a:defRPr sz="900" kern="1200">
                <a:solidFill>
                  <a:schemeClr val="bg1">
                    <a:lumMod val="50000"/>
                  </a:schemeClr>
                </a:solidFill>
                <a:latin typeface="+mn-lt"/>
                <a:ea typeface="ヒラギノ角ゴ Pro W3" charset="-128"/>
                <a:cs typeface="Calibri"/>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a:lstStyle>
          <a:p>
            <a:r>
              <a:rPr lang="en-US" dirty="0"/>
              <a:t> 12/1/16       Copyright Rasmussen, Inc. Proprietary and Confidential</a:t>
            </a:r>
          </a:p>
        </p:txBody>
      </p:sp>
    </p:spTree>
    <p:extLst>
      <p:ext uri="{BB962C8B-B14F-4D97-AF65-F5344CB8AC3E}">
        <p14:creationId xmlns:p14="http://schemas.microsoft.com/office/powerpoint/2010/main" val="1932484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t_Copy and Smart Ar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SmartArt Placeholder 6"/>
          <p:cNvSpPr>
            <a:spLocks noGrp="1"/>
          </p:cNvSpPr>
          <p:nvPr>
            <p:ph type="dgm" sz="quarter" idx="13"/>
          </p:nvPr>
        </p:nvSpPr>
        <p:spPr>
          <a:xfrm>
            <a:off x="4648200" y="1989665"/>
            <a:ext cx="3886200" cy="4106335"/>
          </a:xfrm>
          <a:prstGeom prst="rect">
            <a:avLst/>
          </a:prstGeom>
        </p:spPr>
      </p:sp>
      <p:sp>
        <p:nvSpPr>
          <p:cNvPr id="6" name="Content Placeholder 2"/>
          <p:cNvSpPr>
            <a:spLocks noGrp="1"/>
          </p:cNvSpPr>
          <p:nvPr>
            <p:ph sz="half" idx="1"/>
          </p:nvPr>
        </p:nvSpPr>
        <p:spPr>
          <a:xfrm>
            <a:off x="609600" y="1989665"/>
            <a:ext cx="3843053" cy="4106335"/>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p:cNvSpPr>
            <a:spLocks noGrp="1" noChangeArrowheads="1"/>
          </p:cNvSpPr>
          <p:nvPr>
            <p:ph type="sldNum" sz="quarter" idx="4"/>
          </p:nvPr>
        </p:nvSpPr>
        <p:spPr bwMode="auto">
          <a:xfrm>
            <a:off x="609600" y="64770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3" name="Title 1"/>
          <p:cNvSpPr>
            <a:spLocks noGrp="1"/>
          </p:cNvSpPr>
          <p:nvPr>
            <p:ph type="title" hasCustomPrompt="1"/>
          </p:nvPr>
        </p:nvSpPr>
        <p:spPr>
          <a:xfrm>
            <a:off x="584198" y="990600"/>
            <a:ext cx="7950201" cy="838200"/>
          </a:xfrm>
          <a:prstGeom prst="rect">
            <a:avLst/>
          </a:prstGeom>
        </p:spPr>
        <p:txBody>
          <a:bodyPr/>
          <a:lstStyle>
            <a:lvl1pPr>
              <a:defRPr sz="4400"/>
            </a:lvl1pPr>
          </a:lstStyle>
          <a:p>
            <a:r>
              <a:rPr lang="en-US" dirty="0"/>
              <a:t>Click to edit Title</a:t>
            </a:r>
          </a:p>
        </p:txBody>
      </p:sp>
      <p:sp>
        <p:nvSpPr>
          <p:cNvPr id="8" name="Rectangle 5"/>
          <p:cNvSpPr txBox="1">
            <a:spLocks noChangeArrowheads="1"/>
          </p:cNvSpPr>
          <p:nvPr userDrawn="1"/>
        </p:nvSpPr>
        <p:spPr bwMode="auto">
          <a:xfrm>
            <a:off x="4572000" y="64770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defPPr>
              <a:defRPr lang="en-US"/>
            </a:defPPr>
            <a:lvl1pPr marL="0" marR="0" indent="0" algn="r" defTabSz="914400" rtl="0" eaLnBrk="0" fontAlgn="base" latinLnBrk="0" hangingPunct="0">
              <a:lnSpc>
                <a:spcPct val="100000"/>
              </a:lnSpc>
              <a:spcBef>
                <a:spcPct val="0"/>
              </a:spcBef>
              <a:spcAft>
                <a:spcPct val="0"/>
              </a:spcAft>
              <a:buClrTx/>
              <a:buSzTx/>
              <a:buFontTx/>
              <a:buNone/>
              <a:tabLst/>
              <a:defRPr sz="900" kern="1200">
                <a:solidFill>
                  <a:schemeClr val="bg1">
                    <a:lumMod val="50000"/>
                  </a:schemeClr>
                </a:solidFill>
                <a:latin typeface="+mn-lt"/>
                <a:ea typeface="ヒラギノ角ゴ Pro W3" charset="-128"/>
                <a:cs typeface="Calibri"/>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a:lstStyle>
          <a:p>
            <a:r>
              <a:rPr lang="en-US" dirty="0"/>
              <a:t> 12/1/16       Copyright Rasmussen, Inc. Proprietary and Confidential</a:t>
            </a:r>
          </a:p>
        </p:txBody>
      </p:sp>
    </p:spTree>
    <p:extLst>
      <p:ext uri="{BB962C8B-B14F-4D97-AF65-F5344CB8AC3E}">
        <p14:creationId xmlns:p14="http://schemas.microsoft.com/office/powerpoint/2010/main" val="184613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t_Smart Ar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SmartArt Placeholder 6"/>
          <p:cNvSpPr>
            <a:spLocks noGrp="1"/>
          </p:cNvSpPr>
          <p:nvPr>
            <p:ph type="dgm" sz="quarter" idx="13"/>
          </p:nvPr>
        </p:nvSpPr>
        <p:spPr>
          <a:xfrm>
            <a:off x="593875" y="1981200"/>
            <a:ext cx="7940525" cy="4114800"/>
          </a:xfrm>
          <a:prstGeom prst="rect">
            <a:avLst/>
          </a:prstGeom>
        </p:spPr>
      </p:sp>
      <p:sp>
        <p:nvSpPr>
          <p:cNvPr id="11" name="Rectangle 6"/>
          <p:cNvSpPr>
            <a:spLocks noGrp="1" noChangeArrowheads="1"/>
          </p:cNvSpPr>
          <p:nvPr>
            <p:ph type="sldNum" sz="quarter" idx="4"/>
          </p:nvPr>
        </p:nvSpPr>
        <p:spPr bwMode="auto">
          <a:xfrm>
            <a:off x="609600" y="64770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2" name="Title 1"/>
          <p:cNvSpPr>
            <a:spLocks noGrp="1"/>
          </p:cNvSpPr>
          <p:nvPr>
            <p:ph type="title" hasCustomPrompt="1"/>
          </p:nvPr>
        </p:nvSpPr>
        <p:spPr>
          <a:xfrm>
            <a:off x="584198" y="990600"/>
            <a:ext cx="7950201" cy="838200"/>
          </a:xfrm>
          <a:prstGeom prst="rect">
            <a:avLst/>
          </a:prstGeom>
        </p:spPr>
        <p:txBody>
          <a:bodyPr/>
          <a:lstStyle>
            <a:lvl1pPr>
              <a:defRPr sz="4400"/>
            </a:lvl1pPr>
          </a:lstStyle>
          <a:p>
            <a:r>
              <a:rPr lang="en-US" dirty="0"/>
              <a:t>Click to edit Title</a:t>
            </a:r>
          </a:p>
        </p:txBody>
      </p:sp>
      <p:sp>
        <p:nvSpPr>
          <p:cNvPr id="6" name="Rectangle 5"/>
          <p:cNvSpPr txBox="1">
            <a:spLocks noChangeArrowheads="1"/>
          </p:cNvSpPr>
          <p:nvPr userDrawn="1"/>
        </p:nvSpPr>
        <p:spPr bwMode="auto">
          <a:xfrm>
            <a:off x="4572000" y="64770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defPPr>
              <a:defRPr lang="en-US"/>
            </a:defPPr>
            <a:lvl1pPr marL="0" marR="0" indent="0" algn="r" defTabSz="914400" rtl="0" eaLnBrk="0" fontAlgn="base" latinLnBrk="0" hangingPunct="0">
              <a:lnSpc>
                <a:spcPct val="100000"/>
              </a:lnSpc>
              <a:spcBef>
                <a:spcPct val="0"/>
              </a:spcBef>
              <a:spcAft>
                <a:spcPct val="0"/>
              </a:spcAft>
              <a:buClrTx/>
              <a:buSzTx/>
              <a:buFontTx/>
              <a:buNone/>
              <a:tabLst/>
              <a:defRPr sz="900" kern="1200">
                <a:solidFill>
                  <a:schemeClr val="bg1">
                    <a:lumMod val="50000"/>
                  </a:schemeClr>
                </a:solidFill>
                <a:latin typeface="+mn-lt"/>
                <a:ea typeface="ヒラギノ角ゴ Pro W3" charset="-128"/>
                <a:cs typeface="Calibri"/>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a:lstStyle>
          <a:p>
            <a:r>
              <a:rPr lang="en-US" dirty="0"/>
              <a:t> 12/1/16       Copyright Rasmussen, Inc. Proprietary and Confidential</a:t>
            </a:r>
          </a:p>
        </p:txBody>
      </p:sp>
    </p:spTree>
    <p:extLst>
      <p:ext uri="{BB962C8B-B14F-4D97-AF65-F5344CB8AC3E}">
        <p14:creationId xmlns:p14="http://schemas.microsoft.com/office/powerpoint/2010/main" val="1037527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08CF2C-4312-464D-8B44-BF4E30217631}"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E9D3-6823-44A3-A5DB-EB7C12149102}"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03742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_big copy">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
        <p:nvSpPr>
          <p:cNvPr id="9"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0" name="Content Placeholder 2"/>
          <p:cNvSpPr>
            <a:spLocks noGrp="1"/>
          </p:cNvSpPr>
          <p:nvPr>
            <p:ph idx="1"/>
          </p:nvPr>
        </p:nvSpPr>
        <p:spPr>
          <a:xfrm>
            <a:off x="584198" y="1423610"/>
            <a:ext cx="7950201" cy="4291390"/>
          </a:xfrm>
          <a:prstGeom prst="rect">
            <a:avLst/>
          </a:prstGeo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Click to edit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_Two column copy">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9361" y="1417320"/>
            <a:ext cx="3928534" cy="452628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8760" y="1417320"/>
            <a:ext cx="3865640" cy="452628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203200" y="4030133"/>
            <a:ext cx="184666" cy="323165"/>
          </a:xfrm>
          <a:prstGeom prst="rect">
            <a:avLst/>
          </a:prstGeom>
          <a:noFill/>
        </p:spPr>
        <p:txBody>
          <a:bodyPr wrap="none" rtlCol="0">
            <a:spAutoFit/>
          </a:bodyPr>
          <a:lstStyle/>
          <a:p>
            <a:endParaRPr lang="en-US" dirty="0"/>
          </a:p>
        </p:txBody>
      </p:sp>
      <p:sp>
        <p:nvSpPr>
          <p:cNvPr id="9"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0"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Click to edit Title</a:t>
            </a:r>
          </a:p>
        </p:txBody>
      </p:sp>
      <p:sp>
        <p:nvSpPr>
          <p:cNvPr id="11"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_copy and tab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1456" y="1423610"/>
            <a:ext cx="3843053" cy="4495800"/>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2"/>
          </p:nvPr>
        </p:nvSpPr>
        <p:spPr>
          <a:xfrm>
            <a:off x="4572000" y="1423610"/>
            <a:ext cx="3962400" cy="4495800"/>
          </a:xfrm>
          <a:prstGeom prst="rect">
            <a:avLst/>
          </a:prstGeom>
        </p:spPr>
        <p:txBody>
          <a:bodyPr/>
          <a:lstStyle/>
          <a:p>
            <a:endParaRPr lang="en-US" dirty="0"/>
          </a:p>
        </p:txBody>
      </p:sp>
      <p:sp>
        <p:nvSpPr>
          <p:cNvPr id="9"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0"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Click to edit Title</a:t>
            </a:r>
          </a:p>
        </p:txBody>
      </p:sp>
      <p:sp>
        <p:nvSpPr>
          <p:cNvPr id="11"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Tree>
    <p:extLst>
      <p:ext uri="{BB962C8B-B14F-4D97-AF65-F5344CB8AC3E}">
        <p14:creationId xmlns:p14="http://schemas.microsoft.com/office/powerpoint/2010/main" val="89907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_Copy and Smart Art">
    <p:spTree>
      <p:nvGrpSpPr>
        <p:cNvPr id="1" name=""/>
        <p:cNvGrpSpPr/>
        <p:nvPr/>
      </p:nvGrpSpPr>
      <p:grpSpPr>
        <a:xfrm>
          <a:off x="0" y="0"/>
          <a:ext cx="0" cy="0"/>
          <a:chOff x="0" y="0"/>
          <a:chExt cx="0" cy="0"/>
        </a:xfrm>
      </p:grpSpPr>
      <p:sp>
        <p:nvSpPr>
          <p:cNvPr id="7" name="SmartArt Placeholder 6"/>
          <p:cNvSpPr>
            <a:spLocks noGrp="1"/>
          </p:cNvSpPr>
          <p:nvPr>
            <p:ph type="dgm" sz="quarter" idx="13"/>
          </p:nvPr>
        </p:nvSpPr>
        <p:spPr>
          <a:xfrm>
            <a:off x="4766734" y="1407885"/>
            <a:ext cx="3767666" cy="4535715"/>
          </a:xfrm>
          <a:prstGeom prst="rect">
            <a:avLst/>
          </a:prstGeom>
        </p:spPr>
      </p:sp>
      <p:sp>
        <p:nvSpPr>
          <p:cNvPr id="6" name="Content Placeholder 2"/>
          <p:cNvSpPr>
            <a:spLocks noGrp="1"/>
          </p:cNvSpPr>
          <p:nvPr>
            <p:ph sz="half" idx="1"/>
          </p:nvPr>
        </p:nvSpPr>
        <p:spPr>
          <a:xfrm>
            <a:off x="609600" y="1407885"/>
            <a:ext cx="3843053" cy="4535715"/>
          </a:xfrm>
          <a:prstGeom prst="rect">
            <a:avLst/>
          </a:prstGeo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0"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Click to edit Title</a:t>
            </a:r>
          </a:p>
        </p:txBody>
      </p:sp>
      <p:sp>
        <p:nvSpPr>
          <p:cNvPr id="11"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Tree>
    <p:extLst>
      <p:ext uri="{BB962C8B-B14F-4D97-AF65-F5344CB8AC3E}">
        <p14:creationId xmlns:p14="http://schemas.microsoft.com/office/powerpoint/2010/main" val="403834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_Smart Art">
    <p:spTree>
      <p:nvGrpSpPr>
        <p:cNvPr id="1" name=""/>
        <p:cNvGrpSpPr/>
        <p:nvPr/>
      </p:nvGrpSpPr>
      <p:grpSpPr>
        <a:xfrm>
          <a:off x="0" y="0"/>
          <a:ext cx="0" cy="0"/>
          <a:chOff x="0" y="0"/>
          <a:chExt cx="0" cy="0"/>
        </a:xfrm>
      </p:grpSpPr>
      <p:sp>
        <p:nvSpPr>
          <p:cNvPr id="7" name="SmartArt Placeholder 6"/>
          <p:cNvSpPr>
            <a:spLocks noGrp="1"/>
          </p:cNvSpPr>
          <p:nvPr>
            <p:ph type="dgm" sz="quarter" idx="13"/>
          </p:nvPr>
        </p:nvSpPr>
        <p:spPr>
          <a:xfrm>
            <a:off x="593875" y="1447800"/>
            <a:ext cx="7940525" cy="4495800"/>
          </a:xfrm>
          <a:prstGeom prst="rect">
            <a:avLst/>
          </a:prstGeom>
        </p:spPr>
      </p:sp>
      <p:sp>
        <p:nvSpPr>
          <p:cNvPr id="8"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9"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Click to edit Title</a:t>
            </a:r>
          </a:p>
        </p:txBody>
      </p:sp>
      <p:sp>
        <p:nvSpPr>
          <p:cNvPr id="10"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Tree>
    <p:extLst>
      <p:ext uri="{BB962C8B-B14F-4D97-AF65-F5344CB8AC3E}">
        <p14:creationId xmlns:p14="http://schemas.microsoft.com/office/powerpoint/2010/main" val="14700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1343891" y="63246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4" name="Content Placeholder 2"/>
          <p:cNvSpPr>
            <a:spLocks noGrp="1"/>
          </p:cNvSpPr>
          <p:nvPr>
            <p:ph idx="1"/>
          </p:nvPr>
        </p:nvSpPr>
        <p:spPr>
          <a:xfrm>
            <a:off x="584198" y="1423610"/>
            <a:ext cx="7950201" cy="4291390"/>
          </a:xfrm>
          <a:prstGeom prst="rect">
            <a:avLst/>
          </a:prstGeo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584198" y="457200"/>
            <a:ext cx="7950201" cy="838200"/>
          </a:xfrm>
          <a:prstGeom prst="rect">
            <a:avLst/>
          </a:prstGeom>
        </p:spPr>
        <p:txBody>
          <a:bodyPr/>
          <a:lstStyle>
            <a:lvl1pPr>
              <a:defRPr sz="4400"/>
            </a:lvl1pPr>
          </a:lstStyle>
          <a:p>
            <a:r>
              <a:rPr lang="en-US" dirty="0"/>
              <a:t>APPENDIX </a:t>
            </a:r>
          </a:p>
        </p:txBody>
      </p:sp>
      <p:sp>
        <p:nvSpPr>
          <p:cNvPr id="6" name="Footer Placeholder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defRPr>
            </a:lvl1pPr>
          </a:lstStyle>
          <a:p>
            <a:r>
              <a:rPr lang="en-US" dirty="0"/>
              <a:t> 12/1/16       Copyright Rasmussen, Inc. Proprietary and Confidential</a:t>
            </a:r>
          </a:p>
        </p:txBody>
      </p:sp>
    </p:spTree>
    <p:extLst>
      <p:ext uri="{BB962C8B-B14F-4D97-AF65-F5344CB8AC3E}">
        <p14:creationId xmlns:p14="http://schemas.microsoft.com/office/powerpoint/2010/main" val="263479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ransition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4932" y="2130028"/>
            <a:ext cx="7771864" cy="1470422"/>
          </a:xfrm>
          <a:prstGeom prst="rect">
            <a:avLst/>
          </a:prstGeom>
        </p:spPr>
        <p:txBody>
          <a:bodyPr/>
          <a:lstStyle>
            <a:lvl1pPr>
              <a:defRPr sz="5000" b="1">
                <a:solidFill>
                  <a:schemeClr val="bg1"/>
                </a:solidFill>
              </a:defRPr>
            </a:lvl1pPr>
          </a:lstStyle>
          <a:p>
            <a:r>
              <a:rPr lang="en-US" dirty="0"/>
              <a:t>Click to edit Title</a:t>
            </a:r>
          </a:p>
        </p:txBody>
      </p:sp>
      <p:sp>
        <p:nvSpPr>
          <p:cNvPr id="3" name="Subtitle 2"/>
          <p:cNvSpPr>
            <a:spLocks noGrp="1"/>
          </p:cNvSpPr>
          <p:nvPr>
            <p:ph type="subTitle" idx="1"/>
          </p:nvPr>
        </p:nvSpPr>
        <p:spPr>
          <a:xfrm>
            <a:off x="546079" y="3352800"/>
            <a:ext cx="7750984" cy="1752600"/>
          </a:xfrm>
          <a:prstGeom prst="rect">
            <a:avLst/>
          </a:prstGeom>
        </p:spPr>
        <p:txBody>
          <a:bodyPr/>
          <a:lstStyle>
            <a:lvl1pPr marL="0" indent="0" algn="l">
              <a:buNone/>
              <a:defRPr sz="2800">
                <a:solidFill>
                  <a:schemeClr val="bg1"/>
                </a:solidFill>
                <a:latin typeface="Calibri"/>
                <a:cs typeface="Calibri"/>
              </a:defRPr>
            </a:lvl1pPr>
            <a:lvl2pPr marL="288050" indent="0" algn="ctr">
              <a:buNone/>
              <a:defRPr/>
            </a:lvl2pPr>
            <a:lvl3pPr marL="576099" indent="0" algn="ctr">
              <a:buNone/>
              <a:defRPr/>
            </a:lvl3pPr>
            <a:lvl4pPr marL="864149" indent="0" algn="ctr">
              <a:buNone/>
              <a:defRPr/>
            </a:lvl4pPr>
            <a:lvl5pPr marL="1152199" indent="0" algn="ctr">
              <a:buNone/>
              <a:defRPr/>
            </a:lvl5pPr>
            <a:lvl6pPr marL="1440249" indent="0" algn="ctr">
              <a:buNone/>
              <a:defRPr/>
            </a:lvl6pPr>
            <a:lvl7pPr marL="1728297" indent="0" algn="ctr">
              <a:buNone/>
              <a:defRPr/>
            </a:lvl7pPr>
            <a:lvl8pPr marL="2016347" indent="0" algn="ctr">
              <a:buNone/>
              <a:defRPr/>
            </a:lvl8pPr>
            <a:lvl9pPr marL="2304397" indent="0" algn="ctr">
              <a:buNone/>
              <a:defRPr/>
            </a:lvl9pPr>
          </a:lstStyle>
          <a:p>
            <a:r>
              <a:rPr lang="en-US" dirty="0"/>
              <a:t>Click to edit Master subtitle style</a:t>
            </a:r>
          </a:p>
        </p:txBody>
      </p:sp>
      <p:sp>
        <p:nvSpPr>
          <p:cNvPr id="8"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solidFill>
              </a:defRPr>
            </a:lvl1pPr>
          </a:lstStyle>
          <a:p>
            <a:r>
              <a:rPr lang="en-US" dirty="0"/>
              <a:t>  </a:t>
            </a:r>
            <a:fld id="{524A5CE2-059C-F84C-9B4D-A6A307442902}" type="slidenum">
              <a:rPr lang="en-US" smtClean="0"/>
              <a:pPr/>
              <a:t>‹#›</a:t>
            </a:fld>
            <a:r>
              <a:rPr lang="en-US" dirty="0"/>
              <a:t>              12/1/16       Copyright Rasmussen, Inc. Proprietary and Confidential</a:t>
            </a:r>
          </a:p>
        </p:txBody>
      </p:sp>
    </p:spTree>
    <p:extLst>
      <p:ext uri="{BB962C8B-B14F-4D97-AF65-F5344CB8AC3E}">
        <p14:creationId xmlns:p14="http://schemas.microsoft.com/office/powerpoint/2010/main" val="159455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big cop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sz="quarter" idx="4"/>
          </p:nvPr>
        </p:nvSpPr>
        <p:spPr bwMode="auto">
          <a:xfrm>
            <a:off x="609600" y="6477000"/>
            <a:ext cx="484909"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defRPr>
            </a:lvl1pPr>
          </a:lstStyle>
          <a:p>
            <a:pPr>
              <a:defRPr/>
            </a:pPr>
            <a:fld id="{EBE69CB7-0160-4D2E-9562-5B341E143E9B}" type="slidenum">
              <a:rPr lang="en-US" smtClean="0"/>
              <a:pPr>
                <a:defRPr/>
              </a:pPr>
              <a:t>‹#›</a:t>
            </a:fld>
            <a:endParaRPr lang="en-US" dirty="0"/>
          </a:p>
        </p:txBody>
      </p:sp>
      <p:sp>
        <p:nvSpPr>
          <p:cNvPr id="10" name="Content Placeholder 2"/>
          <p:cNvSpPr>
            <a:spLocks noGrp="1"/>
          </p:cNvSpPr>
          <p:nvPr>
            <p:ph idx="1"/>
          </p:nvPr>
        </p:nvSpPr>
        <p:spPr>
          <a:xfrm>
            <a:off x="584198" y="1957010"/>
            <a:ext cx="7950201" cy="4291390"/>
          </a:xfrm>
          <a:prstGeom prst="rect">
            <a:avLst/>
          </a:prstGeo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hasCustomPrompt="1"/>
          </p:nvPr>
        </p:nvSpPr>
        <p:spPr>
          <a:xfrm>
            <a:off x="584198" y="990600"/>
            <a:ext cx="7950201" cy="838200"/>
          </a:xfrm>
          <a:prstGeom prst="rect">
            <a:avLst/>
          </a:prstGeom>
        </p:spPr>
        <p:txBody>
          <a:bodyPr/>
          <a:lstStyle>
            <a:lvl1pPr>
              <a:defRPr sz="4400"/>
            </a:lvl1pPr>
          </a:lstStyle>
          <a:p>
            <a:r>
              <a:rPr lang="en-US" dirty="0"/>
              <a:t>Click to edit Title</a:t>
            </a:r>
          </a:p>
        </p:txBody>
      </p:sp>
      <p:sp>
        <p:nvSpPr>
          <p:cNvPr id="6" name="Rectangle 5"/>
          <p:cNvSpPr txBox="1">
            <a:spLocks noChangeArrowheads="1"/>
          </p:cNvSpPr>
          <p:nvPr userDrawn="1"/>
        </p:nvSpPr>
        <p:spPr bwMode="auto">
          <a:xfrm>
            <a:off x="4572000" y="64770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defPPr>
              <a:defRPr lang="en-US"/>
            </a:defPPr>
            <a:lvl1pPr marL="0" marR="0" indent="0" algn="r" defTabSz="914400" rtl="0" eaLnBrk="0" fontAlgn="base" latinLnBrk="0" hangingPunct="0">
              <a:lnSpc>
                <a:spcPct val="100000"/>
              </a:lnSpc>
              <a:spcBef>
                <a:spcPct val="0"/>
              </a:spcBef>
              <a:spcAft>
                <a:spcPct val="0"/>
              </a:spcAft>
              <a:buClrTx/>
              <a:buSzTx/>
              <a:buFontTx/>
              <a:buNone/>
              <a:tabLst/>
              <a:defRPr sz="900" kern="1200">
                <a:solidFill>
                  <a:schemeClr val="bg1">
                    <a:lumMod val="50000"/>
                  </a:schemeClr>
                </a:solidFill>
                <a:latin typeface="+mn-lt"/>
                <a:ea typeface="ヒラギノ角ゴ Pro W3" charset="-128"/>
                <a:cs typeface="Calibri"/>
              </a:defRPr>
            </a:lvl1pPr>
            <a:lvl2pPr marL="288050"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2pPr>
            <a:lvl3pPr marL="5760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3pPr>
            <a:lvl4pPr marL="86414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4pPr>
            <a:lvl5pPr marL="1152199" algn="l" rtl="0" eaLnBrk="0" fontAlgn="base" hangingPunct="0">
              <a:spcBef>
                <a:spcPct val="0"/>
              </a:spcBef>
              <a:spcAft>
                <a:spcPct val="0"/>
              </a:spcAft>
              <a:defRPr sz="1500" kern="1200">
                <a:solidFill>
                  <a:schemeClr val="tx1"/>
                </a:solidFill>
                <a:latin typeface="Arial" pitchFamily="34" charset="0"/>
                <a:ea typeface="ヒラギノ角ゴ Pro W3" charset="-128"/>
                <a:cs typeface="+mn-cs"/>
              </a:defRPr>
            </a:lvl5pPr>
            <a:lvl6pPr marL="1440249" algn="l" defTabSz="576099" rtl="0" eaLnBrk="1" latinLnBrk="0" hangingPunct="1">
              <a:defRPr sz="1500" kern="1200">
                <a:solidFill>
                  <a:schemeClr val="tx1"/>
                </a:solidFill>
                <a:latin typeface="Arial" pitchFamily="34" charset="0"/>
                <a:ea typeface="ヒラギノ角ゴ Pro W3" charset="-128"/>
                <a:cs typeface="+mn-cs"/>
              </a:defRPr>
            </a:lvl6pPr>
            <a:lvl7pPr marL="1728297" algn="l" defTabSz="576099" rtl="0" eaLnBrk="1" latinLnBrk="0" hangingPunct="1">
              <a:defRPr sz="1500" kern="1200">
                <a:solidFill>
                  <a:schemeClr val="tx1"/>
                </a:solidFill>
                <a:latin typeface="Arial" pitchFamily="34" charset="0"/>
                <a:ea typeface="ヒラギノ角ゴ Pro W3" charset="-128"/>
                <a:cs typeface="+mn-cs"/>
              </a:defRPr>
            </a:lvl7pPr>
            <a:lvl8pPr marL="2016347" algn="l" defTabSz="576099" rtl="0" eaLnBrk="1" latinLnBrk="0" hangingPunct="1">
              <a:defRPr sz="1500" kern="1200">
                <a:solidFill>
                  <a:schemeClr val="tx1"/>
                </a:solidFill>
                <a:latin typeface="Arial" pitchFamily="34" charset="0"/>
                <a:ea typeface="ヒラギノ角ゴ Pro W3" charset="-128"/>
                <a:cs typeface="+mn-cs"/>
              </a:defRPr>
            </a:lvl8pPr>
            <a:lvl9pPr marL="2304397" algn="l" defTabSz="576099" rtl="0" eaLnBrk="1" latinLnBrk="0" hangingPunct="1">
              <a:defRPr sz="1500" kern="1200">
                <a:solidFill>
                  <a:schemeClr val="tx1"/>
                </a:solidFill>
                <a:latin typeface="Arial" pitchFamily="34" charset="0"/>
                <a:ea typeface="ヒラギノ角ゴ Pro W3" charset="-128"/>
                <a:cs typeface="+mn-cs"/>
              </a:defRPr>
            </a:lvl9pPr>
          </a:lstStyle>
          <a:p>
            <a:r>
              <a:rPr lang="en-US" dirty="0"/>
              <a:t> 12/1/16       Copyright Rasmussen, Inc. Proprietary and Confidential</a:t>
            </a:r>
          </a:p>
        </p:txBody>
      </p:sp>
    </p:spTree>
    <p:extLst>
      <p:ext uri="{BB962C8B-B14F-4D97-AF65-F5344CB8AC3E}">
        <p14:creationId xmlns:p14="http://schemas.microsoft.com/office/powerpoint/2010/main" val="407557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685" y="2286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2" name="Rectangle 5"/>
          <p:cNvSpPr>
            <a:spLocks noGrp="1" noChangeArrowheads="1"/>
          </p:cNvSpPr>
          <p:nvPr>
            <p:ph type="ftr" sz="quarter" idx="3"/>
          </p:nvPr>
        </p:nvSpPr>
        <p:spPr bwMode="auto">
          <a:xfrm>
            <a:off x="4572000" y="6324600"/>
            <a:ext cx="3962936" cy="364067"/>
          </a:xfrm>
          <a:prstGeom prst="rect">
            <a:avLst/>
          </a:prstGeom>
          <a:noFill/>
          <a:ln>
            <a:noFill/>
          </a:ln>
          <a:extLst/>
        </p:spPr>
        <p:txBody>
          <a:bodyPr vert="horz" wrap="square" lIns="91421" tIns="45711" rIns="91421" bIns="45711" numCol="1" anchor="t"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900">
                <a:solidFill>
                  <a:schemeClr val="bg1">
                    <a:lumMod val="50000"/>
                  </a:schemeClr>
                </a:solidFill>
                <a:latin typeface="+mn-lt"/>
                <a:cs typeface="Calibri"/>
              </a:defRPr>
            </a:lvl1pPr>
          </a:lstStyle>
          <a:p>
            <a:r>
              <a:rPr lang="en-US" dirty="0"/>
              <a:t>    12/1/16      Copyright Rasmussen, Inc. Proprietary and Confidential</a:t>
            </a:r>
          </a:p>
        </p:txBody>
      </p:sp>
      <p:sp>
        <p:nvSpPr>
          <p:cNvPr id="13" name="Rectangle 6"/>
          <p:cNvSpPr>
            <a:spLocks noGrp="1" noChangeArrowheads="1"/>
          </p:cNvSpPr>
          <p:nvPr>
            <p:ph type="sldNum" sz="quarter" idx="4"/>
          </p:nvPr>
        </p:nvSpPr>
        <p:spPr bwMode="auto">
          <a:xfrm>
            <a:off x="1355875" y="6324600"/>
            <a:ext cx="533400" cy="381000"/>
          </a:xfrm>
          <a:prstGeom prst="rect">
            <a:avLst/>
          </a:prstGeom>
          <a:noFill/>
          <a:ln>
            <a:noFill/>
          </a:ln>
          <a:extLst/>
        </p:spPr>
        <p:txBody>
          <a:bodyPr vert="horz" wrap="square" lIns="91421" tIns="45711" rIns="91421" bIns="45711" numCol="1" anchor="t" anchorCtr="0" compatLnSpc="1">
            <a:prstTxWarp prst="textNoShape">
              <a:avLst/>
            </a:prstTxWarp>
          </a:bodyPr>
          <a:lstStyle>
            <a:lvl1pPr algn="l">
              <a:defRPr sz="900">
                <a:solidFill>
                  <a:schemeClr val="bg1">
                    <a:lumMod val="50000"/>
                  </a:schemeClr>
                </a:solidFill>
                <a:latin typeface="+mn-lt"/>
              </a:defRPr>
            </a:lvl1pPr>
          </a:lstStyle>
          <a:p>
            <a:pPr>
              <a:defRPr/>
            </a:pPr>
            <a:fld id="{EBE69CB7-0160-4D2E-9562-5B341E143E9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3"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p:txStyles>
    <p:titleStyle>
      <a:lvl1pPr algn="l" defTabSz="914157" rtl="0" eaLnBrk="0" fontAlgn="base" hangingPunct="0">
        <a:spcBef>
          <a:spcPct val="0"/>
        </a:spcBef>
        <a:spcAft>
          <a:spcPct val="0"/>
        </a:spcAft>
        <a:defRPr sz="4400" b="1">
          <a:solidFill>
            <a:schemeClr val="tx1">
              <a:lumMod val="75000"/>
              <a:lumOff val="25000"/>
            </a:schemeClr>
          </a:solidFill>
          <a:latin typeface="+mj-lt"/>
          <a:ea typeface="+mj-ea"/>
          <a:cs typeface="Calibri"/>
        </a:defRPr>
      </a:lvl1pPr>
      <a:lvl2pPr algn="ctr" defTabSz="914157" rtl="0" eaLnBrk="0" fontAlgn="base" hangingPunct="0">
        <a:spcBef>
          <a:spcPct val="0"/>
        </a:spcBef>
        <a:spcAft>
          <a:spcPct val="0"/>
        </a:spcAft>
        <a:defRPr sz="4400">
          <a:solidFill>
            <a:schemeClr val="tx2"/>
          </a:solidFill>
          <a:latin typeface="Arial" charset="0"/>
          <a:ea typeface="ヒラギノ角ゴ Pro W3" charset="0"/>
          <a:cs typeface="ヒラギノ角ゴ Pro W3" charset="0"/>
        </a:defRPr>
      </a:lvl2pPr>
      <a:lvl3pPr algn="ctr" defTabSz="914157" rtl="0" eaLnBrk="0" fontAlgn="base" hangingPunct="0">
        <a:spcBef>
          <a:spcPct val="0"/>
        </a:spcBef>
        <a:spcAft>
          <a:spcPct val="0"/>
        </a:spcAft>
        <a:defRPr sz="4400">
          <a:solidFill>
            <a:schemeClr val="tx2"/>
          </a:solidFill>
          <a:latin typeface="Arial" charset="0"/>
          <a:ea typeface="ヒラギノ角ゴ Pro W3" charset="0"/>
          <a:cs typeface="ヒラギノ角ゴ Pro W3" charset="0"/>
        </a:defRPr>
      </a:lvl3pPr>
      <a:lvl4pPr algn="ctr" defTabSz="914157" rtl="0" eaLnBrk="0" fontAlgn="base" hangingPunct="0">
        <a:spcBef>
          <a:spcPct val="0"/>
        </a:spcBef>
        <a:spcAft>
          <a:spcPct val="0"/>
        </a:spcAft>
        <a:defRPr sz="4400">
          <a:solidFill>
            <a:schemeClr val="tx2"/>
          </a:solidFill>
          <a:latin typeface="Arial" charset="0"/>
          <a:ea typeface="ヒラギノ角ゴ Pro W3" charset="0"/>
          <a:cs typeface="ヒラギノ角ゴ Pro W3" charset="0"/>
        </a:defRPr>
      </a:lvl4pPr>
      <a:lvl5pPr algn="ctr" defTabSz="914157" rtl="0" eaLnBrk="0" fontAlgn="base" hangingPunct="0">
        <a:spcBef>
          <a:spcPct val="0"/>
        </a:spcBef>
        <a:spcAft>
          <a:spcPct val="0"/>
        </a:spcAft>
        <a:defRPr sz="4400">
          <a:solidFill>
            <a:schemeClr val="tx2"/>
          </a:solidFill>
          <a:latin typeface="Arial" charset="0"/>
          <a:ea typeface="ヒラギノ角ゴ Pro W3" charset="0"/>
          <a:cs typeface="ヒラギノ角ゴ Pro W3" charset="0"/>
        </a:defRPr>
      </a:lvl5pPr>
      <a:lvl6pPr marL="288050" algn="ctr" defTabSz="914157" rtl="0" fontAlgn="base">
        <a:spcBef>
          <a:spcPct val="0"/>
        </a:spcBef>
        <a:spcAft>
          <a:spcPct val="0"/>
        </a:spcAft>
        <a:defRPr sz="4400">
          <a:solidFill>
            <a:schemeClr val="tx2"/>
          </a:solidFill>
          <a:latin typeface="Arial" charset="0"/>
          <a:ea typeface="ヒラギノ角ゴ Pro W3" charset="0"/>
          <a:cs typeface="ヒラギノ角ゴ Pro W3" charset="0"/>
        </a:defRPr>
      </a:lvl6pPr>
      <a:lvl7pPr marL="576099" algn="ctr" defTabSz="914157" rtl="0" fontAlgn="base">
        <a:spcBef>
          <a:spcPct val="0"/>
        </a:spcBef>
        <a:spcAft>
          <a:spcPct val="0"/>
        </a:spcAft>
        <a:defRPr sz="4400">
          <a:solidFill>
            <a:schemeClr val="tx2"/>
          </a:solidFill>
          <a:latin typeface="Arial" charset="0"/>
          <a:ea typeface="ヒラギノ角ゴ Pro W3" charset="0"/>
          <a:cs typeface="ヒラギノ角ゴ Pro W3" charset="0"/>
        </a:defRPr>
      </a:lvl7pPr>
      <a:lvl8pPr marL="864149" algn="ctr" defTabSz="914157" rtl="0" fontAlgn="base">
        <a:spcBef>
          <a:spcPct val="0"/>
        </a:spcBef>
        <a:spcAft>
          <a:spcPct val="0"/>
        </a:spcAft>
        <a:defRPr sz="4400">
          <a:solidFill>
            <a:schemeClr val="tx2"/>
          </a:solidFill>
          <a:latin typeface="Arial" charset="0"/>
          <a:ea typeface="ヒラギノ角ゴ Pro W3" charset="0"/>
          <a:cs typeface="ヒラギノ角ゴ Pro W3" charset="0"/>
        </a:defRPr>
      </a:lvl8pPr>
      <a:lvl9pPr marL="1152199" algn="ctr" defTabSz="914157" rtl="0" fontAlgn="base">
        <a:spcBef>
          <a:spcPct val="0"/>
        </a:spcBef>
        <a:spcAft>
          <a:spcPct val="0"/>
        </a:spcAft>
        <a:defRPr sz="4400">
          <a:solidFill>
            <a:schemeClr val="tx2"/>
          </a:solidFill>
          <a:latin typeface="Arial" charset="0"/>
          <a:ea typeface="ヒラギノ角ゴ Pro W3" charset="0"/>
          <a:cs typeface="ヒラギノ角ゴ Pro W3" charset="0"/>
        </a:defRPr>
      </a:lvl9pPr>
    </p:titleStyle>
    <p:bodyStyle>
      <a:lvl1pPr marL="343060" indent="-343060" algn="l" defTabSz="914157" rtl="0" eaLnBrk="0" fontAlgn="base" hangingPunct="0">
        <a:spcBef>
          <a:spcPct val="20000"/>
        </a:spcBef>
        <a:spcAft>
          <a:spcPct val="0"/>
        </a:spcAft>
        <a:buChar char="•"/>
        <a:defRPr sz="2800">
          <a:solidFill>
            <a:schemeClr val="tx1">
              <a:lumMod val="65000"/>
              <a:lumOff val="35000"/>
            </a:schemeClr>
          </a:solidFill>
          <a:latin typeface="+mn-lt"/>
          <a:ea typeface="+mn-ea"/>
          <a:cs typeface="+mn-cs"/>
        </a:defRPr>
      </a:lvl1pPr>
      <a:lvl2pPr marL="743128" indent="-286049" algn="l" defTabSz="914157" rtl="0" eaLnBrk="0" fontAlgn="base" hangingPunct="0">
        <a:spcBef>
          <a:spcPct val="20000"/>
        </a:spcBef>
        <a:spcAft>
          <a:spcPct val="0"/>
        </a:spcAft>
        <a:buChar char="–"/>
        <a:defRPr sz="2600">
          <a:solidFill>
            <a:schemeClr val="tx1">
              <a:lumMod val="65000"/>
              <a:lumOff val="35000"/>
            </a:schemeClr>
          </a:solidFill>
          <a:latin typeface="+mn-lt"/>
          <a:ea typeface="+mn-ea"/>
          <a:cs typeface="+mn-cs"/>
        </a:defRPr>
      </a:lvl2pPr>
      <a:lvl3pPr marL="1143198" indent="-229039" algn="l" defTabSz="914157" rtl="0" eaLnBrk="0" fontAlgn="base" hangingPunct="0">
        <a:spcBef>
          <a:spcPct val="20000"/>
        </a:spcBef>
        <a:spcAft>
          <a:spcPct val="0"/>
        </a:spcAft>
        <a:buChar char="•"/>
        <a:defRPr sz="2000">
          <a:solidFill>
            <a:schemeClr val="tx1">
              <a:lumMod val="65000"/>
              <a:lumOff val="35000"/>
            </a:schemeClr>
          </a:solidFill>
          <a:latin typeface="+mn-lt"/>
          <a:ea typeface="+mn-ea"/>
          <a:cs typeface="+mn-cs"/>
        </a:defRPr>
      </a:lvl3pPr>
      <a:lvl4pPr marL="1600276" indent="-229039" algn="l" defTabSz="914157" rtl="0" eaLnBrk="0" fontAlgn="base" hangingPunct="0">
        <a:spcBef>
          <a:spcPct val="20000"/>
        </a:spcBef>
        <a:spcAft>
          <a:spcPct val="0"/>
        </a:spcAft>
        <a:buChar char="–"/>
        <a:defRPr sz="1800">
          <a:solidFill>
            <a:schemeClr val="tx1">
              <a:lumMod val="65000"/>
              <a:lumOff val="35000"/>
            </a:schemeClr>
          </a:solidFill>
          <a:latin typeface="+mn-lt"/>
          <a:ea typeface="+mn-ea"/>
          <a:cs typeface="+mn-cs"/>
        </a:defRPr>
      </a:lvl4pPr>
      <a:lvl5pPr marL="2057355" indent="-229039" algn="l" defTabSz="914157" rtl="0" eaLnBrk="0" fontAlgn="base" hangingPunct="0">
        <a:spcBef>
          <a:spcPct val="20000"/>
        </a:spcBef>
        <a:spcAft>
          <a:spcPct val="0"/>
        </a:spcAft>
        <a:buChar char="»"/>
        <a:defRPr sz="1800">
          <a:solidFill>
            <a:schemeClr val="tx1">
              <a:lumMod val="65000"/>
              <a:lumOff val="35000"/>
            </a:schemeClr>
          </a:solidFill>
          <a:latin typeface="+mn-lt"/>
          <a:ea typeface="+mn-ea"/>
          <a:cs typeface="+mn-cs"/>
        </a:defRPr>
      </a:lvl5pPr>
      <a:lvl6pPr marL="2345405" indent="-229039" algn="l" defTabSz="914157" rtl="0" fontAlgn="base">
        <a:spcBef>
          <a:spcPct val="20000"/>
        </a:spcBef>
        <a:spcAft>
          <a:spcPct val="0"/>
        </a:spcAft>
        <a:buChar char="»"/>
        <a:defRPr sz="2000">
          <a:solidFill>
            <a:schemeClr val="tx1"/>
          </a:solidFill>
          <a:latin typeface="+mn-lt"/>
          <a:ea typeface="+mn-ea"/>
          <a:cs typeface="+mn-cs"/>
        </a:defRPr>
      </a:lvl6pPr>
      <a:lvl7pPr marL="2633454" indent="-229039" algn="l" defTabSz="914157" rtl="0" fontAlgn="base">
        <a:spcBef>
          <a:spcPct val="20000"/>
        </a:spcBef>
        <a:spcAft>
          <a:spcPct val="0"/>
        </a:spcAft>
        <a:buChar char="»"/>
        <a:defRPr sz="2000">
          <a:solidFill>
            <a:schemeClr val="tx1"/>
          </a:solidFill>
          <a:latin typeface="+mn-lt"/>
          <a:ea typeface="+mn-ea"/>
          <a:cs typeface="+mn-cs"/>
        </a:defRPr>
      </a:lvl7pPr>
      <a:lvl8pPr marL="2921504" indent="-229039" algn="l" defTabSz="914157" rtl="0" fontAlgn="base">
        <a:spcBef>
          <a:spcPct val="20000"/>
        </a:spcBef>
        <a:spcAft>
          <a:spcPct val="0"/>
        </a:spcAft>
        <a:buChar char="»"/>
        <a:defRPr sz="2000">
          <a:solidFill>
            <a:schemeClr val="tx1"/>
          </a:solidFill>
          <a:latin typeface="+mn-lt"/>
          <a:ea typeface="+mn-ea"/>
          <a:cs typeface="+mn-cs"/>
        </a:defRPr>
      </a:lvl8pPr>
      <a:lvl9pPr marL="3209554" indent="-229039" algn="l" defTabSz="914157"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288050" rtl="0" eaLnBrk="1" latinLnBrk="0" hangingPunct="1">
        <a:defRPr sz="1100" kern="1200">
          <a:solidFill>
            <a:schemeClr val="tx1"/>
          </a:solidFill>
          <a:latin typeface="+mn-lt"/>
          <a:ea typeface="+mn-ea"/>
          <a:cs typeface="+mn-cs"/>
        </a:defRPr>
      </a:lvl1pPr>
      <a:lvl2pPr marL="288050" algn="l" defTabSz="288050" rtl="0" eaLnBrk="1" latinLnBrk="0" hangingPunct="1">
        <a:defRPr sz="1100" kern="1200">
          <a:solidFill>
            <a:schemeClr val="tx1"/>
          </a:solidFill>
          <a:latin typeface="+mn-lt"/>
          <a:ea typeface="+mn-ea"/>
          <a:cs typeface="+mn-cs"/>
        </a:defRPr>
      </a:lvl2pPr>
      <a:lvl3pPr marL="576099" algn="l" defTabSz="288050" rtl="0" eaLnBrk="1" latinLnBrk="0" hangingPunct="1">
        <a:defRPr sz="1100" kern="1200">
          <a:solidFill>
            <a:schemeClr val="tx1"/>
          </a:solidFill>
          <a:latin typeface="+mn-lt"/>
          <a:ea typeface="+mn-ea"/>
          <a:cs typeface="+mn-cs"/>
        </a:defRPr>
      </a:lvl3pPr>
      <a:lvl4pPr marL="864149" algn="l" defTabSz="288050" rtl="0" eaLnBrk="1" latinLnBrk="0" hangingPunct="1">
        <a:defRPr sz="1100" kern="1200">
          <a:solidFill>
            <a:schemeClr val="tx1"/>
          </a:solidFill>
          <a:latin typeface="+mn-lt"/>
          <a:ea typeface="+mn-ea"/>
          <a:cs typeface="+mn-cs"/>
        </a:defRPr>
      </a:lvl4pPr>
      <a:lvl5pPr marL="1152199" algn="l" defTabSz="288050" rtl="0" eaLnBrk="1" latinLnBrk="0" hangingPunct="1">
        <a:defRPr sz="1100" kern="1200">
          <a:solidFill>
            <a:schemeClr val="tx1"/>
          </a:solidFill>
          <a:latin typeface="+mn-lt"/>
          <a:ea typeface="+mn-ea"/>
          <a:cs typeface="+mn-cs"/>
        </a:defRPr>
      </a:lvl5pPr>
      <a:lvl6pPr marL="1440249" algn="l" defTabSz="288050" rtl="0" eaLnBrk="1" latinLnBrk="0" hangingPunct="1">
        <a:defRPr sz="1100" kern="1200">
          <a:solidFill>
            <a:schemeClr val="tx1"/>
          </a:solidFill>
          <a:latin typeface="+mn-lt"/>
          <a:ea typeface="+mn-ea"/>
          <a:cs typeface="+mn-cs"/>
        </a:defRPr>
      </a:lvl6pPr>
      <a:lvl7pPr marL="1728297" algn="l" defTabSz="288050" rtl="0" eaLnBrk="1" latinLnBrk="0" hangingPunct="1">
        <a:defRPr sz="1100" kern="1200">
          <a:solidFill>
            <a:schemeClr val="tx1"/>
          </a:solidFill>
          <a:latin typeface="+mn-lt"/>
          <a:ea typeface="+mn-ea"/>
          <a:cs typeface="+mn-cs"/>
        </a:defRPr>
      </a:lvl7pPr>
      <a:lvl8pPr marL="2016347" algn="l" defTabSz="288050" rtl="0" eaLnBrk="1" latinLnBrk="0" hangingPunct="1">
        <a:defRPr sz="1100" kern="1200">
          <a:solidFill>
            <a:schemeClr val="tx1"/>
          </a:solidFill>
          <a:latin typeface="+mn-lt"/>
          <a:ea typeface="+mn-ea"/>
          <a:cs typeface="+mn-cs"/>
        </a:defRPr>
      </a:lvl8pPr>
      <a:lvl9pPr marL="2304397" algn="l" defTabSz="2880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astasia.rashtchian@rasmusse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hyperlink" Target="https://www.linkedin.com/pub/anastasia-jakubow/10/a62/906" TargetMode="External"/><Relationship Id="rId4" Type="http://schemas.openxmlformats.org/officeDocument/2006/relationships/hyperlink" Target="mailto:anastasia.rashtchian@rasmussen.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COP2268 – Java Programming</a:t>
            </a:r>
          </a:p>
        </p:txBody>
      </p:sp>
      <p:sp>
        <p:nvSpPr>
          <p:cNvPr id="3" name="Subtitle 2"/>
          <p:cNvSpPr>
            <a:spLocks noGrp="1"/>
          </p:cNvSpPr>
          <p:nvPr>
            <p:ph type="subTitle" idx="1"/>
          </p:nvPr>
        </p:nvSpPr>
        <p:spPr/>
        <p:txBody>
          <a:bodyPr/>
          <a:lstStyle/>
          <a:p>
            <a:r>
              <a:rPr lang="en-US" dirty="0"/>
              <a:t>Week 2 Assignments</a:t>
            </a:r>
          </a:p>
        </p:txBody>
      </p:sp>
      <p:sp>
        <p:nvSpPr>
          <p:cNvPr id="4" name="Footer Placeholder 3"/>
          <p:cNvSpPr>
            <a:spLocks noGrp="1"/>
          </p:cNvSpPr>
          <p:nvPr>
            <p:ph type="ftr" sz="quarter" idx="3"/>
          </p:nvPr>
        </p:nvSpPr>
        <p:spPr/>
        <p:txBody>
          <a:bodyPr/>
          <a:lstStyle/>
          <a:p>
            <a:r>
              <a:rPr lang="en-US"/>
              <a:t>12/1/16       Copyright Rasmussen, Inc. Proprietary and Confidential</a:t>
            </a:r>
            <a:endParaRPr lang="en-US" dirty="0"/>
          </a:p>
        </p:txBody>
      </p:sp>
      <p:sp>
        <p:nvSpPr>
          <p:cNvPr id="5" name="TextBox 4"/>
          <p:cNvSpPr txBox="1"/>
          <p:nvPr/>
        </p:nvSpPr>
        <p:spPr>
          <a:xfrm>
            <a:off x="5410200" y="5257800"/>
            <a:ext cx="3733800" cy="1015663"/>
          </a:xfrm>
          <a:prstGeom prst="rect">
            <a:avLst/>
          </a:prstGeom>
          <a:noFill/>
        </p:spPr>
        <p:txBody>
          <a:bodyPr wrap="square" rtlCol="0">
            <a:spAutoFit/>
          </a:bodyPr>
          <a:lstStyle/>
          <a:p>
            <a:r>
              <a:rPr lang="en-US" dirty="0"/>
              <a:t>Anastasia </a:t>
            </a:r>
            <a:r>
              <a:rPr lang="en-US" dirty="0" err="1"/>
              <a:t>Rashtchian</a:t>
            </a:r>
            <a:endParaRPr lang="en-US" dirty="0"/>
          </a:p>
          <a:p>
            <a:r>
              <a:rPr lang="en-US" dirty="0">
                <a:hlinkClick r:id="rId3"/>
              </a:rPr>
              <a:t>anastasia.rashtchian@rasmussen.edu</a:t>
            </a:r>
            <a:endParaRPr lang="en-US" dirty="0"/>
          </a:p>
          <a:p>
            <a:r>
              <a:rPr lang="en-US" dirty="0"/>
              <a:t>(773) 979-2830 (CST)</a:t>
            </a:r>
          </a:p>
          <a:p>
            <a:endParaRPr lang="en-US" dirty="0"/>
          </a:p>
        </p:txBody>
      </p:sp>
    </p:spTree>
    <p:extLst>
      <p:ext uri="{BB962C8B-B14F-4D97-AF65-F5344CB8AC3E}">
        <p14:creationId xmlns:p14="http://schemas.microsoft.com/office/powerpoint/2010/main" val="369796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p:cNvSpPr>
            <a:spLocks noGrp="1"/>
          </p:cNvSpPr>
          <p:nvPr>
            <p:ph type="title"/>
          </p:nvPr>
        </p:nvSpPr>
        <p:spPr>
          <a:xfrm>
            <a:off x="647271" y="1012004"/>
            <a:ext cx="2562119" cy="4795408"/>
          </a:xfrm>
        </p:spPr>
        <p:txBody>
          <a:bodyPr vert="horz" lIns="91440" tIns="45720" rIns="91440" bIns="45720" rtlCol="0" anchor="ctr">
            <a:normAutofit/>
          </a:bodyPr>
          <a:lstStyle/>
          <a:p>
            <a:pPr defTabSz="914400" eaLnBrk="1" hangingPunct="1">
              <a:lnSpc>
                <a:spcPct val="90000"/>
              </a:lnSpc>
            </a:pPr>
            <a:r>
              <a:rPr lang="en-US" sz="3700" kern="1200">
                <a:solidFill>
                  <a:srgbClr val="FFFFFF"/>
                </a:solidFill>
                <a:cs typeface="+mj-cs"/>
              </a:rPr>
              <a:t>Week 2 Assignment</a:t>
            </a:r>
          </a:p>
        </p:txBody>
      </p:sp>
      <p:graphicFrame>
        <p:nvGraphicFramePr>
          <p:cNvPr id="6" name="Content Placeholder 3">
            <a:extLst>
              <a:ext uri="{FF2B5EF4-FFF2-40B4-BE49-F238E27FC236}">
                <a16:creationId xmlns:a16="http://schemas.microsoft.com/office/drawing/2014/main" id="{3131F9EC-8D8D-4D77-9286-4EBA8CCA92EA}"/>
              </a:ext>
            </a:extLst>
          </p:cNvPr>
          <p:cNvGraphicFramePr>
            <a:graphicFrameLocks noGrp="1"/>
          </p:cNvGraphicFramePr>
          <p:nvPr>
            <p:ph idx="1"/>
            <p:extLst>
              <p:ext uri="{D42A27DB-BD31-4B8C-83A1-F6EECF244321}">
                <p14:modId xmlns:p14="http://schemas.microsoft.com/office/powerpoint/2010/main" val="210799145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53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Title 2"/>
          <p:cNvSpPr>
            <a:spLocks noGrp="1"/>
          </p:cNvSpPr>
          <p:nvPr>
            <p:ph type="title"/>
          </p:nvPr>
        </p:nvSpPr>
        <p:spPr>
          <a:xfrm>
            <a:off x="678657" y="2415322"/>
            <a:ext cx="2588798" cy="2399869"/>
          </a:xfrm>
        </p:spPr>
        <p:txBody>
          <a:bodyPr vert="horz" lIns="91440" tIns="45720" rIns="91440" bIns="45720" rtlCol="0" anchor="ctr">
            <a:normAutofit/>
          </a:bodyPr>
          <a:lstStyle/>
          <a:p>
            <a:pPr algn="ctr" defTabSz="914400" eaLnBrk="1" hangingPunct="1">
              <a:lnSpc>
                <a:spcPct val="90000"/>
              </a:lnSpc>
            </a:pPr>
            <a:r>
              <a:rPr lang="en-US" sz="3500" kern="1200">
                <a:solidFill>
                  <a:srgbClr val="FFFFFF"/>
                </a:solidFill>
                <a:latin typeface="+mj-lt"/>
                <a:ea typeface="+mj-ea"/>
                <a:cs typeface="+mj-cs"/>
              </a:rPr>
              <a:t>Week 2 Assignment</a:t>
            </a:r>
          </a:p>
        </p:txBody>
      </p:sp>
      <p:sp>
        <p:nvSpPr>
          <p:cNvPr id="4" name="Content Placeholder 3"/>
          <p:cNvSpPr>
            <a:spLocks noGrp="1"/>
          </p:cNvSpPr>
          <p:nvPr>
            <p:ph idx="1"/>
          </p:nvPr>
        </p:nvSpPr>
        <p:spPr>
          <a:xfrm>
            <a:off x="3840480" y="804672"/>
            <a:ext cx="4711446" cy="5248656"/>
          </a:xfrm>
        </p:spPr>
        <p:txBody>
          <a:bodyPr vert="horz" lIns="91440" tIns="45720" rIns="91440" bIns="45720" rtlCol="0" anchor="ctr">
            <a:normAutofit/>
          </a:bodyPr>
          <a:lstStyle/>
          <a:p>
            <a:pPr marL="0" indent="-228600" defTabSz="914400" eaLnBrk="1" hangingPunct="1">
              <a:lnSpc>
                <a:spcPct val="90000"/>
              </a:lnSpc>
              <a:buFont typeface="Arial" panose="020B0604020202020204" pitchFamily="34" charset="0"/>
              <a:buChar char="•"/>
            </a:pPr>
            <a:r>
              <a:rPr lang="en-US" sz="1700" kern="1200">
                <a:solidFill>
                  <a:schemeClr val="tx1"/>
                </a:solidFill>
              </a:rPr>
              <a:t>Step 1: </a:t>
            </a:r>
          </a:p>
          <a:p>
            <a:pPr indent="-228600" defTabSz="914400" eaLnBrk="1" hangingPunct="1">
              <a:lnSpc>
                <a:spcPct val="90000"/>
              </a:lnSpc>
              <a:buFont typeface="Arial" panose="020B0604020202020204" pitchFamily="34" charset="0"/>
              <a:buChar char="•"/>
            </a:pPr>
            <a:r>
              <a:rPr lang="en-US" sz="1700" kern="1200">
                <a:solidFill>
                  <a:schemeClr val="tx1"/>
                </a:solidFill>
              </a:rPr>
              <a:t>Create the base class that has the sorting method. </a:t>
            </a:r>
          </a:p>
          <a:p>
            <a:pPr indent="-228600" defTabSz="914400" eaLnBrk="1" hangingPunct="1">
              <a:lnSpc>
                <a:spcPct val="90000"/>
              </a:lnSpc>
              <a:buFont typeface="Arial" panose="020B0604020202020204" pitchFamily="34" charset="0"/>
              <a:buChar char="•"/>
            </a:pPr>
            <a:r>
              <a:rPr lang="en-US" sz="1700" kern="1200">
                <a:solidFill>
                  <a:schemeClr val="tx1"/>
                </a:solidFill>
              </a:rPr>
              <a:t>The sorting method should take the input parameter as the array and print the sorted array.</a:t>
            </a:r>
          </a:p>
          <a:p>
            <a:pPr marL="0" indent="-228600" defTabSz="914400" eaLnBrk="1" hangingPunct="1">
              <a:lnSpc>
                <a:spcPct val="90000"/>
              </a:lnSpc>
              <a:buFont typeface="Arial" panose="020B0604020202020204" pitchFamily="34" charset="0"/>
              <a:buChar char="•"/>
            </a:pPr>
            <a:endParaRPr lang="en-US" sz="1700" kern="1200">
              <a:solidFill>
                <a:schemeClr val="tx1"/>
              </a:solidFill>
            </a:endParaRPr>
          </a:p>
        </p:txBody>
      </p:sp>
    </p:spTree>
    <p:extLst>
      <p:ext uri="{BB962C8B-B14F-4D97-AF65-F5344CB8AC3E}">
        <p14:creationId xmlns:p14="http://schemas.microsoft.com/office/powerpoint/2010/main" val="170336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2"/>
          <p:cNvSpPr>
            <a:spLocks noGrp="1"/>
          </p:cNvSpPr>
          <p:nvPr>
            <p:ph type="title"/>
          </p:nvPr>
        </p:nvSpPr>
        <p:spPr>
          <a:xfrm>
            <a:off x="480059" y="2053641"/>
            <a:ext cx="2751871" cy="2760098"/>
          </a:xfrm>
        </p:spPr>
        <p:txBody>
          <a:bodyPr vert="horz" lIns="91440" tIns="45720" rIns="91440" bIns="45720" rtlCol="0" anchor="ctr">
            <a:normAutofit/>
          </a:bodyPr>
          <a:lstStyle/>
          <a:p>
            <a:pPr defTabSz="914400" eaLnBrk="1" hangingPunct="1">
              <a:lnSpc>
                <a:spcPct val="90000"/>
              </a:lnSpc>
            </a:pPr>
            <a:r>
              <a:rPr lang="en-US" sz="4100" kern="1200">
                <a:solidFill>
                  <a:srgbClr val="FFFFFF"/>
                </a:solidFill>
                <a:latin typeface="+mj-lt"/>
                <a:ea typeface="+mj-ea"/>
                <a:cs typeface="+mj-cs"/>
              </a:rPr>
              <a:t>Week 2 Assignment</a:t>
            </a:r>
          </a:p>
        </p:txBody>
      </p:sp>
      <p:sp>
        <p:nvSpPr>
          <p:cNvPr id="4" name="Content Placeholder 3"/>
          <p:cNvSpPr>
            <a:spLocks noGrp="1"/>
          </p:cNvSpPr>
          <p:nvPr>
            <p:ph idx="1"/>
          </p:nvPr>
        </p:nvSpPr>
        <p:spPr>
          <a:xfrm>
            <a:off x="4567930" y="801866"/>
            <a:ext cx="3979563" cy="5230634"/>
          </a:xfrm>
        </p:spPr>
        <p:txBody>
          <a:bodyPr vert="horz" lIns="91440" tIns="45720" rIns="91440" bIns="45720" rtlCol="0" anchor="ctr">
            <a:normAutofit/>
          </a:bodyPr>
          <a:lstStyle/>
          <a:p>
            <a:pPr marL="0" indent="-228600" defTabSz="914400" eaLnBrk="1" hangingPunct="1">
              <a:lnSpc>
                <a:spcPct val="90000"/>
              </a:lnSpc>
              <a:buFont typeface="Arial" panose="020B0604020202020204" pitchFamily="34" charset="0"/>
              <a:buChar char="•"/>
            </a:pPr>
            <a:r>
              <a:rPr lang="en-US" sz="2100" kern="1200">
                <a:solidFill>
                  <a:srgbClr val="000000"/>
                </a:solidFill>
              </a:rPr>
              <a:t>Step 2: </a:t>
            </a:r>
          </a:p>
          <a:p>
            <a:pPr indent="-228600" defTabSz="914400" eaLnBrk="1" hangingPunct="1">
              <a:lnSpc>
                <a:spcPct val="90000"/>
              </a:lnSpc>
              <a:buFont typeface="Arial" panose="020B0604020202020204" pitchFamily="34" charset="0"/>
              <a:buChar char="•"/>
            </a:pPr>
            <a:r>
              <a:rPr lang="en-US" sz="2100" kern="1200">
                <a:solidFill>
                  <a:srgbClr val="000000"/>
                </a:solidFill>
              </a:rPr>
              <a:t>Create the child class that inherits all the methods from the above base class. </a:t>
            </a:r>
          </a:p>
          <a:p>
            <a:pPr indent="-228600" defTabSz="914400" eaLnBrk="1" hangingPunct="1">
              <a:lnSpc>
                <a:spcPct val="90000"/>
              </a:lnSpc>
              <a:buFont typeface="Arial" panose="020B0604020202020204" pitchFamily="34" charset="0"/>
              <a:buChar char="•"/>
            </a:pPr>
            <a:r>
              <a:rPr lang="en-US" sz="2100" kern="1200">
                <a:solidFill>
                  <a:srgbClr val="000000"/>
                </a:solidFill>
              </a:rPr>
              <a:t>The child class has the addnumber method that adds all the numbers from an array. </a:t>
            </a:r>
          </a:p>
          <a:p>
            <a:pPr indent="-228600" defTabSz="914400" eaLnBrk="1" hangingPunct="1">
              <a:lnSpc>
                <a:spcPct val="90000"/>
              </a:lnSpc>
              <a:buFont typeface="Arial" panose="020B0604020202020204" pitchFamily="34" charset="0"/>
              <a:buChar char="•"/>
            </a:pPr>
            <a:r>
              <a:rPr lang="en-US" sz="2100" kern="1200">
                <a:solidFill>
                  <a:srgbClr val="000000"/>
                </a:solidFill>
              </a:rPr>
              <a:t>The addnumber method first calls the base class sorting method to sort all the array numbers. </a:t>
            </a:r>
          </a:p>
          <a:p>
            <a:pPr indent="-228600" defTabSz="914400" eaLnBrk="1" hangingPunct="1">
              <a:lnSpc>
                <a:spcPct val="90000"/>
              </a:lnSpc>
              <a:buFont typeface="Arial" panose="020B0604020202020204" pitchFamily="34" charset="0"/>
              <a:buChar char="•"/>
            </a:pPr>
            <a:r>
              <a:rPr lang="en-US" sz="2100" kern="1200">
                <a:solidFill>
                  <a:srgbClr val="000000"/>
                </a:solidFill>
              </a:rPr>
              <a:t>Once the numbers in the array are sorted, then addnumber method adds all of them.</a:t>
            </a:r>
          </a:p>
          <a:p>
            <a:pPr marL="0" indent="-228600" defTabSz="914400" eaLnBrk="1" hangingPunct="1">
              <a:lnSpc>
                <a:spcPct val="90000"/>
              </a:lnSpc>
              <a:buFont typeface="Arial" panose="020B0604020202020204" pitchFamily="34" charset="0"/>
              <a:buChar char="•"/>
            </a:pPr>
            <a:endParaRPr lang="en-US" sz="2100" kern="1200">
              <a:solidFill>
                <a:srgbClr val="000000"/>
              </a:solidFill>
            </a:endParaRPr>
          </a:p>
        </p:txBody>
      </p:sp>
    </p:spTree>
    <p:extLst>
      <p:ext uri="{BB962C8B-B14F-4D97-AF65-F5344CB8AC3E}">
        <p14:creationId xmlns:p14="http://schemas.microsoft.com/office/powerpoint/2010/main" val="197804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3" name="Title 2"/>
          <p:cNvSpPr>
            <a:spLocks noGrp="1"/>
          </p:cNvSpPr>
          <p:nvPr>
            <p:ph type="title"/>
          </p:nvPr>
        </p:nvSpPr>
        <p:spPr>
          <a:xfrm>
            <a:off x="401265" y="685800"/>
            <a:ext cx="2085203" cy="5105400"/>
          </a:xfrm>
        </p:spPr>
        <p:txBody>
          <a:bodyPr vert="horz" lIns="91440" tIns="45720" rIns="91440" bIns="45720" rtlCol="0" anchor="ctr">
            <a:normAutofit/>
          </a:bodyPr>
          <a:lstStyle/>
          <a:p>
            <a:pPr defTabSz="914400" eaLnBrk="1" hangingPunct="1">
              <a:lnSpc>
                <a:spcPct val="90000"/>
              </a:lnSpc>
            </a:pPr>
            <a:r>
              <a:rPr lang="en-US" sz="3000" kern="1200">
                <a:solidFill>
                  <a:srgbClr val="FFFFFF"/>
                </a:solidFill>
                <a:cs typeface="+mj-cs"/>
              </a:rPr>
              <a:t>Week 2 Assignment</a:t>
            </a:r>
          </a:p>
        </p:txBody>
      </p:sp>
      <p:graphicFrame>
        <p:nvGraphicFramePr>
          <p:cNvPr id="6" name="Content Placeholder 3">
            <a:extLst>
              <a:ext uri="{FF2B5EF4-FFF2-40B4-BE49-F238E27FC236}">
                <a16:creationId xmlns:a16="http://schemas.microsoft.com/office/drawing/2014/main" id="{A950394E-C03E-4455-8012-D423538E13B2}"/>
              </a:ext>
            </a:extLst>
          </p:cNvPr>
          <p:cNvGraphicFramePr>
            <a:graphicFrameLocks noGrp="1"/>
          </p:cNvGraphicFramePr>
          <p:nvPr>
            <p:ph idx="1"/>
            <p:extLst>
              <p:ext uri="{D42A27DB-BD31-4B8C-83A1-F6EECF244321}">
                <p14:modId xmlns:p14="http://schemas.microsoft.com/office/powerpoint/2010/main" val="895864233"/>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Title 2"/>
          <p:cNvSpPr>
            <a:spLocks noGrp="1"/>
          </p:cNvSpPr>
          <p:nvPr>
            <p:ph type="title"/>
          </p:nvPr>
        </p:nvSpPr>
        <p:spPr>
          <a:xfrm>
            <a:off x="678657" y="2415322"/>
            <a:ext cx="2588798" cy="2399869"/>
          </a:xfrm>
        </p:spPr>
        <p:txBody>
          <a:bodyPr vert="horz" lIns="91440" tIns="45720" rIns="91440" bIns="45720" rtlCol="0" anchor="ctr">
            <a:normAutofit/>
          </a:bodyPr>
          <a:lstStyle/>
          <a:p>
            <a:pPr algn="ctr" defTabSz="914400" eaLnBrk="1" hangingPunct="1">
              <a:lnSpc>
                <a:spcPct val="90000"/>
              </a:lnSpc>
            </a:pPr>
            <a:r>
              <a:rPr lang="en-US" sz="3500" kern="1200">
                <a:solidFill>
                  <a:srgbClr val="FFFFFF"/>
                </a:solidFill>
                <a:latin typeface="+mj-lt"/>
                <a:ea typeface="+mj-ea"/>
                <a:cs typeface="+mj-cs"/>
              </a:rPr>
              <a:t>Week 2 Assignment</a:t>
            </a:r>
          </a:p>
        </p:txBody>
      </p:sp>
      <p:sp>
        <p:nvSpPr>
          <p:cNvPr id="4" name="Content Placeholder 3"/>
          <p:cNvSpPr>
            <a:spLocks noGrp="1"/>
          </p:cNvSpPr>
          <p:nvPr>
            <p:ph idx="1"/>
          </p:nvPr>
        </p:nvSpPr>
        <p:spPr>
          <a:xfrm>
            <a:off x="3840480" y="804672"/>
            <a:ext cx="4711446" cy="5248656"/>
          </a:xfrm>
        </p:spPr>
        <p:txBody>
          <a:bodyPr vert="horz" lIns="91440" tIns="45720" rIns="91440" bIns="45720" rtlCol="0" anchor="ctr">
            <a:normAutofit/>
          </a:bodyPr>
          <a:lstStyle/>
          <a:p>
            <a:pPr marL="109728" indent="-228600" defTabSz="914400" eaLnBrk="1" hangingPunct="1">
              <a:lnSpc>
                <a:spcPct val="90000"/>
              </a:lnSpc>
              <a:buFont typeface="Arial" panose="020B0604020202020204" pitchFamily="34" charset="0"/>
              <a:buChar char="•"/>
            </a:pPr>
            <a:r>
              <a:rPr lang="en-US" sz="1700" kern="1200">
                <a:solidFill>
                  <a:schemeClr val="tx1"/>
                </a:solidFill>
              </a:rPr>
              <a:t>You must submit</a:t>
            </a:r>
          </a:p>
          <a:p>
            <a:pPr lvl="1" indent="-228600" defTabSz="914400" eaLnBrk="1" hangingPunct="1">
              <a:lnSpc>
                <a:spcPct val="90000"/>
              </a:lnSpc>
              <a:buFont typeface="Arial" panose="020B0604020202020204" pitchFamily="34" charset="0"/>
              <a:buChar char="•"/>
            </a:pPr>
            <a:r>
              <a:rPr lang="en-US" sz="1700" kern="1200">
                <a:solidFill>
                  <a:schemeClr val="tx1"/>
                </a:solidFill>
              </a:rPr>
              <a:t>The java source code copied into a Word Document</a:t>
            </a:r>
          </a:p>
          <a:p>
            <a:pPr lvl="1" indent="-228600" defTabSz="914400" eaLnBrk="1" hangingPunct="1">
              <a:lnSpc>
                <a:spcPct val="90000"/>
              </a:lnSpc>
              <a:buFont typeface="Arial" panose="020B0604020202020204" pitchFamily="34" charset="0"/>
              <a:buChar char="•"/>
            </a:pPr>
            <a:r>
              <a:rPr lang="en-US" sz="1700" kern="1200">
                <a:solidFill>
                  <a:schemeClr val="tx1"/>
                </a:solidFill>
              </a:rPr>
              <a:t>Screenshot(s) of your output screen copy/pasted into the same Word Document</a:t>
            </a:r>
          </a:p>
          <a:p>
            <a:pPr lvl="1" indent="-228600" defTabSz="914400" eaLnBrk="1" hangingPunct="1">
              <a:lnSpc>
                <a:spcPct val="90000"/>
              </a:lnSpc>
              <a:buFont typeface="Arial" panose="020B0604020202020204" pitchFamily="34" charset="0"/>
              <a:buChar char="•"/>
            </a:pPr>
            <a:r>
              <a:rPr lang="en-US" sz="1700" kern="1200">
                <a:solidFill>
                  <a:schemeClr val="tx1"/>
                </a:solidFill>
              </a:rPr>
              <a:t>(Please do not give me .java or project files)</a:t>
            </a:r>
          </a:p>
          <a:p>
            <a:pPr indent="-228600" defTabSz="914400" eaLnBrk="1" hangingPunct="1">
              <a:lnSpc>
                <a:spcPct val="90000"/>
              </a:lnSpc>
              <a:buFont typeface="Arial" panose="020B0604020202020204" pitchFamily="34" charset="0"/>
              <a:buChar char="•"/>
            </a:pPr>
            <a:endParaRPr lang="en-US" sz="1700" kern="1200">
              <a:solidFill>
                <a:schemeClr val="tx1"/>
              </a:solidFill>
            </a:endParaRPr>
          </a:p>
        </p:txBody>
      </p:sp>
    </p:spTree>
    <p:extLst>
      <p:ext uri="{BB962C8B-B14F-4D97-AF65-F5344CB8AC3E}">
        <p14:creationId xmlns:p14="http://schemas.microsoft.com/office/powerpoint/2010/main" val="273490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D544E39-EC22-413C-8552-70179ADA1F5C}"/>
              </a:ext>
            </a:extLst>
          </p:cNvPr>
          <p:cNvSpPr>
            <a:spLocks noGrp="1"/>
          </p:cNvSpPr>
          <p:nvPr>
            <p:ph type="title"/>
          </p:nvPr>
        </p:nvSpPr>
        <p:spPr>
          <a:xfrm>
            <a:off x="628650" y="672747"/>
            <a:ext cx="7886700" cy="715556"/>
          </a:xfrm>
        </p:spPr>
        <p:txBody>
          <a:bodyPr vert="horz" lIns="91440" tIns="45720" rIns="91440" bIns="45720" rtlCol="0" anchor="ctr">
            <a:normAutofit/>
          </a:bodyPr>
          <a:lstStyle/>
          <a:p>
            <a:pPr algn="ctr" defTabSz="914400" eaLnBrk="1" hangingPunct="1">
              <a:lnSpc>
                <a:spcPct val="90000"/>
              </a:lnSpc>
            </a:pPr>
            <a:r>
              <a:rPr lang="en-US" altLang="en-US" sz="2200" kern="1200">
                <a:solidFill>
                  <a:schemeClr val="bg1"/>
                </a:solidFill>
                <a:cs typeface="+mj-cs"/>
              </a:rPr>
              <a:t>Module 02 Assignment - Inheritance</a:t>
            </a:r>
            <a:br>
              <a:rPr lang="en-US" altLang="en-US" sz="2200" b="0" kern="1200">
                <a:solidFill>
                  <a:schemeClr val="bg1"/>
                </a:solidFill>
                <a:cs typeface="+mj-cs"/>
              </a:rPr>
            </a:br>
            <a:endParaRPr lang="en-US" sz="2200" kern="1200">
              <a:solidFill>
                <a:schemeClr val="bg1"/>
              </a:solidFill>
              <a:cs typeface="+mj-cs"/>
            </a:endParaRPr>
          </a:p>
        </p:txBody>
      </p:sp>
      <p:sp>
        <p:nvSpPr>
          <p:cNvPr id="2" name="Footer Placeholder 1">
            <a:extLst>
              <a:ext uri="{FF2B5EF4-FFF2-40B4-BE49-F238E27FC236}">
                <a16:creationId xmlns:a16="http://schemas.microsoft.com/office/drawing/2014/main" id="{B1C968EC-6CDE-423A-BBFE-E47E06811D8B}"/>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algn="ctr" eaLnBrk="1" hangingPunct="1">
              <a:lnSpc>
                <a:spcPct val="90000"/>
              </a:lnSpc>
              <a:spcAft>
                <a:spcPts val="600"/>
              </a:spcAft>
            </a:pPr>
            <a:r>
              <a:rPr lang="en-US" kern="1200">
                <a:solidFill>
                  <a:prstClr val="black">
                    <a:tint val="75000"/>
                  </a:prstClr>
                </a:solidFill>
                <a:latin typeface="+mn-lt"/>
                <a:ea typeface="+mn-ea"/>
                <a:cs typeface="+mn-cs"/>
              </a:rPr>
              <a:t> 12/1/16       Copyright Rasmussen, Inc. Proprietary and Confidential</a:t>
            </a:r>
          </a:p>
        </p:txBody>
      </p:sp>
      <p:sp>
        <p:nvSpPr>
          <p:cNvPr id="3" name="Slide Number Placeholder 2">
            <a:extLst>
              <a:ext uri="{FF2B5EF4-FFF2-40B4-BE49-F238E27FC236}">
                <a16:creationId xmlns:a16="http://schemas.microsoft.com/office/drawing/2014/main" id="{A780427C-E1D1-4DE6-8DB6-6C95FE9BFD41}"/>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eaLnBrk="1" hangingPunct="1">
              <a:spcAft>
                <a:spcPts val="600"/>
              </a:spcAft>
              <a:defRPr/>
            </a:pPr>
            <a:fld id="{EBE69CB7-0160-4D2E-9562-5B341E143E9B}" type="slidenum">
              <a:rPr lang="en-US" sz="1000">
                <a:solidFill>
                  <a:prstClr val="black">
                    <a:tint val="75000"/>
                  </a:prstClr>
                </a:solidFill>
                <a:ea typeface="+mn-ea"/>
              </a:rPr>
              <a:pPr algn="r" eaLnBrk="1" hangingPunct="1">
                <a:spcAft>
                  <a:spcPts val="600"/>
                </a:spcAft>
                <a:defRPr/>
              </a:pPr>
              <a:t>15</a:t>
            </a:fld>
            <a:endParaRPr lang="en-US" sz="1000">
              <a:solidFill>
                <a:prstClr val="black">
                  <a:tint val="75000"/>
                </a:prstClr>
              </a:solidFill>
              <a:ea typeface="+mn-ea"/>
            </a:endParaRPr>
          </a:p>
        </p:txBody>
      </p:sp>
      <p:graphicFrame>
        <p:nvGraphicFramePr>
          <p:cNvPr id="6" name="Content Placeholder 5">
            <a:extLst>
              <a:ext uri="{FF2B5EF4-FFF2-40B4-BE49-F238E27FC236}">
                <a16:creationId xmlns:a16="http://schemas.microsoft.com/office/drawing/2014/main" id="{A7C77525-27F8-4288-93C4-D90E89C36B81}"/>
              </a:ext>
            </a:extLst>
          </p:cNvPr>
          <p:cNvGraphicFramePr>
            <a:graphicFrameLocks noGrp="1"/>
          </p:cNvGraphicFramePr>
          <p:nvPr>
            <p:ph idx="1"/>
            <p:extLst>
              <p:ext uri="{D42A27DB-BD31-4B8C-83A1-F6EECF244321}">
                <p14:modId xmlns:p14="http://schemas.microsoft.com/office/powerpoint/2010/main" val="2758167245"/>
              </p:ext>
            </p:extLst>
          </p:nvPr>
        </p:nvGraphicFramePr>
        <p:xfrm>
          <a:off x="628650" y="2256899"/>
          <a:ext cx="7886701" cy="3277656"/>
        </p:xfrm>
        <a:graphic>
          <a:graphicData uri="http://schemas.openxmlformats.org/drawingml/2006/table">
            <a:tbl>
              <a:tblPr firstRow="1" bandRow="1"/>
              <a:tblGrid>
                <a:gridCol w="6755641">
                  <a:extLst>
                    <a:ext uri="{9D8B030D-6E8A-4147-A177-3AD203B41FA5}">
                      <a16:colId xmlns:a16="http://schemas.microsoft.com/office/drawing/2014/main" val="4035714283"/>
                    </a:ext>
                  </a:extLst>
                </a:gridCol>
                <a:gridCol w="1131060">
                  <a:extLst>
                    <a:ext uri="{9D8B030D-6E8A-4147-A177-3AD203B41FA5}">
                      <a16:colId xmlns:a16="http://schemas.microsoft.com/office/drawing/2014/main" val="794635725"/>
                    </a:ext>
                  </a:extLst>
                </a:gridCol>
              </a:tblGrid>
              <a:tr h="546276">
                <a:tc>
                  <a:txBody>
                    <a:bodyPr/>
                    <a:lstStyle/>
                    <a:p>
                      <a:pPr algn="l"/>
                      <a:r>
                        <a:rPr lang="en-US" sz="1900" b="1">
                          <a:solidFill>
                            <a:srgbClr val="857E5B"/>
                          </a:solidFill>
                          <a:effectLst/>
                          <a:latin typeface="Arial" panose="020B0604020202020204" pitchFamily="34" charset="0"/>
                        </a:rPr>
                        <a:t>Criteria</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FDC331"/>
                    </a:solidFill>
                  </a:tcPr>
                </a:tc>
                <a:tc>
                  <a:txBody>
                    <a:bodyPr/>
                    <a:lstStyle/>
                    <a:p>
                      <a:pPr algn="ctr"/>
                      <a:r>
                        <a:rPr lang="en-US" sz="1900" b="1">
                          <a:solidFill>
                            <a:srgbClr val="857E5B"/>
                          </a:solidFill>
                          <a:effectLst/>
                          <a:latin typeface="Arial" panose="020B0604020202020204" pitchFamily="34" charset="0"/>
                        </a:rPr>
                        <a:t>Points</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FDC331"/>
                    </a:solidFill>
                  </a:tcPr>
                </a:tc>
                <a:extLst>
                  <a:ext uri="{0D108BD9-81ED-4DB2-BD59-A6C34878D82A}">
                    <a16:rowId xmlns:a16="http://schemas.microsoft.com/office/drawing/2014/main" val="2922395139"/>
                  </a:ext>
                </a:extLst>
              </a:tr>
              <a:tr h="546276">
                <a:tc>
                  <a:txBody>
                    <a:bodyPr/>
                    <a:lstStyle/>
                    <a:p>
                      <a:pPr algn="l"/>
                      <a:r>
                        <a:rPr lang="en-US" sz="1900">
                          <a:solidFill>
                            <a:srgbClr val="555753"/>
                          </a:solidFill>
                          <a:effectLst/>
                          <a:latin typeface="Arial" panose="020B0604020202020204" pitchFamily="34" charset="0"/>
                        </a:rPr>
                        <a:t>Created a Base Class.</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1900">
                          <a:solidFill>
                            <a:srgbClr val="555753"/>
                          </a:solidFill>
                          <a:effectLst/>
                          <a:latin typeface="Arial" panose="020B0604020202020204" pitchFamily="34" charset="0"/>
                        </a:rPr>
                        <a:t>25</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172953443"/>
                  </a:ext>
                </a:extLst>
              </a:tr>
              <a:tr h="546276">
                <a:tc>
                  <a:txBody>
                    <a:bodyPr/>
                    <a:lstStyle/>
                    <a:p>
                      <a:pPr algn="l"/>
                      <a:r>
                        <a:rPr lang="en-US" sz="1900">
                          <a:solidFill>
                            <a:srgbClr val="555753"/>
                          </a:solidFill>
                          <a:effectLst/>
                          <a:latin typeface="Arial" panose="020B0604020202020204" pitchFamily="34" charset="0"/>
                        </a:rPr>
                        <a:t>Created a Child Class.</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1900">
                          <a:solidFill>
                            <a:srgbClr val="555753"/>
                          </a:solidFill>
                          <a:effectLst/>
                          <a:latin typeface="Arial" panose="020B0604020202020204" pitchFamily="34" charset="0"/>
                        </a:rPr>
                        <a:t>25</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2069996970"/>
                  </a:ext>
                </a:extLst>
              </a:tr>
              <a:tr h="546276">
                <a:tc>
                  <a:txBody>
                    <a:bodyPr/>
                    <a:lstStyle/>
                    <a:p>
                      <a:pPr algn="l"/>
                      <a:r>
                        <a:rPr lang="en-US" sz="1900">
                          <a:solidFill>
                            <a:srgbClr val="555753"/>
                          </a:solidFill>
                          <a:effectLst/>
                          <a:latin typeface="Arial" panose="020B0604020202020204" pitchFamily="34" charset="0"/>
                        </a:rPr>
                        <a:t>Submitted an entire Java solution.</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1900">
                          <a:solidFill>
                            <a:srgbClr val="555753"/>
                          </a:solidFill>
                          <a:effectLst/>
                          <a:latin typeface="Arial" panose="020B0604020202020204" pitchFamily="34" charset="0"/>
                        </a:rPr>
                        <a:t>25</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3568216665"/>
                  </a:ext>
                </a:extLst>
              </a:tr>
              <a:tr h="546276">
                <a:tc>
                  <a:txBody>
                    <a:bodyPr/>
                    <a:lstStyle/>
                    <a:p>
                      <a:pPr algn="l"/>
                      <a:r>
                        <a:rPr lang="en-US" sz="1900">
                          <a:solidFill>
                            <a:srgbClr val="555753"/>
                          </a:solidFill>
                          <a:effectLst/>
                          <a:latin typeface="Arial" panose="020B0604020202020204" pitchFamily="34" charset="0"/>
                        </a:rPr>
                        <a:t>Submitted an output screenshot created in Microsoft Word.</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1900">
                          <a:solidFill>
                            <a:srgbClr val="555753"/>
                          </a:solidFill>
                          <a:effectLst/>
                          <a:latin typeface="Arial" panose="020B0604020202020204" pitchFamily="34" charset="0"/>
                        </a:rPr>
                        <a:t>25</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2242260901"/>
                  </a:ext>
                </a:extLst>
              </a:tr>
              <a:tr h="546276">
                <a:tc>
                  <a:txBody>
                    <a:bodyPr/>
                    <a:lstStyle/>
                    <a:p>
                      <a:pPr algn="r"/>
                      <a:r>
                        <a:rPr lang="en-US" sz="1900">
                          <a:solidFill>
                            <a:srgbClr val="555753"/>
                          </a:solidFill>
                          <a:effectLst/>
                          <a:latin typeface="Arial" panose="020B0604020202020204" pitchFamily="34" charset="0"/>
                        </a:rPr>
                        <a:t>Total</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1900">
                          <a:solidFill>
                            <a:srgbClr val="555753"/>
                          </a:solidFill>
                          <a:effectLst/>
                          <a:latin typeface="Arial" panose="020B0604020202020204" pitchFamily="34" charset="0"/>
                        </a:rPr>
                        <a:t>100</a:t>
                      </a:r>
                    </a:p>
                  </a:txBody>
                  <a:tcPr marL="90101" marR="90101" marT="90101" marB="90101">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2246515842"/>
                  </a:ext>
                </a:extLst>
              </a:tr>
            </a:tbl>
          </a:graphicData>
        </a:graphic>
      </p:graphicFrame>
    </p:spTree>
    <p:extLst>
      <p:ext uri="{BB962C8B-B14F-4D97-AF65-F5344CB8AC3E}">
        <p14:creationId xmlns:p14="http://schemas.microsoft.com/office/powerpoint/2010/main" val="22801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5" name="Group 3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699589"/>
            <a:ext cx="2755857" cy="3470421"/>
            <a:chOff x="697883" y="1816768"/>
            <a:chExt cx="3674476" cy="3470421"/>
          </a:xfrm>
        </p:grpSpPr>
        <p:sp>
          <p:nvSpPr>
            <p:cNvPr id="36" name="Rectangle 3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Title 4"/>
          <p:cNvSpPr>
            <a:spLocks noGrp="1"/>
          </p:cNvSpPr>
          <p:nvPr>
            <p:ph type="title"/>
          </p:nvPr>
        </p:nvSpPr>
        <p:spPr>
          <a:xfrm>
            <a:off x="678657" y="2415322"/>
            <a:ext cx="2588798" cy="2399869"/>
          </a:xfrm>
        </p:spPr>
        <p:txBody>
          <a:bodyPr vert="horz" lIns="91440" tIns="45720" rIns="91440" bIns="45720" rtlCol="0" anchor="ctr">
            <a:normAutofit/>
          </a:bodyPr>
          <a:lstStyle/>
          <a:p>
            <a:pPr algn="ctr" defTabSz="914400" eaLnBrk="1" hangingPunct="1">
              <a:lnSpc>
                <a:spcPct val="90000"/>
              </a:lnSpc>
            </a:pPr>
            <a:r>
              <a:rPr lang="en-US" sz="3500" kern="1200">
                <a:solidFill>
                  <a:srgbClr val="FFFFFF"/>
                </a:solidFill>
                <a:latin typeface="+mj-lt"/>
                <a:ea typeface="+mj-ea"/>
                <a:cs typeface="+mj-cs"/>
              </a:rPr>
              <a:t>Week 2 Course Project</a:t>
            </a:r>
          </a:p>
        </p:txBody>
      </p:sp>
      <p:sp>
        <p:nvSpPr>
          <p:cNvPr id="3" name="Slide Number Placeholder 2"/>
          <p:cNvSpPr>
            <a:spLocks noGrp="1"/>
          </p:cNvSpPr>
          <p:nvPr>
            <p:ph type="sldNum" sz="quarter" idx="4"/>
          </p:nvPr>
        </p:nvSpPr>
        <p:spPr>
          <a:xfrm>
            <a:off x="7852410" y="320040"/>
            <a:ext cx="685800" cy="320040"/>
          </a:xfrm>
        </p:spPr>
        <p:txBody>
          <a:bodyPr vert="horz" lIns="91440" tIns="45720" rIns="91440" bIns="45720" rtlCol="0" anchor="ctr">
            <a:normAutofit/>
          </a:bodyPr>
          <a:lstStyle/>
          <a:p>
            <a:pPr algn="r" eaLnBrk="1" hangingPunct="1">
              <a:spcAft>
                <a:spcPts val="600"/>
              </a:spcAft>
              <a:defRPr/>
            </a:pPr>
            <a:fld id="{EBE69CB7-0160-4D2E-9562-5B341E143E9B}" type="slidenum">
              <a:rPr lang="en-US" sz="1000">
                <a:solidFill>
                  <a:schemeClr val="tx1">
                    <a:lumMod val="50000"/>
                    <a:lumOff val="50000"/>
                  </a:schemeClr>
                </a:solidFill>
                <a:ea typeface="+mn-ea"/>
              </a:rPr>
              <a:pPr algn="r" eaLnBrk="1" hangingPunct="1">
                <a:spcAft>
                  <a:spcPts val="600"/>
                </a:spcAft>
                <a:defRPr/>
              </a:pPr>
              <a:t>16</a:t>
            </a:fld>
            <a:endParaRPr lang="en-US" sz="1000">
              <a:solidFill>
                <a:schemeClr val="tx1">
                  <a:lumMod val="50000"/>
                  <a:lumOff val="50000"/>
                </a:schemeClr>
              </a:solidFill>
              <a:ea typeface="+mn-ea"/>
            </a:endParaRPr>
          </a:p>
        </p:txBody>
      </p:sp>
      <p:sp>
        <p:nvSpPr>
          <p:cNvPr id="4" name="Content Placeholder 3"/>
          <p:cNvSpPr>
            <a:spLocks noGrp="1"/>
          </p:cNvSpPr>
          <p:nvPr>
            <p:ph idx="1"/>
          </p:nvPr>
        </p:nvSpPr>
        <p:spPr>
          <a:xfrm>
            <a:off x="3840480" y="804672"/>
            <a:ext cx="4711446" cy="5248656"/>
          </a:xfrm>
        </p:spPr>
        <p:txBody>
          <a:bodyPr vert="horz" lIns="91440" tIns="45720" rIns="91440" bIns="45720" rtlCol="0" anchor="ctr">
            <a:normAutofit/>
          </a:bodyPr>
          <a:lstStyle/>
          <a:p>
            <a:pPr marL="0" indent="-228600" defTabSz="914400" eaLnBrk="1" hangingPunct="1">
              <a:lnSpc>
                <a:spcPct val="90000"/>
              </a:lnSpc>
              <a:buFont typeface="Arial" panose="020B0604020202020204" pitchFamily="34" charset="0"/>
              <a:buChar char="•"/>
            </a:pPr>
            <a:r>
              <a:rPr lang="en-US" sz="1700" kern="1200">
                <a:solidFill>
                  <a:schemeClr val="tx1"/>
                </a:solidFill>
              </a:rPr>
              <a:t>You are working as a software developer for a large insurance company. Your company is planning to migrate the existing systems from Visual Basic to Java and this will require new calculations. You will be creating a program that calculates the insurance payment category based on the BMI score.</a:t>
            </a:r>
          </a:p>
        </p:txBody>
      </p:sp>
      <p:sp>
        <p:nvSpPr>
          <p:cNvPr id="2" name="Footer Placeholder 1"/>
          <p:cNvSpPr>
            <a:spLocks noGrp="1"/>
          </p:cNvSpPr>
          <p:nvPr>
            <p:ph type="ftr" sz="quarter" idx="3"/>
          </p:nvPr>
        </p:nvSpPr>
        <p:spPr>
          <a:xfrm>
            <a:off x="603504" y="6227064"/>
            <a:ext cx="7941564" cy="320040"/>
          </a:xfrm>
        </p:spPr>
        <p:txBody>
          <a:bodyPr vert="horz" lIns="91440" tIns="45720" rIns="91440" bIns="45720" rtlCol="0" anchor="ctr">
            <a:normAutofit/>
          </a:bodyPr>
          <a:lstStyle/>
          <a:p>
            <a:pPr eaLnBrk="1" hangingPunct="1">
              <a:spcAft>
                <a:spcPts val="600"/>
              </a:spcAft>
            </a:pPr>
            <a:r>
              <a:rPr lang="en-US" sz="1000" kern="1200">
                <a:solidFill>
                  <a:schemeClr val="tx1">
                    <a:lumMod val="50000"/>
                    <a:lumOff val="50000"/>
                  </a:schemeClr>
                </a:solidFill>
                <a:latin typeface="+mn-lt"/>
                <a:ea typeface="+mn-ea"/>
                <a:cs typeface="+mn-cs"/>
              </a:rPr>
              <a:t> 12/1/16       Copyright Rasmussen, Inc. Proprietary and Confidential</a:t>
            </a:r>
          </a:p>
        </p:txBody>
      </p:sp>
    </p:spTree>
    <p:extLst>
      <p:ext uri="{BB962C8B-B14F-4D97-AF65-F5344CB8AC3E}">
        <p14:creationId xmlns:p14="http://schemas.microsoft.com/office/powerpoint/2010/main" val="1876540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p:cNvSpPr>
            <a:spLocks noGrp="1"/>
          </p:cNvSpPr>
          <p:nvPr>
            <p:ph type="title"/>
          </p:nvPr>
        </p:nvSpPr>
        <p:spPr>
          <a:xfrm>
            <a:off x="647271" y="1012004"/>
            <a:ext cx="2562119" cy="4795408"/>
          </a:xfrm>
        </p:spPr>
        <p:txBody>
          <a:bodyPr vert="horz" lIns="91440" tIns="45720" rIns="91440" bIns="45720" rtlCol="0" anchor="ctr">
            <a:normAutofit/>
          </a:bodyPr>
          <a:lstStyle/>
          <a:p>
            <a:pPr defTabSz="914400" eaLnBrk="1" hangingPunct="1">
              <a:lnSpc>
                <a:spcPct val="90000"/>
              </a:lnSpc>
            </a:pPr>
            <a:r>
              <a:rPr lang="en-US" kern="1200">
                <a:solidFill>
                  <a:srgbClr val="FFFFFF"/>
                </a:solidFill>
                <a:cs typeface="+mj-cs"/>
              </a:rPr>
              <a:t>Week 2 Course Project</a:t>
            </a:r>
          </a:p>
        </p:txBody>
      </p:sp>
      <p:sp>
        <p:nvSpPr>
          <p:cNvPr id="2" name="Footer Placeholder 1"/>
          <p:cNvSpPr>
            <a:spLocks noGrp="1"/>
          </p:cNvSpPr>
          <p:nvPr>
            <p:ph type="ftr" sz="quarter" idx="3"/>
          </p:nvPr>
        </p:nvSpPr>
        <p:spPr>
          <a:xfrm>
            <a:off x="562728" y="6356350"/>
            <a:ext cx="3086100" cy="365125"/>
          </a:xfrm>
        </p:spPr>
        <p:txBody>
          <a:bodyPr vert="horz" lIns="91440" tIns="45720" rIns="91440" bIns="45720" rtlCol="0" anchor="ctr">
            <a:normAutofit/>
          </a:bodyPr>
          <a:lstStyle/>
          <a:p>
            <a:pPr algn="l" eaLnBrk="1" hangingPunct="1">
              <a:lnSpc>
                <a:spcPct val="90000"/>
              </a:lnSpc>
              <a:spcAft>
                <a:spcPts val="600"/>
              </a:spcAft>
            </a:pPr>
            <a:r>
              <a:rPr lang="en-US" kern="1200">
                <a:solidFill>
                  <a:prstClr val="black">
                    <a:tint val="75000"/>
                  </a:prstClr>
                </a:solidFill>
                <a:latin typeface="+mn-lt"/>
                <a:ea typeface="+mn-ea"/>
                <a:cs typeface="+mn-cs"/>
              </a:rPr>
              <a:t> 12/1/16       Copyright Rasmussen, Inc. Proprietary and Confidential</a:t>
            </a:r>
          </a:p>
        </p:txBody>
      </p:sp>
      <p:sp>
        <p:nvSpPr>
          <p:cNvPr id="3" name="Slide Number Placeholder 2"/>
          <p:cNvSpPr>
            <a:spLocks noGrp="1"/>
          </p:cNvSpPr>
          <p:nvPr>
            <p:ph type="sldNum" sz="quarter" idx="4"/>
          </p:nvPr>
        </p:nvSpPr>
        <p:spPr>
          <a:xfrm>
            <a:off x="8044665" y="6356350"/>
            <a:ext cx="470685" cy="365125"/>
          </a:xfrm>
        </p:spPr>
        <p:txBody>
          <a:bodyPr vert="horz" lIns="91440" tIns="45720" rIns="91440" bIns="45720" rtlCol="0" anchor="ctr">
            <a:normAutofit/>
          </a:bodyPr>
          <a:lstStyle/>
          <a:p>
            <a:pPr algn="r" eaLnBrk="1" hangingPunct="1">
              <a:spcAft>
                <a:spcPts val="600"/>
              </a:spcAft>
              <a:defRPr/>
            </a:pPr>
            <a:fld id="{EBE69CB7-0160-4D2E-9562-5B341E143E9B}" type="slidenum">
              <a:rPr lang="en-US" sz="1000">
                <a:solidFill>
                  <a:prstClr val="black">
                    <a:tint val="75000"/>
                  </a:prstClr>
                </a:solidFill>
                <a:ea typeface="+mn-ea"/>
              </a:rPr>
              <a:pPr algn="r" eaLnBrk="1" hangingPunct="1">
                <a:spcAft>
                  <a:spcPts val="600"/>
                </a:spcAft>
                <a:defRPr/>
              </a:pPr>
              <a:t>17</a:t>
            </a:fld>
            <a:endParaRPr lang="en-US" sz="1000">
              <a:solidFill>
                <a:prstClr val="black">
                  <a:tint val="75000"/>
                </a:prstClr>
              </a:solidFill>
              <a:ea typeface="+mn-ea"/>
            </a:endParaRPr>
          </a:p>
        </p:txBody>
      </p:sp>
      <p:graphicFrame>
        <p:nvGraphicFramePr>
          <p:cNvPr id="7" name="Content Placeholder 3">
            <a:extLst>
              <a:ext uri="{FF2B5EF4-FFF2-40B4-BE49-F238E27FC236}">
                <a16:creationId xmlns:a16="http://schemas.microsoft.com/office/drawing/2014/main" id="{5294D578-0E14-4E83-96E8-82D289CC771B}"/>
              </a:ext>
            </a:extLst>
          </p:cNvPr>
          <p:cNvGraphicFramePr>
            <a:graphicFrameLocks noGrp="1"/>
          </p:cNvGraphicFramePr>
          <p:nvPr>
            <p:ph idx="1"/>
            <p:extLst>
              <p:ext uri="{D42A27DB-BD31-4B8C-83A1-F6EECF244321}">
                <p14:modId xmlns:p14="http://schemas.microsoft.com/office/powerpoint/2010/main" val="957686085"/>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835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28650" y="963877"/>
            <a:ext cx="2620771" cy="4930246"/>
          </a:xfrm>
        </p:spPr>
        <p:txBody>
          <a:bodyPr vert="horz" lIns="91440" tIns="45720" rIns="91440" bIns="45720" rtlCol="0" anchor="ctr">
            <a:normAutofit/>
          </a:bodyPr>
          <a:lstStyle/>
          <a:p>
            <a:pPr algn="r" defTabSz="914400" eaLnBrk="1" hangingPunct="1">
              <a:lnSpc>
                <a:spcPct val="90000"/>
              </a:lnSpc>
            </a:pPr>
            <a:r>
              <a:rPr lang="en-US" kern="1200">
                <a:solidFill>
                  <a:schemeClr val="accent1"/>
                </a:solidFill>
                <a:latin typeface="+mj-lt"/>
                <a:ea typeface="+mj-ea"/>
                <a:cs typeface="+mj-cs"/>
              </a:rPr>
              <a:t>Week 2 Course Project</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3732023" y="963877"/>
            <a:ext cx="4783327" cy="4930246"/>
          </a:xfrm>
        </p:spPr>
        <p:txBody>
          <a:bodyPr vert="horz" lIns="91440" tIns="45720" rIns="91440" bIns="45720" rtlCol="0" anchor="ctr">
            <a:normAutofit/>
          </a:bodyPr>
          <a:lstStyle/>
          <a:p>
            <a:pPr indent="-228600" defTabSz="914400" eaLnBrk="1" hangingPunct="1">
              <a:lnSpc>
                <a:spcPct val="90000"/>
              </a:lnSpc>
              <a:buFont typeface="Arial" panose="020B0604020202020204" pitchFamily="34" charset="0"/>
              <a:buChar char="•"/>
            </a:pPr>
            <a:r>
              <a:rPr lang="en-US" sz="2100" kern="1200">
                <a:solidFill>
                  <a:schemeClr val="tx1"/>
                </a:solidFill>
              </a:rPr>
              <a:t>Display person name and BMI Category.</a:t>
            </a:r>
          </a:p>
          <a:p>
            <a:pPr lvl="1" indent="-228600" defTabSz="914400" eaLnBrk="1" hangingPunct="1">
              <a:lnSpc>
                <a:spcPct val="90000"/>
              </a:lnSpc>
              <a:buFont typeface="Arial" panose="020B0604020202020204" pitchFamily="34" charset="0"/>
              <a:buChar char="•"/>
            </a:pPr>
            <a:r>
              <a:rPr lang="en-US" sz="2100" kern="1200">
                <a:solidFill>
                  <a:schemeClr val="tx1"/>
                </a:solidFill>
              </a:rPr>
              <a:t>If the BMI Score is less than 18.5, then underweight.</a:t>
            </a:r>
          </a:p>
          <a:p>
            <a:pPr lvl="1" indent="-228600" defTabSz="914400" eaLnBrk="1" hangingPunct="1">
              <a:lnSpc>
                <a:spcPct val="90000"/>
              </a:lnSpc>
              <a:buFont typeface="Arial" panose="020B0604020202020204" pitchFamily="34" charset="0"/>
              <a:buChar char="•"/>
            </a:pPr>
            <a:r>
              <a:rPr lang="en-US" sz="2100" kern="1200">
                <a:solidFill>
                  <a:schemeClr val="tx1"/>
                </a:solidFill>
              </a:rPr>
              <a:t>If the BMI Score is between 18.5-24.9, then Normal.</a:t>
            </a:r>
          </a:p>
          <a:p>
            <a:pPr lvl="1" indent="-228600" defTabSz="914400" eaLnBrk="1" hangingPunct="1">
              <a:lnSpc>
                <a:spcPct val="90000"/>
              </a:lnSpc>
              <a:buFont typeface="Arial" panose="020B0604020202020204" pitchFamily="34" charset="0"/>
              <a:buChar char="•"/>
            </a:pPr>
            <a:r>
              <a:rPr lang="en-US" sz="2100" kern="1200">
                <a:solidFill>
                  <a:schemeClr val="tx1"/>
                </a:solidFill>
              </a:rPr>
              <a:t>If the BMI score is between 25 to 29.9, then Overweight.</a:t>
            </a:r>
          </a:p>
          <a:p>
            <a:pPr lvl="1" indent="-228600" defTabSz="914400" eaLnBrk="1" hangingPunct="1">
              <a:lnSpc>
                <a:spcPct val="90000"/>
              </a:lnSpc>
              <a:buFont typeface="Arial" panose="020B0604020202020204" pitchFamily="34" charset="0"/>
              <a:buChar char="•"/>
            </a:pPr>
            <a:r>
              <a:rPr lang="en-US" sz="2100" kern="1200">
                <a:solidFill>
                  <a:schemeClr val="tx1"/>
                </a:solidFill>
              </a:rPr>
              <a:t>If the BMI score is greater than 29.9, then Obesity.</a:t>
            </a:r>
          </a:p>
        </p:txBody>
      </p:sp>
      <p:sp>
        <p:nvSpPr>
          <p:cNvPr id="2" name="Footer Placeholder 1"/>
          <p:cNvSpPr>
            <a:spLocks noGrp="1"/>
          </p:cNvSpPr>
          <p:nvPr>
            <p:ph type="ftr" sz="quarter" idx="3"/>
          </p:nvPr>
        </p:nvSpPr>
        <p:spPr>
          <a:xfrm>
            <a:off x="3732023" y="6033479"/>
            <a:ext cx="3944989" cy="365125"/>
          </a:xfrm>
        </p:spPr>
        <p:txBody>
          <a:bodyPr vert="horz" lIns="91440" tIns="45720" rIns="91440" bIns="45720" rtlCol="0" anchor="ctr">
            <a:normAutofit/>
          </a:bodyPr>
          <a:lstStyle/>
          <a:p>
            <a:pPr algn="l" eaLnBrk="1" hangingPunct="1">
              <a:spcAft>
                <a:spcPts val="600"/>
              </a:spcAft>
            </a:pPr>
            <a:r>
              <a:rPr lang="en-US" kern="1200">
                <a:solidFill>
                  <a:schemeClr val="tx1">
                    <a:alpha val="80000"/>
                  </a:schemeClr>
                </a:solidFill>
                <a:latin typeface="+mn-lt"/>
                <a:ea typeface="+mn-ea"/>
                <a:cs typeface="+mn-cs"/>
              </a:rPr>
              <a:t> 12/1/16       Copyright Rasmussen, Inc. Proprietary and Confidential</a:t>
            </a:r>
          </a:p>
        </p:txBody>
      </p:sp>
      <p:sp>
        <p:nvSpPr>
          <p:cNvPr id="3" name="Slide Number Placeholder 2"/>
          <p:cNvSpPr>
            <a:spLocks noGrp="1"/>
          </p:cNvSpPr>
          <p:nvPr>
            <p:ph type="sldNum" sz="quarter" idx="4"/>
          </p:nvPr>
        </p:nvSpPr>
        <p:spPr>
          <a:xfrm>
            <a:off x="7928637" y="6033479"/>
            <a:ext cx="586712" cy="365125"/>
          </a:xfrm>
        </p:spPr>
        <p:txBody>
          <a:bodyPr vert="horz" lIns="91440" tIns="45720" rIns="91440" bIns="45720" rtlCol="0" anchor="ctr">
            <a:normAutofit/>
          </a:bodyPr>
          <a:lstStyle/>
          <a:p>
            <a:pPr algn="r" eaLnBrk="1" hangingPunct="1">
              <a:spcAft>
                <a:spcPts val="600"/>
              </a:spcAft>
              <a:defRPr/>
            </a:pPr>
            <a:fld id="{EBE69CB7-0160-4D2E-9562-5B341E143E9B}" type="slidenum">
              <a:rPr lang="en-US">
                <a:solidFill>
                  <a:schemeClr val="tx1">
                    <a:alpha val="80000"/>
                  </a:schemeClr>
                </a:solidFill>
                <a:ea typeface="+mn-ea"/>
              </a:rPr>
              <a:pPr algn="r" eaLnBrk="1" hangingPunct="1">
                <a:spcAft>
                  <a:spcPts val="600"/>
                </a:spcAft>
                <a:defRPr/>
              </a:pPr>
              <a:t>18</a:t>
            </a:fld>
            <a:endParaRPr lang="en-US">
              <a:solidFill>
                <a:schemeClr val="tx1">
                  <a:alpha val="80000"/>
                </a:schemeClr>
              </a:solidFill>
              <a:ea typeface="+mn-ea"/>
            </a:endParaRPr>
          </a:p>
        </p:txBody>
      </p:sp>
    </p:spTree>
    <p:extLst>
      <p:ext uri="{BB962C8B-B14F-4D97-AF65-F5344CB8AC3E}">
        <p14:creationId xmlns:p14="http://schemas.microsoft.com/office/powerpoint/2010/main" val="95908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28650" y="963877"/>
            <a:ext cx="2620771" cy="4930246"/>
          </a:xfrm>
        </p:spPr>
        <p:txBody>
          <a:bodyPr vert="horz" lIns="91440" tIns="45720" rIns="91440" bIns="45720" rtlCol="0" anchor="ctr">
            <a:normAutofit/>
          </a:bodyPr>
          <a:lstStyle/>
          <a:p>
            <a:pPr algn="r" defTabSz="914400" eaLnBrk="1" hangingPunct="1">
              <a:lnSpc>
                <a:spcPct val="90000"/>
              </a:lnSpc>
            </a:pPr>
            <a:r>
              <a:rPr lang="en-US" kern="1200">
                <a:solidFill>
                  <a:schemeClr val="accent1"/>
                </a:solidFill>
                <a:latin typeface="+mj-lt"/>
                <a:ea typeface="+mj-ea"/>
                <a:cs typeface="+mj-cs"/>
              </a:rPr>
              <a:t>Week 2 Course Project</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3732023" y="963877"/>
            <a:ext cx="4783327" cy="4930246"/>
          </a:xfrm>
        </p:spPr>
        <p:txBody>
          <a:bodyPr vert="horz" lIns="91440" tIns="45720" rIns="91440" bIns="45720" rtlCol="0" anchor="ctr">
            <a:normAutofit/>
          </a:bodyPr>
          <a:lstStyle/>
          <a:p>
            <a:pPr indent="-228600" defTabSz="914400" eaLnBrk="1" hangingPunct="1">
              <a:lnSpc>
                <a:spcPct val="90000"/>
              </a:lnSpc>
              <a:buFont typeface="Arial" panose="020B0604020202020204" pitchFamily="34" charset="0"/>
              <a:buChar char="•"/>
            </a:pPr>
            <a:r>
              <a:rPr lang="en-US" sz="2100" kern="1200">
                <a:solidFill>
                  <a:schemeClr val="tx1"/>
                </a:solidFill>
              </a:rPr>
              <a:t>Calculate Insurance Payment Category based on BMI Category.</a:t>
            </a:r>
          </a:p>
          <a:p>
            <a:pPr lvl="1" indent="-228600" defTabSz="914400" eaLnBrk="1" hangingPunct="1">
              <a:lnSpc>
                <a:spcPct val="90000"/>
              </a:lnSpc>
              <a:buFont typeface="Arial" panose="020B0604020202020204" pitchFamily="34" charset="0"/>
              <a:buChar char="•"/>
            </a:pPr>
            <a:r>
              <a:rPr lang="en-US" sz="2100" kern="1200">
                <a:solidFill>
                  <a:schemeClr val="tx1"/>
                </a:solidFill>
              </a:rPr>
              <a:t>If underweight, then insurance payment category is low.</a:t>
            </a:r>
          </a:p>
          <a:p>
            <a:pPr lvl="1" indent="-228600" defTabSz="914400" eaLnBrk="1" hangingPunct="1">
              <a:lnSpc>
                <a:spcPct val="90000"/>
              </a:lnSpc>
              <a:buFont typeface="Arial" panose="020B0604020202020204" pitchFamily="34" charset="0"/>
              <a:buChar char="•"/>
            </a:pPr>
            <a:r>
              <a:rPr lang="en-US" sz="2100" kern="1200">
                <a:solidFill>
                  <a:schemeClr val="tx1"/>
                </a:solidFill>
              </a:rPr>
              <a:t>If Normal weight, then insurance payment category is low.</a:t>
            </a:r>
          </a:p>
          <a:p>
            <a:pPr lvl="1" indent="-228600" defTabSz="914400" eaLnBrk="1" hangingPunct="1">
              <a:lnSpc>
                <a:spcPct val="90000"/>
              </a:lnSpc>
              <a:buFont typeface="Arial" panose="020B0604020202020204" pitchFamily="34" charset="0"/>
              <a:buChar char="•"/>
            </a:pPr>
            <a:r>
              <a:rPr lang="en-US" sz="2100" kern="1200">
                <a:solidFill>
                  <a:schemeClr val="tx1"/>
                </a:solidFill>
              </a:rPr>
              <a:t>If Overweight, then insurance payment category is high.</a:t>
            </a:r>
          </a:p>
          <a:p>
            <a:pPr lvl="1" indent="-228600" defTabSz="914400" eaLnBrk="1" hangingPunct="1">
              <a:lnSpc>
                <a:spcPct val="90000"/>
              </a:lnSpc>
              <a:buFont typeface="Arial" panose="020B0604020202020204" pitchFamily="34" charset="0"/>
              <a:buChar char="•"/>
            </a:pPr>
            <a:r>
              <a:rPr lang="en-US" sz="2100" kern="1200">
                <a:solidFill>
                  <a:schemeClr val="tx1"/>
                </a:solidFill>
              </a:rPr>
              <a:t>If Obesity, then insurance payment category is highest.</a:t>
            </a:r>
          </a:p>
        </p:txBody>
      </p:sp>
      <p:sp>
        <p:nvSpPr>
          <p:cNvPr id="2" name="Footer Placeholder 1"/>
          <p:cNvSpPr>
            <a:spLocks noGrp="1"/>
          </p:cNvSpPr>
          <p:nvPr>
            <p:ph type="ftr" sz="quarter" idx="3"/>
          </p:nvPr>
        </p:nvSpPr>
        <p:spPr>
          <a:xfrm>
            <a:off x="3732023" y="6033479"/>
            <a:ext cx="3944989" cy="365125"/>
          </a:xfrm>
        </p:spPr>
        <p:txBody>
          <a:bodyPr vert="horz" lIns="91440" tIns="45720" rIns="91440" bIns="45720" rtlCol="0" anchor="ctr">
            <a:normAutofit/>
          </a:bodyPr>
          <a:lstStyle/>
          <a:p>
            <a:pPr algn="l" eaLnBrk="1" hangingPunct="1">
              <a:spcAft>
                <a:spcPts val="600"/>
              </a:spcAft>
            </a:pPr>
            <a:r>
              <a:rPr lang="en-US" kern="1200">
                <a:solidFill>
                  <a:schemeClr val="tx1">
                    <a:alpha val="80000"/>
                  </a:schemeClr>
                </a:solidFill>
                <a:latin typeface="+mn-lt"/>
                <a:ea typeface="+mn-ea"/>
                <a:cs typeface="+mn-cs"/>
              </a:rPr>
              <a:t> 12/1/16       Copyright Rasmussen, Inc. Proprietary and Confidential</a:t>
            </a:r>
          </a:p>
        </p:txBody>
      </p:sp>
      <p:sp>
        <p:nvSpPr>
          <p:cNvPr id="3" name="Slide Number Placeholder 2"/>
          <p:cNvSpPr>
            <a:spLocks noGrp="1"/>
          </p:cNvSpPr>
          <p:nvPr>
            <p:ph type="sldNum" sz="quarter" idx="4"/>
          </p:nvPr>
        </p:nvSpPr>
        <p:spPr>
          <a:xfrm>
            <a:off x="7928637" y="6033479"/>
            <a:ext cx="586712" cy="365125"/>
          </a:xfrm>
        </p:spPr>
        <p:txBody>
          <a:bodyPr vert="horz" lIns="91440" tIns="45720" rIns="91440" bIns="45720" rtlCol="0" anchor="ctr">
            <a:normAutofit/>
          </a:bodyPr>
          <a:lstStyle/>
          <a:p>
            <a:pPr algn="r" eaLnBrk="1" hangingPunct="1">
              <a:spcAft>
                <a:spcPts val="600"/>
              </a:spcAft>
              <a:defRPr/>
            </a:pPr>
            <a:fld id="{EBE69CB7-0160-4D2E-9562-5B341E143E9B}" type="slidenum">
              <a:rPr lang="en-US">
                <a:solidFill>
                  <a:schemeClr val="tx1">
                    <a:alpha val="80000"/>
                  </a:schemeClr>
                </a:solidFill>
                <a:ea typeface="+mn-ea"/>
              </a:rPr>
              <a:pPr algn="r" eaLnBrk="1" hangingPunct="1">
                <a:spcAft>
                  <a:spcPts val="600"/>
                </a:spcAft>
                <a:defRPr/>
              </a:pPr>
              <a:t>19</a:t>
            </a:fld>
            <a:endParaRPr lang="en-US">
              <a:solidFill>
                <a:schemeClr val="tx1">
                  <a:alpha val="80000"/>
                </a:schemeClr>
              </a:solidFill>
              <a:ea typeface="+mn-ea"/>
            </a:endParaRPr>
          </a:p>
        </p:txBody>
      </p:sp>
    </p:spTree>
    <p:extLst>
      <p:ext uri="{BB962C8B-B14F-4D97-AF65-F5344CB8AC3E}">
        <p14:creationId xmlns:p14="http://schemas.microsoft.com/office/powerpoint/2010/main" val="397763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a:t> 12/1/16       Copyright Rasmussen, Inc. Proprietary and Confidential</a:t>
            </a:r>
            <a:endParaRPr lang="en-US" dirty="0"/>
          </a:p>
        </p:txBody>
      </p:sp>
      <p:sp>
        <p:nvSpPr>
          <p:cNvPr id="3" name="Slide Number Placeholder 2"/>
          <p:cNvSpPr>
            <a:spLocks noGrp="1"/>
          </p:cNvSpPr>
          <p:nvPr>
            <p:ph type="sldNum" sz="quarter" idx="4"/>
          </p:nvPr>
        </p:nvSpPr>
        <p:spPr/>
        <p:txBody>
          <a:bodyPr/>
          <a:lstStyle/>
          <a:p>
            <a:pPr>
              <a:defRPr/>
            </a:pPr>
            <a:fld id="{EBE69CB7-0160-4D2E-9562-5B341E143E9B}" type="slidenum">
              <a:rPr lang="en-US" smtClean="0"/>
              <a:pPr>
                <a:defRPr/>
              </a:pPr>
              <a:t>2</a:t>
            </a:fld>
            <a:endParaRPr lang="en-US" dirty="0"/>
          </a:p>
        </p:txBody>
      </p:sp>
      <p:sp>
        <p:nvSpPr>
          <p:cNvPr id="4" name="Content Placeholder 3"/>
          <p:cNvSpPr>
            <a:spLocks noGrp="1"/>
          </p:cNvSpPr>
          <p:nvPr>
            <p:ph idx="1"/>
          </p:nvPr>
        </p:nvSpPr>
        <p:spPr/>
        <p:txBody>
          <a:bodyPr/>
          <a:lstStyle/>
          <a:p>
            <a:pPr marL="0" indent="0">
              <a:buNone/>
            </a:pPr>
            <a:r>
              <a:rPr lang="en-US" dirty="0"/>
              <a:t>By the end of this module you should be able to:</a:t>
            </a:r>
          </a:p>
          <a:p>
            <a:r>
              <a:rPr lang="en-US" dirty="0"/>
              <a:t>Evaluate objects and classes.</a:t>
            </a:r>
          </a:p>
          <a:p>
            <a:r>
              <a:rPr lang="en-US" dirty="0"/>
              <a:t>Describe inheritance.</a:t>
            </a:r>
          </a:p>
          <a:p>
            <a:r>
              <a:rPr lang="en-US" dirty="0"/>
              <a:t>Formulate the implementation of polymorphism.</a:t>
            </a:r>
          </a:p>
          <a:p>
            <a:r>
              <a:rPr lang="en-US" dirty="0"/>
              <a:t>Describe the importance of an array.</a:t>
            </a:r>
          </a:p>
          <a:p>
            <a:endParaRPr lang="en-US" dirty="0"/>
          </a:p>
        </p:txBody>
      </p:sp>
      <p:sp>
        <p:nvSpPr>
          <p:cNvPr id="5" name="Title 4"/>
          <p:cNvSpPr>
            <a:spLocks noGrp="1"/>
          </p:cNvSpPr>
          <p:nvPr>
            <p:ph type="title"/>
          </p:nvPr>
        </p:nvSpPr>
        <p:spPr/>
        <p:txBody>
          <a:bodyPr/>
          <a:lstStyle/>
          <a:p>
            <a:r>
              <a:rPr lang="en-US" dirty="0"/>
              <a:t>Week 2 Objectives</a:t>
            </a:r>
          </a:p>
        </p:txBody>
      </p:sp>
    </p:spTree>
    <p:extLst>
      <p:ext uri="{BB962C8B-B14F-4D97-AF65-F5344CB8AC3E}">
        <p14:creationId xmlns:p14="http://schemas.microsoft.com/office/powerpoint/2010/main" val="1226770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17399" y="643467"/>
            <a:ext cx="8408193" cy="744836"/>
          </a:xfrm>
        </p:spPr>
        <p:txBody>
          <a:bodyPr vert="horz" lIns="91440" tIns="45720" rIns="91440" bIns="45720" rtlCol="0" anchor="ctr">
            <a:normAutofit/>
          </a:bodyPr>
          <a:lstStyle/>
          <a:p>
            <a:pPr algn="ctr" defTabSz="914400" eaLnBrk="1" hangingPunct="1">
              <a:lnSpc>
                <a:spcPct val="90000"/>
              </a:lnSpc>
            </a:pPr>
            <a:r>
              <a:rPr lang="en-US" sz="2800" kern="1200">
                <a:solidFill>
                  <a:schemeClr val="bg1"/>
                </a:solidFill>
                <a:latin typeface="+mj-lt"/>
                <a:ea typeface="+mj-ea"/>
                <a:cs typeface="+mj-cs"/>
              </a:rPr>
              <a:t>Week 2 Course Project – Calculate Insurance Category</a:t>
            </a:r>
          </a:p>
        </p:txBody>
      </p:sp>
      <p:sp>
        <p:nvSpPr>
          <p:cNvPr id="2" name="Footer Placeholder 1"/>
          <p:cNvSpPr>
            <a:spLocks noGrp="1"/>
          </p:cNvSpPr>
          <p:nvPr>
            <p:ph type="ftr" sz="quarter" idx="3"/>
          </p:nvPr>
        </p:nvSpPr>
        <p:spPr>
          <a:xfrm>
            <a:off x="3028950" y="6356350"/>
            <a:ext cx="3086100" cy="365125"/>
          </a:xfrm>
        </p:spPr>
        <p:txBody>
          <a:bodyPr vert="horz" lIns="91440" tIns="45720" rIns="91440" bIns="45720" rtlCol="0" anchor="ctr">
            <a:normAutofit/>
          </a:bodyPr>
          <a:lstStyle/>
          <a:p>
            <a:pPr algn="ctr" eaLnBrk="1" hangingPunct="1">
              <a:lnSpc>
                <a:spcPct val="90000"/>
              </a:lnSpc>
              <a:spcAft>
                <a:spcPts val="600"/>
              </a:spcAft>
            </a:pPr>
            <a:r>
              <a:rPr lang="en-US" kern="1200">
                <a:solidFill>
                  <a:schemeClr val="tx1">
                    <a:tint val="75000"/>
                  </a:schemeClr>
                </a:solidFill>
                <a:latin typeface="+mn-lt"/>
                <a:ea typeface="+mn-ea"/>
                <a:cs typeface="+mn-cs"/>
              </a:rPr>
              <a:t> 12/1/16       Copyright Rasmussen, Inc. Proprietary and Confidential</a:t>
            </a:r>
          </a:p>
        </p:txBody>
      </p:sp>
      <p:sp>
        <p:nvSpPr>
          <p:cNvPr id="3" name="Slide Number Placeholder 2"/>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eaLnBrk="1" hangingPunct="1">
              <a:spcAft>
                <a:spcPts val="600"/>
              </a:spcAft>
              <a:defRPr/>
            </a:pPr>
            <a:fld id="{EBE69CB7-0160-4D2E-9562-5B341E143E9B}" type="slidenum">
              <a:rPr lang="en-US" sz="1200" smtClean="0">
                <a:solidFill>
                  <a:schemeClr val="tx1">
                    <a:tint val="75000"/>
                  </a:schemeClr>
                </a:solidFill>
                <a:ea typeface="+mn-ea"/>
              </a:rPr>
              <a:pPr algn="r" eaLnBrk="1" hangingPunct="1">
                <a:spcAft>
                  <a:spcPts val="600"/>
                </a:spcAft>
                <a:defRPr/>
              </a:pPr>
              <a:t>20</a:t>
            </a:fld>
            <a:endParaRPr lang="en-US" sz="1200">
              <a:solidFill>
                <a:schemeClr val="tx1">
                  <a:tint val="75000"/>
                </a:schemeClr>
              </a:solidFill>
              <a:ea typeface="+mn-ea"/>
            </a:endParaRPr>
          </a:p>
        </p:txBody>
      </p:sp>
      <p:graphicFrame>
        <p:nvGraphicFramePr>
          <p:cNvPr id="8" name="Table 7">
            <a:extLst>
              <a:ext uri="{FF2B5EF4-FFF2-40B4-BE49-F238E27FC236}">
                <a16:creationId xmlns:a16="http://schemas.microsoft.com/office/drawing/2014/main" id="{D008AB30-C853-4B9D-868C-9484178CAD37}"/>
              </a:ext>
            </a:extLst>
          </p:cNvPr>
          <p:cNvGraphicFramePr>
            <a:graphicFrameLocks noGrp="1"/>
          </p:cNvGraphicFramePr>
          <p:nvPr>
            <p:extLst>
              <p:ext uri="{D42A27DB-BD31-4B8C-83A1-F6EECF244321}">
                <p14:modId xmlns:p14="http://schemas.microsoft.com/office/powerpoint/2010/main" val="489549987"/>
              </p:ext>
            </p:extLst>
          </p:nvPr>
        </p:nvGraphicFramePr>
        <p:xfrm>
          <a:off x="482600" y="2459212"/>
          <a:ext cx="8178800" cy="2826231"/>
        </p:xfrm>
        <a:graphic>
          <a:graphicData uri="http://schemas.openxmlformats.org/drawingml/2006/table">
            <a:tbl>
              <a:tblPr firstRow="1" bandRow="1"/>
              <a:tblGrid>
                <a:gridCol w="6888650">
                  <a:extLst>
                    <a:ext uri="{9D8B030D-6E8A-4147-A177-3AD203B41FA5}">
                      <a16:colId xmlns:a16="http://schemas.microsoft.com/office/drawing/2014/main" val="3754411249"/>
                    </a:ext>
                  </a:extLst>
                </a:gridCol>
                <a:gridCol w="1290150">
                  <a:extLst>
                    <a:ext uri="{9D8B030D-6E8A-4147-A177-3AD203B41FA5}">
                      <a16:colId xmlns:a16="http://schemas.microsoft.com/office/drawing/2014/main" val="2481321602"/>
                    </a:ext>
                  </a:extLst>
                </a:gridCol>
              </a:tblGrid>
              <a:tr h="622264">
                <a:tc>
                  <a:txBody>
                    <a:bodyPr/>
                    <a:lstStyle/>
                    <a:p>
                      <a:pPr algn="l"/>
                      <a:r>
                        <a:rPr lang="en-US" sz="2200" b="1">
                          <a:solidFill>
                            <a:srgbClr val="857E5B"/>
                          </a:solidFill>
                          <a:effectLst/>
                          <a:latin typeface="Arial" panose="020B0604020202020204" pitchFamily="34" charset="0"/>
                        </a:rPr>
                        <a:t>Criteria</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FDC331"/>
                    </a:solidFill>
                  </a:tcPr>
                </a:tc>
                <a:tc>
                  <a:txBody>
                    <a:bodyPr/>
                    <a:lstStyle/>
                    <a:p>
                      <a:pPr algn="ctr"/>
                      <a:r>
                        <a:rPr lang="en-US" sz="2200" b="1">
                          <a:solidFill>
                            <a:srgbClr val="857E5B"/>
                          </a:solidFill>
                          <a:effectLst/>
                          <a:latin typeface="Arial" panose="020B0604020202020204" pitchFamily="34" charset="0"/>
                        </a:rPr>
                        <a:t>Points</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FDC331"/>
                    </a:solidFill>
                  </a:tcPr>
                </a:tc>
                <a:extLst>
                  <a:ext uri="{0D108BD9-81ED-4DB2-BD59-A6C34878D82A}">
                    <a16:rowId xmlns:a16="http://schemas.microsoft.com/office/drawing/2014/main" val="851958147"/>
                  </a:ext>
                </a:extLst>
              </a:tr>
              <a:tr h="622264">
                <a:tc>
                  <a:txBody>
                    <a:bodyPr/>
                    <a:lstStyle/>
                    <a:p>
                      <a:pPr algn="l"/>
                      <a:r>
                        <a:rPr lang="en-US" sz="2200">
                          <a:solidFill>
                            <a:srgbClr val="555753"/>
                          </a:solidFill>
                          <a:effectLst/>
                          <a:latin typeface="Arial" panose="020B0604020202020204" pitchFamily="34" charset="0"/>
                        </a:rPr>
                        <a:t>Submitted an entire Java solution.</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2200">
                          <a:solidFill>
                            <a:srgbClr val="555753"/>
                          </a:solidFill>
                          <a:effectLst/>
                          <a:latin typeface="Arial" panose="020B0604020202020204" pitchFamily="34" charset="0"/>
                        </a:rPr>
                        <a:t>50</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4078812135"/>
                  </a:ext>
                </a:extLst>
              </a:tr>
              <a:tr h="959439">
                <a:tc>
                  <a:txBody>
                    <a:bodyPr/>
                    <a:lstStyle/>
                    <a:p>
                      <a:pPr algn="l"/>
                      <a:r>
                        <a:rPr lang="en-US" sz="2200">
                          <a:solidFill>
                            <a:srgbClr val="555753"/>
                          </a:solidFill>
                          <a:effectLst/>
                          <a:latin typeface="Arial" panose="020B0604020202020204" pitchFamily="34" charset="0"/>
                        </a:rPr>
                        <a:t>Submitted an output screenshot created in Microsoft Word.</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2200">
                          <a:solidFill>
                            <a:srgbClr val="555753"/>
                          </a:solidFill>
                          <a:effectLst/>
                          <a:latin typeface="Arial" panose="020B0604020202020204" pitchFamily="34" charset="0"/>
                        </a:rPr>
                        <a:t>50</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2646762483"/>
                  </a:ext>
                </a:extLst>
              </a:tr>
              <a:tr h="622264">
                <a:tc>
                  <a:txBody>
                    <a:bodyPr/>
                    <a:lstStyle/>
                    <a:p>
                      <a:pPr algn="r"/>
                      <a:r>
                        <a:rPr lang="en-US" sz="2200">
                          <a:solidFill>
                            <a:srgbClr val="555753"/>
                          </a:solidFill>
                          <a:effectLst/>
                          <a:latin typeface="Arial" panose="020B0604020202020204" pitchFamily="34" charset="0"/>
                        </a:rPr>
                        <a:t>Total</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tc>
                  <a:txBody>
                    <a:bodyPr/>
                    <a:lstStyle/>
                    <a:p>
                      <a:pPr algn="ctr"/>
                      <a:r>
                        <a:rPr lang="en-US" sz="2200">
                          <a:solidFill>
                            <a:srgbClr val="555753"/>
                          </a:solidFill>
                          <a:effectLst/>
                          <a:latin typeface="Arial" panose="020B0604020202020204" pitchFamily="34" charset="0"/>
                        </a:rPr>
                        <a:t>100</a:t>
                      </a:r>
                    </a:p>
                  </a:txBody>
                  <a:tcPr marL="102084" marR="102084" marT="102084" marB="102084">
                    <a:lnL w="9525" cap="flat" cmpd="sng" algn="ctr">
                      <a:solidFill>
                        <a:srgbClr val="857E5B"/>
                      </a:solidFill>
                      <a:prstDash val="solid"/>
                      <a:round/>
                      <a:headEnd type="none" w="med" len="med"/>
                      <a:tailEnd type="none" w="med" len="med"/>
                    </a:lnL>
                    <a:lnR w="9525" cap="flat" cmpd="sng" algn="ctr">
                      <a:solidFill>
                        <a:srgbClr val="857E5B"/>
                      </a:solidFill>
                      <a:prstDash val="solid"/>
                      <a:round/>
                      <a:headEnd type="none" w="med" len="med"/>
                      <a:tailEnd type="none" w="med" len="med"/>
                    </a:lnR>
                    <a:lnT w="9525" cap="flat" cmpd="sng" algn="ctr">
                      <a:solidFill>
                        <a:srgbClr val="857E5B"/>
                      </a:solidFill>
                      <a:prstDash val="solid"/>
                      <a:round/>
                      <a:headEnd type="none" w="med" len="med"/>
                      <a:tailEnd type="none" w="med" len="med"/>
                    </a:lnT>
                    <a:lnB w="9525" cap="flat" cmpd="sng" algn="ctr">
                      <a:solidFill>
                        <a:srgbClr val="857E5B"/>
                      </a:solidFill>
                      <a:prstDash val="solid"/>
                      <a:round/>
                      <a:headEnd type="none" w="med" len="med"/>
                      <a:tailEnd type="none" w="med" len="med"/>
                    </a:lnB>
                    <a:solidFill>
                      <a:srgbClr val="EAEADE"/>
                    </a:solidFill>
                  </a:tcPr>
                </a:tc>
                <a:extLst>
                  <a:ext uri="{0D108BD9-81ED-4DB2-BD59-A6C34878D82A}">
                    <a16:rowId xmlns:a16="http://schemas.microsoft.com/office/drawing/2014/main" val="2916916765"/>
                  </a:ext>
                </a:extLst>
              </a:tr>
            </a:tbl>
          </a:graphicData>
        </a:graphic>
      </p:graphicFrame>
    </p:spTree>
    <p:extLst>
      <p:ext uri="{BB962C8B-B14F-4D97-AF65-F5344CB8AC3E}">
        <p14:creationId xmlns:p14="http://schemas.microsoft.com/office/powerpoint/2010/main" val="5481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9"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8" name="Picture 2" descr="Image result for contact m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2012" y="3114046"/>
            <a:ext cx="3061697" cy="9567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0579" y="2947260"/>
            <a:ext cx="4003614" cy="2927188"/>
          </a:xfrm>
        </p:spPr>
        <p:txBody>
          <a:bodyPr anchor="ctr">
            <a:normAutofit/>
          </a:bodyPr>
          <a:lstStyle/>
          <a:p>
            <a:pPr marL="0" indent="0">
              <a:buNone/>
            </a:pPr>
            <a:endParaRPr lang="en-US" sz="1500">
              <a:solidFill>
                <a:srgbClr val="000000"/>
              </a:solidFill>
            </a:endParaRPr>
          </a:p>
          <a:p>
            <a:pPr marL="0" indent="0">
              <a:buNone/>
            </a:pPr>
            <a:r>
              <a:rPr lang="en-US" sz="1500">
                <a:solidFill>
                  <a:srgbClr val="000000"/>
                </a:solidFill>
              </a:rPr>
              <a:t>Anastasia Rashtchian  (MSCS, EdM, CAF, QEP, Citi Certified)</a:t>
            </a:r>
          </a:p>
          <a:p>
            <a:pPr marL="0" indent="0">
              <a:buNone/>
            </a:pPr>
            <a:endParaRPr lang="en-US" sz="1500">
              <a:solidFill>
                <a:srgbClr val="000000"/>
              </a:solidFill>
            </a:endParaRPr>
          </a:p>
          <a:p>
            <a:pPr marL="0" indent="0">
              <a:buNone/>
            </a:pPr>
            <a:r>
              <a:rPr lang="en-US" sz="1500">
                <a:solidFill>
                  <a:srgbClr val="000000"/>
                </a:solidFill>
              </a:rPr>
              <a:t>Email: </a:t>
            </a:r>
            <a:r>
              <a:rPr lang="en-US" sz="1500">
                <a:solidFill>
                  <a:srgbClr val="000000"/>
                </a:solidFill>
                <a:hlinkClick r:id="rId4"/>
              </a:rPr>
              <a:t>anastasia.rashtchian@rasmussen.edu</a:t>
            </a:r>
            <a:endParaRPr lang="en-US" sz="1500">
              <a:solidFill>
                <a:srgbClr val="000000"/>
              </a:solidFill>
            </a:endParaRPr>
          </a:p>
          <a:p>
            <a:pPr marL="0" indent="0">
              <a:buNone/>
            </a:pPr>
            <a:r>
              <a:rPr lang="en-US" sz="1500">
                <a:solidFill>
                  <a:srgbClr val="000000"/>
                </a:solidFill>
              </a:rPr>
              <a:t>Phone: (773) 979-2830 (9am-7pm CST) </a:t>
            </a:r>
          </a:p>
          <a:p>
            <a:pPr marL="0" indent="0">
              <a:buNone/>
            </a:pPr>
            <a:r>
              <a:rPr lang="en-US" sz="1500">
                <a:solidFill>
                  <a:srgbClr val="000000"/>
                </a:solidFill>
              </a:rPr>
              <a:t>Office Hours: Mondays 2pm-3pm</a:t>
            </a:r>
          </a:p>
          <a:p>
            <a:pPr marL="0" indent="0">
              <a:buNone/>
            </a:pPr>
            <a:r>
              <a:rPr lang="en-US" sz="1500">
                <a:solidFill>
                  <a:srgbClr val="000000"/>
                </a:solidFill>
              </a:rPr>
              <a:t>Live Lectures: Every Monday at 3pm CST</a:t>
            </a:r>
          </a:p>
          <a:p>
            <a:pPr marL="0" indent="0">
              <a:buNone/>
            </a:pPr>
            <a:r>
              <a:rPr lang="en-US" sz="1500">
                <a:solidFill>
                  <a:srgbClr val="000000"/>
                </a:solidFill>
              </a:rPr>
              <a:t>LinkedIn: </a:t>
            </a:r>
            <a:r>
              <a:rPr lang="en-US" sz="1500" u="sng">
                <a:solidFill>
                  <a:srgbClr val="000000"/>
                </a:solidFill>
                <a:hlinkClick r:id="rId5"/>
              </a:rPr>
              <a:t>https://www.linkedin.com/pub/anastasia-jakubow/10/a62/906</a:t>
            </a:r>
            <a:endParaRPr lang="en-US" sz="1500">
              <a:solidFill>
                <a:srgbClr val="000000"/>
              </a:solidFill>
            </a:endParaRPr>
          </a:p>
          <a:p>
            <a:endParaRPr lang="en-US" sz="1500">
              <a:solidFill>
                <a:srgbClr val="000000"/>
              </a:solidFill>
            </a:endParaRPr>
          </a:p>
        </p:txBody>
      </p:sp>
      <p:sp>
        <p:nvSpPr>
          <p:cNvPr id="4" name="Slide Number Placeholder 3"/>
          <p:cNvSpPr>
            <a:spLocks noGrp="1"/>
          </p:cNvSpPr>
          <p:nvPr>
            <p:ph type="sldNum" sz="quarter" idx="12"/>
          </p:nvPr>
        </p:nvSpPr>
        <p:spPr>
          <a:xfrm>
            <a:off x="8267450" y="6372752"/>
            <a:ext cx="428046" cy="235550"/>
          </a:xfrm>
        </p:spPr>
        <p:txBody>
          <a:bodyPr>
            <a:normAutofit/>
          </a:bodyPr>
          <a:lstStyle/>
          <a:p>
            <a:pPr>
              <a:spcAft>
                <a:spcPts val="600"/>
              </a:spcAft>
            </a:pPr>
            <a:fld id="{62E88D43-8AAA-45AA-847D-F920ED8D7372}" type="slidenum">
              <a:rPr lang="en-US" sz="825">
                <a:solidFill>
                  <a:srgbClr val="898989"/>
                </a:solidFill>
              </a:rPr>
              <a:pPr>
                <a:spcAft>
                  <a:spcPts val="600"/>
                </a:spcAft>
              </a:pPr>
              <a:t>21</a:t>
            </a:fld>
            <a:endParaRPr lang="en-US" sz="825">
              <a:solidFill>
                <a:srgbClr val="898989"/>
              </a:solidFill>
            </a:endParaRPr>
          </a:p>
        </p:txBody>
      </p:sp>
    </p:spTree>
    <p:extLst>
      <p:ext uri="{BB962C8B-B14F-4D97-AF65-F5344CB8AC3E}">
        <p14:creationId xmlns:p14="http://schemas.microsoft.com/office/powerpoint/2010/main" val="163741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3400" y="1447800"/>
            <a:ext cx="8382000" cy="4291390"/>
          </a:xfrm>
        </p:spPr>
        <p:txBody>
          <a:bodyPr/>
          <a:lstStyle/>
          <a:p>
            <a:pPr marL="0" indent="0">
              <a:buNone/>
            </a:pPr>
            <a:r>
              <a:rPr lang="en-US" i="1" dirty="0"/>
              <a:t>Java: A Beginner’s Tutorial - </a:t>
            </a:r>
            <a:r>
              <a:rPr lang="en-US" dirty="0"/>
              <a:t>Chapters 4 through 7 and 11</a:t>
            </a:r>
            <a:br>
              <a:rPr lang="en-US" dirty="0"/>
            </a:br>
            <a:endParaRPr lang="en-US" dirty="0"/>
          </a:p>
          <a:p>
            <a:pPr marL="0" indent="0">
              <a:buNone/>
            </a:pPr>
            <a:r>
              <a:rPr lang="en-US" i="1" dirty="0"/>
              <a:t>Activity Time: 8 hours </a:t>
            </a:r>
          </a:p>
          <a:p>
            <a:pPr lvl="1"/>
            <a:r>
              <a:rPr lang="en-US" dirty="0"/>
              <a:t>Chapter 4: Object and Classes</a:t>
            </a:r>
          </a:p>
          <a:p>
            <a:pPr lvl="1"/>
            <a:r>
              <a:rPr lang="en-US" dirty="0"/>
              <a:t>Chapter 5: Core Classes</a:t>
            </a:r>
          </a:p>
          <a:p>
            <a:pPr lvl="1"/>
            <a:r>
              <a:rPr lang="en-US" dirty="0"/>
              <a:t>Chapter 6: Arrays</a:t>
            </a:r>
          </a:p>
          <a:p>
            <a:pPr lvl="1"/>
            <a:r>
              <a:rPr lang="en-US" dirty="0"/>
              <a:t>Chapter 7: Inheritance </a:t>
            </a:r>
          </a:p>
          <a:p>
            <a:pPr lvl="1"/>
            <a:r>
              <a:rPr lang="en-US" dirty="0"/>
              <a:t>Chapter 11: Polymorphism</a:t>
            </a:r>
          </a:p>
          <a:p>
            <a:pPr marL="0" indent="0">
              <a:buNone/>
            </a:pPr>
            <a:endParaRPr lang="en-US" dirty="0"/>
          </a:p>
          <a:p>
            <a:pPr marL="0" indent="0">
              <a:buNone/>
            </a:pPr>
            <a:r>
              <a:rPr lang="en-US" dirty="0"/>
              <a:t> </a:t>
            </a:r>
          </a:p>
          <a:p>
            <a:pPr marL="0" indent="0">
              <a:buNone/>
            </a:pPr>
            <a:br>
              <a:rPr lang="en-US" dirty="0"/>
            </a:br>
            <a:endParaRPr lang="en-US" dirty="0"/>
          </a:p>
        </p:txBody>
      </p:sp>
      <p:sp>
        <p:nvSpPr>
          <p:cNvPr id="5" name="Title 4"/>
          <p:cNvSpPr>
            <a:spLocks noGrp="1"/>
          </p:cNvSpPr>
          <p:nvPr>
            <p:ph type="title"/>
          </p:nvPr>
        </p:nvSpPr>
        <p:spPr/>
        <p:txBody>
          <a:bodyPr/>
          <a:lstStyle/>
          <a:p>
            <a:r>
              <a:rPr lang="en-US" dirty="0"/>
              <a:t>Readings</a:t>
            </a:r>
          </a:p>
        </p:txBody>
      </p:sp>
    </p:spTree>
    <p:extLst>
      <p:ext uri="{BB962C8B-B14F-4D97-AF65-F5344CB8AC3E}">
        <p14:creationId xmlns:p14="http://schemas.microsoft.com/office/powerpoint/2010/main" val="41085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EBE69CB7-0160-4D2E-9562-5B341E143E9B}" type="slidenum">
              <a:rPr lang="en-US" smtClean="0"/>
              <a:pPr>
                <a:defRPr/>
              </a:pPr>
              <a:t>4</a:t>
            </a:fld>
            <a:endParaRPr lang="en-US" dirty="0"/>
          </a:p>
        </p:txBody>
      </p:sp>
      <p:sp>
        <p:nvSpPr>
          <p:cNvPr id="3" name="Content Placeholder 2"/>
          <p:cNvSpPr>
            <a:spLocks noGrp="1"/>
          </p:cNvSpPr>
          <p:nvPr>
            <p:ph idx="1"/>
          </p:nvPr>
        </p:nvSpPr>
        <p:spPr>
          <a:xfrm>
            <a:off x="296333" y="1905000"/>
            <a:ext cx="8534400" cy="4191000"/>
          </a:xfrm>
        </p:spPr>
        <p:txBody>
          <a:bodyPr/>
          <a:lstStyle/>
          <a:p>
            <a:r>
              <a:rPr lang="en-US" dirty="0"/>
              <a:t>You are working as the software developer and planning to use the object-oriented concepts in programming.</a:t>
            </a:r>
          </a:p>
          <a:p>
            <a:r>
              <a:rPr lang="en-US" dirty="0"/>
              <a:t> Your teammates are often confused with method overloading and method overriding. </a:t>
            </a:r>
          </a:p>
          <a:p>
            <a:r>
              <a:rPr lang="en-US" dirty="0"/>
              <a:t>You need to answer the following question and clarify for your teammates.</a:t>
            </a:r>
          </a:p>
          <a:p>
            <a:pPr marL="0" indent="0">
              <a:buNone/>
            </a:pPr>
            <a:endParaRPr lang="en-US" dirty="0"/>
          </a:p>
        </p:txBody>
      </p:sp>
      <p:sp>
        <p:nvSpPr>
          <p:cNvPr id="4" name="Title 3"/>
          <p:cNvSpPr>
            <a:spLocks noGrp="1"/>
          </p:cNvSpPr>
          <p:nvPr>
            <p:ph type="title"/>
          </p:nvPr>
        </p:nvSpPr>
        <p:spPr>
          <a:xfrm>
            <a:off x="304800" y="609600"/>
            <a:ext cx="8229599" cy="685800"/>
          </a:xfrm>
        </p:spPr>
        <p:txBody>
          <a:bodyPr>
            <a:normAutofit fontScale="90000"/>
          </a:bodyPr>
          <a:lstStyle/>
          <a:p>
            <a:r>
              <a:rPr lang="en-US" dirty="0"/>
              <a:t>Week 2 </a:t>
            </a:r>
            <a:br>
              <a:rPr lang="en-US" dirty="0"/>
            </a:br>
            <a:r>
              <a:rPr lang="en-US" dirty="0"/>
              <a:t>Discussion Question</a:t>
            </a:r>
          </a:p>
        </p:txBody>
      </p:sp>
      <p:sp>
        <p:nvSpPr>
          <p:cNvPr id="5" name="Footer Placeholder 4"/>
          <p:cNvSpPr>
            <a:spLocks noGrp="1"/>
          </p:cNvSpPr>
          <p:nvPr>
            <p:ph type="ftr" sz="quarter" idx="3"/>
          </p:nvPr>
        </p:nvSpPr>
        <p:spPr/>
        <p:txBody>
          <a:bodyPr/>
          <a:lstStyle/>
          <a:p>
            <a:r>
              <a:rPr lang="en-US"/>
              <a:t> 12/1/16       Copyright Rasmussen, Inc. Proprietary and Confidential</a:t>
            </a:r>
            <a:endParaRPr lang="en-US" dirty="0"/>
          </a:p>
        </p:txBody>
      </p:sp>
    </p:spTree>
    <p:extLst>
      <p:ext uri="{BB962C8B-B14F-4D97-AF65-F5344CB8AC3E}">
        <p14:creationId xmlns:p14="http://schemas.microsoft.com/office/powerpoint/2010/main" val="98800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EBE69CB7-0160-4D2E-9562-5B341E143E9B}" type="slidenum">
              <a:rPr lang="en-US" smtClean="0"/>
              <a:pPr>
                <a:defRPr/>
              </a:pPr>
              <a:t>5</a:t>
            </a:fld>
            <a:endParaRPr lang="en-US" dirty="0"/>
          </a:p>
        </p:txBody>
      </p:sp>
      <p:sp>
        <p:nvSpPr>
          <p:cNvPr id="3" name="Content Placeholder 2"/>
          <p:cNvSpPr>
            <a:spLocks noGrp="1"/>
          </p:cNvSpPr>
          <p:nvPr>
            <p:ph idx="1"/>
          </p:nvPr>
        </p:nvSpPr>
        <p:spPr>
          <a:xfrm>
            <a:off x="296333" y="1905000"/>
            <a:ext cx="8534400" cy="4191000"/>
          </a:xfrm>
        </p:spPr>
        <p:txBody>
          <a:bodyPr/>
          <a:lstStyle/>
          <a:p>
            <a:r>
              <a:rPr lang="en-US" dirty="0"/>
              <a:t>Your answers are to be well thought out, scholarly paragraphs that answer each question.</a:t>
            </a:r>
          </a:p>
          <a:p>
            <a:r>
              <a:rPr lang="en-US" dirty="0"/>
              <a:t>Describe the main difference between method overloading vs. method overriding.</a:t>
            </a:r>
          </a:p>
          <a:p>
            <a:r>
              <a:rPr lang="en-US" dirty="0"/>
              <a:t>Give at least one example of method overloading.</a:t>
            </a:r>
          </a:p>
          <a:p>
            <a:r>
              <a:rPr lang="en-US" dirty="0"/>
              <a:t>Give at least one example of method overriding.</a:t>
            </a:r>
          </a:p>
          <a:p>
            <a:r>
              <a:rPr lang="en-US" dirty="0"/>
              <a:t>Please feel free to write and execute a program to illustrate your information for the benefit of the class.</a:t>
            </a:r>
          </a:p>
          <a:p>
            <a:pPr marL="0" indent="0">
              <a:buNone/>
            </a:pPr>
            <a:endParaRPr lang="en-US" dirty="0"/>
          </a:p>
        </p:txBody>
      </p:sp>
      <p:sp>
        <p:nvSpPr>
          <p:cNvPr id="4" name="Title 3"/>
          <p:cNvSpPr>
            <a:spLocks noGrp="1"/>
          </p:cNvSpPr>
          <p:nvPr>
            <p:ph type="title"/>
          </p:nvPr>
        </p:nvSpPr>
        <p:spPr>
          <a:xfrm>
            <a:off x="304800" y="609600"/>
            <a:ext cx="8229599" cy="685800"/>
          </a:xfrm>
        </p:spPr>
        <p:txBody>
          <a:bodyPr>
            <a:normAutofit fontScale="90000"/>
          </a:bodyPr>
          <a:lstStyle/>
          <a:p>
            <a:r>
              <a:rPr lang="en-US" dirty="0"/>
              <a:t>Week 2 </a:t>
            </a:r>
            <a:br>
              <a:rPr lang="en-US" dirty="0"/>
            </a:br>
            <a:r>
              <a:rPr lang="en-US" dirty="0"/>
              <a:t>Discussion Question</a:t>
            </a:r>
          </a:p>
        </p:txBody>
      </p:sp>
      <p:sp>
        <p:nvSpPr>
          <p:cNvPr id="5" name="Footer Placeholder 4"/>
          <p:cNvSpPr>
            <a:spLocks noGrp="1"/>
          </p:cNvSpPr>
          <p:nvPr>
            <p:ph type="ftr" sz="quarter" idx="3"/>
          </p:nvPr>
        </p:nvSpPr>
        <p:spPr/>
        <p:txBody>
          <a:bodyPr/>
          <a:lstStyle/>
          <a:p>
            <a:r>
              <a:rPr lang="en-US"/>
              <a:t> 12/1/16       Copyright Rasmussen, Inc. Proprietary and Confidential</a:t>
            </a:r>
            <a:endParaRPr lang="en-US" dirty="0"/>
          </a:p>
        </p:txBody>
      </p:sp>
    </p:spTree>
    <p:extLst>
      <p:ext uri="{BB962C8B-B14F-4D97-AF65-F5344CB8AC3E}">
        <p14:creationId xmlns:p14="http://schemas.microsoft.com/office/powerpoint/2010/main" val="320692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EBE69CB7-0160-4D2E-9562-5B341E143E9B}" type="slidenum">
              <a:rPr lang="en-US" smtClean="0"/>
              <a:pPr>
                <a:defRPr/>
              </a:pPr>
              <a:t>6</a:t>
            </a:fld>
            <a:endParaRPr lang="en-US" dirty="0"/>
          </a:p>
        </p:txBody>
      </p:sp>
      <p:sp>
        <p:nvSpPr>
          <p:cNvPr id="3" name="Content Placeholder 2"/>
          <p:cNvSpPr>
            <a:spLocks noGrp="1"/>
          </p:cNvSpPr>
          <p:nvPr>
            <p:ph idx="1"/>
          </p:nvPr>
        </p:nvSpPr>
        <p:spPr>
          <a:xfrm>
            <a:off x="685800" y="1600200"/>
            <a:ext cx="7950201" cy="4291390"/>
          </a:xfrm>
        </p:spPr>
        <p:txBody>
          <a:bodyPr/>
          <a:lstStyle/>
          <a:p>
            <a:r>
              <a:rPr lang="en-US" dirty="0"/>
              <a:t>In your response to your classmate(s), include any tips you may have learned along the way that might be helpful in getting them to understand the difference between method overloading vs. method overriding.</a:t>
            </a:r>
          </a:p>
          <a:p>
            <a:r>
              <a:rPr lang="en-US" dirty="0"/>
              <a:t>Do you agree or disagree with their post? </a:t>
            </a:r>
          </a:p>
          <a:p>
            <a:r>
              <a:rPr lang="en-US" dirty="0"/>
              <a:t>Does it logically make sense to you? </a:t>
            </a:r>
          </a:p>
          <a:p>
            <a:r>
              <a:rPr lang="en-US" dirty="0"/>
              <a:t>If not, why and what can they do to make it clear so that anyone could understand the process?</a:t>
            </a:r>
          </a:p>
        </p:txBody>
      </p:sp>
      <p:sp>
        <p:nvSpPr>
          <p:cNvPr id="4" name="Title 3"/>
          <p:cNvSpPr>
            <a:spLocks noGrp="1"/>
          </p:cNvSpPr>
          <p:nvPr>
            <p:ph type="title"/>
          </p:nvPr>
        </p:nvSpPr>
        <p:spPr/>
        <p:txBody>
          <a:bodyPr/>
          <a:lstStyle/>
          <a:p>
            <a:r>
              <a:rPr lang="en-US" dirty="0"/>
              <a:t>Reply Post</a:t>
            </a:r>
          </a:p>
        </p:txBody>
      </p:sp>
      <p:sp>
        <p:nvSpPr>
          <p:cNvPr id="5" name="Footer Placeholder 4"/>
          <p:cNvSpPr>
            <a:spLocks noGrp="1"/>
          </p:cNvSpPr>
          <p:nvPr>
            <p:ph type="ftr" sz="quarter" idx="3"/>
          </p:nvPr>
        </p:nvSpPr>
        <p:spPr/>
        <p:txBody>
          <a:bodyPr/>
          <a:lstStyle/>
          <a:p>
            <a:r>
              <a:rPr lang="en-US"/>
              <a:t> 12/1/16       Copyright Rasmussen, Inc. Proprietary and Confidential</a:t>
            </a:r>
            <a:endParaRPr lang="en-US" dirty="0"/>
          </a:p>
        </p:txBody>
      </p:sp>
    </p:spTree>
    <p:extLst>
      <p:ext uri="{BB962C8B-B14F-4D97-AF65-F5344CB8AC3E}">
        <p14:creationId xmlns:p14="http://schemas.microsoft.com/office/powerpoint/2010/main" val="152412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 All Weeks</a:t>
            </a:r>
          </a:p>
        </p:txBody>
      </p:sp>
      <p:sp>
        <p:nvSpPr>
          <p:cNvPr id="3" name="Slide Number Placeholder 2"/>
          <p:cNvSpPr>
            <a:spLocks noGrp="1"/>
          </p:cNvSpPr>
          <p:nvPr>
            <p:ph type="sldNum" sz="quarter" idx="12"/>
          </p:nvPr>
        </p:nvSpPr>
        <p:spPr/>
        <p:txBody>
          <a:bodyPr>
            <a:normAutofit/>
          </a:bodyPr>
          <a:lstStyle/>
          <a:p>
            <a:fld id="{62E88D43-8AAA-45AA-847D-F920ED8D7372}" type="slidenum">
              <a:rPr lang="en-US" smtClean="0"/>
              <a:t>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7398888" cy="4114800"/>
          </a:xfrm>
          <a:prstGeom prst="rect">
            <a:avLst/>
          </a:prstGeom>
        </p:spPr>
      </p:pic>
    </p:spTree>
    <p:extLst>
      <p:ext uri="{BB962C8B-B14F-4D97-AF65-F5344CB8AC3E}">
        <p14:creationId xmlns:p14="http://schemas.microsoft.com/office/powerpoint/2010/main" val="103380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9105C7DC-FE77-4003-8D62-25D24BF3C65C}"/>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eaLnBrk="1" hangingPunct="1">
              <a:lnSpc>
                <a:spcPct val="90000"/>
              </a:lnSpc>
            </a:pPr>
            <a:r>
              <a:rPr lang="en-US" sz="4700" kern="1200">
                <a:solidFill>
                  <a:srgbClr val="FFFFFF"/>
                </a:solidFill>
                <a:latin typeface="+mj-lt"/>
                <a:ea typeface="+mj-ea"/>
                <a:cs typeface="+mj-cs"/>
              </a:rPr>
              <a:t>Overring vs Overloading</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java overriding or overloading">
            <a:extLst>
              <a:ext uri="{FF2B5EF4-FFF2-40B4-BE49-F238E27FC236}">
                <a16:creationId xmlns:a16="http://schemas.microsoft.com/office/drawing/2014/main" id="{012598ED-A3A7-4B39-B1FD-DE52E234CF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030" y="2708759"/>
            <a:ext cx="8622615" cy="359994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8944E83-A961-4CE2-95B4-B17AD5EA2B9A}"/>
              </a:ext>
            </a:extLst>
          </p:cNvPr>
          <p:cNvSpPr>
            <a:spLocks noGrp="1"/>
          </p:cNvSpPr>
          <p:nvPr>
            <p:ph type="sldNum" sz="quarter" idx="4"/>
          </p:nvPr>
        </p:nvSpPr>
        <p:spPr>
          <a:xfrm>
            <a:off x="6457950" y="6522430"/>
            <a:ext cx="2057400" cy="347472"/>
          </a:xfrm>
        </p:spPr>
        <p:txBody>
          <a:bodyPr vert="horz" lIns="91440" tIns="45720" rIns="91440" bIns="45720" rtlCol="0" anchor="ctr">
            <a:normAutofit/>
          </a:bodyPr>
          <a:lstStyle/>
          <a:p>
            <a:pPr algn="r" eaLnBrk="1" hangingPunct="1">
              <a:spcAft>
                <a:spcPts val="600"/>
              </a:spcAft>
            </a:pPr>
            <a:fld id="{7D61E9D3-6823-44A3-A5DB-EB7C12149102}" type="slidenum">
              <a:rPr lang="en-US" sz="1000">
                <a:solidFill>
                  <a:srgbClr val="898989"/>
                </a:solidFill>
                <a:ea typeface="+mn-ea"/>
              </a:rPr>
              <a:pPr algn="r" eaLnBrk="1" hangingPunct="1">
                <a:spcAft>
                  <a:spcPts val="600"/>
                </a:spcAft>
              </a:pPr>
              <a:t>8</a:t>
            </a:fld>
            <a:endParaRPr lang="en-US" sz="1000">
              <a:solidFill>
                <a:srgbClr val="898989"/>
              </a:solidFill>
              <a:ea typeface="+mn-ea"/>
            </a:endParaRPr>
          </a:p>
        </p:txBody>
      </p:sp>
    </p:spTree>
    <p:extLst>
      <p:ext uri="{BB962C8B-B14F-4D97-AF65-F5344CB8AC3E}">
        <p14:creationId xmlns:p14="http://schemas.microsoft.com/office/powerpoint/2010/main" val="125649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105C7DC-FE77-4003-8D62-25D24BF3C65C}"/>
              </a:ext>
            </a:extLst>
          </p:cNvPr>
          <p:cNvSpPr>
            <a:spLocks noGrp="1"/>
          </p:cNvSpPr>
          <p:nvPr>
            <p:ph type="title"/>
          </p:nvPr>
        </p:nvSpPr>
        <p:spPr>
          <a:xfrm>
            <a:off x="628650" y="963877"/>
            <a:ext cx="2620771" cy="4930246"/>
          </a:xfrm>
        </p:spPr>
        <p:txBody>
          <a:bodyPr vert="horz" lIns="91440" tIns="45720" rIns="91440" bIns="45720" rtlCol="0" anchor="ctr">
            <a:normAutofit/>
          </a:bodyPr>
          <a:lstStyle/>
          <a:p>
            <a:pPr algn="r" defTabSz="914400" eaLnBrk="1" hangingPunct="1">
              <a:lnSpc>
                <a:spcPct val="90000"/>
              </a:lnSpc>
            </a:pPr>
            <a:r>
              <a:rPr lang="en-US" sz="3700" kern="1200">
                <a:solidFill>
                  <a:schemeClr val="accent1"/>
                </a:solidFill>
                <a:latin typeface="+mj-lt"/>
                <a:ea typeface="+mj-ea"/>
                <a:cs typeface="+mj-cs"/>
              </a:rPr>
              <a:t>Overring vs Overloading</a:t>
            </a:r>
          </a:p>
        </p:txBody>
      </p:sp>
      <p:cxnSp>
        <p:nvCxnSpPr>
          <p:cNvPr id="16" name="Straight Connector 15">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B460040-F3DA-4CF3-AC48-039D9D865D7B}"/>
              </a:ext>
            </a:extLst>
          </p:cNvPr>
          <p:cNvSpPr>
            <a:spLocks noGrp="1"/>
          </p:cNvSpPr>
          <p:nvPr>
            <p:ph idx="1"/>
          </p:nvPr>
        </p:nvSpPr>
        <p:spPr>
          <a:xfrm>
            <a:off x="3732023" y="963877"/>
            <a:ext cx="4783327" cy="4930246"/>
          </a:xfrm>
        </p:spPr>
        <p:txBody>
          <a:bodyPr vert="horz" lIns="91440" tIns="45720" rIns="91440" bIns="45720" rtlCol="0" anchor="ctr">
            <a:normAutofit/>
          </a:bodyPr>
          <a:lstStyle/>
          <a:p>
            <a:pPr indent="-228600" defTabSz="914400" eaLnBrk="1" hangingPunct="1">
              <a:lnSpc>
                <a:spcPct val="90000"/>
              </a:lnSpc>
              <a:buFont typeface="Arial" panose="020B0604020202020204" pitchFamily="34" charset="0"/>
              <a:buChar char="•"/>
            </a:pPr>
            <a:r>
              <a:rPr lang="en-US" sz="2100" i="1" kern="1200">
                <a:solidFill>
                  <a:schemeClr val="tx1"/>
                </a:solidFill>
              </a:rPr>
              <a:t>Overloading</a:t>
            </a:r>
            <a:r>
              <a:rPr lang="en-US" sz="2100" kern="1200">
                <a:solidFill>
                  <a:schemeClr val="tx1"/>
                </a:solidFill>
              </a:rPr>
              <a:t> occurs when two or more methods in one class have the same method name but different parameters.</a:t>
            </a:r>
          </a:p>
          <a:p>
            <a:pPr indent="-228600" defTabSz="914400" eaLnBrk="1" hangingPunct="1">
              <a:lnSpc>
                <a:spcPct val="90000"/>
              </a:lnSpc>
              <a:buFont typeface="Arial" panose="020B0604020202020204" pitchFamily="34" charset="0"/>
              <a:buChar char="•"/>
            </a:pPr>
            <a:r>
              <a:rPr lang="en-US" sz="2100" i="1" kern="1200">
                <a:solidFill>
                  <a:schemeClr val="tx1"/>
                </a:solidFill>
              </a:rPr>
              <a:t>Overriding</a:t>
            </a:r>
            <a:r>
              <a:rPr lang="en-US" sz="2100" kern="1200">
                <a:solidFill>
                  <a:schemeClr val="tx1"/>
                </a:solidFill>
              </a:rPr>
              <a:t> means having two methods with the same method name and parameters.</a:t>
            </a:r>
          </a:p>
          <a:p>
            <a:pPr indent="-228600" defTabSz="914400" eaLnBrk="1" hangingPunct="1">
              <a:lnSpc>
                <a:spcPct val="90000"/>
              </a:lnSpc>
              <a:buFont typeface="Arial" panose="020B0604020202020204" pitchFamily="34" charset="0"/>
              <a:buChar char="•"/>
            </a:pPr>
            <a:r>
              <a:rPr lang="en-US" sz="2100" kern="1200">
                <a:solidFill>
                  <a:schemeClr val="tx1"/>
                </a:solidFill>
              </a:rPr>
              <a:t>One of the methods is in the parent class and the other is in the child class. </a:t>
            </a:r>
          </a:p>
          <a:p>
            <a:pPr indent="-228600" defTabSz="914400" eaLnBrk="1" hangingPunct="1">
              <a:lnSpc>
                <a:spcPct val="90000"/>
              </a:lnSpc>
              <a:buFont typeface="Arial" panose="020B0604020202020204" pitchFamily="34" charset="0"/>
              <a:buChar char="•"/>
            </a:pPr>
            <a:r>
              <a:rPr lang="en-US" sz="2100" kern="1200">
                <a:solidFill>
                  <a:schemeClr val="tx1"/>
                </a:solidFill>
              </a:rPr>
              <a:t>Overriding allows a child class to provide a specific implementation of a method that is already provided its parent class.</a:t>
            </a:r>
          </a:p>
        </p:txBody>
      </p:sp>
      <p:sp>
        <p:nvSpPr>
          <p:cNvPr id="5" name="Slide Number Placeholder 4">
            <a:extLst>
              <a:ext uri="{FF2B5EF4-FFF2-40B4-BE49-F238E27FC236}">
                <a16:creationId xmlns:a16="http://schemas.microsoft.com/office/drawing/2014/main" id="{D8944E83-A961-4CE2-95B4-B17AD5EA2B9A}"/>
              </a:ext>
            </a:extLst>
          </p:cNvPr>
          <p:cNvSpPr>
            <a:spLocks noGrp="1"/>
          </p:cNvSpPr>
          <p:nvPr>
            <p:ph type="sldNum" sz="quarter" idx="4"/>
          </p:nvPr>
        </p:nvSpPr>
        <p:spPr>
          <a:xfrm>
            <a:off x="7928637" y="6033479"/>
            <a:ext cx="586712" cy="365125"/>
          </a:xfrm>
        </p:spPr>
        <p:txBody>
          <a:bodyPr vert="horz" lIns="91440" tIns="45720" rIns="91440" bIns="45720" rtlCol="0" anchor="ctr">
            <a:normAutofit/>
          </a:bodyPr>
          <a:lstStyle/>
          <a:p>
            <a:pPr algn="r" eaLnBrk="1" hangingPunct="1">
              <a:spcAft>
                <a:spcPts val="600"/>
              </a:spcAft>
            </a:pPr>
            <a:fld id="{7D61E9D3-6823-44A3-A5DB-EB7C12149102}" type="slidenum">
              <a:rPr lang="en-US">
                <a:solidFill>
                  <a:schemeClr val="tx1">
                    <a:alpha val="80000"/>
                  </a:schemeClr>
                </a:solidFill>
                <a:ea typeface="+mn-ea"/>
              </a:rPr>
              <a:pPr algn="r" eaLnBrk="1" hangingPunct="1">
                <a:spcAft>
                  <a:spcPts val="600"/>
                </a:spcAft>
              </a:pPr>
              <a:t>9</a:t>
            </a:fld>
            <a:endParaRPr lang="en-US">
              <a:solidFill>
                <a:schemeClr val="tx1">
                  <a:alpha val="80000"/>
                </a:schemeClr>
              </a:solidFill>
              <a:ea typeface="+mn-ea"/>
            </a:endParaRPr>
          </a:p>
        </p:txBody>
      </p:sp>
    </p:spTree>
    <p:extLst>
      <p:ext uri="{BB962C8B-B14F-4D97-AF65-F5344CB8AC3E}">
        <p14:creationId xmlns:p14="http://schemas.microsoft.com/office/powerpoint/2010/main" val="2796798125"/>
      </p:ext>
    </p:extLst>
  </p:cSld>
  <p:clrMapOvr>
    <a:masterClrMapping/>
  </p:clrMapOvr>
</p:sld>
</file>

<file path=ppt/theme/theme1.xml><?xml version="1.0" encoding="utf-8"?>
<a:theme xmlns:a="http://schemas.openxmlformats.org/drawingml/2006/main" name="Blank Presentation">
  <a:themeElements>
    <a:clrScheme name="Rasmussen">
      <a:dk1>
        <a:srgbClr val="323232"/>
      </a:dk1>
      <a:lt1>
        <a:sysClr val="window" lastClr="FFFFFF"/>
      </a:lt1>
      <a:dk2>
        <a:srgbClr val="9AAD4B"/>
      </a:dk2>
      <a:lt2>
        <a:srgbClr val="EAC630"/>
      </a:lt2>
      <a:accent1>
        <a:srgbClr val="2C5134"/>
      </a:accent1>
      <a:accent2>
        <a:srgbClr val="82BFB0"/>
      </a:accent2>
      <a:accent3>
        <a:srgbClr val="9A207F"/>
      </a:accent3>
      <a:accent4>
        <a:srgbClr val="C3002F"/>
      </a:accent4>
      <a:accent5>
        <a:srgbClr val="7BBFE4"/>
      </a:accent5>
      <a:accent6>
        <a:srgbClr val="2A8D82"/>
      </a:accent6>
      <a:hlink>
        <a:srgbClr val="9AAD4B"/>
      </a:hlink>
      <a:folHlink>
        <a:srgbClr val="2C513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78AF16DAA1AFF409B6A216A55762616" ma:contentTypeVersion="0" ma:contentTypeDescription="Create a new document." ma:contentTypeScope="" ma:versionID="88cea05d9c8b84ce8fadf91db1e8971b">
  <xsd:schema xmlns:xsd="http://www.w3.org/2001/XMLSchema" xmlns:xs="http://www.w3.org/2001/XMLSchema" xmlns:p="http://schemas.microsoft.com/office/2006/metadata/properties" xmlns:ns2="ae6e2446-63f0-46e2-9dc7-d47c5b6fa9af" targetNamespace="http://schemas.microsoft.com/office/2006/metadata/properties" ma:root="true" ma:fieldsID="03ad16ed117064e285021e50008b8d39" ns2:_="">
    <xsd:import namespace="ae6e2446-63f0-46e2-9dc7-d47c5b6fa9a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e2446-63f0-46e2-9dc7-d47c5b6fa9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ae6e2446-63f0-46e2-9dc7-d47c5b6fa9af">P6H7WTXMTQTS-327-23</_dlc_DocId>
    <_dlc_DocIdUrl xmlns="ae6e2446-63f0-46e2-9dc7-d47c5b6fa9af">
      <Url>https://intraweb.rasmussen.edu/sites/AcademicAffairs/Program Leadership/_layouts/DocIdRedir.aspx?ID=P6H7WTXMTQTS-327-23</Url>
      <Description>P6H7WTXMTQTS-327-23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9B2E5F-5E69-401B-BDD9-A73756EAFB14}">
  <ds:schemaRefs>
    <ds:schemaRef ds:uri="http://schemas.microsoft.com/sharepoint/events"/>
  </ds:schemaRefs>
</ds:datastoreItem>
</file>

<file path=customXml/itemProps2.xml><?xml version="1.0" encoding="utf-8"?>
<ds:datastoreItem xmlns:ds="http://schemas.openxmlformats.org/officeDocument/2006/customXml" ds:itemID="{02947CF8-D4E4-43CE-88B2-77A0CBB92F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6e2446-63f0-46e2-9dc7-d47c5b6fa9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C57D67-19C1-4666-A37A-7E13DEBDE66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e6e2446-63f0-46e2-9dc7-d47c5b6fa9af"/>
    <ds:schemaRef ds:uri="http://www.w3.org/XML/1998/namespace"/>
    <ds:schemaRef ds:uri="http://purl.org/dc/dcmitype/"/>
  </ds:schemaRefs>
</ds:datastoreItem>
</file>

<file path=customXml/itemProps4.xml><?xml version="1.0" encoding="utf-8"?>
<ds:datastoreItem xmlns:ds="http://schemas.openxmlformats.org/officeDocument/2006/customXml" ds:itemID="{D21F8581-DC96-4CD1-8BEF-49F49789C9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On-screen Show (4:3)</PresentationFormat>
  <Paragraphs>144</Paragraphs>
  <Slides>21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Blank Presentation</vt:lpstr>
      <vt:lpstr>COP2268 – Java Programming</vt:lpstr>
      <vt:lpstr>Week 2 Objectives</vt:lpstr>
      <vt:lpstr>Readings</vt:lpstr>
      <vt:lpstr>Week 2  Discussion Question</vt:lpstr>
      <vt:lpstr>Week 2  Discussion Question</vt:lpstr>
      <vt:lpstr>Reply Post</vt:lpstr>
      <vt:lpstr>Discussion Questions All Weeks</vt:lpstr>
      <vt:lpstr>Overring vs Overloading</vt:lpstr>
      <vt:lpstr>Overring vs Overloading</vt:lpstr>
      <vt:lpstr>Week 2 Assignment</vt:lpstr>
      <vt:lpstr>Week 2 Assignment</vt:lpstr>
      <vt:lpstr>Week 2 Assignment</vt:lpstr>
      <vt:lpstr>Week 2 Assignment</vt:lpstr>
      <vt:lpstr>Week 2 Assignment</vt:lpstr>
      <vt:lpstr>Module 02 Assignment - Inheritance </vt:lpstr>
      <vt:lpstr>Week 2 Course Project</vt:lpstr>
      <vt:lpstr>Week 2 Course Project</vt:lpstr>
      <vt:lpstr>Week 2 Course Project</vt:lpstr>
      <vt:lpstr>Week 2 Course Project</vt:lpstr>
      <vt:lpstr>Week 2 Course Project – Calculate Insurance Category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COP2268 – Java Programming</dc:title>
  <dc:creator>Anastasia Rashtchian</dc:creator>
  <cp:lastModifiedBy>Anastasia Rashtchian</cp:lastModifiedBy>
  <cp:revision>1</cp:revision>
  <dcterms:created xsi:type="dcterms:W3CDTF">2019-04-08T19:50:07Z</dcterms:created>
  <dcterms:modified xsi:type="dcterms:W3CDTF">2019-04-08T19:50:19Z</dcterms:modified>
</cp:coreProperties>
</file>