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6024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63C07-E220-4B50-AB85-1FB469901B1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1421-7BED-413A-83C5-28D7ED450C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Examples:</a:t>
            </a:r>
          </a:p>
          <a:p>
            <a:r>
              <a:rPr lang="en-US" dirty="0" smtClean="0"/>
              <a:t>-Book a shuttle, An </a:t>
            </a:r>
            <a:r>
              <a:rPr lang="en-US" dirty="0" err="1" smtClean="0"/>
              <a:t>Orions´s</a:t>
            </a:r>
            <a:r>
              <a:rPr lang="en-US" dirty="0" smtClean="0"/>
              <a:t> Orbits user will be able to book a shuttle</a:t>
            </a:r>
          </a:p>
          <a:p>
            <a:r>
              <a:rPr lang="en-US" dirty="0" smtClean="0"/>
              <a:t>-Book a packages, with</a:t>
            </a:r>
            <a:r>
              <a:rPr lang="en-US" baseline="0" dirty="0" smtClean="0"/>
              <a:t> special extras</a:t>
            </a:r>
          </a:p>
          <a:p>
            <a:r>
              <a:rPr lang="en-US" baseline="0" dirty="0" smtClean="0"/>
              <a:t>-Pay online</a:t>
            </a:r>
          </a:p>
          <a:p>
            <a:r>
              <a:rPr lang="en-US" baseline="0" dirty="0" smtClean="0"/>
              <a:t>-Arrange travel, to and from the spaceport</a:t>
            </a:r>
          </a:p>
          <a:p>
            <a:r>
              <a:rPr lang="en-US" baseline="0" dirty="0" smtClean="0"/>
              <a:t>Book a hotel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7C0D-FA59-4255-BB05-B53A005E7B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0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the get every important information. Because</a:t>
            </a:r>
            <a:r>
              <a:rPr lang="en-US" baseline="0" dirty="0" smtClean="0"/>
              <a:t> there is nothing worse than finishing a project and the customer saying </a:t>
            </a:r>
            <a:r>
              <a:rPr lang="en-US" baseline="0" dirty="0" err="1" smtClean="0"/>
              <a:t>thwy</a:t>
            </a:r>
            <a:r>
              <a:rPr lang="en-US" baseline="0" dirty="0" smtClean="0"/>
              <a:t> forgot some </a:t>
            </a:r>
            <a:r>
              <a:rPr lang="en-US" baseline="0" dirty="0" err="1" smtClean="0"/>
              <a:t>impotant</a:t>
            </a:r>
            <a:r>
              <a:rPr lang="en-US" baseline="0" dirty="0" smtClean="0"/>
              <a:t> detail.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7C0D-FA59-4255-BB05-B53A005E7B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Analyze: Large spread </a:t>
            </a:r>
            <a:r>
              <a:rPr lang="en-US" dirty="0" smtClean="0">
                <a:sym typeface="Wingdings" panose="05000000000000000000" pitchFamily="2" charset="2"/>
              </a:rPr>
              <a:t> less confidence  go back to user story</a:t>
            </a:r>
            <a:r>
              <a:rPr lang="en-US" baseline="0" dirty="0" smtClean="0">
                <a:sym typeface="Wingdings" panose="05000000000000000000" pitchFamily="2" charset="2"/>
              </a:rPr>
              <a:t> &amp; may ask customer for more clarification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Dev: played the user story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87633-7CDD-448B-9371-E62FD7D4B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Convergence</a:t>
            </a:r>
            <a:r>
              <a:rPr lang="en-US" dirty="0" smtClean="0"/>
              <a:t> is the coming together of two different entities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Konvergenz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Annäherung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1421-7BED-413A-83C5-28D7ED450C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89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71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8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41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7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5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72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7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73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4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7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B874-746A-49B0-99C9-8471979E8D48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4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Knowing</a:t>
            </a:r>
            <a:r>
              <a:rPr lang="de-DE" b="1" dirty="0"/>
              <a:t>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customer</a:t>
            </a:r>
            <a:r>
              <a:rPr lang="de-DE" b="1" dirty="0"/>
              <a:t> </a:t>
            </a:r>
            <a:r>
              <a:rPr lang="en-US" b="1" dirty="0"/>
              <a:t>wants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Gathering</a:t>
            </a:r>
            <a:r>
              <a:rPr lang="de-DE" dirty="0"/>
              <a:t> </a:t>
            </a:r>
            <a:r>
              <a:rPr lang="en-US" dirty="0"/>
              <a:t>requirements</a:t>
            </a:r>
          </a:p>
          <a:p>
            <a:endParaRPr lang="en-US" dirty="0"/>
          </a:p>
          <a:p>
            <a:r>
              <a:rPr lang="en-US" dirty="0"/>
              <a:t>A presentation from</a:t>
            </a:r>
          </a:p>
          <a:p>
            <a:r>
              <a:rPr lang="en-US" dirty="0"/>
              <a:t>Chris, Max and </a:t>
            </a:r>
            <a:r>
              <a:rPr lang="en-US" dirty="0" err="1"/>
              <a:t>Benni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Customer: how long will it take?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stories: define the WHAT of your project</a:t>
            </a:r>
          </a:p>
          <a:p>
            <a:r>
              <a:rPr lang="en-US" sz="3200" dirty="0" smtClean="0"/>
              <a:t>Estimates: define the WHEN of your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744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446"/>
          </a:xfrm>
        </p:spPr>
        <p:txBody>
          <a:bodyPr/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6893" y="1240394"/>
            <a:ext cx="4935093" cy="5458985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112093" y="1251571"/>
            <a:ext cx="5181600" cy="544780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estimates to each user story</a:t>
            </a:r>
          </a:p>
          <a:p>
            <a:r>
              <a:rPr lang="en-US" sz="3200" dirty="0" smtClean="0"/>
              <a:t>Project estimate: sum of the estimates for user stories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984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en-US" b="1" dirty="0" smtClean="0"/>
              <a:t>Planning Poker</a:t>
            </a:r>
            <a:endParaRPr lang="en-US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4388" y="1359093"/>
            <a:ext cx="6534828" cy="4817869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82747" y="1359092"/>
            <a:ext cx="5181600" cy="4817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Deck </a:t>
            </a:r>
            <a:r>
              <a:rPr lang="en-US" sz="3200" dirty="0" smtClean="0">
                <a:sym typeface="Wingdings" panose="05000000000000000000" pitchFamily="2" charset="2"/>
              </a:rPr>
              <a:t>of 13 cards</a:t>
            </a: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Place </a:t>
            </a:r>
            <a:r>
              <a:rPr lang="en-US" sz="3200" dirty="0" smtClean="0">
                <a:sym typeface="Wingdings" panose="05000000000000000000" pitchFamily="2" charset="2"/>
              </a:rPr>
              <a:t>user story centered</a:t>
            </a: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Everyone </a:t>
            </a:r>
            <a:r>
              <a:rPr lang="en-US" sz="3200" dirty="0" smtClean="0">
                <a:sym typeface="Wingdings" panose="05000000000000000000" pitchFamily="2" charset="2"/>
              </a:rPr>
              <a:t>involved person </a:t>
            </a:r>
            <a:r>
              <a:rPr lang="en-US" sz="3200" dirty="0" smtClean="0">
                <a:sym typeface="Wingdings" panose="05000000000000000000" pitchFamily="2" charset="2"/>
              </a:rPr>
              <a:t>	plays </a:t>
            </a:r>
            <a:r>
              <a:rPr lang="en-US" sz="3200" dirty="0" smtClean="0">
                <a:sym typeface="Wingdings" panose="05000000000000000000" pitchFamily="2" charset="2"/>
              </a:rPr>
              <a:t>1 card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Ask dev on opinion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Analyze the spread</a:t>
            </a:r>
          </a:p>
          <a:p>
            <a:pPr marL="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2302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Planning Poker – Analyze</a:t>
            </a:r>
            <a:endParaRPr lang="en-US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Large spread: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 smtClean="0">
                <a:sym typeface="Wingdings" panose="05000000000000000000" pitchFamily="2" charset="2"/>
              </a:rPr>
              <a:t>Less confidence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 smtClean="0">
                <a:sym typeface="Wingdings" panose="05000000000000000000" pitchFamily="2" charset="2"/>
              </a:rPr>
              <a:t>Clarify with customer</a:t>
            </a: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Possible </a:t>
            </a:r>
            <a:r>
              <a:rPr lang="en-US" sz="3200" dirty="0" smtClean="0">
                <a:sym typeface="Wingdings" panose="05000000000000000000" pitchFamily="2" charset="2"/>
              </a:rPr>
              <a:t>misunderstanding of user story</a:t>
            </a: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Every surviving assumptions is a </a:t>
            </a:r>
            <a:r>
              <a:rPr lang="en-US" sz="3200" dirty="0" smtClean="0">
                <a:sym typeface="Wingdings" panose="05000000000000000000" pitchFamily="2" charset="2"/>
              </a:rPr>
              <a:t>RISK: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Try </a:t>
            </a:r>
            <a:r>
              <a:rPr lang="en-US" sz="3200" dirty="0" smtClean="0">
                <a:sym typeface="Wingdings" panose="05000000000000000000" pitchFamily="2" charset="2"/>
              </a:rPr>
              <a:t>to eliminate as most as </a:t>
            </a:r>
            <a:r>
              <a:rPr lang="en-US" sz="3200" dirty="0" smtClean="0">
                <a:sym typeface="Wingdings" panose="05000000000000000000" pitchFamily="2" charset="2"/>
              </a:rPr>
              <a:t>possible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209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customer effective	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Value customers time</a:t>
            </a:r>
          </a:p>
          <a:p>
            <a:r>
              <a:rPr lang="en-US" sz="3200" dirty="0" smtClean="0"/>
              <a:t>Focus on assumptions</a:t>
            </a:r>
          </a:p>
          <a:p>
            <a:r>
              <a:rPr lang="en-US" sz="3200" dirty="0" smtClean="0"/>
              <a:t>Head back to planning poker with answers</a:t>
            </a:r>
          </a:p>
        </p:txBody>
      </p:sp>
    </p:spTree>
    <p:extLst>
      <p:ext uri="{BB962C8B-B14F-4D97-AF65-F5344CB8AC3E}">
        <p14:creationId xmlns:p14="http://schemas.microsoft.com/office/powerpoint/2010/main" val="169930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story estimate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Big estimate is bad estimate</a:t>
            </a:r>
          </a:p>
          <a:p>
            <a:r>
              <a:rPr lang="en-US" sz="3200" dirty="0">
                <a:sym typeface="Wingdings" panose="05000000000000000000" pitchFamily="2" charset="2"/>
              </a:rPr>
              <a:t>S</a:t>
            </a:r>
            <a:r>
              <a:rPr lang="en-US" sz="3200" dirty="0" smtClean="0">
                <a:sym typeface="Wingdings" panose="05000000000000000000" pitchFamily="2" charset="2"/>
              </a:rPr>
              <a:t>hould </a:t>
            </a:r>
            <a:r>
              <a:rPr lang="en-US" sz="3200" dirty="0" smtClean="0">
                <a:sym typeface="Wingdings" panose="05000000000000000000" pitchFamily="2" charset="2"/>
              </a:rPr>
              <a:t>not be longer than 1 month (20working days)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Long </a:t>
            </a:r>
            <a:r>
              <a:rPr lang="en-US" sz="3200" dirty="0" smtClean="0">
                <a:sym typeface="Wingdings" panose="05000000000000000000" pitchFamily="2" charset="2"/>
              </a:rPr>
              <a:t>estimates need a lot of meetings and </a:t>
            </a:r>
            <a:r>
              <a:rPr lang="en-US" sz="3200" dirty="0" smtClean="0">
                <a:sym typeface="Wingdings" panose="05000000000000000000" pitchFamily="2" charset="2"/>
              </a:rPr>
              <a:t>				communication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Estimates </a:t>
            </a:r>
            <a:r>
              <a:rPr lang="en-US" sz="3200" dirty="0" smtClean="0">
                <a:sym typeface="Wingdings" panose="05000000000000000000" pitchFamily="2" charset="2"/>
              </a:rPr>
              <a:t>longer than 15 days are much less likely to </a:t>
            </a:r>
            <a:r>
              <a:rPr lang="en-US" sz="3200" dirty="0" smtClean="0">
                <a:sym typeface="Wingdings" panose="05000000000000000000" pitchFamily="2" charset="2"/>
              </a:rPr>
              <a:t>			be accurate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Estimate longer than 15 days ?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sz="3200" dirty="0" smtClean="0"/>
              <a:t>Break </a:t>
            </a:r>
            <a:r>
              <a:rPr lang="en-US" sz="3200" dirty="0"/>
              <a:t>your story into smaller </a:t>
            </a:r>
            <a:r>
              <a:rPr lang="en-US" sz="3200" dirty="0" smtClean="0"/>
              <a:t>stories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3200" dirty="0" smtClean="0"/>
              <a:t>Talk </a:t>
            </a:r>
            <a:r>
              <a:rPr lang="en-US" sz="3200" dirty="0"/>
              <a:t>to the customer again to clarify things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AND RULE: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152878" y="4001294"/>
            <a:ext cx="9886244" cy="1636888"/>
          </a:xfrm>
          <a:prstGeom prst="rect">
            <a:avLst/>
          </a:prstGeom>
          <a:solidFill>
            <a:srgbClr val="DE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4000" dirty="0"/>
              <a:t>any user story that has an AND in their title can be split</a:t>
            </a:r>
          </a:p>
        </p:txBody>
      </p:sp>
    </p:spTree>
    <p:extLst>
      <p:ext uri="{BB962C8B-B14F-4D97-AF65-F5344CB8AC3E}">
        <p14:creationId xmlns:p14="http://schemas.microsoft.com/office/powerpoint/2010/main" val="103931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“AND RULE” example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Title : </a:t>
            </a:r>
          </a:p>
          <a:p>
            <a:pPr marL="0" indent="0">
              <a:buNone/>
            </a:pPr>
            <a:r>
              <a:rPr lang="en-US" dirty="0" smtClean="0"/>
              <a:t>Choosing seating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Description: </a:t>
            </a:r>
          </a:p>
          <a:p>
            <a:pPr marL="0" indent="0">
              <a:buNone/>
            </a:pPr>
            <a:r>
              <a:rPr lang="en-US" dirty="0" smtClean="0"/>
              <a:t>A user will chose aisle or window seating, be able to select the seat they want, and change that seat up to 24 hours before the flight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01135" y="511792"/>
            <a:ext cx="10329333" cy="1535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title: window or aisle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description: A user will chose aisle or window seating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83732" y="2268537"/>
            <a:ext cx="10555111" cy="1535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title: seat location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description: A user will be able to select the seat they 			    want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1135" y="4001294"/>
            <a:ext cx="10329332" cy="1535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title: modification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description: A user will change that seat up to 24 				    hours before the flight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6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Convergence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</a:t>
            </a:r>
            <a:r>
              <a:rPr lang="en-US" sz="3200" dirty="0" smtClean="0"/>
              <a:t>iscuss </a:t>
            </a:r>
            <a:r>
              <a:rPr lang="en-US" sz="3200" dirty="0" smtClean="0"/>
              <a:t>in your team to find a good Compromise</a:t>
            </a:r>
          </a:p>
          <a:p>
            <a:r>
              <a:rPr lang="en-US" sz="3200" dirty="0"/>
              <a:t>G</a:t>
            </a:r>
            <a:r>
              <a:rPr lang="en-US" sz="3200" dirty="0" smtClean="0"/>
              <a:t>et </a:t>
            </a:r>
            <a:r>
              <a:rPr lang="en-US" sz="3200" dirty="0" smtClean="0"/>
              <a:t>rid of as much assumptions as you 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GOAL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1817511" y="4181917"/>
            <a:ext cx="9279466" cy="1128890"/>
          </a:xfrm>
          <a:prstGeom prst="rect">
            <a:avLst/>
          </a:prstGeom>
          <a:solidFill>
            <a:srgbClr val="DE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be confident in your estimates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4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(basic) Circle to a good consensus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Talk to customer</a:t>
            </a:r>
          </a:p>
          <a:p>
            <a:pPr marL="514350" indent="-514350">
              <a:buAutoNum type="arabicParenR"/>
            </a:pPr>
            <a:r>
              <a:rPr lang="en-US" dirty="0"/>
              <a:t>D</a:t>
            </a:r>
            <a:r>
              <a:rPr lang="en-US" dirty="0" smtClean="0"/>
              <a:t>iscuss </a:t>
            </a:r>
            <a:r>
              <a:rPr lang="en-US" dirty="0" smtClean="0"/>
              <a:t>with the team and get their </a:t>
            </a:r>
            <a:r>
              <a:rPr lang="en-US" dirty="0" smtClean="0"/>
              <a:t>opinions </a:t>
            </a:r>
            <a:r>
              <a:rPr lang="en-US" dirty="0" smtClean="0"/>
              <a:t>(Planning Poker)</a:t>
            </a:r>
          </a:p>
          <a:p>
            <a:pPr marL="514350" indent="-514350">
              <a:buAutoNum type="arabicParenR"/>
            </a:pPr>
            <a:r>
              <a:rPr lang="en-US" dirty="0" smtClean="0"/>
              <a:t>Clarify </a:t>
            </a:r>
            <a:r>
              <a:rPr lang="en-US" dirty="0" smtClean="0"/>
              <a:t>assumptions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</a:t>
            </a:r>
            <a:r>
              <a:rPr lang="en-US" dirty="0" smtClean="0">
                <a:sym typeface="Wingdings" panose="05000000000000000000" pitchFamily="2" charset="2"/>
              </a:rPr>
              <a:t>o </a:t>
            </a:r>
            <a:r>
              <a:rPr lang="en-US" dirty="0" smtClean="0">
                <a:sym typeface="Wingdings" panose="05000000000000000000" pitchFamily="2" charset="2"/>
              </a:rPr>
              <a:t>to step 1 if assumptions can only be </a:t>
            </a:r>
            <a:r>
              <a:rPr lang="en-US" dirty="0" smtClean="0">
                <a:sym typeface="Wingdings" panose="05000000000000000000" pitchFamily="2" charset="2"/>
              </a:rPr>
              <a:t>clarified </a:t>
            </a:r>
            <a:r>
              <a:rPr lang="en-US" dirty="0" smtClean="0">
                <a:sym typeface="Wingdings" panose="05000000000000000000" pitchFamily="2" charset="2"/>
              </a:rPr>
              <a:t>by the customer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Goal:  </a:t>
            </a:r>
            <a:r>
              <a:rPr lang="en-US" dirty="0" smtClean="0">
                <a:sym typeface="Wingdings" panose="05000000000000000000" pitchFamily="2" charset="2"/>
              </a:rPr>
              <a:t>Everyone's </a:t>
            </a:r>
            <a:r>
              <a:rPr lang="en-US" dirty="0" smtClean="0">
                <a:sym typeface="Wingdings" panose="05000000000000000000" pitchFamily="2" charset="2"/>
              </a:rPr>
              <a:t>estimates are close so you can agree on one final 	estimate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306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this chapter about?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Talking to the customer</a:t>
            </a:r>
          </a:p>
          <a:p>
            <a:r>
              <a:rPr lang="en-US" dirty="0" smtClean="0"/>
              <a:t>Find there requirements</a:t>
            </a:r>
          </a:p>
          <a:p>
            <a:r>
              <a:rPr lang="en-US" dirty="0" smtClean="0"/>
              <a:t>Get inside your customer´s head</a:t>
            </a:r>
          </a:p>
          <a:p>
            <a:pPr lvl="1"/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Brainstorming</a:t>
            </a:r>
          </a:p>
          <a:p>
            <a:pPr lvl="1"/>
            <a:r>
              <a:rPr lang="en-US" dirty="0" smtClean="0"/>
              <a:t>Estimation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8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Important things to note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 confident in your estimate !!</a:t>
            </a: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	 </a:t>
            </a:r>
            <a:r>
              <a:rPr lang="en-US" sz="3200" dirty="0" smtClean="0">
                <a:sym typeface="Wingdings" panose="05000000000000000000" pitchFamily="2" charset="2"/>
              </a:rPr>
              <a:t>Don't </a:t>
            </a:r>
            <a:r>
              <a:rPr lang="en-US" sz="3200" dirty="0" smtClean="0">
                <a:sym typeface="Wingdings" panose="05000000000000000000" pitchFamily="2" charset="2"/>
              </a:rPr>
              <a:t>be persuaded to such a low estimate that you </a:t>
            </a:r>
            <a:r>
              <a:rPr lang="en-US" sz="3200" dirty="0" smtClean="0">
                <a:sym typeface="Wingdings" panose="05000000000000000000" pitchFamily="2" charset="2"/>
              </a:rPr>
              <a:t>			are </a:t>
            </a:r>
            <a:r>
              <a:rPr lang="en-US" sz="3200" dirty="0" smtClean="0">
                <a:sym typeface="Wingdings" panose="05000000000000000000" pitchFamily="2" charset="2"/>
              </a:rPr>
              <a:t>not confident</a:t>
            </a:r>
          </a:p>
          <a:p>
            <a:r>
              <a:rPr lang="en-US" sz="3200" dirty="0">
                <a:sym typeface="Wingdings" panose="05000000000000000000" pitchFamily="2" charset="2"/>
              </a:rPr>
              <a:t>N</a:t>
            </a:r>
            <a:r>
              <a:rPr lang="en-US" sz="3200" dirty="0" smtClean="0">
                <a:sym typeface="Wingdings" panose="05000000000000000000" pitchFamily="2" charset="2"/>
              </a:rPr>
              <a:t>o </a:t>
            </a:r>
            <a:r>
              <a:rPr lang="en-US" sz="3200" dirty="0" smtClean="0">
                <a:sym typeface="Wingdings" panose="05000000000000000000" pitchFamily="2" charset="2"/>
              </a:rPr>
              <a:t>assumptions in the user stories estimate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ym typeface="Wingdings" panose="05000000000000000000" pitchFamily="2" charset="2"/>
              </a:rPr>
              <a:t>Assumptions </a:t>
            </a:r>
            <a:r>
              <a:rPr lang="en-US" sz="3200" dirty="0" smtClean="0">
                <a:sym typeface="Wingdings" panose="05000000000000000000" pitchFamily="2" charset="2"/>
              </a:rPr>
              <a:t>can lead to unexpected problems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ym typeface="Wingdings" panose="05000000000000000000" pitchFamily="2" charset="2"/>
              </a:rPr>
              <a:t>Risk </a:t>
            </a:r>
            <a:r>
              <a:rPr lang="en-US" sz="3200" dirty="0" smtClean="0">
                <a:sym typeface="Wingdings" panose="05000000000000000000" pitchFamily="2" charset="2"/>
              </a:rPr>
              <a:t>that software wont deliver what was required</a:t>
            </a: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412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 advanced ) iterative approach to requirements development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3200" dirty="0" smtClean="0"/>
              <a:t>Capturing </a:t>
            </a:r>
            <a:r>
              <a:rPr lang="en-US" sz="3200" dirty="0" smtClean="0"/>
              <a:t>basic ideas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Customer ideas</a:t>
            </a:r>
          </a:p>
          <a:p>
            <a:pPr marL="0" indent="0">
              <a:buNone/>
            </a:pPr>
            <a:r>
              <a:rPr lang="en-US" sz="3200" dirty="0" smtClean="0"/>
              <a:t>2) </a:t>
            </a:r>
            <a:r>
              <a:rPr lang="en-US" sz="3200" dirty="0" err="1" smtClean="0"/>
              <a:t>Bluesky</a:t>
            </a:r>
            <a:r>
              <a:rPr lang="en-US" sz="3200" dirty="0" smtClean="0"/>
              <a:t> Brainstorm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>
                <a:sym typeface="Wingdings" panose="05000000000000000000" pitchFamily="2" charset="2"/>
              </a:rPr>
              <a:t>L</a:t>
            </a:r>
            <a:r>
              <a:rPr lang="en-US" sz="3200" dirty="0" smtClean="0"/>
              <a:t>et </a:t>
            </a:r>
            <a:r>
              <a:rPr lang="en-US" sz="3200" dirty="0" smtClean="0"/>
              <a:t>your ideas run wild</a:t>
            </a:r>
          </a:p>
          <a:p>
            <a:pPr marL="0" indent="0">
              <a:buNone/>
            </a:pPr>
            <a:r>
              <a:rPr lang="en-US" sz="3200" dirty="0" smtClean="0"/>
              <a:t>3) Constructing user story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Software requirements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4) Clarify questions in the user story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>
                <a:sym typeface="Wingdings" panose="05000000000000000000" pitchFamily="2" charset="2"/>
              </a:rPr>
              <a:t>T</a:t>
            </a:r>
            <a:r>
              <a:rPr lang="en-US" sz="3200" dirty="0" smtClean="0"/>
              <a:t>alk </a:t>
            </a:r>
            <a:r>
              <a:rPr lang="en-US" sz="3200" dirty="0" smtClean="0"/>
              <a:t>to customer if needed</a:t>
            </a:r>
          </a:p>
        </p:txBody>
      </p:sp>
    </p:spTree>
    <p:extLst>
      <p:ext uri="{BB962C8B-B14F-4D97-AF65-F5344CB8AC3E}">
        <p14:creationId xmlns:p14="http://schemas.microsoft.com/office/powerpoint/2010/main" val="185778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 advanced ) iterative approach to requirements development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5) Refined user story 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>
                <a:sym typeface="Wingdings" panose="05000000000000000000" pitchFamily="2" charset="2"/>
              </a:rPr>
              <a:t>F</a:t>
            </a:r>
            <a:r>
              <a:rPr lang="en-US" sz="3200" dirty="0" smtClean="0"/>
              <a:t>ocused </a:t>
            </a:r>
            <a:r>
              <a:rPr lang="en-US" sz="3200" dirty="0" smtClean="0"/>
              <a:t>on the customer</a:t>
            </a:r>
          </a:p>
          <a:p>
            <a:pPr marL="0" indent="0">
              <a:buNone/>
            </a:pPr>
            <a:r>
              <a:rPr lang="en-US" sz="3200" dirty="0" smtClean="0"/>
              <a:t>6) Discuss in the team the estimates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Planning Poker</a:t>
            </a:r>
          </a:p>
          <a:p>
            <a:pPr marL="0" indent="0">
              <a:buNone/>
            </a:pPr>
            <a:r>
              <a:rPr lang="en-US" sz="3200" dirty="0" smtClean="0"/>
              <a:t>7) Get missing </a:t>
            </a:r>
            <a:r>
              <a:rPr lang="en-US" sz="3200" dirty="0" smtClean="0"/>
              <a:t>information </a:t>
            </a:r>
            <a:r>
              <a:rPr lang="en-US" sz="3200" dirty="0" smtClean="0"/>
              <a:t>and break up large user stories    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>
                <a:sym typeface="Wingdings" panose="05000000000000000000" pitchFamily="2" charset="2"/>
              </a:rPr>
              <a:t>C</a:t>
            </a:r>
            <a:r>
              <a:rPr lang="en-US" sz="3200" dirty="0" smtClean="0"/>
              <a:t>an </a:t>
            </a:r>
            <a:r>
              <a:rPr lang="en-US" sz="3200" dirty="0" smtClean="0"/>
              <a:t>jump to step 4 again and redo the process</a:t>
            </a:r>
          </a:p>
          <a:p>
            <a:pPr marL="0" indent="0">
              <a:buNone/>
            </a:pPr>
            <a:r>
              <a:rPr lang="en-US" sz="3200" dirty="0" smtClean="0"/>
              <a:t>8) Estimate how long all requirements will 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5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Company setting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Orion´s Orbits is modernizing</a:t>
            </a:r>
            <a:endParaRPr lang="en-US" dirty="0" smtClean="0"/>
          </a:p>
          <a:p>
            <a:r>
              <a:rPr lang="en-US" dirty="0" smtClean="0"/>
              <a:t>Provides quality space shuttle services</a:t>
            </a:r>
          </a:p>
          <a:p>
            <a:pPr lvl="1"/>
            <a:r>
              <a:rPr lang="en-US" dirty="0" smtClean="0"/>
              <a:t>Their reservation system is a little behind the times</a:t>
            </a:r>
          </a:p>
          <a:p>
            <a:r>
              <a:rPr lang="en-US" dirty="0" smtClean="0"/>
              <a:t>Ready to take the leap into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</a:p>
          <a:p>
            <a:pPr lvl="1"/>
            <a:r>
              <a:rPr lang="en-US" dirty="0" smtClean="0"/>
              <a:t>Four weeks time</a:t>
            </a:r>
          </a:p>
          <a:p>
            <a:pPr lvl="1"/>
            <a:r>
              <a:rPr lang="en-US" dirty="0" smtClean="0"/>
              <a:t>Serious cash</a:t>
            </a:r>
          </a:p>
          <a:p>
            <a:r>
              <a:rPr lang="en-US" dirty="0" smtClean="0"/>
              <a:t>Does not have an team of programmers on stuff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They´ve hired us to handle developing their system</a:t>
            </a:r>
          </a:p>
          <a:p>
            <a:pPr marL="0" indent="0">
              <a:buNone/>
            </a:pPr>
            <a:r>
              <a:rPr lang="en-US" dirty="0"/>
              <a:t>Our mission</a:t>
            </a:r>
            <a:r>
              <a:rPr lang="en-US" dirty="0" smtClean="0">
                <a:sym typeface="Wingdings" panose="05000000000000000000" pitchFamily="2" charset="2"/>
              </a:rPr>
              <a:t>: Get it right and deliver on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08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some initial requirements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US" dirty="0" smtClean="0"/>
              <a:t>Requirement = single thing the software has to do</a:t>
            </a:r>
          </a:p>
        </p:txBody>
      </p:sp>
      <p:sp>
        <p:nvSpPr>
          <p:cNvPr id="4" name="Rechteck 3"/>
          <p:cNvSpPr/>
          <p:nvPr/>
        </p:nvSpPr>
        <p:spPr>
          <a:xfrm>
            <a:off x="838200" y="2573337"/>
            <a:ext cx="4404049" cy="130835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Title: _______________________________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Description: _________________________   ________________________________________________________________________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949751" y="2573338"/>
            <a:ext cx="4404049" cy="130835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Title: _</a:t>
            </a:r>
            <a:r>
              <a:rPr lang="en-US" u="sng" dirty="0" smtClean="0">
                <a:solidFill>
                  <a:schemeClr val="tx1"/>
                </a:solidFill>
              </a:rPr>
              <a:t>Show current deals_______</a:t>
            </a:r>
            <a:r>
              <a:rPr lang="en-US" dirty="0" smtClean="0">
                <a:solidFill>
                  <a:schemeClr val="tx1"/>
                </a:solidFill>
              </a:rPr>
              <a:t>________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Description: </a:t>
            </a:r>
            <a:r>
              <a:rPr lang="en-US" u="sng" dirty="0" smtClean="0">
                <a:solidFill>
                  <a:schemeClr val="tx1"/>
                </a:solidFill>
              </a:rPr>
              <a:t>_The web site will show current deals to Orion´s Orbits users._____</a:t>
            </a:r>
            <a:r>
              <a:rPr lang="en-US" dirty="0" smtClean="0">
                <a:solidFill>
                  <a:schemeClr val="tx1"/>
                </a:solidFill>
              </a:rPr>
              <a:t>________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____________________________________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38200" y="4016633"/>
            <a:ext cx="10515600" cy="1032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specific format</a:t>
            </a:r>
          </a:p>
          <a:p>
            <a:r>
              <a:rPr lang="en-US" dirty="0" smtClean="0"/>
              <a:t>Not to specific information</a:t>
            </a:r>
          </a:p>
        </p:txBody>
      </p:sp>
    </p:spTree>
    <p:extLst>
      <p:ext uri="{BB962C8B-B14F-4D97-AF65-F5344CB8AC3E}">
        <p14:creationId xmlns:p14="http://schemas.microsoft.com/office/powerpoint/2010/main" val="293449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Talk to get more information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aps </a:t>
            </a:r>
            <a:r>
              <a:rPr lang="en-US" dirty="0" smtClean="0"/>
              <a:t>in understanding what your software should do</a:t>
            </a:r>
            <a:endParaRPr lang="en-US" dirty="0"/>
          </a:p>
          <a:p>
            <a:pPr lvl="1"/>
            <a:r>
              <a:rPr lang="en-US" dirty="0" smtClean="0"/>
              <a:t>Especially early in your project</a:t>
            </a:r>
          </a:p>
          <a:p>
            <a:r>
              <a:rPr lang="en-US" dirty="0" smtClean="0"/>
              <a:t>Questions or make assumptions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Talk with the customer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First meeting question examples: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Different types of shuttles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Receipts or monthly reports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Reservations: canceled or changed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Administrator interface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Communicate to other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0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who known the requirements are often shy</a:t>
            </a:r>
          </a:p>
          <a:p>
            <a:r>
              <a:rPr lang="en-US" dirty="0" smtClean="0"/>
              <a:t>If one approach does not work out try another</a:t>
            </a:r>
          </a:p>
          <a:p>
            <a:pPr lvl="1"/>
            <a:r>
              <a:rPr lang="en-US" dirty="0" smtClean="0"/>
              <a:t>Talk to them alone</a:t>
            </a:r>
          </a:p>
          <a:p>
            <a:pPr lvl="1"/>
            <a:r>
              <a:rPr lang="en-US" dirty="0" smtClean="0"/>
              <a:t>Meet in smaller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3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out what people REALLY do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Everything (ethical and legal) is ok when you are trying to get into your customer´s head</a:t>
            </a:r>
          </a:p>
          <a:p>
            <a:pPr marL="0" indent="0">
              <a:buNone/>
            </a:pPr>
            <a:r>
              <a:rPr lang="en-US" dirty="0" smtClean="0"/>
              <a:t>Two particularly useful techniques:</a:t>
            </a:r>
          </a:p>
          <a:p>
            <a:r>
              <a:rPr lang="en-US" dirty="0" smtClean="0"/>
              <a:t>Role playing</a:t>
            </a:r>
          </a:p>
          <a:p>
            <a:pPr lvl="1"/>
            <a:r>
              <a:rPr lang="en-US" dirty="0" smtClean="0"/>
              <a:t>Pretend to be the software</a:t>
            </a:r>
          </a:p>
          <a:p>
            <a:pPr lvl="1"/>
            <a:r>
              <a:rPr lang="en-US" dirty="0" smtClean="0"/>
              <a:t>Write down each thing the software needs to do </a:t>
            </a:r>
            <a:r>
              <a:rPr lang="en-US" dirty="0" smtClean="0">
                <a:sym typeface="Wingdings" panose="05000000000000000000" pitchFamily="2" charset="2"/>
              </a:rPr>
              <a:t> requirement card</a:t>
            </a: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To understand how people work </a:t>
            </a:r>
            <a:r>
              <a:rPr lang="en-US" dirty="0" smtClean="0">
                <a:sym typeface="Wingdings" panose="05000000000000000000" pitchFamily="2" charset="2"/>
              </a:rPr>
              <a:t> watch them and find out how the software fits in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Brings out constants and new details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0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story</a:t>
            </a:r>
            <a:endParaRPr lang="en-US" b="1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Should Be</a:t>
            </a:r>
            <a:endParaRPr lang="en-US" sz="36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Describe one thing</a:t>
            </a:r>
          </a:p>
          <a:p>
            <a:r>
              <a:rPr lang="en-US" sz="3200" dirty="0" smtClean="0"/>
              <a:t>Written </a:t>
            </a:r>
            <a:r>
              <a:rPr lang="en-US" sz="3200" dirty="0" smtClean="0"/>
              <a:t>from the</a:t>
            </a:r>
            <a:r>
              <a:rPr lang="en-US" sz="3200" dirty="0" smtClean="0"/>
              <a:t> customer’s perspective</a:t>
            </a:r>
            <a:endParaRPr lang="en-US" sz="3200" dirty="0" smtClean="0"/>
          </a:p>
          <a:p>
            <a:r>
              <a:rPr lang="en-US" sz="3200" dirty="0" smtClean="0"/>
              <a:t>Short</a:t>
            </a:r>
          </a:p>
          <a:p>
            <a:endParaRPr lang="en-US" sz="16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Should Not Be</a:t>
            </a:r>
            <a:endParaRPr lang="en-US" sz="360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</a:t>
            </a:r>
            <a:r>
              <a:rPr lang="en-US" sz="3200" dirty="0" smtClean="0"/>
              <a:t>ong </a:t>
            </a:r>
            <a:r>
              <a:rPr lang="en-US" sz="3200" dirty="0" smtClean="0"/>
              <a:t>essay</a:t>
            </a:r>
          </a:p>
          <a:p>
            <a:r>
              <a:rPr lang="en-US" sz="3200" dirty="0" smtClean="0"/>
              <a:t>Involving technical terms, customer doesn’t understand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301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Developing Requirements</a:t>
            </a:r>
            <a:endParaRPr lang="en-US" b="1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Capturing basic ideas</a:t>
            </a:r>
          </a:p>
          <a:p>
            <a:pPr marL="514350" indent="-514350">
              <a:buAutoNum type="arabicPeriod"/>
            </a:pPr>
            <a:r>
              <a:rPr lang="en-US" sz="3200" dirty="0" err="1" smtClean="0"/>
              <a:t>Bluesky</a:t>
            </a:r>
            <a:r>
              <a:rPr lang="en-US" sz="3200" dirty="0" smtClean="0"/>
              <a:t> brainstorming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Constructing </a:t>
            </a:r>
            <a:r>
              <a:rPr lang="en-US" sz="3200" dirty="0" smtClean="0"/>
              <a:t>User stories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Finding holes &amp; adding clarity on detail using customer feedback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Clear, customer focused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3144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Breitbild</PresentationFormat>
  <Paragraphs>172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</vt:lpstr>
      <vt:lpstr>Knowing what the customer wants</vt:lpstr>
      <vt:lpstr>What is this chapter about?</vt:lpstr>
      <vt:lpstr>Company setting</vt:lpstr>
      <vt:lpstr>Build some initial requirements</vt:lpstr>
      <vt:lpstr>Talk to get more information</vt:lpstr>
      <vt:lpstr>Problems</vt:lpstr>
      <vt:lpstr>Find out what people REALLY do</vt:lpstr>
      <vt:lpstr>User story</vt:lpstr>
      <vt:lpstr>Developing Requirements</vt:lpstr>
      <vt:lpstr>Customer: how long will it take?</vt:lpstr>
      <vt:lpstr>Assumptions</vt:lpstr>
      <vt:lpstr>Planning Poker</vt:lpstr>
      <vt:lpstr>Planning Poker – Analyze</vt:lpstr>
      <vt:lpstr>Use customer effective </vt:lpstr>
      <vt:lpstr>User story estimate</vt:lpstr>
      <vt:lpstr>Estimate longer than 15 days ?</vt:lpstr>
      <vt:lpstr>“AND RULE” example</vt:lpstr>
      <vt:lpstr>Convergence</vt:lpstr>
      <vt:lpstr>(basic) Circle to a good consensus</vt:lpstr>
      <vt:lpstr>Important things to note</vt:lpstr>
      <vt:lpstr>( advanced ) iterative approach to requirements development</vt:lpstr>
      <vt:lpstr>( advanced ) iterative approach to requirements development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estimate</dc:title>
  <dc:creator>schmitz_chr</dc:creator>
  <cp:lastModifiedBy>schmitz_chr</cp:lastModifiedBy>
  <cp:revision>14</cp:revision>
  <dcterms:created xsi:type="dcterms:W3CDTF">2019-10-31T09:01:04Z</dcterms:created>
  <dcterms:modified xsi:type="dcterms:W3CDTF">2019-11-14T09:31:01Z</dcterms:modified>
</cp:coreProperties>
</file>