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sldIdLst>
    <p:sldId id="530" r:id="rId5"/>
    <p:sldId id="531" r:id="rId6"/>
    <p:sldId id="533" r:id="rId7"/>
    <p:sldId id="563" r:id="rId8"/>
    <p:sldId id="562" r:id="rId9"/>
    <p:sldId id="534" r:id="rId10"/>
    <p:sldId id="564" r:id="rId11"/>
    <p:sldId id="536" r:id="rId12"/>
    <p:sldId id="551" r:id="rId13"/>
    <p:sldId id="554" r:id="rId14"/>
    <p:sldId id="547" r:id="rId15"/>
    <p:sldId id="565" r:id="rId16"/>
    <p:sldId id="555" r:id="rId17"/>
    <p:sldId id="552" r:id="rId18"/>
    <p:sldId id="556" r:id="rId19"/>
    <p:sldId id="548" r:id="rId20"/>
    <p:sldId id="566" r:id="rId21"/>
    <p:sldId id="549" r:id="rId22"/>
    <p:sldId id="550" r:id="rId23"/>
    <p:sldId id="557" r:id="rId24"/>
    <p:sldId id="560" r:id="rId25"/>
    <p:sldId id="54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8A3"/>
    <a:srgbClr val="F01689"/>
    <a:srgbClr val="FEB52B"/>
    <a:srgbClr val="2F21F3"/>
    <a:srgbClr val="8822EE"/>
    <a:srgbClr val="6F22E3"/>
    <a:srgbClr val="00FA00"/>
    <a:srgbClr val="F01688"/>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9" autoAdjust="0"/>
    <p:restoredTop sz="76042"/>
  </p:normalViewPr>
  <p:slideViewPr>
    <p:cSldViewPr snapToGrid="0">
      <p:cViewPr>
        <p:scale>
          <a:sx n="105" d="100"/>
          <a:sy n="105" d="100"/>
        </p:scale>
        <p:origin x="-200" y="8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74"/>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2">
                  <a:lumMod val="5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4248-7645-AC16-7A6476FE5E3A}"/>
              </c:ext>
            </c:extLst>
          </c:dPt>
          <c:dPt>
            <c:idx val="1"/>
            <c:bubble3D val="0"/>
            <c:spPr>
              <a:solidFill>
                <a:srgbClr val="FEB52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4248-7645-AC16-7A6476FE5E3A}"/>
              </c:ext>
            </c:extLst>
          </c:dPt>
          <c:dPt>
            <c:idx val="2"/>
            <c:bubble3D val="0"/>
            <c:spPr>
              <a:solidFill>
                <a:schemeClr val="accent5">
                  <a:lumMod val="9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4248-7645-AC16-7A6476FE5E3A}"/>
              </c:ext>
            </c:extLst>
          </c:dPt>
          <c:dPt>
            <c:idx val="3"/>
            <c:bubble3D val="0"/>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6-4248-7645-AC16-7A6476FE5E3A}"/>
              </c:ext>
            </c:extLst>
          </c:dPt>
          <c:dPt>
            <c:idx val="4"/>
            <c:bubble3D val="0"/>
            <c:spPr>
              <a:solidFill>
                <a:srgbClr val="00B05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4248-7645-AC16-7A6476FE5E3A}"/>
              </c:ext>
            </c:extLst>
          </c:dPt>
          <c:dPt>
            <c:idx val="5"/>
            <c:bubble3D val="0"/>
            <c:spPr>
              <a:solidFill>
                <a:srgbClr val="F01688"/>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4248-7645-AC16-7A6476FE5E3A}"/>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4248-7645-AC16-7A6476FE5E3A}"/>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4248-7645-AC16-7A6476FE5E3A}"/>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4248-7645-AC16-7A6476FE5E3A}"/>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6-4248-7645-AC16-7A6476FE5E3A}"/>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4248-7645-AC16-7A6476FE5E3A}"/>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4248-7645-AC16-7A6476FE5E3A}"/>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Consumer</c:v>
                </c:pt>
                <c:pt idx="1">
                  <c:v>Retail</c:v>
                </c:pt>
                <c:pt idx="2">
                  <c:v>Other</c:v>
                </c:pt>
                <c:pt idx="3">
                  <c:v>Transportation</c:v>
                </c:pt>
                <c:pt idx="4">
                  <c:v>Finance</c:v>
                </c:pt>
                <c:pt idx="5">
                  <c:v>All Others</c:v>
                </c:pt>
              </c:strCache>
            </c:strRef>
          </c:cat>
          <c:val>
            <c:numRef>
              <c:f>Sheet1!$B$2:$B$7</c:f>
              <c:numCache>
                <c:formatCode>0.00%</c:formatCode>
                <c:ptCount val="6"/>
                <c:pt idx="0">
                  <c:v>0.183</c:v>
                </c:pt>
                <c:pt idx="1">
                  <c:v>0.151</c:v>
                </c:pt>
                <c:pt idx="2">
                  <c:v>8.7999999999999995E-2</c:v>
                </c:pt>
                <c:pt idx="3">
                  <c:v>8.5000000000000006E-2</c:v>
                </c:pt>
                <c:pt idx="4">
                  <c:v>5.6000000000000001E-2</c:v>
                </c:pt>
                <c:pt idx="5">
                  <c:v>0.437</c:v>
                </c:pt>
              </c:numCache>
            </c:numRef>
          </c:val>
          <c:extLst>
            <c:ext xmlns:c16="http://schemas.microsoft.com/office/drawing/2014/chart" uri="{C3380CC4-5D6E-409C-BE32-E72D297353CC}">
              <c16:uniqueId val="{00000000-4248-7645-AC16-7A6476FE5E3A}"/>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People Laidoff</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Sheet1!$A$2:$A$34</c:f>
              <c:strCache>
                <c:ptCount val="29"/>
                <c:pt idx="0">
                  <c:v>Aerospace</c:v>
                </c:pt>
                <c:pt idx="1">
                  <c:v>AI	</c:v>
                </c:pt>
                <c:pt idx="2">
                  <c:v>Construction</c:v>
                </c:pt>
                <c:pt idx="3">
                  <c:v>Consumer</c:v>
                </c:pt>
                <c:pt idx="4">
                  <c:v>Crypto</c:v>
                </c:pt>
                <c:pt idx="5">
                  <c:v>Data</c:v>
                </c:pt>
                <c:pt idx="6">
                  <c:v>Education</c:v>
                </c:pt>
                <c:pt idx="7">
                  <c:v>Energy</c:v>
                </c:pt>
                <c:pt idx="8">
                  <c:v>Finance</c:v>
                </c:pt>
                <c:pt idx="9">
                  <c:v>Fitness</c:v>
                </c:pt>
                <c:pt idx="10">
                  <c:v>Food</c:v>
                </c:pt>
                <c:pt idx="11">
                  <c:v>Hardware</c:v>
                </c:pt>
                <c:pt idx="12">
                  <c:v>Healthcare</c:v>
                </c:pt>
                <c:pt idx="13">
                  <c:v>HR</c:v>
                </c:pt>
                <c:pt idx="14">
                  <c:v>Infrastructure</c:v>
                </c:pt>
                <c:pt idx="15">
                  <c:v>Legal</c:v>
                </c:pt>
                <c:pt idx="16">
                  <c:v>Logistics</c:v>
                </c:pt>
                <c:pt idx="17">
                  <c:v>Manufacturing</c:v>
                </c:pt>
                <c:pt idx="18">
                  <c:v>Marketing</c:v>
                </c:pt>
                <c:pt idx="19">
                  <c:v>Media</c:v>
                </c:pt>
                <c:pt idx="20">
                  <c:v>Other</c:v>
                </c:pt>
                <c:pt idx="21">
                  <c:v>Product</c:v>
                </c:pt>
                <c:pt idx="22">
                  <c:v>Real Estate</c:v>
                </c:pt>
                <c:pt idx="23">
                  <c:v>Recruiting</c:v>
                </c:pt>
                <c:pt idx="24">
                  <c:v>Sales</c:v>
                </c:pt>
                <c:pt idx="25">
                  <c:v>Security</c:v>
                </c:pt>
                <c:pt idx="26">
                  <c:v>Support</c:v>
                </c:pt>
                <c:pt idx="27">
                  <c:v>Transportation</c:v>
                </c:pt>
                <c:pt idx="28">
                  <c:v>Travel</c:v>
                </c:pt>
              </c:strCache>
            </c:strRef>
          </c:cat>
          <c:val>
            <c:numRef>
              <c:f>Sheet1!$B$2:$B$34</c:f>
              <c:numCache>
                <c:formatCode>General</c:formatCode>
                <c:ptCount val="33"/>
                <c:pt idx="0">
                  <c:v>332</c:v>
                </c:pt>
                <c:pt idx="1">
                  <c:v>170</c:v>
                </c:pt>
                <c:pt idx="2">
                  <c:v>3270</c:v>
                </c:pt>
                <c:pt idx="3">
                  <c:v>50217</c:v>
                </c:pt>
                <c:pt idx="4">
                  <c:v>5756</c:v>
                </c:pt>
                <c:pt idx="5">
                  <c:v>4499</c:v>
                </c:pt>
                <c:pt idx="6">
                  <c:v>1820</c:v>
                </c:pt>
                <c:pt idx="7">
                  <c:v>480</c:v>
                </c:pt>
                <c:pt idx="8">
                  <c:v>15446</c:v>
                </c:pt>
                <c:pt idx="9">
                  <c:v>6876</c:v>
                </c:pt>
                <c:pt idx="10">
                  <c:v>9700</c:v>
                </c:pt>
                <c:pt idx="11">
                  <c:v>7340</c:v>
                </c:pt>
                <c:pt idx="12">
                  <c:v>10167</c:v>
                </c:pt>
                <c:pt idx="13">
                  <c:v>4346</c:v>
                </c:pt>
                <c:pt idx="14">
                  <c:v>5755</c:v>
                </c:pt>
                <c:pt idx="15">
                  <c:v>626</c:v>
                </c:pt>
                <c:pt idx="16">
                  <c:v>2991</c:v>
                </c:pt>
                <c:pt idx="17">
                  <c:v>790</c:v>
                </c:pt>
                <c:pt idx="18">
                  <c:v>4950</c:v>
                </c:pt>
                <c:pt idx="19">
                  <c:v>3014</c:v>
                </c:pt>
                <c:pt idx="20">
                  <c:v>23994</c:v>
                </c:pt>
                <c:pt idx="21">
                  <c:v>1220</c:v>
                </c:pt>
                <c:pt idx="22">
                  <c:v>13511</c:v>
                </c:pt>
                <c:pt idx="23">
                  <c:v>4224</c:v>
                </c:pt>
                <c:pt idx="24">
                  <c:v>12644</c:v>
                </c:pt>
                <c:pt idx="25">
                  <c:v>5307</c:v>
                </c:pt>
                <c:pt idx="26">
                  <c:v>1920</c:v>
                </c:pt>
                <c:pt idx="27">
                  <c:v>23270</c:v>
                </c:pt>
                <c:pt idx="28">
                  <c:v>7992</c:v>
                </c:pt>
              </c:numCache>
            </c:numRef>
          </c:val>
          <c:extLst>
            <c:ext xmlns:c16="http://schemas.microsoft.com/office/drawing/2014/chart" uri="{C3380CC4-5D6E-409C-BE32-E72D297353CC}">
              <c16:uniqueId val="{00000000-DDA4-354F-B8F0-470DA59381CB}"/>
            </c:ext>
          </c:extLst>
        </c:ser>
        <c:dLbls>
          <c:showLegendKey val="0"/>
          <c:showVal val="1"/>
          <c:showCatName val="0"/>
          <c:showSerName val="0"/>
          <c:showPercent val="0"/>
          <c:showBubbleSize val="0"/>
        </c:dLbls>
        <c:gapWidth val="207"/>
        <c:overlap val="-29"/>
        <c:axId val="1958261504"/>
        <c:axId val="1958045968"/>
      </c:barChart>
      <c:catAx>
        <c:axId val="1958261504"/>
        <c:scaling>
          <c:orientation val="minMax"/>
        </c:scaling>
        <c:delete val="0"/>
        <c:axPos val="b"/>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b" anchorCtr="1"/>
          <a:lstStyle/>
          <a:p>
            <a:pPr>
              <a:defRPr sz="1064" b="0" i="0" u="none" strike="noStrike" kern="1200" cap="all" spc="120" normalizeH="0" baseline="0">
                <a:solidFill>
                  <a:schemeClr val="bg1"/>
                </a:solidFill>
                <a:latin typeface="+mn-lt"/>
                <a:ea typeface="+mn-ea"/>
                <a:cs typeface="+mn-cs"/>
              </a:defRPr>
            </a:pPr>
            <a:endParaRPr lang="en-US"/>
          </a:p>
        </c:txPr>
        <c:crossAx val="1958045968"/>
        <c:crosses val="autoZero"/>
        <c:auto val="1"/>
        <c:lblAlgn val="ctr"/>
        <c:lblOffset val="100"/>
        <c:noMultiLvlLbl val="0"/>
      </c:catAx>
      <c:valAx>
        <c:axId val="195804596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958261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832695280884483E-2"/>
          <c:y val="9.5714629472415241E-2"/>
          <c:w val="0.87244758373267484"/>
          <c:h val="0.75178547178307342"/>
        </c:manualLayout>
      </c:layout>
      <c:lineChart>
        <c:grouping val="standard"/>
        <c:varyColors val="0"/>
        <c:ser>
          <c:idx val="0"/>
          <c:order val="0"/>
          <c:tx>
            <c:strRef>
              <c:f>Sheet1!$B$1</c:f>
              <c:strCache>
                <c:ptCount val="1"/>
                <c:pt idx="0">
                  <c:v>occurrences</c:v>
                </c:pt>
              </c:strCache>
            </c:strRef>
          </c:tx>
          <c:spPr>
            <a:ln w="28575" cap="rnd">
              <a:solidFill>
                <a:srgbClr val="F01689"/>
              </a:solidFill>
              <a:round/>
            </a:ln>
            <a:effectLst/>
          </c:spPr>
          <c:marker>
            <c:symbol val="none"/>
          </c:marker>
          <c:cat>
            <c:numRef>
              <c:f>Sheet1!$A$2:$A$5</c:f>
              <c:numCache>
                <c:formatCode>General</c:formatCode>
                <c:ptCount val="4"/>
                <c:pt idx="0">
                  <c:v>2020</c:v>
                </c:pt>
                <c:pt idx="1">
                  <c:v>2021</c:v>
                </c:pt>
                <c:pt idx="2">
                  <c:v>2022</c:v>
                </c:pt>
                <c:pt idx="3">
                  <c:v>2023</c:v>
                </c:pt>
              </c:numCache>
            </c:numRef>
          </c:cat>
          <c:val>
            <c:numRef>
              <c:f>Sheet1!$B$2:$B$5</c:f>
              <c:numCache>
                <c:formatCode>General</c:formatCode>
                <c:ptCount val="4"/>
                <c:pt idx="0">
                  <c:v>243</c:v>
                </c:pt>
                <c:pt idx="1">
                  <c:v>9</c:v>
                </c:pt>
                <c:pt idx="2">
                  <c:v>348</c:v>
                </c:pt>
                <c:pt idx="3">
                  <c:v>307</c:v>
                </c:pt>
              </c:numCache>
            </c:numRef>
          </c:val>
          <c:smooth val="0"/>
          <c:extLst>
            <c:ext xmlns:c16="http://schemas.microsoft.com/office/drawing/2014/chart" uri="{C3380CC4-5D6E-409C-BE32-E72D297353CC}">
              <c16:uniqueId val="{00000000-3B1F-3243-98D4-377B66AF3B47}"/>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smooth val="0"/>
        <c:axId val="1492287392"/>
        <c:axId val="1192046576"/>
      </c:lineChart>
      <c:catAx>
        <c:axId val="149228739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r>
                  <a:rPr lang="en-US" sz="1400" dirty="0">
                    <a:solidFill>
                      <a:schemeClr val="bg1"/>
                    </a:solidFill>
                  </a:rPr>
                  <a:t>Year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192046576"/>
        <c:crosses val="autoZero"/>
        <c:auto val="1"/>
        <c:lblAlgn val="ctr"/>
        <c:lblOffset val="100"/>
        <c:noMultiLvlLbl val="0"/>
      </c:catAx>
      <c:valAx>
        <c:axId val="1192046576"/>
        <c:scaling>
          <c:orientation val="minMax"/>
          <c:max val="3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US" sz="1400" b="0" i="0" u="none" strike="noStrike" kern="1200" baseline="0" dirty="0">
                    <a:solidFill>
                      <a:schemeClr val="bg1"/>
                    </a:solidFill>
                  </a:rPr>
                  <a:t>occurrences</a:t>
                </a:r>
                <a:endParaRPr lang="en-US" sz="1400" dirty="0">
                  <a:solidFill>
                    <a:schemeClr val="bg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49228739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2F21F3"/>
              </a:solidFill>
              <a:ln>
                <a:noFill/>
              </a:ln>
              <a:effectLst/>
            </c:spPr>
            <c:extLst>
              <c:ext xmlns:c16="http://schemas.microsoft.com/office/drawing/2014/chart" uri="{C3380CC4-5D6E-409C-BE32-E72D297353CC}">
                <c16:uniqueId val="{00000003-9B03-794B-A581-7399BB354022}"/>
              </c:ext>
            </c:extLst>
          </c:dPt>
          <c:dPt>
            <c:idx val="1"/>
            <c:invertIfNegative val="0"/>
            <c:bubble3D val="0"/>
            <c:spPr>
              <a:solidFill>
                <a:srgbClr val="FEB52B"/>
              </a:solidFill>
              <a:ln>
                <a:noFill/>
              </a:ln>
              <a:effectLst/>
            </c:spPr>
            <c:extLst>
              <c:ext xmlns:c16="http://schemas.microsoft.com/office/drawing/2014/chart" uri="{C3380CC4-5D6E-409C-BE32-E72D297353CC}">
                <c16:uniqueId val="{00000004-9B03-794B-A581-7399BB354022}"/>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Top 5 Companies</c:v>
                </c:pt>
                <c:pt idx="1">
                  <c:v>Rest of Industry</c:v>
                </c:pt>
              </c:strCache>
            </c:strRef>
          </c:cat>
          <c:val>
            <c:numRef>
              <c:f>Sheet1!$B$2:$B$3</c:f>
              <c:numCache>
                <c:formatCode>#,##0</c:formatCode>
                <c:ptCount val="2"/>
                <c:pt idx="0">
                  <c:v>81150</c:v>
                </c:pt>
                <c:pt idx="1">
                  <c:v>192831</c:v>
                </c:pt>
              </c:numCache>
            </c:numRef>
          </c:val>
          <c:extLst>
            <c:ext xmlns:c16="http://schemas.microsoft.com/office/drawing/2014/chart" uri="{C3380CC4-5D6E-409C-BE32-E72D297353CC}">
              <c16:uniqueId val="{00000000-9B03-794B-A581-7399BB354022}"/>
            </c:ext>
          </c:extLst>
        </c:ser>
        <c:dLbls>
          <c:showLegendKey val="0"/>
          <c:showVal val="1"/>
          <c:showCatName val="0"/>
          <c:showSerName val="0"/>
          <c:showPercent val="0"/>
          <c:showBubbleSize val="0"/>
        </c:dLbls>
        <c:gapWidth val="75"/>
        <c:axId val="1211771951"/>
        <c:axId val="1211628447"/>
      </c:barChart>
      <c:catAx>
        <c:axId val="1211771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211628447"/>
        <c:crosses val="autoZero"/>
        <c:auto val="1"/>
        <c:lblAlgn val="ctr"/>
        <c:lblOffset val="100"/>
        <c:noMultiLvlLbl val="0"/>
      </c:catAx>
      <c:valAx>
        <c:axId val="12116284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2117719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34384310221584E-2"/>
          <c:y val="2.1505623389077938E-2"/>
          <c:w val="0.92786774171859643"/>
          <c:h val="0.80615007390350935"/>
        </c:manualLayout>
      </c:layout>
      <c:lineChart>
        <c:grouping val="standard"/>
        <c:varyColors val="0"/>
        <c:ser>
          <c:idx val="0"/>
          <c:order val="0"/>
          <c:tx>
            <c:strRef>
              <c:f>Sheet1!$B$1</c:f>
              <c:strCache>
                <c:ptCount val="1"/>
                <c:pt idx="0">
                  <c:v>Amazon</c:v>
                </c:pt>
              </c:strCache>
            </c:strRef>
          </c:tx>
          <c:spPr>
            <a:ln w="28575" cap="rnd">
              <a:solidFill>
                <a:schemeClr val="tx2"/>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2020</c:v>
                </c:pt>
                <c:pt idx="1">
                  <c:v>2020.5</c:v>
                </c:pt>
                <c:pt idx="2">
                  <c:v>2021</c:v>
                </c:pt>
                <c:pt idx="3">
                  <c:v>2021.5</c:v>
                </c:pt>
                <c:pt idx="4">
                  <c:v>2022</c:v>
                </c:pt>
                <c:pt idx="5">
                  <c:v>2022.5</c:v>
                </c:pt>
                <c:pt idx="6">
                  <c:v>2023</c:v>
                </c:pt>
                <c:pt idx="7">
                  <c:v>2023.5</c:v>
                </c:pt>
                <c:pt idx="8">
                  <c:v>2024</c:v>
                </c:pt>
              </c:numCache>
            </c:numRef>
          </c:cat>
          <c:val>
            <c:numRef>
              <c:f>Sheet1!$B$2:$B$10</c:f>
              <c:numCache>
                <c:formatCode>General</c:formatCode>
                <c:ptCount val="9"/>
                <c:pt idx="0">
                  <c:v>0</c:v>
                </c:pt>
                <c:pt idx="4">
                  <c:v>-1.5</c:v>
                </c:pt>
                <c:pt idx="6">
                  <c:v>-2.1</c:v>
                </c:pt>
                <c:pt idx="8">
                  <c:v>-0.5</c:v>
                </c:pt>
              </c:numCache>
            </c:numRef>
          </c:val>
          <c:smooth val="0"/>
          <c:extLst>
            <c:ext xmlns:c16="http://schemas.microsoft.com/office/drawing/2014/chart" uri="{C3380CC4-5D6E-409C-BE32-E72D297353CC}">
              <c16:uniqueId val="{00000000-70A1-AA49-8CCD-6707A7F129B3}"/>
            </c:ext>
          </c:extLst>
        </c:ser>
        <c:ser>
          <c:idx val="1"/>
          <c:order val="1"/>
          <c:tx>
            <c:strRef>
              <c:f>Sheet1!$C$1</c:f>
              <c:strCache>
                <c:ptCount val="1"/>
                <c:pt idx="0">
                  <c:v>Meta</c:v>
                </c:pt>
              </c:strCache>
            </c:strRef>
          </c:tx>
          <c:spPr>
            <a:ln w="28575" cap="rnd">
              <a:solidFill>
                <a:srgbClr val="FFC000"/>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2020</c:v>
                </c:pt>
                <c:pt idx="1">
                  <c:v>2020.5</c:v>
                </c:pt>
                <c:pt idx="2">
                  <c:v>2021</c:v>
                </c:pt>
                <c:pt idx="3">
                  <c:v>2021.5</c:v>
                </c:pt>
                <c:pt idx="4">
                  <c:v>2022</c:v>
                </c:pt>
                <c:pt idx="5">
                  <c:v>2022.5</c:v>
                </c:pt>
                <c:pt idx="6">
                  <c:v>2023</c:v>
                </c:pt>
                <c:pt idx="7">
                  <c:v>2023.5</c:v>
                </c:pt>
                <c:pt idx="8">
                  <c:v>2024</c:v>
                </c:pt>
              </c:numCache>
            </c:numRef>
          </c:cat>
          <c:val>
            <c:numRef>
              <c:f>Sheet1!$C$2:$C$10</c:f>
              <c:numCache>
                <c:formatCode>General</c:formatCode>
                <c:ptCount val="9"/>
                <c:pt idx="0">
                  <c:v>0</c:v>
                </c:pt>
                <c:pt idx="4">
                  <c:v>-13</c:v>
                </c:pt>
                <c:pt idx="6">
                  <c:v>-13.6</c:v>
                </c:pt>
                <c:pt idx="8">
                  <c:v>-0.5</c:v>
                </c:pt>
              </c:numCache>
            </c:numRef>
          </c:val>
          <c:smooth val="0"/>
          <c:extLst>
            <c:ext xmlns:c16="http://schemas.microsoft.com/office/drawing/2014/chart" uri="{C3380CC4-5D6E-409C-BE32-E72D297353CC}">
              <c16:uniqueId val="{00000001-70A1-AA49-8CCD-6707A7F129B3}"/>
            </c:ext>
          </c:extLst>
        </c:ser>
        <c:ser>
          <c:idx val="2"/>
          <c:order val="2"/>
          <c:tx>
            <c:strRef>
              <c:f>Sheet1!$D$1</c:f>
              <c:strCache>
                <c:ptCount val="1"/>
                <c:pt idx="0">
                  <c:v>Google</c:v>
                </c:pt>
              </c:strCache>
            </c:strRef>
          </c:tx>
          <c:spPr>
            <a:ln w="28575" cap="rnd">
              <a:solidFill>
                <a:srgbClr val="00B050"/>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2020</c:v>
                </c:pt>
                <c:pt idx="1">
                  <c:v>2020.5</c:v>
                </c:pt>
                <c:pt idx="2">
                  <c:v>2021</c:v>
                </c:pt>
                <c:pt idx="3">
                  <c:v>2021.5</c:v>
                </c:pt>
                <c:pt idx="4">
                  <c:v>2022</c:v>
                </c:pt>
                <c:pt idx="5">
                  <c:v>2022.5</c:v>
                </c:pt>
                <c:pt idx="6">
                  <c:v>2023</c:v>
                </c:pt>
                <c:pt idx="7">
                  <c:v>2023.5</c:v>
                </c:pt>
                <c:pt idx="8">
                  <c:v>2024</c:v>
                </c:pt>
              </c:numCache>
            </c:numRef>
          </c:cat>
          <c:val>
            <c:numRef>
              <c:f>Sheet1!$D$2:$D$10</c:f>
              <c:numCache>
                <c:formatCode>General</c:formatCode>
                <c:ptCount val="9"/>
                <c:pt idx="0">
                  <c:v>0</c:v>
                </c:pt>
                <c:pt idx="6">
                  <c:v>-6</c:v>
                </c:pt>
                <c:pt idx="8">
                  <c:v>-0.75</c:v>
                </c:pt>
              </c:numCache>
            </c:numRef>
          </c:val>
          <c:smooth val="0"/>
          <c:extLst>
            <c:ext xmlns:c16="http://schemas.microsoft.com/office/drawing/2014/chart" uri="{C3380CC4-5D6E-409C-BE32-E72D297353CC}">
              <c16:uniqueId val="{00000002-70A1-AA49-8CCD-6707A7F129B3}"/>
            </c:ext>
          </c:extLst>
        </c:ser>
        <c:ser>
          <c:idx val="3"/>
          <c:order val="3"/>
          <c:tx>
            <c:strRef>
              <c:f>Sheet1!$E$1</c:f>
              <c:strCache>
                <c:ptCount val="1"/>
                <c:pt idx="0">
                  <c:v>Microsoft</c:v>
                </c:pt>
              </c:strCache>
            </c:strRef>
          </c:tx>
          <c:spPr>
            <a:ln w="28575" cap="rnd">
              <a:solidFill>
                <a:srgbClr val="FF0000"/>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2020</c:v>
                </c:pt>
                <c:pt idx="1">
                  <c:v>2020.5</c:v>
                </c:pt>
                <c:pt idx="2">
                  <c:v>2021</c:v>
                </c:pt>
                <c:pt idx="3">
                  <c:v>2021.5</c:v>
                </c:pt>
                <c:pt idx="4">
                  <c:v>2022</c:v>
                </c:pt>
                <c:pt idx="5">
                  <c:v>2022.5</c:v>
                </c:pt>
                <c:pt idx="6">
                  <c:v>2023</c:v>
                </c:pt>
                <c:pt idx="7">
                  <c:v>2023.5</c:v>
                </c:pt>
                <c:pt idx="8">
                  <c:v>2024</c:v>
                </c:pt>
              </c:numCache>
            </c:numRef>
          </c:cat>
          <c:val>
            <c:numRef>
              <c:f>Sheet1!$E$2:$E$10</c:f>
              <c:numCache>
                <c:formatCode>General</c:formatCode>
                <c:ptCount val="9"/>
                <c:pt idx="0">
                  <c:v>0</c:v>
                </c:pt>
                <c:pt idx="6">
                  <c:v>-5</c:v>
                </c:pt>
                <c:pt idx="8">
                  <c:v>-0.5</c:v>
                </c:pt>
              </c:numCache>
            </c:numRef>
          </c:val>
          <c:smooth val="0"/>
          <c:extLst>
            <c:ext xmlns:c16="http://schemas.microsoft.com/office/drawing/2014/chart" uri="{C3380CC4-5D6E-409C-BE32-E72D297353CC}">
              <c16:uniqueId val="{00000003-70A1-AA49-8CCD-6707A7F129B3}"/>
            </c:ext>
          </c:extLst>
        </c:ser>
        <c:ser>
          <c:idx val="4"/>
          <c:order val="4"/>
          <c:tx>
            <c:strRef>
              <c:f>Sheet1!$F$1</c:f>
              <c:strCache>
                <c:ptCount val="1"/>
                <c:pt idx="0">
                  <c:v>Salesforce</c:v>
                </c:pt>
              </c:strCache>
            </c:strRef>
          </c:tx>
          <c:spPr>
            <a:ln w="28575" cap="rnd">
              <a:solidFill>
                <a:schemeClr val="accent6">
                  <a:lumMod val="50000"/>
                </a:schemeClr>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2020</c:v>
                </c:pt>
                <c:pt idx="1">
                  <c:v>2020.5</c:v>
                </c:pt>
                <c:pt idx="2">
                  <c:v>2021</c:v>
                </c:pt>
                <c:pt idx="3">
                  <c:v>2021.5</c:v>
                </c:pt>
                <c:pt idx="4">
                  <c:v>2022</c:v>
                </c:pt>
                <c:pt idx="5">
                  <c:v>2022.5</c:v>
                </c:pt>
                <c:pt idx="6">
                  <c:v>2023</c:v>
                </c:pt>
                <c:pt idx="7">
                  <c:v>2023.5</c:v>
                </c:pt>
                <c:pt idx="8">
                  <c:v>2024</c:v>
                </c:pt>
              </c:numCache>
            </c:numRef>
          </c:cat>
          <c:val>
            <c:numRef>
              <c:f>Sheet1!$F$2:$F$10</c:f>
              <c:numCache>
                <c:formatCode>General</c:formatCode>
                <c:ptCount val="9"/>
                <c:pt idx="0">
                  <c:v>-2</c:v>
                </c:pt>
                <c:pt idx="4">
                  <c:v>-1.5</c:v>
                </c:pt>
                <c:pt idx="6">
                  <c:v>-10</c:v>
                </c:pt>
                <c:pt idx="8">
                  <c:v>-0.5</c:v>
                </c:pt>
              </c:numCache>
            </c:numRef>
          </c:val>
          <c:smooth val="0"/>
          <c:extLst>
            <c:ext xmlns:c16="http://schemas.microsoft.com/office/drawing/2014/chart" uri="{C3380CC4-5D6E-409C-BE32-E72D297353CC}">
              <c16:uniqueId val="{00000004-70A1-AA49-8CCD-6707A7F129B3}"/>
            </c:ext>
          </c:extLst>
        </c:ser>
        <c:dLbls>
          <c:showLegendKey val="0"/>
          <c:showVal val="1"/>
          <c:showCatName val="0"/>
          <c:showSerName val="0"/>
          <c:showPercent val="0"/>
          <c:showBubbleSize val="0"/>
        </c:dLbls>
        <c:marker val="1"/>
        <c:smooth val="0"/>
        <c:axId val="20238096"/>
        <c:axId val="253282848"/>
      </c:lineChart>
      <c:catAx>
        <c:axId val="20238096"/>
        <c:scaling>
          <c:orientation val="minMax"/>
        </c:scaling>
        <c:delete val="0"/>
        <c:axPos val="b"/>
        <c:numFmt formatCode="General" sourceLinked="1"/>
        <c:majorTickMark val="none"/>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253282848"/>
        <c:crossesAt val="-14"/>
        <c:auto val="1"/>
        <c:lblAlgn val="ctr"/>
        <c:lblOffset val="100"/>
        <c:noMultiLvlLbl val="0"/>
      </c:catAx>
      <c:valAx>
        <c:axId val="253282848"/>
        <c:scaling>
          <c:orientation val="minMax"/>
          <c:max val="0"/>
          <c:min val="-14"/>
        </c:scaling>
        <c:delete val="0"/>
        <c:axPos val="l"/>
        <c:numFmt formatCode="General" sourceLinked="1"/>
        <c:majorTickMark val="none"/>
        <c:minorTickMark val="none"/>
        <c:tickLblPos val="nextTo"/>
        <c:spPr>
          <a:noFill/>
          <a:ln w="25400">
            <a:solidFill>
              <a:schemeClr val="bg1"/>
            </a:solidFill>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20238096"/>
        <c:crossesAt val="1"/>
        <c:crossBetween val="between"/>
        <c:majorUnit val="1"/>
        <c:minorUnit val="0.5"/>
      </c:valAx>
      <c:spPr>
        <a:noFill/>
        <a:ln>
          <a:noFill/>
        </a:ln>
        <a:effectLst/>
      </c:spPr>
    </c:plotArea>
    <c:legend>
      <c:legendPos val="b"/>
      <c:layout>
        <c:manualLayout>
          <c:xMode val="edge"/>
          <c:yMode val="edge"/>
          <c:x val="5.2436950982877095E-2"/>
          <c:y val="0.93040178491653625"/>
          <c:w val="0.93129425615241535"/>
          <c:h val="5.879136915930396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0"/>
    <c:dispBlanksAs val="span"/>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Size Before Layoffs</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Amazon</c:v>
                </c:pt>
                <c:pt idx="1">
                  <c:v>Meta</c:v>
                </c:pt>
                <c:pt idx="2">
                  <c:v>Google</c:v>
                </c:pt>
                <c:pt idx="3">
                  <c:v>Microsoft</c:v>
                </c:pt>
                <c:pt idx="4">
                  <c:v>Salesforce</c:v>
                </c:pt>
              </c:strCache>
            </c:strRef>
          </c:cat>
          <c:val>
            <c:numRef>
              <c:f>Sheet1!$B$2:$B$6</c:f>
              <c:numCache>
                <c:formatCode>General</c:formatCode>
                <c:ptCount val="5"/>
                <c:pt idx="0">
                  <c:v>146</c:v>
                </c:pt>
                <c:pt idx="1">
                  <c:v>16</c:v>
                </c:pt>
                <c:pt idx="2">
                  <c:v>39</c:v>
                </c:pt>
                <c:pt idx="3">
                  <c:v>20</c:v>
                </c:pt>
                <c:pt idx="4">
                  <c:v>23</c:v>
                </c:pt>
              </c:numCache>
            </c:numRef>
          </c:val>
          <c:extLst>
            <c:ext xmlns:c16="http://schemas.microsoft.com/office/drawing/2014/chart" uri="{C3380CC4-5D6E-409C-BE32-E72D297353CC}">
              <c16:uniqueId val="{00000000-CBB5-1E4B-897F-691331127592}"/>
            </c:ext>
          </c:extLst>
        </c:ser>
        <c:ser>
          <c:idx val="1"/>
          <c:order val="1"/>
          <c:tx>
            <c:strRef>
              <c:f>Sheet1!$C$1</c:f>
              <c:strCache>
                <c:ptCount val="1"/>
                <c:pt idx="0">
                  <c:v>Total Layoffs</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Amazon</c:v>
                </c:pt>
                <c:pt idx="1">
                  <c:v>Meta</c:v>
                </c:pt>
                <c:pt idx="2">
                  <c:v>Google</c:v>
                </c:pt>
                <c:pt idx="3">
                  <c:v>Microsoft</c:v>
                </c:pt>
                <c:pt idx="4">
                  <c:v>Salesforce</c:v>
                </c:pt>
              </c:strCache>
            </c:strRef>
          </c:cat>
          <c:val>
            <c:numRef>
              <c:f>Sheet1!$C$2:$C$6</c:f>
              <c:numCache>
                <c:formatCode>General</c:formatCode>
                <c:ptCount val="5"/>
                <c:pt idx="0">
                  <c:v>3</c:v>
                </c:pt>
                <c:pt idx="1">
                  <c:v>2</c:v>
                </c:pt>
                <c:pt idx="2">
                  <c:v>1</c:v>
                </c:pt>
                <c:pt idx="3">
                  <c:v>1</c:v>
                </c:pt>
                <c:pt idx="4">
                  <c:v>1</c:v>
                </c:pt>
              </c:numCache>
            </c:numRef>
          </c:val>
          <c:extLst>
            <c:ext xmlns:c16="http://schemas.microsoft.com/office/drawing/2014/chart" uri="{C3380CC4-5D6E-409C-BE32-E72D297353CC}">
              <c16:uniqueId val="{00000001-CBB5-1E4B-897F-691331127592}"/>
            </c:ext>
          </c:extLst>
        </c:ser>
        <c:ser>
          <c:idx val="2"/>
          <c:order val="2"/>
          <c:tx>
            <c:strRef>
              <c:f>Sheet1!$D$1</c:f>
              <c:strCache>
                <c:ptCount val="1"/>
                <c:pt idx="0">
                  <c:v>Size After Layoffs</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Amazon</c:v>
                </c:pt>
                <c:pt idx="1">
                  <c:v>Meta</c:v>
                </c:pt>
                <c:pt idx="2">
                  <c:v>Google</c:v>
                </c:pt>
                <c:pt idx="3">
                  <c:v>Microsoft</c:v>
                </c:pt>
                <c:pt idx="4">
                  <c:v>Salesforce</c:v>
                </c:pt>
              </c:strCache>
            </c:strRef>
          </c:cat>
          <c:val>
            <c:numRef>
              <c:f>Sheet1!$D$2:$D$6</c:f>
              <c:numCache>
                <c:formatCode>General</c:formatCode>
                <c:ptCount val="5"/>
                <c:pt idx="0">
                  <c:v>143</c:v>
                </c:pt>
                <c:pt idx="1">
                  <c:v>14</c:v>
                </c:pt>
                <c:pt idx="2">
                  <c:v>38</c:v>
                </c:pt>
                <c:pt idx="3">
                  <c:v>19</c:v>
                </c:pt>
                <c:pt idx="4">
                  <c:v>22</c:v>
                </c:pt>
              </c:numCache>
            </c:numRef>
          </c:val>
          <c:extLst>
            <c:ext xmlns:c16="http://schemas.microsoft.com/office/drawing/2014/chart" uri="{C3380CC4-5D6E-409C-BE32-E72D297353CC}">
              <c16:uniqueId val="{00000002-CBB5-1E4B-897F-691331127592}"/>
            </c:ext>
          </c:extLst>
        </c:ser>
        <c:dLbls>
          <c:showLegendKey val="0"/>
          <c:showVal val="1"/>
          <c:showCatName val="0"/>
          <c:showSerName val="0"/>
          <c:showPercent val="0"/>
          <c:showBubbleSize val="0"/>
        </c:dLbls>
        <c:gapWidth val="75"/>
        <c:axId val="225103440"/>
        <c:axId val="1216811887"/>
      </c:barChart>
      <c:catAx>
        <c:axId val="22510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216811887"/>
        <c:crosses val="autoZero"/>
        <c:auto val="1"/>
        <c:lblAlgn val="ctr"/>
        <c:lblOffset val="100"/>
        <c:noMultiLvlLbl val="0"/>
      </c:catAx>
      <c:valAx>
        <c:axId val="12168118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2510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Number of Layoffs</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Acquired</c:v>
                </c:pt>
                <c:pt idx="1">
                  <c:v>Post-IPO</c:v>
                </c:pt>
                <c:pt idx="2">
                  <c:v>Private Equity</c:v>
                </c:pt>
                <c:pt idx="3">
                  <c:v>Seed</c:v>
                </c:pt>
                <c:pt idx="4">
                  <c:v>Series A</c:v>
                </c:pt>
                <c:pt idx="5">
                  <c:v>Series B</c:v>
                </c:pt>
                <c:pt idx="6">
                  <c:v>Series C</c:v>
                </c:pt>
                <c:pt idx="7">
                  <c:v>Series D</c:v>
                </c:pt>
                <c:pt idx="8">
                  <c:v>Series E</c:v>
                </c:pt>
                <c:pt idx="9">
                  <c:v>Series F</c:v>
                </c:pt>
                <c:pt idx="10">
                  <c:v>Series G</c:v>
                </c:pt>
                <c:pt idx="11">
                  <c:v>Series H</c:v>
                </c:pt>
                <c:pt idx="12">
                  <c:v>Series I</c:v>
                </c:pt>
                <c:pt idx="13">
                  <c:v>Subsidiary </c:v>
                </c:pt>
                <c:pt idx="14">
                  <c:v>Unknown</c:v>
                </c:pt>
              </c:strCache>
            </c:strRef>
          </c:cat>
          <c:val>
            <c:numRef>
              <c:f>Sheet1!$B$2:$B$16</c:f>
              <c:numCache>
                <c:formatCode>General</c:formatCode>
                <c:ptCount val="15"/>
                <c:pt idx="0">
                  <c:v>56</c:v>
                </c:pt>
                <c:pt idx="1">
                  <c:v>256</c:v>
                </c:pt>
                <c:pt idx="2">
                  <c:v>18</c:v>
                </c:pt>
                <c:pt idx="3">
                  <c:v>11</c:v>
                </c:pt>
                <c:pt idx="4">
                  <c:v>37</c:v>
                </c:pt>
                <c:pt idx="5">
                  <c:v>113</c:v>
                </c:pt>
                <c:pt idx="6">
                  <c:v>106</c:v>
                </c:pt>
                <c:pt idx="7">
                  <c:v>95</c:v>
                </c:pt>
                <c:pt idx="8">
                  <c:v>64</c:v>
                </c:pt>
                <c:pt idx="9">
                  <c:v>39</c:v>
                </c:pt>
                <c:pt idx="10">
                  <c:v>10</c:v>
                </c:pt>
                <c:pt idx="11">
                  <c:v>17</c:v>
                </c:pt>
                <c:pt idx="12">
                  <c:v>2</c:v>
                </c:pt>
                <c:pt idx="13">
                  <c:v>2</c:v>
                </c:pt>
                <c:pt idx="14">
                  <c:v>79</c:v>
                </c:pt>
              </c:numCache>
            </c:numRef>
          </c:val>
          <c:extLst>
            <c:ext xmlns:c16="http://schemas.microsoft.com/office/drawing/2014/chart" uri="{C3380CC4-5D6E-409C-BE32-E72D297353CC}">
              <c16:uniqueId val="{00000000-EF6D-C94D-92D8-A119180F8041}"/>
            </c:ext>
          </c:extLst>
        </c:ser>
        <c:dLbls>
          <c:showLegendKey val="0"/>
          <c:showVal val="1"/>
          <c:showCatName val="0"/>
          <c:showSerName val="0"/>
          <c:showPercent val="0"/>
          <c:showBubbleSize val="0"/>
        </c:dLbls>
        <c:gapWidth val="75"/>
        <c:axId val="1555334176"/>
        <c:axId val="1607640160"/>
      </c:barChart>
      <c:catAx>
        <c:axId val="155533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607640160"/>
        <c:crosses val="autoZero"/>
        <c:auto val="1"/>
        <c:lblAlgn val="ctr"/>
        <c:lblOffset val="100"/>
        <c:noMultiLvlLbl val="0"/>
      </c:catAx>
      <c:valAx>
        <c:axId val="1607640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555334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Overall</c:v>
                </c:pt>
              </c:strCache>
            </c:strRef>
          </c:tx>
          <c:spPr>
            <a:solidFill>
              <a:schemeClr val="accent1"/>
            </a:solidFill>
            <a:ln>
              <a:noFill/>
            </a:ln>
            <a:effectLst/>
          </c:spPr>
          <c:invertIfNegative val="0"/>
          <c:cat>
            <c:strRef>
              <c:f>Sheet1!$A$2:$A$16</c:f>
              <c:strCache>
                <c:ptCount val="15"/>
                <c:pt idx="0">
                  <c:v>Acquired</c:v>
                </c:pt>
                <c:pt idx="1">
                  <c:v>Post-IPO</c:v>
                </c:pt>
                <c:pt idx="2">
                  <c:v>Private Equity</c:v>
                </c:pt>
                <c:pt idx="3">
                  <c:v>Seed</c:v>
                </c:pt>
                <c:pt idx="4">
                  <c:v>Series A</c:v>
                </c:pt>
                <c:pt idx="5">
                  <c:v>Series B</c:v>
                </c:pt>
                <c:pt idx="6">
                  <c:v>Series C</c:v>
                </c:pt>
                <c:pt idx="7">
                  <c:v>Series D</c:v>
                </c:pt>
                <c:pt idx="8">
                  <c:v>Series E</c:v>
                </c:pt>
                <c:pt idx="9">
                  <c:v>Series F</c:v>
                </c:pt>
                <c:pt idx="10">
                  <c:v>Series G</c:v>
                </c:pt>
                <c:pt idx="11">
                  <c:v>Series H</c:v>
                </c:pt>
                <c:pt idx="12">
                  <c:v>Series I</c:v>
                </c:pt>
                <c:pt idx="13">
                  <c:v>Subsidiary </c:v>
                </c:pt>
                <c:pt idx="14">
                  <c:v>Unknown</c:v>
                </c:pt>
              </c:strCache>
            </c:strRef>
          </c:cat>
          <c:val>
            <c:numRef>
              <c:f>Sheet1!$B$2:$B$16</c:f>
              <c:numCache>
                <c:formatCode>0%</c:formatCode>
                <c:ptCount val="15"/>
                <c:pt idx="0">
                  <c:v>1</c:v>
                </c:pt>
                <c:pt idx="1">
                  <c:v>0.9</c:v>
                </c:pt>
                <c:pt idx="2">
                  <c:v>0.34</c:v>
                </c:pt>
                <c:pt idx="3">
                  <c:v>1</c:v>
                </c:pt>
                <c:pt idx="4">
                  <c:v>0.95</c:v>
                </c:pt>
                <c:pt idx="5">
                  <c:v>1</c:v>
                </c:pt>
                <c:pt idx="6">
                  <c:v>1</c:v>
                </c:pt>
                <c:pt idx="7">
                  <c:v>0.98</c:v>
                </c:pt>
                <c:pt idx="8">
                  <c:v>1</c:v>
                </c:pt>
                <c:pt idx="9">
                  <c:v>0.5</c:v>
                </c:pt>
                <c:pt idx="10">
                  <c:v>0.42</c:v>
                </c:pt>
                <c:pt idx="11">
                  <c:v>0.38</c:v>
                </c:pt>
                <c:pt idx="12">
                  <c:v>0.15</c:v>
                </c:pt>
                <c:pt idx="13">
                  <c:v>0.1</c:v>
                </c:pt>
                <c:pt idx="14">
                  <c:v>1</c:v>
                </c:pt>
              </c:numCache>
            </c:numRef>
          </c:val>
          <c:extLst>
            <c:ext xmlns:c16="http://schemas.microsoft.com/office/drawing/2014/chart" uri="{C3380CC4-5D6E-409C-BE32-E72D297353CC}">
              <c16:uniqueId val="{00000000-FD5A-BA4F-9F94-CC57D95CA021}"/>
            </c:ext>
          </c:extLst>
        </c:ser>
        <c:dLbls>
          <c:showLegendKey val="0"/>
          <c:showVal val="0"/>
          <c:showCatName val="0"/>
          <c:showSerName val="0"/>
          <c:showPercent val="0"/>
          <c:showBubbleSize val="0"/>
        </c:dLbls>
        <c:gapWidth val="100"/>
        <c:overlap val="98"/>
        <c:axId val="872365455"/>
        <c:axId val="1182724768"/>
      </c:barChart>
      <c:barChart>
        <c:barDir val="col"/>
        <c:grouping val="stacked"/>
        <c:varyColors val="0"/>
        <c:ser>
          <c:idx val="1"/>
          <c:order val="1"/>
          <c:tx>
            <c:strRef>
              <c:f>Sheet1!$C$1</c:f>
              <c:strCache>
                <c:ptCount val="1"/>
                <c:pt idx="0">
                  <c:v>Average Percentage</c:v>
                </c:pt>
              </c:strCache>
            </c:strRef>
          </c:tx>
          <c:spPr>
            <a:solidFill>
              <a:srgbClr val="E218A3"/>
            </a:solidFill>
            <a:ln>
              <a:noFill/>
            </a:ln>
            <a:effectLst/>
          </c:spPr>
          <c:invertIfNegative val="0"/>
          <c:cat>
            <c:strRef>
              <c:f>Sheet1!$A$2:$A$16</c:f>
              <c:strCache>
                <c:ptCount val="15"/>
                <c:pt idx="0">
                  <c:v>Acquired</c:v>
                </c:pt>
                <c:pt idx="1">
                  <c:v>Post-IPO</c:v>
                </c:pt>
                <c:pt idx="2">
                  <c:v>Private Equity</c:v>
                </c:pt>
                <c:pt idx="3">
                  <c:v>Seed</c:v>
                </c:pt>
                <c:pt idx="4">
                  <c:v>Series A</c:v>
                </c:pt>
                <c:pt idx="5">
                  <c:v>Series B</c:v>
                </c:pt>
                <c:pt idx="6">
                  <c:v>Series C</c:v>
                </c:pt>
                <c:pt idx="7">
                  <c:v>Series D</c:v>
                </c:pt>
                <c:pt idx="8">
                  <c:v>Series E</c:v>
                </c:pt>
                <c:pt idx="9">
                  <c:v>Series F</c:v>
                </c:pt>
                <c:pt idx="10">
                  <c:v>Series G</c:v>
                </c:pt>
                <c:pt idx="11">
                  <c:v>Series H</c:v>
                </c:pt>
                <c:pt idx="12">
                  <c:v>Series I</c:v>
                </c:pt>
                <c:pt idx="13">
                  <c:v>Subsidiary </c:v>
                </c:pt>
                <c:pt idx="14">
                  <c:v>Unknown</c:v>
                </c:pt>
              </c:strCache>
            </c:strRef>
          </c:cat>
          <c:val>
            <c:numRef>
              <c:f>Sheet1!$C$2:$C$16</c:f>
              <c:numCache>
                <c:formatCode>0.00%</c:formatCode>
                <c:ptCount val="15"/>
                <c:pt idx="0">
                  <c:v>0.25</c:v>
                </c:pt>
                <c:pt idx="1">
                  <c:v>0.14030000000000001</c:v>
                </c:pt>
                <c:pt idx="2">
                  <c:v>0.1167</c:v>
                </c:pt>
                <c:pt idx="3" formatCode="0%">
                  <c:v>0.56999999999999995</c:v>
                </c:pt>
                <c:pt idx="4">
                  <c:v>0.32500000000000001</c:v>
                </c:pt>
                <c:pt idx="5">
                  <c:v>0.31359999999999999</c:v>
                </c:pt>
                <c:pt idx="6">
                  <c:v>0.2172</c:v>
                </c:pt>
                <c:pt idx="7">
                  <c:v>0.18970000000000001</c:v>
                </c:pt>
                <c:pt idx="8">
                  <c:v>0.1817</c:v>
                </c:pt>
                <c:pt idx="9">
                  <c:v>0.13669999999999999</c:v>
                </c:pt>
                <c:pt idx="10">
                  <c:v>0.14799999999999999</c:v>
                </c:pt>
                <c:pt idx="11">
                  <c:v>0.10150000000000001</c:v>
                </c:pt>
                <c:pt idx="12" formatCode="0%">
                  <c:v>0.12</c:v>
                </c:pt>
                <c:pt idx="13">
                  <c:v>5.5E-2</c:v>
                </c:pt>
                <c:pt idx="14">
                  <c:v>0.2477</c:v>
                </c:pt>
              </c:numCache>
            </c:numRef>
          </c:val>
          <c:extLst>
            <c:ext xmlns:c16="http://schemas.microsoft.com/office/drawing/2014/chart" uri="{C3380CC4-5D6E-409C-BE32-E72D297353CC}">
              <c16:uniqueId val="{00000001-FD5A-BA4F-9F94-CC57D95CA021}"/>
            </c:ext>
          </c:extLst>
        </c:ser>
        <c:dLbls>
          <c:showLegendKey val="0"/>
          <c:showVal val="0"/>
          <c:showCatName val="0"/>
          <c:showSerName val="0"/>
          <c:showPercent val="0"/>
          <c:showBubbleSize val="0"/>
        </c:dLbls>
        <c:gapWidth val="100"/>
        <c:overlap val="98"/>
        <c:axId val="2114267568"/>
        <c:axId val="2041306832"/>
      </c:barChart>
      <c:catAx>
        <c:axId val="872365455"/>
        <c:scaling>
          <c:orientation val="minMax"/>
        </c:scaling>
        <c:delete val="0"/>
        <c:axPos val="b"/>
        <c:numFmt formatCode="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182724768"/>
        <c:crossesAt val="0"/>
        <c:auto val="1"/>
        <c:lblAlgn val="ctr"/>
        <c:lblOffset val="100"/>
        <c:tickLblSkip val="1"/>
        <c:noMultiLvlLbl val="0"/>
      </c:catAx>
      <c:valAx>
        <c:axId val="11827247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2365455"/>
        <c:crosses val="autoZero"/>
        <c:crossBetween val="between"/>
        <c:minorUnit val="0.2"/>
      </c:valAx>
      <c:valAx>
        <c:axId val="2041306832"/>
        <c:scaling>
          <c:orientation val="minMax"/>
        </c:scaling>
        <c:delete val="1"/>
        <c:axPos val="r"/>
        <c:numFmt formatCode="0.00%" sourceLinked="1"/>
        <c:majorTickMark val="out"/>
        <c:minorTickMark val="none"/>
        <c:tickLblPos val="nextTo"/>
        <c:crossAx val="2114267568"/>
        <c:crosses val="max"/>
        <c:crossBetween val="between"/>
      </c:valAx>
      <c:catAx>
        <c:axId val="2114267568"/>
        <c:scaling>
          <c:orientation val="minMax"/>
        </c:scaling>
        <c:delete val="1"/>
        <c:axPos val="b"/>
        <c:numFmt formatCode="General" sourceLinked="1"/>
        <c:majorTickMark val="out"/>
        <c:minorTickMark val="none"/>
        <c:tickLblPos val="nextTo"/>
        <c:crossAx val="2041306832"/>
        <c:auto val="1"/>
        <c:lblAlgn val="ctr"/>
        <c:lblOffset val="100"/>
        <c:noMultiLvlLbl val="0"/>
      </c:catAx>
      <c:spPr>
        <a:noFill/>
        <a:ln>
          <a:noFill/>
        </a:ln>
        <a:effectLst/>
      </c:spPr>
    </c:plotArea>
    <c:legend>
      <c:legendPos val="b"/>
      <c:layout>
        <c:manualLayout>
          <c:xMode val="edge"/>
          <c:yMode val="edge"/>
          <c:x val="0.19025307578740158"/>
          <c:y val="0.93727940838586321"/>
          <c:w val="0.32534005444755859"/>
          <c:h val="5.726666724491466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2/11/24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C7C8C9"/>
                </a:solidFill>
                <a:effectLst/>
                <a:latin typeface="Helvetica" pitchFamily="2" charset="0"/>
              </a:rPr>
              <a:t>We will begin by examining the distribution of layoffs across different industries. Notably, the top 5 industries collectively account for more than half of the layoffs, specifically 56%, reflecting a significant concentration of workforce reductions in these sectors.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srgbClr val="C7C8C9"/>
              </a:solidFill>
              <a:effectLst/>
              <a:latin typeface="Helvetica" pitchFamily="2"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C7C8C9"/>
                </a:solidFill>
                <a:effectLst/>
                <a:latin typeface="Helvetica" pitchFamily="2" charset="0"/>
              </a:rPr>
              <a:t>Delving deeper, the Consumer industry emerges as the most affected sector, bearing 18% of the total layoffs. This figure is particularly impactful, representing nearly a fifth of the layoffs over the last four years, and it speaks to broader economic challenges and shifting consumer behavior impacting the sector.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srgbClr val="C7C8C9"/>
              </a:solidFill>
              <a:effectLst/>
              <a:latin typeface="Helvetica" pitchFamily="2"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solidFill>
                  <a:srgbClr val="C7C8C9"/>
                </a:solidFill>
                <a:effectLst/>
                <a:latin typeface="Helvetica" pitchFamily="2" charset="0"/>
              </a:rPr>
              <a:t>Beyond the top 5, the layoff landscape is diverse. 27 other industries make up the remaining 44% of the layoffs. This indicates the widespread impact of layoffs across various sectors, showing that market dynamics and industry-specific factors are far-reaching.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srgbClr val="C7C8C9"/>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C7C8C9"/>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C7C8C9"/>
              </a:solidFill>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377447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visualize the impact of layoffs across different company stages from 2020 to 2024, we meticulously filtered our dataset to isolate the percentage of layoffs at each stage of company growth. This selective process allowed us to construct a box plot chart delineating the range and median layoff percentages from early-stage startups to well-established corporations. The resulting chart reveals how various stages of company maturity weathered the layoff storm during this period.</a:t>
            </a:r>
          </a:p>
        </p:txBody>
      </p:sp>
      <p:sp>
        <p:nvSpPr>
          <p:cNvPr id="4" name="Slide Number Placeholder 3"/>
          <p:cNvSpPr>
            <a:spLocks noGrp="1"/>
          </p:cNvSpPr>
          <p:nvPr>
            <p:ph type="sldNum" sz="quarter" idx="5"/>
          </p:nvPr>
        </p:nvSpPr>
        <p:spPr/>
        <p:txBody>
          <a:bodyPr/>
          <a:lstStyle/>
          <a:p>
            <a:fld id="{23C058E0-0852-DB43-83D6-BD76659FF1D8}" type="slidenum">
              <a:rPr lang="en-US" smtClean="0"/>
              <a:t>19</a:t>
            </a:fld>
            <a:endParaRPr lang="en-US" dirty="0"/>
          </a:p>
        </p:txBody>
      </p:sp>
    </p:spTree>
    <p:extLst>
      <p:ext uri="{BB962C8B-B14F-4D97-AF65-F5344CB8AC3E}">
        <p14:creationId xmlns:p14="http://schemas.microsoft.com/office/powerpoint/2010/main" val="368955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ystem-ui"/>
              </a:rPr>
              <a:t>The Post-IPO companies had the largest number of layoffs, but not the largest percentage. Seed-stage funded and start-up companies were disproportionately affected over the last four years.</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20</a:t>
            </a:fld>
            <a:endParaRPr lang="en-US" dirty="0"/>
          </a:p>
        </p:txBody>
      </p:sp>
    </p:spTree>
    <p:extLst>
      <p:ext uri="{BB962C8B-B14F-4D97-AF65-F5344CB8AC3E}">
        <p14:creationId xmlns:p14="http://schemas.microsoft.com/office/powerpoint/2010/main" val="747433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b="0" i="0" dirty="0">
                <a:solidFill>
                  <a:srgbClr val="F9F9F9"/>
                </a:solidFill>
                <a:effectLst/>
                <a:latin typeface="Söhne"/>
              </a:rPr>
              <a:t>Let's focus on the consumer industry, which tops the layoff charts with a staggering 50,217 layoffs. This sector, along with Other categories and Transportation, leads in the number of job cuts. These figures are not just numbers; they represent the significant challenges and shifts within these sectors.</a:t>
            </a:r>
          </a:p>
          <a:p>
            <a:pPr marL="342900" indent="-342900">
              <a:buFont typeface="+mj-lt"/>
              <a:buAutoNum type="arabicPeriod"/>
            </a:pPr>
            <a:endParaRPr lang="en-US" sz="1200" dirty="0"/>
          </a:p>
          <a:p>
            <a:pPr marL="342900" indent="-342900">
              <a:buFont typeface="+mj-lt"/>
              <a:buAutoNum type="arabicPeriod"/>
            </a:pPr>
            <a:r>
              <a:rPr lang="en-US" b="0" i="0" dirty="0">
                <a:solidFill>
                  <a:srgbClr val="F9F9F9"/>
                </a:solidFill>
                <a:effectLst/>
                <a:latin typeface="Söhne"/>
              </a:rPr>
              <a:t>The trend within the consumer industry unveils the profound negative impacts of the COVID-19 pandemic. The layoffs mirror the disruptions in supply chains, changes in consumer spending habits, and the accelerated transition to digital services, which have necessitated a restructuring in workforce allocation.</a:t>
            </a:r>
            <a:endParaRPr lang="en-US" sz="1200" dirty="0"/>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2704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b="0" i="0" dirty="0">
                <a:solidFill>
                  <a:srgbClr val="F9F9F9"/>
                </a:solidFill>
                <a:effectLst/>
                <a:latin typeface="Söhne"/>
              </a:rPr>
              <a:t>Let's examine the frequency of layoffs within the tech industry. By showing the total occurrences, we can see the industry's stability over time. The data we've gathered provides a detailed chronology of the layoffs, highlighting the variances from year to year.</a:t>
            </a:r>
          </a:p>
          <a:p>
            <a:pPr marL="342900" indent="-342900">
              <a:buFont typeface="+mj-lt"/>
              <a:buAutoNum type="arabicPeriod"/>
            </a:pPr>
            <a:endParaRPr lang="en-US" sz="1200" dirty="0"/>
          </a:p>
          <a:p>
            <a:pPr marL="342900" indent="-342900">
              <a:buFont typeface="+mj-lt"/>
              <a:buAutoNum type="arabicPeriod"/>
            </a:pPr>
            <a:r>
              <a:rPr lang="en-US" b="0" i="0" dirty="0">
                <a:solidFill>
                  <a:srgbClr val="F9F9F9"/>
                </a:solidFill>
                <a:effectLst/>
                <a:latin typeface="Söhne"/>
              </a:rPr>
              <a:t>A standout statistic from our timeline is that 2021 saw only nine layoffs in the tech industry. This number is significant as it indicates a period of relative stability or effective adaptation to the pandemic's initial economic impacts.</a:t>
            </a:r>
          </a:p>
          <a:p>
            <a:pPr marL="342900" indent="-342900">
              <a:buFont typeface="+mj-lt"/>
              <a:buAutoNum type="arabicPeriod"/>
            </a:pPr>
            <a:endParaRPr lang="en-US" sz="1200" dirty="0"/>
          </a:p>
          <a:p>
            <a:pPr marL="342900" indent="-342900">
              <a:buFont typeface="+mj-lt"/>
              <a:buAutoNum type="arabicPeriod"/>
            </a:pPr>
            <a:r>
              <a:rPr lang="en-US" b="0" i="0" dirty="0">
                <a:solidFill>
                  <a:srgbClr val="F9F9F9"/>
                </a:solidFill>
                <a:effectLst/>
                <a:latin typeface="Söhne"/>
              </a:rPr>
              <a:t>In stark contrast, 2022 experienced a surge, with over 350 layoffs the following year. This dramatic increase paints a picture of a sector grappling with ongoing challenges, possibly emerging from the pandemic's extended effects. It may have forced many tech companies to reevaluate and reduce their workforce substantially.</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221677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266484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Helvetica" pitchFamily="2" charset="0"/>
              </a:rPr>
              <a:t>This chart compares the top 5 tech companies and the broader industry, illustrating the total number of layoffs from 2020 to 2024. It highlights that the top 5 companies experienced a combined total of 81,150 layoffs, while the rest of the industry saw a significantly higher number at 192,831. This visual comparison not only underscores the scale of job cuts across the tech sector but also shows the distribution of layoffs between the industry's leading firms and the numerous other players.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41346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data analysis from 2020 to 2024 shows that despite being the smallest of the top 5 tech firms, Meta had the most significant percentage reduction in staff post-layoffs, indicating that workforce scale does not shield against substantial organizational change.</a:t>
            </a:r>
            <a:endParaRPr lang="en-US" dirty="0"/>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14</a:t>
            </a:fld>
            <a:endParaRPr lang="en-US" dirty="0"/>
          </a:p>
        </p:txBody>
      </p:sp>
    </p:spTree>
    <p:extLst>
      <p:ext uri="{BB962C8B-B14F-4D97-AF65-F5344CB8AC3E}">
        <p14:creationId xmlns:p14="http://schemas.microsoft.com/office/powerpoint/2010/main" val="135226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analysis of the top 5 tech companies over 2020 to 2024, focusing on headcounts before and after layoffs, demonstrates contrasting impacts. Amazon's layoffs had a relatively minimal effect on its overall employee numbers, maintaining a robust headcount despite industry trends. In stark contrast, Meta experienced a more pronounced reduction in staff numbers, underscoring how layoffs can differentially affect companies depending on their operational and strategic frameworks.</a:t>
            </a:r>
          </a:p>
        </p:txBody>
      </p:sp>
      <p:sp>
        <p:nvSpPr>
          <p:cNvPr id="4" name="Slide Number Placeholder 3"/>
          <p:cNvSpPr>
            <a:spLocks noGrp="1"/>
          </p:cNvSpPr>
          <p:nvPr>
            <p:ph type="sldNum" sz="quarter" idx="5"/>
          </p:nvPr>
        </p:nvSpPr>
        <p:spPr/>
        <p:txBody>
          <a:bodyPr/>
          <a:lstStyle/>
          <a:p>
            <a:fld id="{23C058E0-0852-DB43-83D6-BD76659FF1D8}" type="slidenum">
              <a:rPr lang="en-US" smtClean="0"/>
              <a:t>15</a:t>
            </a:fld>
            <a:endParaRPr lang="en-US" dirty="0"/>
          </a:p>
        </p:txBody>
      </p:sp>
    </p:spTree>
    <p:extLst>
      <p:ext uri="{BB962C8B-B14F-4D97-AF65-F5344CB8AC3E}">
        <p14:creationId xmlns:p14="http://schemas.microsoft.com/office/powerpoint/2010/main" val="727220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17</a:t>
            </a:fld>
            <a:endParaRPr lang="en-US" dirty="0"/>
          </a:p>
        </p:txBody>
      </p:sp>
    </p:spTree>
    <p:extLst>
      <p:ext uri="{BB962C8B-B14F-4D97-AF65-F5344CB8AC3E}">
        <p14:creationId xmlns:p14="http://schemas.microsoft.com/office/powerpoint/2010/main" val="154168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9F9"/>
                </a:solidFill>
                <a:effectLst/>
                <a:latin typeface="Söhne"/>
              </a:rPr>
              <a:t>This chart shows layoffs based on company funding stages. Post-IPO companies lead in layoffs, likely due to the pressures of public markets and their larger size. Series B and C companies follow, reflecting the challenges they face in scaling and market adaptation during these growth phases.</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18</a:t>
            </a:fld>
            <a:endParaRPr lang="en-US" dirty="0"/>
          </a:p>
        </p:txBody>
      </p:sp>
    </p:spTree>
    <p:extLst>
      <p:ext uri="{BB962C8B-B14F-4D97-AF65-F5344CB8AC3E}">
        <p14:creationId xmlns:p14="http://schemas.microsoft.com/office/powerpoint/2010/main" val="240260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1774371"/>
            <a:ext cx="9921240" cy="1883230"/>
          </a:xfrm>
        </p:spPr>
        <p:txBody>
          <a:bodyPr/>
          <a:lstStyle/>
          <a:p>
            <a:r>
              <a:rPr lang="en-US" sz="4400" i="0" dirty="0">
                <a:solidFill>
                  <a:srgbClr val="F9F9F9"/>
                </a:solidFill>
                <a:effectLst/>
              </a:rPr>
              <a:t>Surviving the Tech Turmoil</a:t>
            </a:r>
            <a:r>
              <a:rPr lang="en-US" i="0" dirty="0">
                <a:solidFill>
                  <a:srgbClr val="F9F9F9"/>
                </a:solidFill>
                <a:effectLst/>
              </a:rPr>
              <a:t>: </a:t>
            </a:r>
            <a:br>
              <a:rPr lang="en-US" i="0" dirty="0">
                <a:solidFill>
                  <a:srgbClr val="F9F9F9"/>
                </a:solidFill>
                <a:effectLst/>
              </a:rPr>
            </a:br>
            <a:r>
              <a:rPr lang="en-US" sz="3200" b="0" i="0" dirty="0">
                <a:solidFill>
                  <a:srgbClr val="F9F9F9"/>
                </a:solidFill>
                <a:effectLst/>
              </a:rPr>
              <a:t>Can Companies Dodge the Layoff Trend?</a:t>
            </a:r>
            <a:endParaRPr lang="en-US" sz="3200" b="0"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193907" y="4282875"/>
            <a:ext cx="8020594" cy="758952"/>
          </a:xfrm>
        </p:spPr>
        <p:txBody>
          <a:bodyPr anchor="ctr"/>
          <a:lstStyle/>
          <a:p>
            <a:r>
              <a:rPr lang="en-US" dirty="0"/>
              <a:t>Group 2: Cassandra, Cody, Abdul, Dylan, Casey, and Shan</a:t>
            </a:r>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10" name="Title 1">
            <a:extLst>
              <a:ext uri="{FF2B5EF4-FFF2-40B4-BE49-F238E27FC236}">
                <a16:creationId xmlns:a16="http://schemas.microsoft.com/office/drawing/2014/main" id="{2DE4FF18-06BA-0FEE-F8E4-B9715B0364FE}"/>
              </a:ext>
            </a:extLst>
          </p:cNvPr>
          <p:cNvSpPr txBox="1">
            <a:spLocks/>
          </p:cNvSpPr>
          <p:nvPr/>
        </p:nvSpPr>
        <p:spPr>
          <a:xfrm>
            <a:off x="1098804" y="187452"/>
            <a:ext cx="9994392" cy="106984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a:ln w="28575">
                  <a:noFill/>
                  <a:prstDash val="solid"/>
                </a:ln>
                <a:latin typeface="Tw Cen MT" panose="020B0602020104020603" pitchFamily="34" charset="77"/>
              </a:rPr>
              <a:t>Total Laid Off Employees by Industry(2020-2024)</a:t>
            </a:r>
            <a:endParaRPr lang="en-US" sz="1800" dirty="0">
              <a:ln w="28575">
                <a:noFill/>
                <a:prstDash val="solid"/>
              </a:ln>
              <a:latin typeface="Tw Cen MT" panose="020B0602020104020603" pitchFamily="34" charset="77"/>
            </a:endParaRPr>
          </a:p>
        </p:txBody>
      </p:sp>
      <p:graphicFrame>
        <p:nvGraphicFramePr>
          <p:cNvPr id="11" name="Chart 10">
            <a:extLst>
              <a:ext uri="{FF2B5EF4-FFF2-40B4-BE49-F238E27FC236}">
                <a16:creationId xmlns:a16="http://schemas.microsoft.com/office/drawing/2014/main" id="{EEAC4287-26BB-7C22-99A6-D483D84CAF82}"/>
              </a:ext>
            </a:extLst>
          </p:cNvPr>
          <p:cNvGraphicFramePr/>
          <p:nvPr>
            <p:extLst>
              <p:ext uri="{D42A27DB-BD31-4B8C-83A1-F6EECF244321}">
                <p14:modId xmlns:p14="http://schemas.microsoft.com/office/powerpoint/2010/main" val="2413379798"/>
              </p:ext>
            </p:extLst>
          </p:nvPr>
        </p:nvGraphicFramePr>
        <p:xfrm>
          <a:off x="1175427" y="1257300"/>
          <a:ext cx="9841145" cy="50367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5014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dissolve">
                                      <p:cBhvr>
                                        <p:cTn id="7" dur="500"/>
                                        <p:tgtEl>
                                          <p:spTgt spid="11">
                                            <p:graphicEl>
                                              <a:chart seriesIdx="-3" categoryIdx="-3" bldStep="gridLegend"/>
                                            </p:graphic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graphicEl>
                                              <a:chart seriesIdx="-4" categoryIdx="0" bldStep="category"/>
                                            </p:graphicEl>
                                          </p:spTgt>
                                        </p:tgtEl>
                                        <p:attrNameLst>
                                          <p:attrName>style.visibility</p:attrName>
                                        </p:attrNameLst>
                                      </p:cBhvr>
                                      <p:to>
                                        <p:strVal val="visible"/>
                                      </p:to>
                                    </p:set>
                                    <p:animEffect transition="in" filter="dissolve">
                                      <p:cBhvr>
                                        <p:cTn id="11" dur="500"/>
                                        <p:tgtEl>
                                          <p:spTgt spid="11">
                                            <p:graphicEl>
                                              <a:chart seriesIdx="-4" categoryIdx="0" bldStep="category"/>
                                            </p:graphic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
                                            <p:graphicEl>
                                              <a:chart seriesIdx="-4" categoryIdx="1" bldStep="category"/>
                                            </p:graphicEl>
                                          </p:spTgt>
                                        </p:tgtEl>
                                        <p:attrNameLst>
                                          <p:attrName>style.visibility</p:attrName>
                                        </p:attrNameLst>
                                      </p:cBhvr>
                                      <p:to>
                                        <p:strVal val="visible"/>
                                      </p:to>
                                    </p:set>
                                    <p:animEffect transition="in" filter="dissolve">
                                      <p:cBhvr>
                                        <p:cTn id="15" dur="500"/>
                                        <p:tgtEl>
                                          <p:spTgt spid="11">
                                            <p:graphicEl>
                                              <a:chart seriesIdx="-4" categoryIdx="1" bldStep="category"/>
                                            </p:graphic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graphicEl>
                                              <a:chart seriesIdx="-4" categoryIdx="2" bldStep="category"/>
                                            </p:graphicEl>
                                          </p:spTgt>
                                        </p:tgtEl>
                                        <p:attrNameLst>
                                          <p:attrName>style.visibility</p:attrName>
                                        </p:attrNameLst>
                                      </p:cBhvr>
                                      <p:to>
                                        <p:strVal val="visible"/>
                                      </p:to>
                                    </p:set>
                                    <p:animEffect transition="in" filter="dissolve">
                                      <p:cBhvr>
                                        <p:cTn id="19" dur="500"/>
                                        <p:tgtEl>
                                          <p:spTgt spid="11">
                                            <p:graphicEl>
                                              <a:chart seriesIdx="-4" categoryIdx="2" bldStep="category"/>
                                            </p:graphic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1">
                                            <p:graphicEl>
                                              <a:chart seriesIdx="-4" categoryIdx="3" bldStep="category"/>
                                            </p:graphicEl>
                                          </p:spTgt>
                                        </p:tgtEl>
                                        <p:attrNameLst>
                                          <p:attrName>style.visibility</p:attrName>
                                        </p:attrNameLst>
                                      </p:cBhvr>
                                      <p:to>
                                        <p:strVal val="visible"/>
                                      </p:to>
                                    </p:set>
                                    <p:animEffect transition="in" filter="dissolve">
                                      <p:cBhvr>
                                        <p:cTn id="23" dur="500"/>
                                        <p:tgtEl>
                                          <p:spTgt spid="11">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1693332"/>
            <a:ext cx="9144000" cy="1406483"/>
          </a:xfrm>
        </p:spPr>
        <p:txBody>
          <a:bodyPr/>
          <a:lstStyle/>
          <a:p>
            <a:pPr>
              <a:buClr>
                <a:schemeClr val="accent6"/>
              </a:buClr>
            </a:pPr>
            <a:r>
              <a:rPr lang="en-US" sz="4000" b="1" dirty="0">
                <a:latin typeface="Segoe UI Light" panose="020B0502040204020203" pitchFamily="34" charset="0"/>
                <a:cs typeface="Segoe UI Light" panose="020B0502040204020203" pitchFamily="34" charset="0"/>
              </a:rPr>
              <a:t>Companies with the most layoffs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sz="2800" dirty="0"/>
              <a:t>A Rundown of Companies Facing the Largest Reductions</a:t>
            </a:r>
          </a:p>
        </p:txBody>
      </p:sp>
    </p:spTree>
    <p:extLst>
      <p:ext uri="{BB962C8B-B14F-4D97-AF65-F5344CB8AC3E}">
        <p14:creationId xmlns:p14="http://schemas.microsoft.com/office/powerpoint/2010/main" val="3280098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B017AFE-2580-B337-E0AF-A0DCC428DB3E}"/>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3" name="Title 1">
            <a:extLst>
              <a:ext uri="{FF2B5EF4-FFF2-40B4-BE49-F238E27FC236}">
                <a16:creationId xmlns:a16="http://schemas.microsoft.com/office/drawing/2014/main" id="{87C883D0-9ED9-B8D3-F1F5-B62F5214CE29}"/>
              </a:ext>
            </a:extLst>
          </p:cNvPr>
          <p:cNvSpPr>
            <a:spLocks noGrp="1"/>
          </p:cNvSpPr>
          <p:nvPr>
            <p:ph type="title"/>
          </p:nvPr>
        </p:nvSpPr>
        <p:spPr>
          <a:xfrm>
            <a:off x="1098804" y="411480"/>
            <a:ext cx="9994392" cy="1069848"/>
          </a:xfrm>
        </p:spPr>
        <p:txBody>
          <a:bodyPr anchor="ctr"/>
          <a:lstStyle/>
          <a:p>
            <a:pPr algn="ctr"/>
            <a:r>
              <a:rPr lang="en-US" sz="1800" dirty="0">
                <a:ln w="28575">
                  <a:noFill/>
                  <a:prstDash val="solid"/>
                </a:ln>
                <a:latin typeface="Tw Cen MT" panose="020B0602020104020603" pitchFamily="34" charset="77"/>
              </a:rPr>
              <a:t>Significant sections of Code Used to filter and plot Data </a:t>
            </a:r>
            <a:endParaRPr lang="en-US" sz="1800" b="1" spc="600" dirty="0">
              <a:ln w="28575">
                <a:noFill/>
                <a:prstDash val="solid"/>
              </a:ln>
              <a:solidFill>
                <a:schemeClr val="bg1"/>
              </a:solidFill>
              <a:latin typeface="Tw Cen MT" panose="020B0602020104020603" pitchFamily="34" charset="77"/>
            </a:endParaRPr>
          </a:p>
        </p:txBody>
      </p:sp>
      <p:pic>
        <p:nvPicPr>
          <p:cNvPr id="3" name="Picture 2" descr="A screenshot of a computer code&#10;&#10;Description automatically generated">
            <a:extLst>
              <a:ext uri="{FF2B5EF4-FFF2-40B4-BE49-F238E27FC236}">
                <a16:creationId xmlns:a16="http://schemas.microsoft.com/office/drawing/2014/main" id="{28D86B7A-6EFE-962E-35B4-14BBB6257401}"/>
              </a:ext>
            </a:extLst>
          </p:cNvPr>
          <p:cNvPicPr>
            <a:picLocks noChangeAspect="1"/>
          </p:cNvPicPr>
          <p:nvPr/>
        </p:nvPicPr>
        <p:blipFill>
          <a:blip r:embed="rId3"/>
          <a:stretch>
            <a:fillRect/>
          </a:stretch>
        </p:blipFill>
        <p:spPr>
          <a:xfrm>
            <a:off x="850392" y="1481328"/>
            <a:ext cx="5663704" cy="2241550"/>
          </a:xfrm>
          <a:prstGeom prst="rect">
            <a:avLst/>
          </a:prstGeom>
          <a:effectLst>
            <a:outerShdw blurRad="815442" dist="247313" dir="5400000" sx="99810" sy="99810" algn="ctr" rotWithShape="0">
              <a:srgbClr val="000000">
                <a:alpha val="43814"/>
              </a:srgbClr>
            </a:outerShdw>
          </a:effectLst>
        </p:spPr>
      </p:pic>
      <p:pic>
        <p:nvPicPr>
          <p:cNvPr id="5" name="Picture 4" descr="A screenshot of a computer code&#10;&#10;Description automatically generated">
            <a:extLst>
              <a:ext uri="{FF2B5EF4-FFF2-40B4-BE49-F238E27FC236}">
                <a16:creationId xmlns:a16="http://schemas.microsoft.com/office/drawing/2014/main" id="{FBC0CEA1-BF5F-3E7F-A566-94B4D2517AAC}"/>
              </a:ext>
            </a:extLst>
          </p:cNvPr>
          <p:cNvPicPr>
            <a:picLocks noChangeAspect="1"/>
          </p:cNvPicPr>
          <p:nvPr/>
        </p:nvPicPr>
        <p:blipFill>
          <a:blip r:embed="rId4"/>
          <a:stretch>
            <a:fillRect/>
          </a:stretch>
        </p:blipFill>
        <p:spPr>
          <a:xfrm>
            <a:off x="5659459" y="3104545"/>
            <a:ext cx="5433737" cy="3607334"/>
          </a:xfrm>
          <a:prstGeom prst="rect">
            <a:avLst/>
          </a:prstGeom>
          <a:effectLst>
            <a:outerShdw blurRad="311097" dir="10320000" algn="ctr" rotWithShape="0">
              <a:srgbClr val="000000">
                <a:alpha val="68806"/>
              </a:srgbClr>
            </a:outerShdw>
          </a:effectLst>
        </p:spPr>
      </p:pic>
    </p:spTree>
    <p:extLst>
      <p:ext uri="{BB962C8B-B14F-4D97-AF65-F5344CB8AC3E}">
        <p14:creationId xmlns:p14="http://schemas.microsoft.com/office/powerpoint/2010/main" val="39144792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187452"/>
            <a:ext cx="9994392" cy="1069848"/>
          </a:xfrm>
        </p:spPr>
        <p:txBody>
          <a:bodyPr anchor="ctr"/>
          <a:lstStyle/>
          <a:p>
            <a:r>
              <a:rPr lang="en-US" sz="1800" dirty="0">
                <a:ln w="28575">
                  <a:noFill/>
                  <a:prstDash val="solid"/>
                </a:ln>
                <a:latin typeface="Tw Cen MT" panose="020B0602020104020603" pitchFamily="34" charset="77"/>
              </a:rPr>
              <a:t>Layoffs Comparison: USA Top 5 Companies vs Rest of Industry (2020-2024)</a:t>
            </a:r>
            <a:endParaRPr lang="en-US" sz="18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13</a:t>
            </a:fld>
            <a:endParaRPr lang="en-US" dirty="0"/>
          </a:p>
        </p:txBody>
      </p:sp>
      <p:graphicFrame>
        <p:nvGraphicFramePr>
          <p:cNvPr id="3" name="Chart 2">
            <a:extLst>
              <a:ext uri="{FF2B5EF4-FFF2-40B4-BE49-F238E27FC236}">
                <a16:creationId xmlns:a16="http://schemas.microsoft.com/office/drawing/2014/main" id="{752F57E4-4212-D3C0-D599-E3DC80FC64A6}"/>
              </a:ext>
            </a:extLst>
          </p:cNvPr>
          <p:cNvGraphicFramePr/>
          <p:nvPr>
            <p:extLst>
              <p:ext uri="{D42A27DB-BD31-4B8C-83A1-F6EECF244321}">
                <p14:modId xmlns:p14="http://schemas.microsoft.com/office/powerpoint/2010/main" val="4049843504"/>
              </p:ext>
            </p:extLst>
          </p:nvPr>
        </p:nvGraphicFramePr>
        <p:xfrm>
          <a:off x="1642533" y="1246124"/>
          <a:ext cx="8906933"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0097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 calcmode="lin" valueType="num">
                                      <p:cBhvr additive="base">
                                        <p:cTn id="7" dur="1000" fill="hold"/>
                                        <p:tgtEl>
                                          <p:spTgt spid="3">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graphicEl>
                                              <a:chart seriesIdx="-3" categoryIdx="-3" bldStep="gridLegend"/>
                                            </p:graphicEl>
                                          </p:spTgt>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accel="50000" decel="50000" fill="hold" grpId="0" nodeType="afterEffect">
                                  <p:stCondLst>
                                    <p:cond delay="0"/>
                                  </p:stCondLst>
                                  <p:childTnLst>
                                    <p:set>
                                      <p:cBhvr>
                                        <p:cTn id="11" dur="1" fill="hold">
                                          <p:stCondLst>
                                            <p:cond delay="0"/>
                                          </p:stCondLst>
                                        </p:cTn>
                                        <p:tgtEl>
                                          <p:spTgt spid="3">
                                            <p:graphicEl>
                                              <a:chart seriesIdx="0" categoryIdx="0" bldStep="ptInCategory"/>
                                            </p:graphicEl>
                                          </p:spTgt>
                                        </p:tgtEl>
                                        <p:attrNameLst>
                                          <p:attrName>style.visibility</p:attrName>
                                        </p:attrNameLst>
                                      </p:cBhvr>
                                      <p:to>
                                        <p:strVal val="visible"/>
                                      </p:to>
                                    </p:set>
                                    <p:anim calcmode="lin" valueType="num">
                                      <p:cBhvr additive="base">
                                        <p:cTn id="12" dur="1000" fill="hold"/>
                                        <p:tgtEl>
                                          <p:spTgt spid="3">
                                            <p:graphicEl>
                                              <a:chart seriesIdx="0"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graphicEl>
                                              <a:chart seriesIdx="0" categoryIdx="0" bldStep="ptInCategory"/>
                                            </p:graphicEl>
                                          </p:spTgt>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accel="50000" decel="50000" fill="hold" grpId="0" nodeType="afterEffect">
                                  <p:stCondLst>
                                    <p:cond delay="0"/>
                                  </p:stCondLst>
                                  <p:childTnLst>
                                    <p:set>
                                      <p:cBhvr>
                                        <p:cTn id="16" dur="1" fill="hold">
                                          <p:stCondLst>
                                            <p:cond delay="0"/>
                                          </p:stCondLst>
                                        </p:cTn>
                                        <p:tgtEl>
                                          <p:spTgt spid="3">
                                            <p:graphicEl>
                                              <a:chart seriesIdx="0" categoryIdx="1" bldStep="ptInCategory"/>
                                            </p:graphicEl>
                                          </p:spTgt>
                                        </p:tgtEl>
                                        <p:attrNameLst>
                                          <p:attrName>style.visibility</p:attrName>
                                        </p:attrNameLst>
                                      </p:cBhvr>
                                      <p:to>
                                        <p:strVal val="visible"/>
                                      </p:to>
                                    </p:set>
                                    <p:anim calcmode="lin" valueType="num">
                                      <p:cBhvr additive="base">
                                        <p:cTn id="17" dur="1000" fill="hold"/>
                                        <p:tgtEl>
                                          <p:spTgt spid="3">
                                            <p:graphicEl>
                                              <a:chart seriesIdx="0"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graphicEl>
                                              <a:chart seriesIdx="0" categoryIdx="1" bldStep="ptInCategory"/>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El"/>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411480"/>
            <a:ext cx="9994392" cy="1069848"/>
          </a:xfrm>
        </p:spPr>
        <p:txBody>
          <a:bodyPr anchor="ctr"/>
          <a:lstStyle/>
          <a:p>
            <a:r>
              <a:rPr lang="en-US" sz="2000" dirty="0">
                <a:ln w="28575">
                  <a:noFill/>
                  <a:prstDash val="solid"/>
                </a:ln>
                <a:latin typeface="Tw Cen MT" panose="020B0602020104020603" pitchFamily="34" charset="77"/>
              </a:rPr>
              <a:t>Percentage Change in Workforce for Top Companies by year</a:t>
            </a:r>
            <a:endParaRPr lang="en-US" sz="2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14</a:t>
            </a:fld>
            <a:endParaRPr lang="en-US" dirty="0"/>
          </a:p>
        </p:txBody>
      </p:sp>
      <p:graphicFrame>
        <p:nvGraphicFramePr>
          <p:cNvPr id="4" name="Chart 3">
            <a:extLst>
              <a:ext uri="{FF2B5EF4-FFF2-40B4-BE49-F238E27FC236}">
                <a16:creationId xmlns:a16="http://schemas.microsoft.com/office/drawing/2014/main" id="{2093663A-DE56-E64E-E685-94F5CDC8D2A6}"/>
              </a:ext>
            </a:extLst>
          </p:cNvPr>
          <p:cNvGraphicFramePr/>
          <p:nvPr>
            <p:extLst>
              <p:ext uri="{D42A27DB-BD31-4B8C-83A1-F6EECF244321}">
                <p14:modId xmlns:p14="http://schemas.microsoft.com/office/powerpoint/2010/main" val="1702734536"/>
              </p:ext>
            </p:extLst>
          </p:nvPr>
        </p:nvGraphicFramePr>
        <p:xfrm>
          <a:off x="1098804" y="1493181"/>
          <a:ext cx="9994392" cy="51773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6AC7A889-720F-297C-B1DA-50BD3A4A4757}"/>
              </a:ext>
            </a:extLst>
          </p:cNvPr>
          <p:cNvSpPr txBox="1"/>
          <p:nvPr/>
        </p:nvSpPr>
        <p:spPr>
          <a:xfrm rot="16200000">
            <a:off x="-456772" y="3570005"/>
            <a:ext cx="2749792" cy="307777"/>
          </a:xfrm>
          <a:prstGeom prst="rect">
            <a:avLst/>
          </a:prstGeom>
          <a:noFill/>
        </p:spPr>
        <p:txBody>
          <a:bodyPr wrap="none" rtlCol="0">
            <a:spAutoFit/>
          </a:bodyPr>
          <a:lstStyle/>
          <a:p>
            <a:r>
              <a:rPr lang="en-US" sz="1400" b="1" dirty="0">
                <a:solidFill>
                  <a:schemeClr val="bg1"/>
                </a:solidFill>
              </a:rPr>
              <a:t>Percentage Change in Workforce</a:t>
            </a:r>
          </a:p>
        </p:txBody>
      </p:sp>
    </p:spTree>
    <p:extLst>
      <p:ext uri="{BB962C8B-B14F-4D97-AF65-F5344CB8AC3E}">
        <p14:creationId xmlns:p14="http://schemas.microsoft.com/office/powerpoint/2010/main" val="2825308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
                                            <p:graphicEl>
                                              <a:chart seriesIdx="2" categoryIdx="-4" bldStep="series"/>
                                            </p:graphic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
                                            <p:graphicEl>
                                              <a:chart seriesIdx="3" categoryIdx="-4" bldStep="series"/>
                                            </p:graphic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graphicEl>
                                              <a:chart seriesIdx="4"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377952"/>
            <a:ext cx="9994392" cy="1069848"/>
          </a:xfrm>
        </p:spPr>
        <p:txBody>
          <a:bodyPr anchor="ctr"/>
          <a:lstStyle/>
          <a:p>
            <a:r>
              <a:rPr lang="en-US" sz="2000" dirty="0">
                <a:ln w="28575">
                  <a:noFill/>
                  <a:prstDash val="solid"/>
                </a:ln>
                <a:latin typeface="Tw Cen MT" panose="020B0602020104020603" pitchFamily="34" charset="77"/>
              </a:rPr>
              <a:t>Company Size Before, Layoffs, and After for Top 5 Companies (2020-2024)</a:t>
            </a:r>
            <a:endParaRPr lang="en-US" sz="2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15</a:t>
            </a:fld>
            <a:endParaRPr lang="en-US" dirty="0"/>
          </a:p>
        </p:txBody>
      </p:sp>
      <p:graphicFrame>
        <p:nvGraphicFramePr>
          <p:cNvPr id="4" name="Chart 3">
            <a:extLst>
              <a:ext uri="{FF2B5EF4-FFF2-40B4-BE49-F238E27FC236}">
                <a16:creationId xmlns:a16="http://schemas.microsoft.com/office/drawing/2014/main" id="{8F5BA126-84F3-29F2-8733-AC3464EF7CC3}"/>
              </a:ext>
            </a:extLst>
          </p:cNvPr>
          <p:cNvGraphicFramePr/>
          <p:nvPr>
            <p:extLst>
              <p:ext uri="{D42A27DB-BD31-4B8C-83A1-F6EECF244321}">
                <p14:modId xmlns:p14="http://schemas.microsoft.com/office/powerpoint/2010/main" val="733010400"/>
              </p:ext>
            </p:extLst>
          </p:nvPr>
        </p:nvGraphicFramePr>
        <p:xfrm>
          <a:off x="1180592" y="1447800"/>
          <a:ext cx="9830816" cy="488103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BD70CB6-B5E7-F36E-9C45-4BD93E252EDB}"/>
              </a:ext>
            </a:extLst>
          </p:cNvPr>
          <p:cNvSpPr txBox="1"/>
          <p:nvPr/>
        </p:nvSpPr>
        <p:spPr>
          <a:xfrm rot="16200000">
            <a:off x="-315542" y="3570005"/>
            <a:ext cx="2467342" cy="307777"/>
          </a:xfrm>
          <a:prstGeom prst="rect">
            <a:avLst/>
          </a:prstGeom>
          <a:noFill/>
        </p:spPr>
        <p:txBody>
          <a:bodyPr wrap="none" rtlCol="0">
            <a:spAutoFit/>
          </a:bodyPr>
          <a:lstStyle/>
          <a:p>
            <a:r>
              <a:rPr lang="en-US" sz="1400" b="1" dirty="0">
                <a:solidFill>
                  <a:schemeClr val="bg1"/>
                </a:solidFill>
              </a:rPr>
              <a:t>Number of Employees (x 10K)</a:t>
            </a:r>
          </a:p>
        </p:txBody>
      </p:sp>
    </p:spTree>
    <p:extLst>
      <p:ext uri="{BB962C8B-B14F-4D97-AF65-F5344CB8AC3E}">
        <p14:creationId xmlns:p14="http://schemas.microsoft.com/office/powerpoint/2010/main" val="3179496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dissolve">
                                      <p:cBhvr>
                                        <p:cTn id="7" dur="750"/>
                                        <p:tgtEl>
                                          <p:spTgt spid="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dissolve">
                                      <p:cBhvr>
                                        <p:cTn id="12" dur="750"/>
                                        <p:tgtEl>
                                          <p:spTgt spid="4">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dissolve">
                                      <p:cBhvr>
                                        <p:cTn id="17" dur="750"/>
                                        <p:tgtEl>
                                          <p:spTgt spid="4">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dissolve">
                                      <p:cBhvr>
                                        <p:cTn id="22" dur="750"/>
                                        <p:tgtEl>
                                          <p:spTgt spid="4">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931333"/>
            <a:ext cx="9144000" cy="2168483"/>
          </a:xfrm>
        </p:spPr>
        <p:txBody>
          <a:bodyPr/>
          <a:lstStyle/>
          <a:p>
            <a:pPr>
              <a:buClr>
                <a:schemeClr val="accent6"/>
              </a:buClr>
            </a:pPr>
            <a:r>
              <a:rPr lang="en-US" sz="4000" dirty="0">
                <a:latin typeface="Segoe UI Light" panose="020B0502040204020203" pitchFamily="34" charset="0"/>
                <a:cs typeface="Segoe UI Light" panose="020B0502040204020203" pitchFamily="34" charset="0"/>
              </a:rPr>
              <a:t>Company maturity and its effects on layoffs (Funding Stage)</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b="1" dirty="0"/>
              <a:t>Does Maturity Influence Stability?</a:t>
            </a:r>
            <a:endParaRPr lang="en-US" sz="2800" dirty="0"/>
          </a:p>
        </p:txBody>
      </p:sp>
    </p:spTree>
    <p:extLst>
      <p:ext uri="{BB962C8B-B14F-4D97-AF65-F5344CB8AC3E}">
        <p14:creationId xmlns:p14="http://schemas.microsoft.com/office/powerpoint/2010/main" val="1387217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B017AFE-2580-B337-E0AF-A0DCC428DB3E}"/>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13" name="Title 1">
            <a:extLst>
              <a:ext uri="{FF2B5EF4-FFF2-40B4-BE49-F238E27FC236}">
                <a16:creationId xmlns:a16="http://schemas.microsoft.com/office/drawing/2014/main" id="{87C883D0-9ED9-B8D3-F1F5-B62F5214CE29}"/>
              </a:ext>
            </a:extLst>
          </p:cNvPr>
          <p:cNvSpPr>
            <a:spLocks noGrp="1"/>
          </p:cNvSpPr>
          <p:nvPr>
            <p:ph type="title"/>
          </p:nvPr>
        </p:nvSpPr>
        <p:spPr>
          <a:xfrm>
            <a:off x="1098804" y="411480"/>
            <a:ext cx="9994392" cy="1069848"/>
          </a:xfrm>
        </p:spPr>
        <p:txBody>
          <a:bodyPr anchor="ctr"/>
          <a:lstStyle/>
          <a:p>
            <a:pPr algn="ctr"/>
            <a:r>
              <a:rPr lang="en-US" sz="1800" dirty="0">
                <a:ln w="28575">
                  <a:noFill/>
                  <a:prstDash val="solid"/>
                </a:ln>
                <a:latin typeface="Tw Cen MT" panose="020B0602020104020603" pitchFamily="34" charset="77"/>
              </a:rPr>
              <a:t>Significant sections of Code Used to Clean and plot Data </a:t>
            </a:r>
            <a:endParaRPr lang="en-US" sz="1800" b="1" spc="600" dirty="0">
              <a:ln w="28575">
                <a:noFill/>
                <a:prstDash val="solid"/>
              </a:ln>
              <a:solidFill>
                <a:schemeClr val="bg1"/>
              </a:solidFill>
              <a:latin typeface="Tw Cen MT" panose="020B0602020104020603" pitchFamily="34" charset="77"/>
            </a:endParaRPr>
          </a:p>
        </p:txBody>
      </p:sp>
      <p:pic>
        <p:nvPicPr>
          <p:cNvPr id="6" name="Picture 5" descr="A computer code with text&#10;&#10;Description automatically generated with medium confidence">
            <a:extLst>
              <a:ext uri="{FF2B5EF4-FFF2-40B4-BE49-F238E27FC236}">
                <a16:creationId xmlns:a16="http://schemas.microsoft.com/office/drawing/2014/main" id="{8F3E8D20-09E8-E2A5-293E-7CA51233762A}"/>
              </a:ext>
            </a:extLst>
          </p:cNvPr>
          <p:cNvPicPr>
            <a:picLocks noChangeAspect="1"/>
          </p:cNvPicPr>
          <p:nvPr/>
        </p:nvPicPr>
        <p:blipFill>
          <a:blip r:embed="rId3"/>
          <a:stretch>
            <a:fillRect/>
          </a:stretch>
        </p:blipFill>
        <p:spPr>
          <a:xfrm>
            <a:off x="1098804" y="1333500"/>
            <a:ext cx="6436529" cy="1462437"/>
          </a:xfrm>
          <a:prstGeom prst="rect">
            <a:avLst/>
          </a:prstGeom>
          <a:effectLst>
            <a:outerShdw blurRad="410670" dist="184947" dir="8880000" algn="ctr" rotWithShape="0">
              <a:srgbClr val="000000">
                <a:alpha val="91897"/>
              </a:srgbClr>
            </a:outerShdw>
          </a:effectLst>
        </p:spPr>
      </p:pic>
      <p:pic>
        <p:nvPicPr>
          <p:cNvPr id="9" name="Picture 8" descr="A screen shot of a computer code&#10;&#10;Description automatically generated">
            <a:extLst>
              <a:ext uri="{FF2B5EF4-FFF2-40B4-BE49-F238E27FC236}">
                <a16:creationId xmlns:a16="http://schemas.microsoft.com/office/drawing/2014/main" id="{06AD5BD2-07F4-A936-55D7-BEED80934F0D}"/>
              </a:ext>
            </a:extLst>
          </p:cNvPr>
          <p:cNvPicPr>
            <a:picLocks noChangeAspect="1"/>
          </p:cNvPicPr>
          <p:nvPr/>
        </p:nvPicPr>
        <p:blipFill>
          <a:blip r:embed="rId4"/>
          <a:stretch>
            <a:fillRect/>
          </a:stretch>
        </p:blipFill>
        <p:spPr>
          <a:xfrm>
            <a:off x="2758271" y="2568990"/>
            <a:ext cx="6436529" cy="2506575"/>
          </a:xfrm>
          <a:prstGeom prst="rect">
            <a:avLst/>
          </a:prstGeom>
          <a:effectLst>
            <a:outerShdw blurRad="410670" dist="184947" dir="8880000" algn="ctr" rotWithShape="0">
              <a:srgbClr val="000000">
                <a:alpha val="91897"/>
              </a:srgbClr>
            </a:outerShdw>
          </a:effectLst>
        </p:spPr>
      </p:pic>
      <p:pic>
        <p:nvPicPr>
          <p:cNvPr id="2" name="Picture 1" descr="A screen shot of a computer program&#10;&#10;Description automatically generated">
            <a:extLst>
              <a:ext uri="{FF2B5EF4-FFF2-40B4-BE49-F238E27FC236}">
                <a16:creationId xmlns:a16="http://schemas.microsoft.com/office/drawing/2014/main" id="{C3E12FFB-A435-D215-9EC2-52CECD0BC32F}"/>
              </a:ext>
            </a:extLst>
          </p:cNvPr>
          <p:cNvPicPr>
            <a:picLocks noChangeAspect="1"/>
          </p:cNvPicPr>
          <p:nvPr/>
        </p:nvPicPr>
        <p:blipFill>
          <a:blip r:embed="rId5"/>
          <a:stretch>
            <a:fillRect/>
          </a:stretch>
        </p:blipFill>
        <p:spPr>
          <a:xfrm>
            <a:off x="5588001" y="4878301"/>
            <a:ext cx="5858933" cy="1489145"/>
          </a:xfrm>
          <a:prstGeom prst="rect">
            <a:avLst/>
          </a:prstGeom>
          <a:effectLst>
            <a:outerShdw blurRad="410670" dist="184947" dir="8880000" algn="ctr" rotWithShape="0">
              <a:srgbClr val="000000">
                <a:alpha val="91897"/>
              </a:srgbClr>
            </a:outerShdw>
          </a:effectLst>
        </p:spPr>
      </p:pic>
    </p:spTree>
    <p:extLst>
      <p:ext uri="{BB962C8B-B14F-4D97-AF65-F5344CB8AC3E}">
        <p14:creationId xmlns:p14="http://schemas.microsoft.com/office/powerpoint/2010/main" val="15594068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10" name="Title 1">
            <a:extLst>
              <a:ext uri="{FF2B5EF4-FFF2-40B4-BE49-F238E27FC236}">
                <a16:creationId xmlns:a16="http://schemas.microsoft.com/office/drawing/2014/main" id="{BC732CA7-3C8C-D7F7-C114-F4F8A2D8976B}"/>
              </a:ext>
            </a:extLst>
          </p:cNvPr>
          <p:cNvSpPr>
            <a:spLocks noGrp="1"/>
          </p:cNvSpPr>
          <p:nvPr>
            <p:ph type="title"/>
          </p:nvPr>
        </p:nvSpPr>
        <p:spPr>
          <a:xfrm>
            <a:off x="1098803" y="395732"/>
            <a:ext cx="9994392" cy="1069848"/>
          </a:xfrm>
        </p:spPr>
        <p:txBody>
          <a:bodyPr anchor="ctr"/>
          <a:lstStyle/>
          <a:p>
            <a:r>
              <a:rPr lang="en-US" sz="2000" dirty="0">
                <a:ln w="28575">
                  <a:noFill/>
                  <a:prstDash val="solid"/>
                </a:ln>
                <a:latin typeface="Tw Cen MT" panose="020B0602020104020603" pitchFamily="34" charset="77"/>
              </a:rPr>
              <a:t>Layoffs by Company Stage</a:t>
            </a:r>
            <a:endParaRPr lang="en-US" sz="2000" b="1" spc="600" dirty="0">
              <a:ln w="28575">
                <a:noFill/>
                <a:prstDash val="solid"/>
              </a:ln>
              <a:solidFill>
                <a:schemeClr val="bg1"/>
              </a:solidFill>
              <a:latin typeface="Tw Cen MT" panose="020B0602020104020603" pitchFamily="34" charset="77"/>
            </a:endParaRPr>
          </a:p>
        </p:txBody>
      </p:sp>
      <p:graphicFrame>
        <p:nvGraphicFramePr>
          <p:cNvPr id="11" name="Chart 10">
            <a:extLst>
              <a:ext uri="{FF2B5EF4-FFF2-40B4-BE49-F238E27FC236}">
                <a16:creationId xmlns:a16="http://schemas.microsoft.com/office/drawing/2014/main" id="{B6E886C0-077C-3CCA-9FAE-00E268C64ADC}"/>
              </a:ext>
            </a:extLst>
          </p:cNvPr>
          <p:cNvGraphicFramePr/>
          <p:nvPr>
            <p:extLst>
              <p:ext uri="{D42A27DB-BD31-4B8C-83A1-F6EECF244321}">
                <p14:modId xmlns:p14="http://schemas.microsoft.com/office/powerpoint/2010/main" val="2768912560"/>
              </p:ext>
            </p:extLst>
          </p:nvPr>
        </p:nvGraphicFramePr>
        <p:xfrm>
          <a:off x="1167468" y="1599015"/>
          <a:ext cx="9857063" cy="5071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6774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graphicEl>
                                              <a:chart seriesIdx="-3" categoryIdx="-3" bldStep="gridLegend"/>
                                            </p:graphicEl>
                                          </p:spTgt>
                                        </p:tgtEl>
                                        <p:attrNameLst>
                                          <p:attrName>style.visibility</p:attrName>
                                        </p:attrNameLst>
                                      </p:cBhvr>
                                      <p:to>
                                        <p:strVal val="visible"/>
                                      </p:to>
                                    </p:set>
                                    <p:anim calcmode="lin" valueType="num">
                                      <p:cBhvr additive="base">
                                        <p:cTn id="7" dur="500" fill="hold"/>
                                        <p:tgtEl>
                                          <p:spTgt spid="11">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graphicEl>
                                              <a:chart seriesIdx="0" categoryIdx="0" bldStep="ptInSeries"/>
                                            </p:graphicEl>
                                          </p:spTgt>
                                        </p:tgtEl>
                                        <p:attrNameLst>
                                          <p:attrName>style.visibility</p:attrName>
                                        </p:attrNameLst>
                                      </p:cBhvr>
                                      <p:to>
                                        <p:strVal val="visible"/>
                                      </p:to>
                                    </p:set>
                                    <p:anim calcmode="lin" valueType="num">
                                      <p:cBhvr additive="base">
                                        <p:cTn id="12" dur="500" fill="hold"/>
                                        <p:tgtEl>
                                          <p:spTgt spid="11">
                                            <p:graphicEl>
                                              <a:chart seriesIdx="0" categoryIdx="0" bldStep="ptInSeries"/>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graphicEl>
                                              <a:chart seriesIdx="0" categoryIdx="0" bldStep="ptInSeries"/>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
                                            <p:graphicEl>
                                              <a:chart seriesIdx="0" categoryIdx="1" bldStep="ptInSeries"/>
                                            </p:graphicEl>
                                          </p:spTgt>
                                        </p:tgtEl>
                                        <p:attrNameLst>
                                          <p:attrName>style.visibility</p:attrName>
                                        </p:attrNameLst>
                                      </p:cBhvr>
                                      <p:to>
                                        <p:strVal val="visible"/>
                                      </p:to>
                                    </p:set>
                                    <p:anim calcmode="lin" valueType="num">
                                      <p:cBhvr additive="base">
                                        <p:cTn id="17" dur="500" fill="hold"/>
                                        <p:tgtEl>
                                          <p:spTgt spid="11">
                                            <p:graphicEl>
                                              <a:chart seriesIdx="0" categoryIdx="1" bldStep="ptInSeries"/>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chart seriesIdx="0" categoryIdx="1" bldStep="ptInSeries"/>
                                            </p:graphic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
                                            <p:graphicEl>
                                              <a:chart seriesIdx="0" categoryIdx="2" bldStep="ptInSeries"/>
                                            </p:graphicEl>
                                          </p:spTgt>
                                        </p:tgtEl>
                                        <p:attrNameLst>
                                          <p:attrName>style.visibility</p:attrName>
                                        </p:attrNameLst>
                                      </p:cBhvr>
                                      <p:to>
                                        <p:strVal val="visible"/>
                                      </p:to>
                                    </p:set>
                                    <p:anim calcmode="lin" valueType="num">
                                      <p:cBhvr additive="base">
                                        <p:cTn id="22" dur="500" fill="hold"/>
                                        <p:tgtEl>
                                          <p:spTgt spid="11">
                                            <p:graphicEl>
                                              <a:chart seriesIdx="0" categoryIdx="2" bldStep="ptInSeries"/>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
                                            <p:graphicEl>
                                              <a:chart seriesIdx="0" categoryIdx="2" bldStep="ptInSeries"/>
                                            </p:graphic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1">
                                            <p:graphicEl>
                                              <a:chart seriesIdx="0" categoryIdx="3" bldStep="ptInSeries"/>
                                            </p:graphicEl>
                                          </p:spTgt>
                                        </p:tgtEl>
                                        <p:attrNameLst>
                                          <p:attrName>style.visibility</p:attrName>
                                        </p:attrNameLst>
                                      </p:cBhvr>
                                      <p:to>
                                        <p:strVal val="visible"/>
                                      </p:to>
                                    </p:set>
                                    <p:anim calcmode="lin" valueType="num">
                                      <p:cBhvr additive="base">
                                        <p:cTn id="27" dur="500" fill="hold"/>
                                        <p:tgtEl>
                                          <p:spTgt spid="11">
                                            <p:graphicEl>
                                              <a:chart seriesIdx="0" categoryIdx="3" bldStep="ptInSeries"/>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chart seriesIdx="0" categoryIdx="3" bldStep="ptInSeries"/>
                                            </p:graphic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
                                            <p:graphicEl>
                                              <a:chart seriesIdx="0" categoryIdx="4" bldStep="ptInSeries"/>
                                            </p:graphicEl>
                                          </p:spTgt>
                                        </p:tgtEl>
                                        <p:attrNameLst>
                                          <p:attrName>style.visibility</p:attrName>
                                        </p:attrNameLst>
                                      </p:cBhvr>
                                      <p:to>
                                        <p:strVal val="visible"/>
                                      </p:to>
                                    </p:set>
                                    <p:anim calcmode="lin" valueType="num">
                                      <p:cBhvr additive="base">
                                        <p:cTn id="32" dur="500" fill="hold"/>
                                        <p:tgtEl>
                                          <p:spTgt spid="11">
                                            <p:graphicEl>
                                              <a:chart seriesIdx="0" categoryIdx="4" bldStep="ptInSeries"/>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graphicEl>
                                              <a:chart seriesIdx="0" categoryIdx="4" bldStep="ptInSeries"/>
                                            </p:graphic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1">
                                            <p:graphicEl>
                                              <a:chart seriesIdx="0" categoryIdx="5" bldStep="ptInSeries"/>
                                            </p:graphicEl>
                                          </p:spTgt>
                                        </p:tgtEl>
                                        <p:attrNameLst>
                                          <p:attrName>style.visibility</p:attrName>
                                        </p:attrNameLst>
                                      </p:cBhvr>
                                      <p:to>
                                        <p:strVal val="visible"/>
                                      </p:to>
                                    </p:set>
                                    <p:anim calcmode="lin" valueType="num">
                                      <p:cBhvr additive="base">
                                        <p:cTn id="37" dur="500" fill="hold"/>
                                        <p:tgtEl>
                                          <p:spTgt spid="11">
                                            <p:graphicEl>
                                              <a:chart seriesIdx="0" categoryIdx="5" bldStep="ptInSeries"/>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chart seriesIdx="0" categoryIdx="5" bldStep="ptInSeries"/>
                                            </p:graphic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1">
                                            <p:graphicEl>
                                              <a:chart seriesIdx="0" categoryIdx="6" bldStep="ptInSeries"/>
                                            </p:graphicEl>
                                          </p:spTgt>
                                        </p:tgtEl>
                                        <p:attrNameLst>
                                          <p:attrName>style.visibility</p:attrName>
                                        </p:attrNameLst>
                                      </p:cBhvr>
                                      <p:to>
                                        <p:strVal val="visible"/>
                                      </p:to>
                                    </p:set>
                                    <p:anim calcmode="lin" valueType="num">
                                      <p:cBhvr additive="base">
                                        <p:cTn id="42" dur="500" fill="hold"/>
                                        <p:tgtEl>
                                          <p:spTgt spid="11">
                                            <p:graphicEl>
                                              <a:chart seriesIdx="0" categoryIdx="6" bldStep="ptInSeries"/>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graphicEl>
                                              <a:chart seriesIdx="0" categoryIdx="6" bldStep="ptInSeries"/>
                                            </p:graphic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1">
                                            <p:graphicEl>
                                              <a:chart seriesIdx="0" categoryIdx="7" bldStep="ptInSeries"/>
                                            </p:graphicEl>
                                          </p:spTgt>
                                        </p:tgtEl>
                                        <p:attrNameLst>
                                          <p:attrName>style.visibility</p:attrName>
                                        </p:attrNameLst>
                                      </p:cBhvr>
                                      <p:to>
                                        <p:strVal val="visible"/>
                                      </p:to>
                                    </p:set>
                                    <p:anim calcmode="lin" valueType="num">
                                      <p:cBhvr additive="base">
                                        <p:cTn id="47" dur="500" fill="hold"/>
                                        <p:tgtEl>
                                          <p:spTgt spid="11">
                                            <p:graphicEl>
                                              <a:chart seriesIdx="0" categoryIdx="7" bldStep="ptInSeries"/>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chart seriesIdx="0" categoryIdx="7" bldStep="ptInSeries"/>
                                            </p:graphic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1">
                                            <p:graphicEl>
                                              <a:chart seriesIdx="0" categoryIdx="8" bldStep="ptInSeries"/>
                                            </p:graphicEl>
                                          </p:spTgt>
                                        </p:tgtEl>
                                        <p:attrNameLst>
                                          <p:attrName>style.visibility</p:attrName>
                                        </p:attrNameLst>
                                      </p:cBhvr>
                                      <p:to>
                                        <p:strVal val="visible"/>
                                      </p:to>
                                    </p:set>
                                    <p:anim calcmode="lin" valueType="num">
                                      <p:cBhvr additive="base">
                                        <p:cTn id="52" dur="500" fill="hold"/>
                                        <p:tgtEl>
                                          <p:spTgt spid="11">
                                            <p:graphicEl>
                                              <a:chart seriesIdx="0" categoryIdx="8" bldStep="ptInSeries"/>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11">
                                            <p:graphicEl>
                                              <a:chart seriesIdx="0" categoryIdx="8" bldStep="ptInSeries"/>
                                            </p:graphic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1">
                                            <p:graphicEl>
                                              <a:chart seriesIdx="0" categoryIdx="9" bldStep="ptInSeries"/>
                                            </p:graphicEl>
                                          </p:spTgt>
                                        </p:tgtEl>
                                        <p:attrNameLst>
                                          <p:attrName>style.visibility</p:attrName>
                                        </p:attrNameLst>
                                      </p:cBhvr>
                                      <p:to>
                                        <p:strVal val="visible"/>
                                      </p:to>
                                    </p:set>
                                    <p:anim calcmode="lin" valueType="num">
                                      <p:cBhvr additive="base">
                                        <p:cTn id="57" dur="500" fill="hold"/>
                                        <p:tgtEl>
                                          <p:spTgt spid="11">
                                            <p:graphicEl>
                                              <a:chart seriesIdx="0" categoryIdx="9" bldStep="ptInSeries"/>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graphicEl>
                                              <a:chart seriesIdx="0" categoryIdx="9" bldStep="ptInSeries"/>
                                            </p:graphic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1">
                                            <p:graphicEl>
                                              <a:chart seriesIdx="0" categoryIdx="10" bldStep="ptInSeries"/>
                                            </p:graphicEl>
                                          </p:spTgt>
                                        </p:tgtEl>
                                        <p:attrNameLst>
                                          <p:attrName>style.visibility</p:attrName>
                                        </p:attrNameLst>
                                      </p:cBhvr>
                                      <p:to>
                                        <p:strVal val="visible"/>
                                      </p:to>
                                    </p:set>
                                    <p:anim calcmode="lin" valueType="num">
                                      <p:cBhvr additive="base">
                                        <p:cTn id="62" dur="500" fill="hold"/>
                                        <p:tgtEl>
                                          <p:spTgt spid="11">
                                            <p:graphicEl>
                                              <a:chart seriesIdx="0" categoryIdx="10" bldStep="ptInSeries"/>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11">
                                            <p:graphicEl>
                                              <a:chart seriesIdx="0" categoryIdx="10" bldStep="ptInSeries"/>
                                            </p:graphic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11">
                                            <p:graphicEl>
                                              <a:chart seriesIdx="0" categoryIdx="11" bldStep="ptInSeries"/>
                                            </p:graphicEl>
                                          </p:spTgt>
                                        </p:tgtEl>
                                        <p:attrNameLst>
                                          <p:attrName>style.visibility</p:attrName>
                                        </p:attrNameLst>
                                      </p:cBhvr>
                                      <p:to>
                                        <p:strVal val="visible"/>
                                      </p:to>
                                    </p:set>
                                    <p:anim calcmode="lin" valueType="num">
                                      <p:cBhvr additive="base">
                                        <p:cTn id="67" dur="500" fill="hold"/>
                                        <p:tgtEl>
                                          <p:spTgt spid="11">
                                            <p:graphicEl>
                                              <a:chart seriesIdx="0" categoryIdx="11" bldStep="ptInSeries"/>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graphicEl>
                                              <a:chart seriesIdx="0" categoryIdx="11" bldStep="ptInSeries"/>
                                            </p:graphic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11">
                                            <p:graphicEl>
                                              <a:chart seriesIdx="0" categoryIdx="12" bldStep="ptInSeries"/>
                                            </p:graphicEl>
                                          </p:spTgt>
                                        </p:tgtEl>
                                        <p:attrNameLst>
                                          <p:attrName>style.visibility</p:attrName>
                                        </p:attrNameLst>
                                      </p:cBhvr>
                                      <p:to>
                                        <p:strVal val="visible"/>
                                      </p:to>
                                    </p:set>
                                    <p:anim calcmode="lin" valueType="num">
                                      <p:cBhvr additive="base">
                                        <p:cTn id="72" dur="500" fill="hold"/>
                                        <p:tgtEl>
                                          <p:spTgt spid="11">
                                            <p:graphicEl>
                                              <a:chart seriesIdx="0" categoryIdx="12" bldStep="ptInSeries"/>
                                            </p:graphicEl>
                                          </p:spTgt>
                                        </p:tgtEl>
                                        <p:attrNameLst>
                                          <p:attrName>ppt_x</p:attrName>
                                        </p:attrNameLst>
                                      </p:cBhvr>
                                      <p:tavLst>
                                        <p:tav tm="0">
                                          <p:val>
                                            <p:strVal val="#ppt_x"/>
                                          </p:val>
                                        </p:tav>
                                        <p:tav tm="100000">
                                          <p:val>
                                            <p:strVal val="#ppt_x"/>
                                          </p:val>
                                        </p:tav>
                                      </p:tavLst>
                                    </p:anim>
                                    <p:anim calcmode="lin" valueType="num">
                                      <p:cBhvr additive="base">
                                        <p:cTn id="73" dur="500" fill="hold"/>
                                        <p:tgtEl>
                                          <p:spTgt spid="11">
                                            <p:graphicEl>
                                              <a:chart seriesIdx="0" categoryIdx="12" bldStep="ptInSeries"/>
                                            </p:graphicEl>
                                          </p:spTgt>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11">
                                            <p:graphicEl>
                                              <a:chart seriesIdx="0" categoryIdx="13" bldStep="ptInSeries"/>
                                            </p:graphicEl>
                                          </p:spTgt>
                                        </p:tgtEl>
                                        <p:attrNameLst>
                                          <p:attrName>style.visibility</p:attrName>
                                        </p:attrNameLst>
                                      </p:cBhvr>
                                      <p:to>
                                        <p:strVal val="visible"/>
                                      </p:to>
                                    </p:set>
                                    <p:anim calcmode="lin" valueType="num">
                                      <p:cBhvr additive="base">
                                        <p:cTn id="77" dur="500" fill="hold"/>
                                        <p:tgtEl>
                                          <p:spTgt spid="11">
                                            <p:graphicEl>
                                              <a:chart seriesIdx="0" categoryIdx="13" bldStep="ptInSeries"/>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
                                            <p:graphicEl>
                                              <a:chart seriesIdx="0" categoryIdx="13" bldStep="ptInSeries"/>
                                            </p:graphicEl>
                                          </p:spTgt>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11">
                                            <p:graphicEl>
                                              <a:chart seriesIdx="0" categoryIdx="14" bldStep="ptInSeries"/>
                                            </p:graphicEl>
                                          </p:spTgt>
                                        </p:tgtEl>
                                        <p:attrNameLst>
                                          <p:attrName>style.visibility</p:attrName>
                                        </p:attrNameLst>
                                      </p:cBhvr>
                                      <p:to>
                                        <p:strVal val="visible"/>
                                      </p:to>
                                    </p:set>
                                    <p:anim calcmode="lin" valueType="num">
                                      <p:cBhvr additive="base">
                                        <p:cTn id="82" dur="500" fill="hold"/>
                                        <p:tgtEl>
                                          <p:spTgt spid="11">
                                            <p:graphicEl>
                                              <a:chart seriesIdx="0" categoryIdx="14" bldStep="ptInSeries"/>
                                            </p:graphicEl>
                                          </p:spTgt>
                                        </p:tgtEl>
                                        <p:attrNameLst>
                                          <p:attrName>ppt_x</p:attrName>
                                        </p:attrNameLst>
                                      </p:cBhvr>
                                      <p:tavLst>
                                        <p:tav tm="0">
                                          <p:val>
                                            <p:strVal val="#ppt_x"/>
                                          </p:val>
                                        </p:tav>
                                        <p:tav tm="100000">
                                          <p:val>
                                            <p:strVal val="#ppt_x"/>
                                          </p:val>
                                        </p:tav>
                                      </p:tavLst>
                                    </p:anim>
                                    <p:anim calcmode="lin" valueType="num">
                                      <p:cBhvr additive="base">
                                        <p:cTn id="83" dur="500" fill="hold"/>
                                        <p:tgtEl>
                                          <p:spTgt spid="11">
                                            <p:graphicEl>
                                              <a:chart seriesIdx="0" categoryIdx="14" bldStep="ptInSeries"/>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El"/>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19</a:t>
            </a:fld>
            <a:endParaRPr lang="en-US" dirty="0"/>
          </a:p>
        </p:txBody>
      </p:sp>
      <p:pic>
        <p:nvPicPr>
          <p:cNvPr id="1026" name="Picture 2">
            <a:extLst>
              <a:ext uri="{FF2B5EF4-FFF2-40B4-BE49-F238E27FC236}">
                <a16:creationId xmlns:a16="http://schemas.microsoft.com/office/drawing/2014/main" id="{8DE11E1A-17E7-613B-5FF4-8A5A36151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393" y="1112519"/>
            <a:ext cx="6855213" cy="5367867"/>
          </a:xfrm>
          <a:prstGeom prst="rect">
            <a:avLst/>
          </a:prstGeom>
          <a:noFill/>
          <a:effectLst>
            <a:outerShdw blurRad="616549" dist="269182" dir="8640000" algn="ctr" rotWithShape="0">
              <a:srgbClr val="000000">
                <a:alpha val="60830"/>
              </a:srgbClr>
            </a:outerShdw>
          </a:effectLst>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1DC42545-DA6B-5D13-E1E5-1C3DADCD2A99}"/>
              </a:ext>
            </a:extLst>
          </p:cNvPr>
          <p:cNvSpPr>
            <a:spLocks noGrp="1"/>
          </p:cNvSpPr>
          <p:nvPr>
            <p:ph type="title"/>
          </p:nvPr>
        </p:nvSpPr>
        <p:spPr>
          <a:xfrm>
            <a:off x="1098804" y="187452"/>
            <a:ext cx="9994392" cy="1069848"/>
          </a:xfrm>
        </p:spPr>
        <p:txBody>
          <a:bodyPr anchor="ctr"/>
          <a:lstStyle/>
          <a:p>
            <a:r>
              <a:rPr lang="en-US" sz="1800" dirty="0">
                <a:ln w="28575">
                  <a:noFill/>
                  <a:prstDash val="solid"/>
                </a:ln>
                <a:latin typeface="Tw Cen MT" panose="020B0602020104020603" pitchFamily="34" charset="77"/>
              </a:rPr>
              <a:t>Show the percentages of layoffs by company stage</a:t>
            </a:r>
            <a:endParaRPr lang="en-US" sz="1800" b="1" spc="600" dirty="0">
              <a:ln w="28575">
                <a:noFill/>
                <a:prstDash val="solid"/>
              </a:ln>
              <a:solidFill>
                <a:schemeClr val="bg1"/>
              </a:solidFill>
              <a:latin typeface="Tw Cen MT" panose="020B0602020104020603" pitchFamily="34" charset="77"/>
            </a:endParaRPr>
          </a:p>
        </p:txBody>
      </p:sp>
    </p:spTree>
    <p:extLst>
      <p:ext uri="{BB962C8B-B14F-4D97-AF65-F5344CB8AC3E}">
        <p14:creationId xmlns:p14="http://schemas.microsoft.com/office/powerpoint/2010/main" val="38610730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56588" y="1031965"/>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656588" y="2101813"/>
            <a:ext cx="9097844" cy="3569643"/>
          </a:xfrm>
        </p:spPr>
        <p:txBody>
          <a:bodyPr/>
          <a:lstStyle/>
          <a:p>
            <a:pPr marL="342900" indent="-342900" algn="l">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Introduction</a:t>
            </a:r>
          </a:p>
          <a:p>
            <a:pPr marL="342900" indent="-342900" algn="l">
              <a:buClr>
                <a:schemeClr val="accent6"/>
              </a:buClr>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I</a:t>
            </a:r>
            <a:r>
              <a:rPr lang="en-US" b="1" dirty="0">
                <a:solidFill>
                  <a:schemeClr val="bg1"/>
                </a:solidFill>
                <a:latin typeface="Segoe UI Light" panose="020B0502040204020203" pitchFamily="34" charset="0"/>
                <a:cs typeface="Segoe UI Light" panose="020B0502040204020203" pitchFamily="34" charset="0"/>
              </a:rPr>
              <a:t>ndustries most affected by layoffs</a:t>
            </a:r>
          </a:p>
          <a:p>
            <a:pPr marL="342900" indent="-342900" algn="l">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Companies </a:t>
            </a:r>
            <a:r>
              <a:rPr lang="en-US" b="1" dirty="0">
                <a:latin typeface="Segoe UI Light" panose="020B0502040204020203" pitchFamily="34" charset="0"/>
                <a:cs typeface="Segoe UI Light" panose="020B0502040204020203" pitchFamily="34" charset="0"/>
              </a:rPr>
              <a:t>with </a:t>
            </a:r>
            <a:r>
              <a:rPr lang="en-US" b="1" dirty="0">
                <a:solidFill>
                  <a:schemeClr val="bg1"/>
                </a:solidFill>
                <a:latin typeface="Segoe UI Light" panose="020B0502040204020203" pitchFamily="34" charset="0"/>
                <a:cs typeface="Segoe UI Light" panose="020B0502040204020203" pitchFamily="34" charset="0"/>
              </a:rPr>
              <a:t>the most layoffs</a:t>
            </a:r>
          </a:p>
          <a:p>
            <a:pPr marL="342900" indent="-342900" algn="l">
              <a:buClr>
                <a:schemeClr val="accent6"/>
              </a:buClr>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C</a:t>
            </a:r>
            <a:r>
              <a:rPr lang="en-US" b="1" dirty="0">
                <a:solidFill>
                  <a:schemeClr val="bg1"/>
                </a:solidFill>
                <a:latin typeface="Segoe UI Light" panose="020B0502040204020203" pitchFamily="34" charset="0"/>
                <a:cs typeface="Segoe UI Light" panose="020B0502040204020203" pitchFamily="34" charset="0"/>
              </a:rPr>
              <a:t>ompany maturity and its effects on layoffs (Funding Stage)</a:t>
            </a:r>
          </a:p>
          <a:p>
            <a:pPr marL="342900" indent="-342900" algn="l">
              <a:buClr>
                <a:schemeClr val="accent6"/>
              </a:buClr>
              <a:buFont typeface="Courier New" panose="02070309020205020404" pitchFamily="49" charset="0"/>
              <a:buChar char="o"/>
            </a:pPr>
            <a:r>
              <a:rPr lang="en-US" b="1" dirty="0">
                <a:solidFill>
                  <a:schemeClr val="bg1"/>
                </a:solidFill>
                <a:latin typeface="Segoe UI Light" panose="020B0502040204020203" pitchFamily="34" charset="0"/>
                <a:cs typeface="Segoe UI Light" panose="020B0502040204020203" pitchFamily="34" charset="0"/>
              </a:rPr>
              <a:t>Summary</a:t>
            </a: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
        <p:nvSpPr>
          <p:cNvPr id="10" name="Title 1">
            <a:extLst>
              <a:ext uri="{FF2B5EF4-FFF2-40B4-BE49-F238E27FC236}">
                <a16:creationId xmlns:a16="http://schemas.microsoft.com/office/drawing/2014/main" id="{1DC42545-DA6B-5D13-E1E5-1C3DADCD2A99}"/>
              </a:ext>
            </a:extLst>
          </p:cNvPr>
          <p:cNvSpPr>
            <a:spLocks noGrp="1"/>
          </p:cNvSpPr>
          <p:nvPr>
            <p:ph type="title"/>
          </p:nvPr>
        </p:nvSpPr>
        <p:spPr>
          <a:xfrm>
            <a:off x="1098804" y="187452"/>
            <a:ext cx="9994392" cy="1069848"/>
          </a:xfrm>
        </p:spPr>
        <p:txBody>
          <a:bodyPr anchor="ctr"/>
          <a:lstStyle/>
          <a:p>
            <a:r>
              <a:rPr lang="en-US" sz="1800" dirty="0">
                <a:ln w="28575">
                  <a:noFill/>
                  <a:prstDash val="solid"/>
                </a:ln>
                <a:latin typeface="Tw Cen MT" panose="020B0602020104020603" pitchFamily="34" charset="77"/>
              </a:rPr>
              <a:t>Percentage of Layoffs by Company Stage</a:t>
            </a:r>
            <a:endParaRPr lang="en-US" sz="1800" b="1" spc="600" dirty="0">
              <a:ln w="28575">
                <a:noFill/>
                <a:prstDash val="solid"/>
              </a:ln>
              <a:solidFill>
                <a:schemeClr val="bg1"/>
              </a:solidFill>
              <a:latin typeface="Tw Cen MT" panose="020B0602020104020603" pitchFamily="34" charset="77"/>
            </a:endParaRPr>
          </a:p>
        </p:txBody>
      </p:sp>
      <p:graphicFrame>
        <p:nvGraphicFramePr>
          <p:cNvPr id="4" name="Chart 3">
            <a:extLst>
              <a:ext uri="{FF2B5EF4-FFF2-40B4-BE49-F238E27FC236}">
                <a16:creationId xmlns:a16="http://schemas.microsoft.com/office/drawing/2014/main" id="{D76A86D1-4EC4-4537-D195-A1D7AAE590F4}"/>
              </a:ext>
            </a:extLst>
          </p:cNvPr>
          <p:cNvGraphicFramePr/>
          <p:nvPr>
            <p:extLst>
              <p:ext uri="{D42A27DB-BD31-4B8C-83A1-F6EECF244321}">
                <p14:modId xmlns:p14="http://schemas.microsoft.com/office/powerpoint/2010/main" val="2585009965"/>
              </p:ext>
            </p:extLst>
          </p:nvPr>
        </p:nvGraphicFramePr>
        <p:xfrm>
          <a:off x="1565402" y="1251881"/>
          <a:ext cx="9061196"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1557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dissolve">
                                      <p:cBhvr>
                                        <p:cTn id="7" dur="750"/>
                                        <p:tgtEl>
                                          <p:spTgt spid="4">
                                            <p:graphicEl>
                                              <a:chart seriesIdx="-3" categoryIdx="-3" bldStep="gridLegend"/>
                                            </p:graphicEl>
                                          </p:spTgt>
                                        </p:tgtEl>
                                      </p:cBhvr>
                                    </p:animEffect>
                                  </p:childTnLst>
                                </p:cTn>
                              </p:par>
                            </p:childTnLst>
                          </p:cTn>
                        </p:par>
                        <p:par>
                          <p:cTn id="8" fill="hold">
                            <p:stCondLst>
                              <p:cond delay="750"/>
                            </p:stCondLst>
                            <p:childTnLst>
                              <p:par>
                                <p:cTn id="9" presetID="9" presetClass="entr" presetSubtype="0" fill="hold" grpId="0" nodeType="afterEffect">
                                  <p:stCondLst>
                                    <p:cond delay="0"/>
                                  </p:stCondLst>
                                  <p:childTnLst>
                                    <p:set>
                                      <p:cBhvr>
                                        <p:cTn id="10" dur="1" fill="hold">
                                          <p:stCondLst>
                                            <p:cond delay="0"/>
                                          </p:stCondLst>
                                        </p:cTn>
                                        <p:tgtEl>
                                          <p:spTgt spid="4">
                                            <p:graphicEl>
                                              <a:chart seriesIdx="0" categoryIdx="0" bldStep="ptInCategory"/>
                                            </p:graphicEl>
                                          </p:spTgt>
                                        </p:tgtEl>
                                        <p:attrNameLst>
                                          <p:attrName>style.visibility</p:attrName>
                                        </p:attrNameLst>
                                      </p:cBhvr>
                                      <p:to>
                                        <p:strVal val="visible"/>
                                      </p:to>
                                    </p:set>
                                    <p:animEffect transition="in" filter="dissolve">
                                      <p:cBhvr>
                                        <p:cTn id="11" dur="750"/>
                                        <p:tgtEl>
                                          <p:spTgt spid="4">
                                            <p:graphicEl>
                                              <a:chart seriesIdx="0" categoryIdx="0" bldStep="ptInCategory"/>
                                            </p:graphicEl>
                                          </p:spTgt>
                                        </p:tgtEl>
                                      </p:cBhvr>
                                    </p:animEffect>
                                  </p:childTnLst>
                                </p:cTn>
                              </p:par>
                            </p:childTnLst>
                          </p:cTn>
                        </p:par>
                        <p:par>
                          <p:cTn id="12" fill="hold">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4">
                                            <p:graphicEl>
                                              <a:chart seriesIdx="1" categoryIdx="0" bldStep="ptInCategory"/>
                                            </p:graphicEl>
                                          </p:spTgt>
                                        </p:tgtEl>
                                        <p:attrNameLst>
                                          <p:attrName>style.visibility</p:attrName>
                                        </p:attrNameLst>
                                      </p:cBhvr>
                                      <p:to>
                                        <p:strVal val="visible"/>
                                      </p:to>
                                    </p:set>
                                    <p:animEffect transition="in" filter="dissolve">
                                      <p:cBhvr>
                                        <p:cTn id="15" dur="750"/>
                                        <p:tgtEl>
                                          <p:spTgt spid="4">
                                            <p:graphicEl>
                                              <a:chart seriesIdx="1" categoryIdx="0" bldStep="ptInCategory"/>
                                            </p:graphicEl>
                                          </p:spTgt>
                                        </p:tgtEl>
                                      </p:cBhvr>
                                    </p:animEffect>
                                  </p:childTnLst>
                                </p:cTn>
                              </p:par>
                            </p:childTnLst>
                          </p:cTn>
                        </p:par>
                        <p:par>
                          <p:cTn id="16" fill="hold">
                            <p:stCondLst>
                              <p:cond delay="2250"/>
                            </p:stCondLst>
                            <p:childTnLst>
                              <p:par>
                                <p:cTn id="17" presetID="9" presetClass="entr" presetSubtype="0" fill="hold" grpId="0" nodeType="afterEffect">
                                  <p:stCondLst>
                                    <p:cond delay="0"/>
                                  </p:stCondLst>
                                  <p:childTnLst>
                                    <p:set>
                                      <p:cBhvr>
                                        <p:cTn id="18" dur="1" fill="hold">
                                          <p:stCondLst>
                                            <p:cond delay="0"/>
                                          </p:stCondLst>
                                        </p:cTn>
                                        <p:tgtEl>
                                          <p:spTgt spid="4">
                                            <p:graphicEl>
                                              <a:chart seriesIdx="0" categoryIdx="1" bldStep="ptInCategory"/>
                                            </p:graphicEl>
                                          </p:spTgt>
                                        </p:tgtEl>
                                        <p:attrNameLst>
                                          <p:attrName>style.visibility</p:attrName>
                                        </p:attrNameLst>
                                      </p:cBhvr>
                                      <p:to>
                                        <p:strVal val="visible"/>
                                      </p:to>
                                    </p:set>
                                    <p:animEffect transition="in" filter="dissolve">
                                      <p:cBhvr>
                                        <p:cTn id="19" dur="750"/>
                                        <p:tgtEl>
                                          <p:spTgt spid="4">
                                            <p:graphicEl>
                                              <a:chart seriesIdx="0" categoryIdx="1" bldStep="ptInCategory"/>
                                            </p:graphicEl>
                                          </p:spTgt>
                                        </p:tgtEl>
                                      </p:cBhvr>
                                    </p:animEffect>
                                  </p:childTnLst>
                                </p:cTn>
                              </p:par>
                            </p:childTnLst>
                          </p:cTn>
                        </p:par>
                        <p:par>
                          <p:cTn id="20" fill="hold">
                            <p:stCondLst>
                              <p:cond delay="3000"/>
                            </p:stCondLst>
                            <p:childTnLst>
                              <p:par>
                                <p:cTn id="21" presetID="9" presetClass="entr" presetSubtype="0" fill="hold" grpId="0" nodeType="afterEffect">
                                  <p:stCondLst>
                                    <p:cond delay="0"/>
                                  </p:stCondLst>
                                  <p:childTnLst>
                                    <p:set>
                                      <p:cBhvr>
                                        <p:cTn id="22" dur="1" fill="hold">
                                          <p:stCondLst>
                                            <p:cond delay="0"/>
                                          </p:stCondLst>
                                        </p:cTn>
                                        <p:tgtEl>
                                          <p:spTgt spid="4">
                                            <p:graphicEl>
                                              <a:chart seriesIdx="1" categoryIdx="1" bldStep="ptInCategory"/>
                                            </p:graphicEl>
                                          </p:spTgt>
                                        </p:tgtEl>
                                        <p:attrNameLst>
                                          <p:attrName>style.visibility</p:attrName>
                                        </p:attrNameLst>
                                      </p:cBhvr>
                                      <p:to>
                                        <p:strVal val="visible"/>
                                      </p:to>
                                    </p:set>
                                    <p:animEffect transition="in" filter="dissolve">
                                      <p:cBhvr>
                                        <p:cTn id="23" dur="750"/>
                                        <p:tgtEl>
                                          <p:spTgt spid="4">
                                            <p:graphicEl>
                                              <a:chart seriesIdx="1" categoryIdx="1" bldStep="ptInCategory"/>
                                            </p:graphicEl>
                                          </p:spTgt>
                                        </p:tgtEl>
                                      </p:cBhvr>
                                    </p:animEffect>
                                  </p:childTnLst>
                                </p:cTn>
                              </p:par>
                            </p:childTnLst>
                          </p:cTn>
                        </p:par>
                        <p:par>
                          <p:cTn id="24" fill="hold">
                            <p:stCondLst>
                              <p:cond delay="3750"/>
                            </p:stCondLst>
                            <p:childTnLst>
                              <p:par>
                                <p:cTn id="25" presetID="9" presetClass="entr" presetSubtype="0" fill="hold" grpId="0" nodeType="afterEffect">
                                  <p:stCondLst>
                                    <p:cond delay="0"/>
                                  </p:stCondLst>
                                  <p:childTnLst>
                                    <p:set>
                                      <p:cBhvr>
                                        <p:cTn id="26" dur="1" fill="hold">
                                          <p:stCondLst>
                                            <p:cond delay="0"/>
                                          </p:stCondLst>
                                        </p:cTn>
                                        <p:tgtEl>
                                          <p:spTgt spid="4">
                                            <p:graphicEl>
                                              <a:chart seriesIdx="0" categoryIdx="2" bldStep="ptInCategory"/>
                                            </p:graphicEl>
                                          </p:spTgt>
                                        </p:tgtEl>
                                        <p:attrNameLst>
                                          <p:attrName>style.visibility</p:attrName>
                                        </p:attrNameLst>
                                      </p:cBhvr>
                                      <p:to>
                                        <p:strVal val="visible"/>
                                      </p:to>
                                    </p:set>
                                    <p:animEffect transition="in" filter="dissolve">
                                      <p:cBhvr>
                                        <p:cTn id="27" dur="750"/>
                                        <p:tgtEl>
                                          <p:spTgt spid="4">
                                            <p:graphicEl>
                                              <a:chart seriesIdx="0" categoryIdx="2" bldStep="ptInCategory"/>
                                            </p:graphicEl>
                                          </p:spTgt>
                                        </p:tgtEl>
                                      </p:cBhvr>
                                    </p:animEffect>
                                  </p:childTnLst>
                                </p:cTn>
                              </p:par>
                            </p:childTnLst>
                          </p:cTn>
                        </p:par>
                        <p:par>
                          <p:cTn id="28" fill="hold">
                            <p:stCondLst>
                              <p:cond delay="4500"/>
                            </p:stCondLst>
                            <p:childTnLst>
                              <p:par>
                                <p:cTn id="29" presetID="9" presetClass="entr" presetSubtype="0" fill="hold" grpId="0" nodeType="afterEffect">
                                  <p:stCondLst>
                                    <p:cond delay="0"/>
                                  </p:stCondLst>
                                  <p:childTnLst>
                                    <p:set>
                                      <p:cBhvr>
                                        <p:cTn id="30" dur="1" fill="hold">
                                          <p:stCondLst>
                                            <p:cond delay="0"/>
                                          </p:stCondLst>
                                        </p:cTn>
                                        <p:tgtEl>
                                          <p:spTgt spid="4">
                                            <p:graphicEl>
                                              <a:chart seriesIdx="1" categoryIdx="2" bldStep="ptInCategory"/>
                                            </p:graphicEl>
                                          </p:spTgt>
                                        </p:tgtEl>
                                        <p:attrNameLst>
                                          <p:attrName>style.visibility</p:attrName>
                                        </p:attrNameLst>
                                      </p:cBhvr>
                                      <p:to>
                                        <p:strVal val="visible"/>
                                      </p:to>
                                    </p:set>
                                    <p:animEffect transition="in" filter="dissolve">
                                      <p:cBhvr>
                                        <p:cTn id="31" dur="750"/>
                                        <p:tgtEl>
                                          <p:spTgt spid="4">
                                            <p:graphicEl>
                                              <a:chart seriesIdx="1" categoryIdx="2" bldStep="ptInCategory"/>
                                            </p:graphicEl>
                                          </p:spTgt>
                                        </p:tgtEl>
                                      </p:cBhvr>
                                    </p:animEffect>
                                  </p:childTnLst>
                                </p:cTn>
                              </p:par>
                            </p:childTnLst>
                          </p:cTn>
                        </p:par>
                        <p:par>
                          <p:cTn id="32" fill="hold">
                            <p:stCondLst>
                              <p:cond delay="5250"/>
                            </p:stCondLst>
                            <p:childTnLst>
                              <p:par>
                                <p:cTn id="33" presetID="9" presetClass="entr" presetSubtype="0" fill="hold" grpId="0" nodeType="afterEffect">
                                  <p:stCondLst>
                                    <p:cond delay="0"/>
                                  </p:stCondLst>
                                  <p:childTnLst>
                                    <p:set>
                                      <p:cBhvr>
                                        <p:cTn id="34" dur="1" fill="hold">
                                          <p:stCondLst>
                                            <p:cond delay="0"/>
                                          </p:stCondLst>
                                        </p:cTn>
                                        <p:tgtEl>
                                          <p:spTgt spid="4">
                                            <p:graphicEl>
                                              <a:chart seriesIdx="0" categoryIdx="3" bldStep="ptInCategory"/>
                                            </p:graphicEl>
                                          </p:spTgt>
                                        </p:tgtEl>
                                        <p:attrNameLst>
                                          <p:attrName>style.visibility</p:attrName>
                                        </p:attrNameLst>
                                      </p:cBhvr>
                                      <p:to>
                                        <p:strVal val="visible"/>
                                      </p:to>
                                    </p:set>
                                    <p:animEffect transition="in" filter="dissolve">
                                      <p:cBhvr>
                                        <p:cTn id="35" dur="750"/>
                                        <p:tgtEl>
                                          <p:spTgt spid="4">
                                            <p:graphicEl>
                                              <a:chart seriesIdx="0" categoryIdx="3" bldStep="ptInCategory"/>
                                            </p:graphicEl>
                                          </p:spTgt>
                                        </p:tgtEl>
                                      </p:cBhvr>
                                    </p:animEffect>
                                  </p:childTnLst>
                                </p:cTn>
                              </p:par>
                            </p:childTnLst>
                          </p:cTn>
                        </p:par>
                        <p:par>
                          <p:cTn id="36" fill="hold">
                            <p:stCondLst>
                              <p:cond delay="6000"/>
                            </p:stCondLst>
                            <p:childTnLst>
                              <p:par>
                                <p:cTn id="37" presetID="9" presetClass="entr" presetSubtype="0" fill="hold" grpId="0" nodeType="afterEffect">
                                  <p:stCondLst>
                                    <p:cond delay="0"/>
                                  </p:stCondLst>
                                  <p:childTnLst>
                                    <p:set>
                                      <p:cBhvr>
                                        <p:cTn id="38" dur="1" fill="hold">
                                          <p:stCondLst>
                                            <p:cond delay="0"/>
                                          </p:stCondLst>
                                        </p:cTn>
                                        <p:tgtEl>
                                          <p:spTgt spid="4">
                                            <p:graphicEl>
                                              <a:chart seriesIdx="1" categoryIdx="3" bldStep="ptInCategory"/>
                                            </p:graphicEl>
                                          </p:spTgt>
                                        </p:tgtEl>
                                        <p:attrNameLst>
                                          <p:attrName>style.visibility</p:attrName>
                                        </p:attrNameLst>
                                      </p:cBhvr>
                                      <p:to>
                                        <p:strVal val="visible"/>
                                      </p:to>
                                    </p:set>
                                    <p:animEffect transition="in" filter="dissolve">
                                      <p:cBhvr>
                                        <p:cTn id="39" dur="750"/>
                                        <p:tgtEl>
                                          <p:spTgt spid="4">
                                            <p:graphicEl>
                                              <a:chart seriesIdx="1" categoryIdx="3" bldStep="ptInCategory"/>
                                            </p:graphicEl>
                                          </p:spTgt>
                                        </p:tgtEl>
                                      </p:cBhvr>
                                    </p:animEffect>
                                  </p:childTnLst>
                                </p:cTn>
                              </p:par>
                            </p:childTnLst>
                          </p:cTn>
                        </p:par>
                        <p:par>
                          <p:cTn id="40" fill="hold">
                            <p:stCondLst>
                              <p:cond delay="6750"/>
                            </p:stCondLst>
                            <p:childTnLst>
                              <p:par>
                                <p:cTn id="41" presetID="9" presetClass="entr" presetSubtype="0" fill="hold" grpId="0" nodeType="afterEffect">
                                  <p:stCondLst>
                                    <p:cond delay="0"/>
                                  </p:stCondLst>
                                  <p:childTnLst>
                                    <p:set>
                                      <p:cBhvr>
                                        <p:cTn id="42" dur="1" fill="hold">
                                          <p:stCondLst>
                                            <p:cond delay="0"/>
                                          </p:stCondLst>
                                        </p:cTn>
                                        <p:tgtEl>
                                          <p:spTgt spid="4">
                                            <p:graphicEl>
                                              <a:chart seriesIdx="0" categoryIdx="4" bldStep="ptInCategory"/>
                                            </p:graphicEl>
                                          </p:spTgt>
                                        </p:tgtEl>
                                        <p:attrNameLst>
                                          <p:attrName>style.visibility</p:attrName>
                                        </p:attrNameLst>
                                      </p:cBhvr>
                                      <p:to>
                                        <p:strVal val="visible"/>
                                      </p:to>
                                    </p:set>
                                    <p:animEffect transition="in" filter="dissolve">
                                      <p:cBhvr>
                                        <p:cTn id="43" dur="750"/>
                                        <p:tgtEl>
                                          <p:spTgt spid="4">
                                            <p:graphicEl>
                                              <a:chart seriesIdx="0" categoryIdx="4" bldStep="ptInCategory"/>
                                            </p:graphicEl>
                                          </p:spTgt>
                                        </p:tgtEl>
                                      </p:cBhvr>
                                    </p:animEffect>
                                  </p:childTnLst>
                                </p:cTn>
                              </p:par>
                            </p:childTnLst>
                          </p:cTn>
                        </p:par>
                        <p:par>
                          <p:cTn id="44" fill="hold">
                            <p:stCondLst>
                              <p:cond delay="7500"/>
                            </p:stCondLst>
                            <p:childTnLst>
                              <p:par>
                                <p:cTn id="45" presetID="9" presetClass="entr" presetSubtype="0" fill="hold" grpId="0" nodeType="afterEffect">
                                  <p:stCondLst>
                                    <p:cond delay="0"/>
                                  </p:stCondLst>
                                  <p:childTnLst>
                                    <p:set>
                                      <p:cBhvr>
                                        <p:cTn id="46" dur="1" fill="hold">
                                          <p:stCondLst>
                                            <p:cond delay="0"/>
                                          </p:stCondLst>
                                        </p:cTn>
                                        <p:tgtEl>
                                          <p:spTgt spid="4">
                                            <p:graphicEl>
                                              <a:chart seriesIdx="1" categoryIdx="4" bldStep="ptInCategory"/>
                                            </p:graphicEl>
                                          </p:spTgt>
                                        </p:tgtEl>
                                        <p:attrNameLst>
                                          <p:attrName>style.visibility</p:attrName>
                                        </p:attrNameLst>
                                      </p:cBhvr>
                                      <p:to>
                                        <p:strVal val="visible"/>
                                      </p:to>
                                    </p:set>
                                    <p:animEffect transition="in" filter="dissolve">
                                      <p:cBhvr>
                                        <p:cTn id="47" dur="750"/>
                                        <p:tgtEl>
                                          <p:spTgt spid="4">
                                            <p:graphicEl>
                                              <a:chart seriesIdx="1" categoryIdx="4" bldStep="ptInCategory"/>
                                            </p:graphicEl>
                                          </p:spTgt>
                                        </p:tgtEl>
                                      </p:cBhvr>
                                    </p:animEffect>
                                  </p:childTnLst>
                                </p:cTn>
                              </p:par>
                            </p:childTnLst>
                          </p:cTn>
                        </p:par>
                        <p:par>
                          <p:cTn id="48" fill="hold">
                            <p:stCondLst>
                              <p:cond delay="8250"/>
                            </p:stCondLst>
                            <p:childTnLst>
                              <p:par>
                                <p:cTn id="49" presetID="9" presetClass="entr" presetSubtype="0" fill="hold" grpId="0" nodeType="afterEffect">
                                  <p:stCondLst>
                                    <p:cond delay="0"/>
                                  </p:stCondLst>
                                  <p:childTnLst>
                                    <p:set>
                                      <p:cBhvr>
                                        <p:cTn id="50" dur="1" fill="hold">
                                          <p:stCondLst>
                                            <p:cond delay="0"/>
                                          </p:stCondLst>
                                        </p:cTn>
                                        <p:tgtEl>
                                          <p:spTgt spid="4">
                                            <p:graphicEl>
                                              <a:chart seriesIdx="0" categoryIdx="5" bldStep="ptInCategory"/>
                                            </p:graphicEl>
                                          </p:spTgt>
                                        </p:tgtEl>
                                        <p:attrNameLst>
                                          <p:attrName>style.visibility</p:attrName>
                                        </p:attrNameLst>
                                      </p:cBhvr>
                                      <p:to>
                                        <p:strVal val="visible"/>
                                      </p:to>
                                    </p:set>
                                    <p:animEffect transition="in" filter="dissolve">
                                      <p:cBhvr>
                                        <p:cTn id="51" dur="750"/>
                                        <p:tgtEl>
                                          <p:spTgt spid="4">
                                            <p:graphicEl>
                                              <a:chart seriesIdx="0" categoryIdx="5" bldStep="ptInCategory"/>
                                            </p:graphicEl>
                                          </p:spTgt>
                                        </p:tgtEl>
                                      </p:cBhvr>
                                    </p:animEffect>
                                  </p:childTnLst>
                                </p:cTn>
                              </p:par>
                            </p:childTnLst>
                          </p:cTn>
                        </p:par>
                        <p:par>
                          <p:cTn id="52" fill="hold">
                            <p:stCondLst>
                              <p:cond delay="9000"/>
                            </p:stCondLst>
                            <p:childTnLst>
                              <p:par>
                                <p:cTn id="53" presetID="9" presetClass="entr" presetSubtype="0" fill="hold" grpId="0" nodeType="afterEffect">
                                  <p:stCondLst>
                                    <p:cond delay="0"/>
                                  </p:stCondLst>
                                  <p:childTnLst>
                                    <p:set>
                                      <p:cBhvr>
                                        <p:cTn id="54" dur="1" fill="hold">
                                          <p:stCondLst>
                                            <p:cond delay="0"/>
                                          </p:stCondLst>
                                        </p:cTn>
                                        <p:tgtEl>
                                          <p:spTgt spid="4">
                                            <p:graphicEl>
                                              <a:chart seriesIdx="1" categoryIdx="5" bldStep="ptInCategory"/>
                                            </p:graphicEl>
                                          </p:spTgt>
                                        </p:tgtEl>
                                        <p:attrNameLst>
                                          <p:attrName>style.visibility</p:attrName>
                                        </p:attrNameLst>
                                      </p:cBhvr>
                                      <p:to>
                                        <p:strVal val="visible"/>
                                      </p:to>
                                    </p:set>
                                    <p:animEffect transition="in" filter="dissolve">
                                      <p:cBhvr>
                                        <p:cTn id="55" dur="750"/>
                                        <p:tgtEl>
                                          <p:spTgt spid="4">
                                            <p:graphicEl>
                                              <a:chart seriesIdx="1" categoryIdx="5" bldStep="ptInCategory"/>
                                            </p:graphicEl>
                                          </p:spTgt>
                                        </p:tgtEl>
                                      </p:cBhvr>
                                    </p:animEffect>
                                  </p:childTnLst>
                                </p:cTn>
                              </p:par>
                            </p:childTnLst>
                          </p:cTn>
                        </p:par>
                        <p:par>
                          <p:cTn id="56" fill="hold">
                            <p:stCondLst>
                              <p:cond delay="9750"/>
                            </p:stCondLst>
                            <p:childTnLst>
                              <p:par>
                                <p:cTn id="57" presetID="9" presetClass="entr" presetSubtype="0" fill="hold" grpId="0" nodeType="afterEffect">
                                  <p:stCondLst>
                                    <p:cond delay="0"/>
                                  </p:stCondLst>
                                  <p:childTnLst>
                                    <p:set>
                                      <p:cBhvr>
                                        <p:cTn id="58" dur="1" fill="hold">
                                          <p:stCondLst>
                                            <p:cond delay="0"/>
                                          </p:stCondLst>
                                        </p:cTn>
                                        <p:tgtEl>
                                          <p:spTgt spid="4">
                                            <p:graphicEl>
                                              <a:chart seriesIdx="0" categoryIdx="6" bldStep="ptInCategory"/>
                                            </p:graphicEl>
                                          </p:spTgt>
                                        </p:tgtEl>
                                        <p:attrNameLst>
                                          <p:attrName>style.visibility</p:attrName>
                                        </p:attrNameLst>
                                      </p:cBhvr>
                                      <p:to>
                                        <p:strVal val="visible"/>
                                      </p:to>
                                    </p:set>
                                    <p:animEffect transition="in" filter="dissolve">
                                      <p:cBhvr>
                                        <p:cTn id="59" dur="750"/>
                                        <p:tgtEl>
                                          <p:spTgt spid="4">
                                            <p:graphicEl>
                                              <a:chart seriesIdx="0" categoryIdx="6" bldStep="ptInCategory"/>
                                            </p:graphicEl>
                                          </p:spTgt>
                                        </p:tgtEl>
                                      </p:cBhvr>
                                    </p:animEffect>
                                  </p:childTnLst>
                                </p:cTn>
                              </p:par>
                            </p:childTnLst>
                          </p:cTn>
                        </p:par>
                        <p:par>
                          <p:cTn id="60" fill="hold">
                            <p:stCondLst>
                              <p:cond delay="10500"/>
                            </p:stCondLst>
                            <p:childTnLst>
                              <p:par>
                                <p:cTn id="61" presetID="9" presetClass="entr" presetSubtype="0" fill="hold" grpId="0" nodeType="afterEffect">
                                  <p:stCondLst>
                                    <p:cond delay="0"/>
                                  </p:stCondLst>
                                  <p:childTnLst>
                                    <p:set>
                                      <p:cBhvr>
                                        <p:cTn id="62" dur="1" fill="hold">
                                          <p:stCondLst>
                                            <p:cond delay="0"/>
                                          </p:stCondLst>
                                        </p:cTn>
                                        <p:tgtEl>
                                          <p:spTgt spid="4">
                                            <p:graphicEl>
                                              <a:chart seriesIdx="1" categoryIdx="6" bldStep="ptInCategory"/>
                                            </p:graphicEl>
                                          </p:spTgt>
                                        </p:tgtEl>
                                        <p:attrNameLst>
                                          <p:attrName>style.visibility</p:attrName>
                                        </p:attrNameLst>
                                      </p:cBhvr>
                                      <p:to>
                                        <p:strVal val="visible"/>
                                      </p:to>
                                    </p:set>
                                    <p:animEffect transition="in" filter="dissolve">
                                      <p:cBhvr>
                                        <p:cTn id="63" dur="750"/>
                                        <p:tgtEl>
                                          <p:spTgt spid="4">
                                            <p:graphicEl>
                                              <a:chart seriesIdx="1" categoryIdx="6" bldStep="ptInCategory"/>
                                            </p:graphicEl>
                                          </p:spTgt>
                                        </p:tgtEl>
                                      </p:cBhvr>
                                    </p:animEffect>
                                  </p:childTnLst>
                                </p:cTn>
                              </p:par>
                            </p:childTnLst>
                          </p:cTn>
                        </p:par>
                        <p:par>
                          <p:cTn id="64" fill="hold">
                            <p:stCondLst>
                              <p:cond delay="11250"/>
                            </p:stCondLst>
                            <p:childTnLst>
                              <p:par>
                                <p:cTn id="65" presetID="9" presetClass="entr" presetSubtype="0" fill="hold" grpId="0" nodeType="afterEffect">
                                  <p:stCondLst>
                                    <p:cond delay="0"/>
                                  </p:stCondLst>
                                  <p:childTnLst>
                                    <p:set>
                                      <p:cBhvr>
                                        <p:cTn id="66" dur="1" fill="hold">
                                          <p:stCondLst>
                                            <p:cond delay="0"/>
                                          </p:stCondLst>
                                        </p:cTn>
                                        <p:tgtEl>
                                          <p:spTgt spid="4">
                                            <p:graphicEl>
                                              <a:chart seriesIdx="0" categoryIdx="7" bldStep="ptInCategory"/>
                                            </p:graphicEl>
                                          </p:spTgt>
                                        </p:tgtEl>
                                        <p:attrNameLst>
                                          <p:attrName>style.visibility</p:attrName>
                                        </p:attrNameLst>
                                      </p:cBhvr>
                                      <p:to>
                                        <p:strVal val="visible"/>
                                      </p:to>
                                    </p:set>
                                    <p:animEffect transition="in" filter="dissolve">
                                      <p:cBhvr>
                                        <p:cTn id="67" dur="750"/>
                                        <p:tgtEl>
                                          <p:spTgt spid="4">
                                            <p:graphicEl>
                                              <a:chart seriesIdx="0" categoryIdx="7" bldStep="ptInCategory"/>
                                            </p:graphicEl>
                                          </p:spTgt>
                                        </p:tgtEl>
                                      </p:cBhvr>
                                    </p:animEffect>
                                  </p:childTnLst>
                                </p:cTn>
                              </p:par>
                            </p:childTnLst>
                          </p:cTn>
                        </p:par>
                        <p:par>
                          <p:cTn id="68" fill="hold">
                            <p:stCondLst>
                              <p:cond delay="12000"/>
                            </p:stCondLst>
                            <p:childTnLst>
                              <p:par>
                                <p:cTn id="69" presetID="9" presetClass="entr" presetSubtype="0" fill="hold" grpId="0" nodeType="afterEffect">
                                  <p:stCondLst>
                                    <p:cond delay="0"/>
                                  </p:stCondLst>
                                  <p:childTnLst>
                                    <p:set>
                                      <p:cBhvr>
                                        <p:cTn id="70" dur="1" fill="hold">
                                          <p:stCondLst>
                                            <p:cond delay="0"/>
                                          </p:stCondLst>
                                        </p:cTn>
                                        <p:tgtEl>
                                          <p:spTgt spid="4">
                                            <p:graphicEl>
                                              <a:chart seriesIdx="1" categoryIdx="7" bldStep="ptInCategory"/>
                                            </p:graphicEl>
                                          </p:spTgt>
                                        </p:tgtEl>
                                        <p:attrNameLst>
                                          <p:attrName>style.visibility</p:attrName>
                                        </p:attrNameLst>
                                      </p:cBhvr>
                                      <p:to>
                                        <p:strVal val="visible"/>
                                      </p:to>
                                    </p:set>
                                    <p:animEffect transition="in" filter="dissolve">
                                      <p:cBhvr>
                                        <p:cTn id="71" dur="750"/>
                                        <p:tgtEl>
                                          <p:spTgt spid="4">
                                            <p:graphicEl>
                                              <a:chart seriesIdx="1" categoryIdx="7" bldStep="ptInCategory"/>
                                            </p:graphicEl>
                                          </p:spTgt>
                                        </p:tgtEl>
                                      </p:cBhvr>
                                    </p:animEffect>
                                  </p:childTnLst>
                                </p:cTn>
                              </p:par>
                            </p:childTnLst>
                          </p:cTn>
                        </p:par>
                        <p:par>
                          <p:cTn id="72" fill="hold">
                            <p:stCondLst>
                              <p:cond delay="12750"/>
                            </p:stCondLst>
                            <p:childTnLst>
                              <p:par>
                                <p:cTn id="73" presetID="9" presetClass="entr" presetSubtype="0" fill="hold" grpId="0" nodeType="afterEffect">
                                  <p:stCondLst>
                                    <p:cond delay="0"/>
                                  </p:stCondLst>
                                  <p:childTnLst>
                                    <p:set>
                                      <p:cBhvr>
                                        <p:cTn id="74" dur="1" fill="hold">
                                          <p:stCondLst>
                                            <p:cond delay="0"/>
                                          </p:stCondLst>
                                        </p:cTn>
                                        <p:tgtEl>
                                          <p:spTgt spid="4">
                                            <p:graphicEl>
                                              <a:chart seriesIdx="0" categoryIdx="8" bldStep="ptInCategory"/>
                                            </p:graphicEl>
                                          </p:spTgt>
                                        </p:tgtEl>
                                        <p:attrNameLst>
                                          <p:attrName>style.visibility</p:attrName>
                                        </p:attrNameLst>
                                      </p:cBhvr>
                                      <p:to>
                                        <p:strVal val="visible"/>
                                      </p:to>
                                    </p:set>
                                    <p:animEffect transition="in" filter="dissolve">
                                      <p:cBhvr>
                                        <p:cTn id="75" dur="750"/>
                                        <p:tgtEl>
                                          <p:spTgt spid="4">
                                            <p:graphicEl>
                                              <a:chart seriesIdx="0" categoryIdx="8" bldStep="ptInCategory"/>
                                            </p:graphicEl>
                                          </p:spTgt>
                                        </p:tgtEl>
                                      </p:cBhvr>
                                    </p:animEffect>
                                  </p:childTnLst>
                                </p:cTn>
                              </p:par>
                            </p:childTnLst>
                          </p:cTn>
                        </p:par>
                        <p:par>
                          <p:cTn id="76" fill="hold">
                            <p:stCondLst>
                              <p:cond delay="13500"/>
                            </p:stCondLst>
                            <p:childTnLst>
                              <p:par>
                                <p:cTn id="77" presetID="9" presetClass="entr" presetSubtype="0" fill="hold" grpId="0" nodeType="afterEffect">
                                  <p:stCondLst>
                                    <p:cond delay="0"/>
                                  </p:stCondLst>
                                  <p:childTnLst>
                                    <p:set>
                                      <p:cBhvr>
                                        <p:cTn id="78" dur="1" fill="hold">
                                          <p:stCondLst>
                                            <p:cond delay="0"/>
                                          </p:stCondLst>
                                        </p:cTn>
                                        <p:tgtEl>
                                          <p:spTgt spid="4">
                                            <p:graphicEl>
                                              <a:chart seriesIdx="1" categoryIdx="8" bldStep="ptInCategory"/>
                                            </p:graphicEl>
                                          </p:spTgt>
                                        </p:tgtEl>
                                        <p:attrNameLst>
                                          <p:attrName>style.visibility</p:attrName>
                                        </p:attrNameLst>
                                      </p:cBhvr>
                                      <p:to>
                                        <p:strVal val="visible"/>
                                      </p:to>
                                    </p:set>
                                    <p:animEffect transition="in" filter="dissolve">
                                      <p:cBhvr>
                                        <p:cTn id="79" dur="750"/>
                                        <p:tgtEl>
                                          <p:spTgt spid="4">
                                            <p:graphicEl>
                                              <a:chart seriesIdx="1" categoryIdx="8" bldStep="ptInCategory"/>
                                            </p:graphicEl>
                                          </p:spTgt>
                                        </p:tgtEl>
                                      </p:cBhvr>
                                    </p:animEffect>
                                  </p:childTnLst>
                                </p:cTn>
                              </p:par>
                            </p:childTnLst>
                          </p:cTn>
                        </p:par>
                        <p:par>
                          <p:cTn id="80" fill="hold">
                            <p:stCondLst>
                              <p:cond delay="14250"/>
                            </p:stCondLst>
                            <p:childTnLst>
                              <p:par>
                                <p:cTn id="81" presetID="9" presetClass="entr" presetSubtype="0" fill="hold" grpId="0" nodeType="afterEffect">
                                  <p:stCondLst>
                                    <p:cond delay="0"/>
                                  </p:stCondLst>
                                  <p:childTnLst>
                                    <p:set>
                                      <p:cBhvr>
                                        <p:cTn id="82" dur="1" fill="hold">
                                          <p:stCondLst>
                                            <p:cond delay="0"/>
                                          </p:stCondLst>
                                        </p:cTn>
                                        <p:tgtEl>
                                          <p:spTgt spid="4">
                                            <p:graphicEl>
                                              <a:chart seriesIdx="0" categoryIdx="9" bldStep="ptInCategory"/>
                                            </p:graphicEl>
                                          </p:spTgt>
                                        </p:tgtEl>
                                        <p:attrNameLst>
                                          <p:attrName>style.visibility</p:attrName>
                                        </p:attrNameLst>
                                      </p:cBhvr>
                                      <p:to>
                                        <p:strVal val="visible"/>
                                      </p:to>
                                    </p:set>
                                    <p:animEffect transition="in" filter="dissolve">
                                      <p:cBhvr>
                                        <p:cTn id="83" dur="750"/>
                                        <p:tgtEl>
                                          <p:spTgt spid="4">
                                            <p:graphicEl>
                                              <a:chart seriesIdx="0" categoryIdx="9" bldStep="ptInCategory"/>
                                            </p:graphicEl>
                                          </p:spTgt>
                                        </p:tgtEl>
                                      </p:cBhvr>
                                    </p:animEffect>
                                  </p:childTnLst>
                                </p:cTn>
                              </p:par>
                            </p:childTnLst>
                          </p:cTn>
                        </p:par>
                        <p:par>
                          <p:cTn id="84" fill="hold">
                            <p:stCondLst>
                              <p:cond delay="15000"/>
                            </p:stCondLst>
                            <p:childTnLst>
                              <p:par>
                                <p:cTn id="85" presetID="9" presetClass="entr" presetSubtype="0" fill="hold" grpId="0" nodeType="afterEffect">
                                  <p:stCondLst>
                                    <p:cond delay="0"/>
                                  </p:stCondLst>
                                  <p:childTnLst>
                                    <p:set>
                                      <p:cBhvr>
                                        <p:cTn id="86" dur="1" fill="hold">
                                          <p:stCondLst>
                                            <p:cond delay="0"/>
                                          </p:stCondLst>
                                        </p:cTn>
                                        <p:tgtEl>
                                          <p:spTgt spid="4">
                                            <p:graphicEl>
                                              <a:chart seriesIdx="1" categoryIdx="9" bldStep="ptInCategory"/>
                                            </p:graphicEl>
                                          </p:spTgt>
                                        </p:tgtEl>
                                        <p:attrNameLst>
                                          <p:attrName>style.visibility</p:attrName>
                                        </p:attrNameLst>
                                      </p:cBhvr>
                                      <p:to>
                                        <p:strVal val="visible"/>
                                      </p:to>
                                    </p:set>
                                    <p:animEffect transition="in" filter="dissolve">
                                      <p:cBhvr>
                                        <p:cTn id="87" dur="750"/>
                                        <p:tgtEl>
                                          <p:spTgt spid="4">
                                            <p:graphicEl>
                                              <a:chart seriesIdx="1" categoryIdx="9" bldStep="ptInCategory"/>
                                            </p:graphicEl>
                                          </p:spTgt>
                                        </p:tgtEl>
                                      </p:cBhvr>
                                    </p:animEffect>
                                  </p:childTnLst>
                                </p:cTn>
                              </p:par>
                            </p:childTnLst>
                          </p:cTn>
                        </p:par>
                        <p:par>
                          <p:cTn id="88" fill="hold">
                            <p:stCondLst>
                              <p:cond delay="15750"/>
                            </p:stCondLst>
                            <p:childTnLst>
                              <p:par>
                                <p:cTn id="89" presetID="9" presetClass="entr" presetSubtype="0" fill="hold" grpId="0" nodeType="afterEffect">
                                  <p:stCondLst>
                                    <p:cond delay="0"/>
                                  </p:stCondLst>
                                  <p:childTnLst>
                                    <p:set>
                                      <p:cBhvr>
                                        <p:cTn id="90" dur="1" fill="hold">
                                          <p:stCondLst>
                                            <p:cond delay="0"/>
                                          </p:stCondLst>
                                        </p:cTn>
                                        <p:tgtEl>
                                          <p:spTgt spid="4">
                                            <p:graphicEl>
                                              <a:chart seriesIdx="0" categoryIdx="10" bldStep="ptInCategory"/>
                                            </p:graphicEl>
                                          </p:spTgt>
                                        </p:tgtEl>
                                        <p:attrNameLst>
                                          <p:attrName>style.visibility</p:attrName>
                                        </p:attrNameLst>
                                      </p:cBhvr>
                                      <p:to>
                                        <p:strVal val="visible"/>
                                      </p:to>
                                    </p:set>
                                    <p:animEffect transition="in" filter="dissolve">
                                      <p:cBhvr>
                                        <p:cTn id="91" dur="750"/>
                                        <p:tgtEl>
                                          <p:spTgt spid="4">
                                            <p:graphicEl>
                                              <a:chart seriesIdx="0" categoryIdx="10" bldStep="ptInCategory"/>
                                            </p:graphicEl>
                                          </p:spTgt>
                                        </p:tgtEl>
                                      </p:cBhvr>
                                    </p:animEffect>
                                  </p:childTnLst>
                                </p:cTn>
                              </p:par>
                            </p:childTnLst>
                          </p:cTn>
                        </p:par>
                        <p:par>
                          <p:cTn id="92" fill="hold">
                            <p:stCondLst>
                              <p:cond delay="16500"/>
                            </p:stCondLst>
                            <p:childTnLst>
                              <p:par>
                                <p:cTn id="93" presetID="9" presetClass="entr" presetSubtype="0" fill="hold" grpId="0" nodeType="afterEffect">
                                  <p:stCondLst>
                                    <p:cond delay="0"/>
                                  </p:stCondLst>
                                  <p:childTnLst>
                                    <p:set>
                                      <p:cBhvr>
                                        <p:cTn id="94" dur="1" fill="hold">
                                          <p:stCondLst>
                                            <p:cond delay="0"/>
                                          </p:stCondLst>
                                        </p:cTn>
                                        <p:tgtEl>
                                          <p:spTgt spid="4">
                                            <p:graphicEl>
                                              <a:chart seriesIdx="1" categoryIdx="10" bldStep="ptInCategory"/>
                                            </p:graphicEl>
                                          </p:spTgt>
                                        </p:tgtEl>
                                        <p:attrNameLst>
                                          <p:attrName>style.visibility</p:attrName>
                                        </p:attrNameLst>
                                      </p:cBhvr>
                                      <p:to>
                                        <p:strVal val="visible"/>
                                      </p:to>
                                    </p:set>
                                    <p:animEffect transition="in" filter="dissolve">
                                      <p:cBhvr>
                                        <p:cTn id="95" dur="750"/>
                                        <p:tgtEl>
                                          <p:spTgt spid="4">
                                            <p:graphicEl>
                                              <a:chart seriesIdx="1" categoryIdx="10" bldStep="ptInCategory"/>
                                            </p:graphicEl>
                                          </p:spTgt>
                                        </p:tgtEl>
                                      </p:cBhvr>
                                    </p:animEffect>
                                  </p:childTnLst>
                                </p:cTn>
                              </p:par>
                            </p:childTnLst>
                          </p:cTn>
                        </p:par>
                        <p:par>
                          <p:cTn id="96" fill="hold">
                            <p:stCondLst>
                              <p:cond delay="17250"/>
                            </p:stCondLst>
                            <p:childTnLst>
                              <p:par>
                                <p:cTn id="97" presetID="9" presetClass="entr" presetSubtype="0" fill="hold" grpId="0" nodeType="afterEffect">
                                  <p:stCondLst>
                                    <p:cond delay="0"/>
                                  </p:stCondLst>
                                  <p:childTnLst>
                                    <p:set>
                                      <p:cBhvr>
                                        <p:cTn id="98" dur="1" fill="hold">
                                          <p:stCondLst>
                                            <p:cond delay="0"/>
                                          </p:stCondLst>
                                        </p:cTn>
                                        <p:tgtEl>
                                          <p:spTgt spid="4">
                                            <p:graphicEl>
                                              <a:chart seriesIdx="0" categoryIdx="11" bldStep="ptInCategory"/>
                                            </p:graphicEl>
                                          </p:spTgt>
                                        </p:tgtEl>
                                        <p:attrNameLst>
                                          <p:attrName>style.visibility</p:attrName>
                                        </p:attrNameLst>
                                      </p:cBhvr>
                                      <p:to>
                                        <p:strVal val="visible"/>
                                      </p:to>
                                    </p:set>
                                    <p:animEffect transition="in" filter="dissolve">
                                      <p:cBhvr>
                                        <p:cTn id="99" dur="750"/>
                                        <p:tgtEl>
                                          <p:spTgt spid="4">
                                            <p:graphicEl>
                                              <a:chart seriesIdx="0" categoryIdx="11" bldStep="ptInCategory"/>
                                            </p:graphicEl>
                                          </p:spTgt>
                                        </p:tgtEl>
                                      </p:cBhvr>
                                    </p:animEffect>
                                  </p:childTnLst>
                                </p:cTn>
                              </p:par>
                            </p:childTnLst>
                          </p:cTn>
                        </p:par>
                        <p:par>
                          <p:cTn id="100" fill="hold">
                            <p:stCondLst>
                              <p:cond delay="18000"/>
                            </p:stCondLst>
                            <p:childTnLst>
                              <p:par>
                                <p:cTn id="101" presetID="9" presetClass="entr" presetSubtype="0" fill="hold" grpId="0" nodeType="afterEffect">
                                  <p:stCondLst>
                                    <p:cond delay="0"/>
                                  </p:stCondLst>
                                  <p:childTnLst>
                                    <p:set>
                                      <p:cBhvr>
                                        <p:cTn id="102" dur="1" fill="hold">
                                          <p:stCondLst>
                                            <p:cond delay="0"/>
                                          </p:stCondLst>
                                        </p:cTn>
                                        <p:tgtEl>
                                          <p:spTgt spid="4">
                                            <p:graphicEl>
                                              <a:chart seriesIdx="1" categoryIdx="11" bldStep="ptInCategory"/>
                                            </p:graphicEl>
                                          </p:spTgt>
                                        </p:tgtEl>
                                        <p:attrNameLst>
                                          <p:attrName>style.visibility</p:attrName>
                                        </p:attrNameLst>
                                      </p:cBhvr>
                                      <p:to>
                                        <p:strVal val="visible"/>
                                      </p:to>
                                    </p:set>
                                    <p:animEffect transition="in" filter="dissolve">
                                      <p:cBhvr>
                                        <p:cTn id="103" dur="750"/>
                                        <p:tgtEl>
                                          <p:spTgt spid="4">
                                            <p:graphicEl>
                                              <a:chart seriesIdx="1" categoryIdx="11" bldStep="ptInCategory"/>
                                            </p:graphicEl>
                                          </p:spTgt>
                                        </p:tgtEl>
                                      </p:cBhvr>
                                    </p:animEffect>
                                  </p:childTnLst>
                                </p:cTn>
                              </p:par>
                            </p:childTnLst>
                          </p:cTn>
                        </p:par>
                        <p:par>
                          <p:cTn id="104" fill="hold">
                            <p:stCondLst>
                              <p:cond delay="18750"/>
                            </p:stCondLst>
                            <p:childTnLst>
                              <p:par>
                                <p:cTn id="105" presetID="9" presetClass="entr" presetSubtype="0" fill="hold" grpId="0" nodeType="afterEffect">
                                  <p:stCondLst>
                                    <p:cond delay="0"/>
                                  </p:stCondLst>
                                  <p:childTnLst>
                                    <p:set>
                                      <p:cBhvr>
                                        <p:cTn id="106" dur="1" fill="hold">
                                          <p:stCondLst>
                                            <p:cond delay="0"/>
                                          </p:stCondLst>
                                        </p:cTn>
                                        <p:tgtEl>
                                          <p:spTgt spid="4">
                                            <p:graphicEl>
                                              <a:chart seriesIdx="0" categoryIdx="12" bldStep="ptInCategory"/>
                                            </p:graphicEl>
                                          </p:spTgt>
                                        </p:tgtEl>
                                        <p:attrNameLst>
                                          <p:attrName>style.visibility</p:attrName>
                                        </p:attrNameLst>
                                      </p:cBhvr>
                                      <p:to>
                                        <p:strVal val="visible"/>
                                      </p:to>
                                    </p:set>
                                    <p:animEffect transition="in" filter="dissolve">
                                      <p:cBhvr>
                                        <p:cTn id="107" dur="750"/>
                                        <p:tgtEl>
                                          <p:spTgt spid="4">
                                            <p:graphicEl>
                                              <a:chart seriesIdx="0" categoryIdx="12" bldStep="ptInCategory"/>
                                            </p:graphicEl>
                                          </p:spTgt>
                                        </p:tgtEl>
                                      </p:cBhvr>
                                    </p:animEffect>
                                  </p:childTnLst>
                                </p:cTn>
                              </p:par>
                            </p:childTnLst>
                          </p:cTn>
                        </p:par>
                        <p:par>
                          <p:cTn id="108" fill="hold">
                            <p:stCondLst>
                              <p:cond delay="19500"/>
                            </p:stCondLst>
                            <p:childTnLst>
                              <p:par>
                                <p:cTn id="109" presetID="9" presetClass="entr" presetSubtype="0" fill="hold" grpId="0" nodeType="afterEffect">
                                  <p:stCondLst>
                                    <p:cond delay="0"/>
                                  </p:stCondLst>
                                  <p:childTnLst>
                                    <p:set>
                                      <p:cBhvr>
                                        <p:cTn id="110" dur="1" fill="hold">
                                          <p:stCondLst>
                                            <p:cond delay="0"/>
                                          </p:stCondLst>
                                        </p:cTn>
                                        <p:tgtEl>
                                          <p:spTgt spid="4">
                                            <p:graphicEl>
                                              <a:chart seriesIdx="1" categoryIdx="12" bldStep="ptInCategory"/>
                                            </p:graphicEl>
                                          </p:spTgt>
                                        </p:tgtEl>
                                        <p:attrNameLst>
                                          <p:attrName>style.visibility</p:attrName>
                                        </p:attrNameLst>
                                      </p:cBhvr>
                                      <p:to>
                                        <p:strVal val="visible"/>
                                      </p:to>
                                    </p:set>
                                    <p:animEffect transition="in" filter="dissolve">
                                      <p:cBhvr>
                                        <p:cTn id="111" dur="750"/>
                                        <p:tgtEl>
                                          <p:spTgt spid="4">
                                            <p:graphicEl>
                                              <a:chart seriesIdx="1" categoryIdx="12" bldStep="ptInCategory"/>
                                            </p:graphicEl>
                                          </p:spTgt>
                                        </p:tgtEl>
                                      </p:cBhvr>
                                    </p:animEffect>
                                  </p:childTnLst>
                                </p:cTn>
                              </p:par>
                            </p:childTnLst>
                          </p:cTn>
                        </p:par>
                        <p:par>
                          <p:cTn id="112" fill="hold">
                            <p:stCondLst>
                              <p:cond delay="20250"/>
                            </p:stCondLst>
                            <p:childTnLst>
                              <p:par>
                                <p:cTn id="113" presetID="9" presetClass="entr" presetSubtype="0" fill="hold" grpId="0" nodeType="afterEffect">
                                  <p:stCondLst>
                                    <p:cond delay="0"/>
                                  </p:stCondLst>
                                  <p:childTnLst>
                                    <p:set>
                                      <p:cBhvr>
                                        <p:cTn id="114" dur="1" fill="hold">
                                          <p:stCondLst>
                                            <p:cond delay="0"/>
                                          </p:stCondLst>
                                        </p:cTn>
                                        <p:tgtEl>
                                          <p:spTgt spid="4">
                                            <p:graphicEl>
                                              <a:chart seriesIdx="0" categoryIdx="13" bldStep="ptInCategory"/>
                                            </p:graphicEl>
                                          </p:spTgt>
                                        </p:tgtEl>
                                        <p:attrNameLst>
                                          <p:attrName>style.visibility</p:attrName>
                                        </p:attrNameLst>
                                      </p:cBhvr>
                                      <p:to>
                                        <p:strVal val="visible"/>
                                      </p:to>
                                    </p:set>
                                    <p:animEffect transition="in" filter="dissolve">
                                      <p:cBhvr>
                                        <p:cTn id="115" dur="750"/>
                                        <p:tgtEl>
                                          <p:spTgt spid="4">
                                            <p:graphicEl>
                                              <a:chart seriesIdx="0" categoryIdx="13" bldStep="ptInCategory"/>
                                            </p:graphicEl>
                                          </p:spTgt>
                                        </p:tgtEl>
                                      </p:cBhvr>
                                    </p:animEffect>
                                  </p:childTnLst>
                                </p:cTn>
                              </p:par>
                            </p:childTnLst>
                          </p:cTn>
                        </p:par>
                        <p:par>
                          <p:cTn id="116" fill="hold">
                            <p:stCondLst>
                              <p:cond delay="21000"/>
                            </p:stCondLst>
                            <p:childTnLst>
                              <p:par>
                                <p:cTn id="117" presetID="9" presetClass="entr" presetSubtype="0" fill="hold" grpId="0" nodeType="afterEffect">
                                  <p:stCondLst>
                                    <p:cond delay="0"/>
                                  </p:stCondLst>
                                  <p:childTnLst>
                                    <p:set>
                                      <p:cBhvr>
                                        <p:cTn id="118" dur="1" fill="hold">
                                          <p:stCondLst>
                                            <p:cond delay="0"/>
                                          </p:stCondLst>
                                        </p:cTn>
                                        <p:tgtEl>
                                          <p:spTgt spid="4">
                                            <p:graphicEl>
                                              <a:chart seriesIdx="1" categoryIdx="13" bldStep="ptInCategory"/>
                                            </p:graphicEl>
                                          </p:spTgt>
                                        </p:tgtEl>
                                        <p:attrNameLst>
                                          <p:attrName>style.visibility</p:attrName>
                                        </p:attrNameLst>
                                      </p:cBhvr>
                                      <p:to>
                                        <p:strVal val="visible"/>
                                      </p:to>
                                    </p:set>
                                    <p:animEffect transition="in" filter="dissolve">
                                      <p:cBhvr>
                                        <p:cTn id="119" dur="750"/>
                                        <p:tgtEl>
                                          <p:spTgt spid="4">
                                            <p:graphicEl>
                                              <a:chart seriesIdx="1" categoryIdx="13" bldStep="ptInCategory"/>
                                            </p:graphicEl>
                                          </p:spTgt>
                                        </p:tgtEl>
                                      </p:cBhvr>
                                    </p:animEffect>
                                  </p:childTnLst>
                                </p:cTn>
                              </p:par>
                            </p:childTnLst>
                          </p:cTn>
                        </p:par>
                        <p:par>
                          <p:cTn id="120" fill="hold">
                            <p:stCondLst>
                              <p:cond delay="21750"/>
                            </p:stCondLst>
                            <p:childTnLst>
                              <p:par>
                                <p:cTn id="121" presetID="9" presetClass="entr" presetSubtype="0" fill="hold" grpId="0" nodeType="afterEffect">
                                  <p:stCondLst>
                                    <p:cond delay="0"/>
                                  </p:stCondLst>
                                  <p:childTnLst>
                                    <p:set>
                                      <p:cBhvr>
                                        <p:cTn id="122" dur="1" fill="hold">
                                          <p:stCondLst>
                                            <p:cond delay="0"/>
                                          </p:stCondLst>
                                        </p:cTn>
                                        <p:tgtEl>
                                          <p:spTgt spid="4">
                                            <p:graphicEl>
                                              <a:chart seriesIdx="0" categoryIdx="14" bldStep="ptInCategory"/>
                                            </p:graphicEl>
                                          </p:spTgt>
                                        </p:tgtEl>
                                        <p:attrNameLst>
                                          <p:attrName>style.visibility</p:attrName>
                                        </p:attrNameLst>
                                      </p:cBhvr>
                                      <p:to>
                                        <p:strVal val="visible"/>
                                      </p:to>
                                    </p:set>
                                    <p:animEffect transition="in" filter="dissolve">
                                      <p:cBhvr>
                                        <p:cTn id="123" dur="750"/>
                                        <p:tgtEl>
                                          <p:spTgt spid="4">
                                            <p:graphicEl>
                                              <a:chart seriesIdx="0" categoryIdx="14" bldStep="ptInCategory"/>
                                            </p:graphicEl>
                                          </p:spTgt>
                                        </p:tgtEl>
                                      </p:cBhvr>
                                    </p:animEffect>
                                  </p:childTnLst>
                                </p:cTn>
                              </p:par>
                            </p:childTnLst>
                          </p:cTn>
                        </p:par>
                        <p:par>
                          <p:cTn id="124" fill="hold">
                            <p:stCondLst>
                              <p:cond delay="22500"/>
                            </p:stCondLst>
                            <p:childTnLst>
                              <p:par>
                                <p:cTn id="125" presetID="9" presetClass="entr" presetSubtype="0" fill="hold" grpId="0" nodeType="afterEffect">
                                  <p:stCondLst>
                                    <p:cond delay="0"/>
                                  </p:stCondLst>
                                  <p:childTnLst>
                                    <p:set>
                                      <p:cBhvr>
                                        <p:cTn id="126" dur="1" fill="hold">
                                          <p:stCondLst>
                                            <p:cond delay="0"/>
                                          </p:stCondLst>
                                        </p:cTn>
                                        <p:tgtEl>
                                          <p:spTgt spid="4">
                                            <p:graphicEl>
                                              <a:chart seriesIdx="1" categoryIdx="14" bldStep="ptInCategory"/>
                                            </p:graphicEl>
                                          </p:spTgt>
                                        </p:tgtEl>
                                        <p:attrNameLst>
                                          <p:attrName>style.visibility</p:attrName>
                                        </p:attrNameLst>
                                      </p:cBhvr>
                                      <p:to>
                                        <p:strVal val="visible"/>
                                      </p:to>
                                    </p:set>
                                    <p:animEffect transition="in" filter="dissolve">
                                      <p:cBhvr>
                                        <p:cTn id="127" dur="750"/>
                                        <p:tgtEl>
                                          <p:spTgt spid="4">
                                            <p:graphicEl>
                                              <a:chart seriesIdx="1" categoryIdx="14" bldStep="ptIn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El"/>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555BAC-8A37-DEF8-B3D9-926132D27F8C}"/>
              </a:ext>
            </a:extLst>
          </p:cNvPr>
          <p:cNvSpPr>
            <a:spLocks noGrp="1"/>
          </p:cNvSpPr>
          <p:nvPr>
            <p:ph type="ctrTitle"/>
          </p:nvPr>
        </p:nvSpPr>
        <p:spPr>
          <a:xfrm>
            <a:off x="2228087" y="846663"/>
            <a:ext cx="7735824" cy="1069848"/>
          </a:xfrm>
        </p:spPr>
        <p:txBody>
          <a:bodyPr anchor="ct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p>
        </p:txBody>
      </p:sp>
      <p:sp>
        <p:nvSpPr>
          <p:cNvPr id="5" name="Subtitle 2">
            <a:extLst>
              <a:ext uri="{FF2B5EF4-FFF2-40B4-BE49-F238E27FC236}">
                <a16:creationId xmlns:a16="http://schemas.microsoft.com/office/drawing/2014/main" id="{9C91D1E7-E830-F757-0C71-661232D0E397}"/>
              </a:ext>
            </a:extLst>
          </p:cNvPr>
          <p:cNvSpPr>
            <a:spLocks noGrp="1"/>
          </p:cNvSpPr>
          <p:nvPr>
            <p:ph type="subTitle" idx="1"/>
          </p:nvPr>
        </p:nvSpPr>
        <p:spPr>
          <a:xfrm>
            <a:off x="1630510" y="2127166"/>
            <a:ext cx="8930979" cy="3782569"/>
          </a:xfrm>
        </p:spPr>
        <p:txBody>
          <a:bodyPr/>
          <a:lstStyle/>
          <a:p>
            <a:pPr algn="ctr"/>
            <a:r>
              <a:rPr lang="en-US" sz="2400" dirty="0">
                <a:solidFill>
                  <a:srgbClr val="C7C8C9"/>
                </a:solidFill>
                <a:latin typeface="Helvetica" pitchFamily="2" charset="0"/>
              </a:rPr>
              <a:t>Our analysis underscores a fundamental reality: no tech company is shielded from the possibility of layoffs; they are a consequential facet of the industry's rhythm, influenced by the natural ebb and flow of business cycles, market trends, and the relentless pace of innovation. By examining the data across various sectors, company sizes, and stages of funding maturity, we gain insight into the myriad of factors that can precipitate workforce adjustments. By understanding these dimensions—industry conditions, organizational growth phases, and financial stability—we can better comprehend the layoff landscape within the tech ecosystem.</a:t>
            </a:r>
            <a:endParaRPr lang="en-US" sz="2400" dirty="0"/>
          </a:p>
        </p:txBody>
      </p:sp>
    </p:spTree>
    <p:extLst>
      <p:ext uri="{BB962C8B-B14F-4D97-AF65-F5344CB8AC3E}">
        <p14:creationId xmlns:p14="http://schemas.microsoft.com/office/powerpoint/2010/main" val="37143767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sz="3600" b="1" dirty="0">
                <a:latin typeface="Segoe UI Light" panose="020B0502040204020203" pitchFamily="34" charset="0"/>
                <a:cs typeface="Segoe UI Light" panose="020B0502040204020203" pitchFamily="34" charset="0"/>
              </a:rPr>
              <a:t>Group 2: </a:t>
            </a:r>
          </a:p>
          <a:p>
            <a:pPr algn="l"/>
            <a:r>
              <a:rPr lang="en-US" sz="3200" b="1" dirty="0">
                <a:latin typeface="Segoe UI Light" panose="020B0502040204020203" pitchFamily="34" charset="0"/>
                <a:cs typeface="Segoe UI Light" panose="020B0502040204020203" pitchFamily="34" charset="0"/>
              </a:rPr>
              <a:t>Cassandra, Cody, Abdul, Dylan, Casey, and Shan</a:t>
            </a:r>
          </a:p>
          <a:p>
            <a:pPr algn="l"/>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solidFill>
                  <a:srgbClr val="C7C8C9"/>
                </a:solidFill>
                <a:effectLst/>
                <a:latin typeface="Helvetica" pitchFamily="2" charset="0"/>
              </a:rPr>
              <a:t>‘Surviving the Tech Turmoil' will analyze the impact of layoffs on the tech industry. Discover which companies and sectors have been hit hardest and learn about the relationship between the maturity, funding stage, and vulnerability to layoffs.</a:t>
            </a:r>
          </a:p>
          <a:p>
            <a:endParaRPr lang="en-US" dirty="0"/>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555BAC-8A37-DEF8-B3D9-926132D27F8C}"/>
              </a:ext>
            </a:extLst>
          </p:cNvPr>
          <p:cNvSpPr>
            <a:spLocks noGrp="1"/>
          </p:cNvSpPr>
          <p:nvPr>
            <p:ph type="ctrTitle"/>
          </p:nvPr>
        </p:nvSpPr>
        <p:spPr>
          <a:xfrm>
            <a:off x="2228087" y="846663"/>
            <a:ext cx="7735824" cy="1069848"/>
          </a:xfrm>
        </p:spPr>
        <p:txBody>
          <a:bodyPr anchor="ctr"/>
          <a:lstStyle/>
          <a:p>
            <a:r>
              <a:rPr lang="en-US" dirty="0">
                <a:ln w="28575">
                  <a:noFill/>
                  <a:prstDash val="solid"/>
                </a:ln>
                <a:latin typeface="Tw Cen MT" panose="020B0602020104020603" pitchFamily="34" charset="77"/>
                <a:ea typeface="Verdana" panose="020B0604030504040204" pitchFamily="34" charset="0"/>
                <a:cs typeface="Verdana" panose="020B0604030504040204" pitchFamily="34" charset="0"/>
              </a:rPr>
              <a:t>Sourcing </a:t>
            </a:r>
            <a:endParaRPr lang="en-US" dirty="0"/>
          </a:p>
        </p:txBody>
      </p:sp>
      <p:sp>
        <p:nvSpPr>
          <p:cNvPr id="5" name="Subtitle 2">
            <a:extLst>
              <a:ext uri="{FF2B5EF4-FFF2-40B4-BE49-F238E27FC236}">
                <a16:creationId xmlns:a16="http://schemas.microsoft.com/office/drawing/2014/main" id="{9C91D1E7-E830-F757-0C71-661232D0E397}"/>
              </a:ext>
            </a:extLst>
          </p:cNvPr>
          <p:cNvSpPr>
            <a:spLocks noGrp="1"/>
          </p:cNvSpPr>
          <p:nvPr>
            <p:ph type="subTitle" idx="1"/>
          </p:nvPr>
        </p:nvSpPr>
        <p:spPr>
          <a:xfrm>
            <a:off x="1630510" y="2127166"/>
            <a:ext cx="8930979" cy="3782569"/>
          </a:xfrm>
        </p:spPr>
        <p:txBody>
          <a:bodyPr/>
          <a:lstStyle/>
          <a:p>
            <a:pPr algn="ctr"/>
            <a:r>
              <a:rPr lang="en-US" sz="2400" dirty="0">
                <a:solidFill>
                  <a:srgbClr val="C7C8C9"/>
                </a:solidFill>
                <a:latin typeface="Helvetica" pitchFamily="2" charset="0"/>
              </a:rPr>
              <a:t>The data for our project was sourced from a comprehensive dataset on tech layoffs from 2020 to 2024 available on </a:t>
            </a:r>
            <a:r>
              <a:rPr lang="en-US" sz="2400" dirty="0" err="1">
                <a:solidFill>
                  <a:srgbClr val="C7C8C9"/>
                </a:solidFill>
                <a:latin typeface="Helvetica" pitchFamily="2" charset="0"/>
              </a:rPr>
              <a:t>Kaggle.com</a:t>
            </a:r>
            <a:r>
              <a:rPr lang="en-US" sz="2400" dirty="0">
                <a:solidFill>
                  <a:srgbClr val="C7C8C9"/>
                </a:solidFill>
                <a:latin typeface="Helvetica" pitchFamily="2" charset="0"/>
              </a:rPr>
              <a:t>, a platform known for its reliable and extensive datasets used for analytical projects. We chose this dataset because it provides a detailed and quantifiable snapshot of the tech industry's workforce dynamics during a period of significant economic fluctuation. This data is crucial for our objective to explore the landscape of layoffs within the tech industry and understand the underlying trends and impacts.</a:t>
            </a:r>
            <a:endParaRPr lang="en-US" sz="2400" dirty="0"/>
          </a:p>
        </p:txBody>
      </p:sp>
    </p:spTree>
    <p:extLst>
      <p:ext uri="{BB962C8B-B14F-4D97-AF65-F5344CB8AC3E}">
        <p14:creationId xmlns:p14="http://schemas.microsoft.com/office/powerpoint/2010/main" val="3375469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par>
                          <p:cTn id="8" fill="hold">
                            <p:stCondLst>
                              <p:cond delay="750"/>
                            </p:stCondLst>
                            <p:childTnLst>
                              <p:par>
                                <p:cTn id="9" presetID="10" presetClass="entr" presetSubtype="0" fill="hold" grpId="1"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75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555BAC-8A37-DEF8-B3D9-926132D27F8C}"/>
              </a:ext>
            </a:extLst>
          </p:cNvPr>
          <p:cNvSpPr>
            <a:spLocks noGrp="1"/>
          </p:cNvSpPr>
          <p:nvPr>
            <p:ph type="ctrTitle"/>
          </p:nvPr>
        </p:nvSpPr>
        <p:spPr>
          <a:xfrm>
            <a:off x="2228087" y="846663"/>
            <a:ext cx="7735824" cy="1069848"/>
          </a:xfrm>
        </p:spPr>
        <p:txBody>
          <a:bodyPr anchor="ctr"/>
          <a:lstStyle/>
          <a:p>
            <a:r>
              <a:rPr lang="en-US" dirty="0">
                <a:ln w="28575">
                  <a:noFill/>
                  <a:prstDash val="solid"/>
                </a:ln>
                <a:latin typeface="Tw Cen MT" panose="020B0602020104020603" pitchFamily="34" charset="77"/>
                <a:ea typeface="Verdana" panose="020B0604030504040204" pitchFamily="34" charset="0"/>
                <a:cs typeface="Verdana" panose="020B0604030504040204" pitchFamily="34" charset="0"/>
              </a:rPr>
              <a:t>Approach</a:t>
            </a:r>
            <a:endParaRPr lang="en-US" dirty="0"/>
          </a:p>
        </p:txBody>
      </p:sp>
      <p:sp>
        <p:nvSpPr>
          <p:cNvPr id="5" name="Subtitle 2">
            <a:extLst>
              <a:ext uri="{FF2B5EF4-FFF2-40B4-BE49-F238E27FC236}">
                <a16:creationId xmlns:a16="http://schemas.microsoft.com/office/drawing/2014/main" id="{9C91D1E7-E830-F757-0C71-661232D0E397}"/>
              </a:ext>
            </a:extLst>
          </p:cNvPr>
          <p:cNvSpPr>
            <a:spLocks noGrp="1"/>
          </p:cNvSpPr>
          <p:nvPr>
            <p:ph type="subTitle" idx="1"/>
          </p:nvPr>
        </p:nvSpPr>
        <p:spPr>
          <a:xfrm>
            <a:off x="1204721" y="2719836"/>
            <a:ext cx="9782557" cy="2529498"/>
          </a:xfrm>
        </p:spPr>
        <p:txBody>
          <a:bodyPr/>
          <a:lstStyle/>
          <a:p>
            <a:pPr algn="ctr"/>
            <a:r>
              <a:rPr lang="en-US" sz="2400" dirty="0">
                <a:solidFill>
                  <a:srgbClr val="C7C8C9"/>
                </a:solidFill>
                <a:latin typeface="Helvetica" pitchFamily="2" charset="0"/>
              </a:rPr>
              <a:t>Our research focused on three key areas: the hardest-hit industries, the companies with the most layoffs, and how company funding stages affect layoffs. We narrowed our data to USA firms for consistency and conducted a thorough initial analysis to eliminate anomalies. After refining the dataset for accuracy, we standardized all records to ensure reliable insights.</a:t>
            </a:r>
            <a:endParaRPr lang="en-US" sz="2400" dirty="0"/>
          </a:p>
        </p:txBody>
      </p:sp>
    </p:spTree>
    <p:extLst>
      <p:ext uri="{BB962C8B-B14F-4D97-AF65-F5344CB8AC3E}">
        <p14:creationId xmlns:p14="http://schemas.microsoft.com/office/powerpoint/2010/main" val="2807174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par>
                          <p:cTn id="8" fill="hold">
                            <p:stCondLst>
                              <p:cond delay="750"/>
                            </p:stCondLst>
                            <p:childTnLst>
                              <p:par>
                                <p:cTn id="9" presetID="9"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dissolve">
                                      <p:cBhvr>
                                        <p:cTn id="11"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1591733"/>
            <a:ext cx="9144000" cy="1508083"/>
          </a:xfrm>
        </p:spPr>
        <p:txBody>
          <a:bodyPr/>
          <a:lstStyle/>
          <a:p>
            <a:pPr>
              <a:buClr>
                <a:schemeClr val="accent6"/>
              </a:buClr>
            </a:pPr>
            <a:r>
              <a:rPr lang="en-US" sz="4000" b="1" dirty="0">
                <a:latin typeface="Segoe UI Light" panose="020B0502040204020203" pitchFamily="34" charset="0"/>
                <a:cs typeface="Segoe UI Light" panose="020B0502040204020203" pitchFamily="34" charset="0"/>
              </a:rPr>
              <a:t>I</a:t>
            </a:r>
            <a:r>
              <a:rPr lang="en-US" sz="4000" b="1" dirty="0">
                <a:solidFill>
                  <a:schemeClr val="bg1"/>
                </a:solidFill>
                <a:latin typeface="Segoe UI Light" panose="020B0502040204020203" pitchFamily="34" charset="0"/>
                <a:cs typeface="Segoe UI Light" panose="020B0502040204020203" pitchFamily="34" charset="0"/>
              </a:rPr>
              <a:t>ndustries most affected by layoffs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sz="3600" dirty="0"/>
              <a:t>Industries at the Epicenter</a:t>
            </a:r>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B017AFE-2580-B337-E0AF-A0DCC428DB3E}"/>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3" name="Title 1">
            <a:extLst>
              <a:ext uri="{FF2B5EF4-FFF2-40B4-BE49-F238E27FC236}">
                <a16:creationId xmlns:a16="http://schemas.microsoft.com/office/drawing/2014/main" id="{87C883D0-9ED9-B8D3-F1F5-B62F5214CE29}"/>
              </a:ext>
            </a:extLst>
          </p:cNvPr>
          <p:cNvSpPr>
            <a:spLocks noGrp="1"/>
          </p:cNvSpPr>
          <p:nvPr>
            <p:ph type="title"/>
          </p:nvPr>
        </p:nvSpPr>
        <p:spPr>
          <a:xfrm>
            <a:off x="1098804" y="411480"/>
            <a:ext cx="9994392" cy="1069848"/>
          </a:xfrm>
        </p:spPr>
        <p:txBody>
          <a:bodyPr anchor="ctr"/>
          <a:lstStyle/>
          <a:p>
            <a:pPr algn="ctr"/>
            <a:r>
              <a:rPr lang="en-US" sz="1800" dirty="0">
                <a:ln w="28575">
                  <a:noFill/>
                  <a:prstDash val="solid"/>
                </a:ln>
                <a:latin typeface="Tw Cen MT" panose="020B0602020104020603" pitchFamily="34" charset="77"/>
              </a:rPr>
              <a:t>Code Used to clean up and filter Data</a:t>
            </a:r>
            <a:endParaRPr lang="en-US" sz="1800" b="1" spc="600" dirty="0">
              <a:ln w="28575">
                <a:noFill/>
                <a:prstDash val="solid"/>
              </a:ln>
              <a:solidFill>
                <a:schemeClr val="bg1"/>
              </a:solidFill>
              <a:latin typeface="Tw Cen MT" panose="020B0602020104020603" pitchFamily="34" charset="77"/>
            </a:endParaRPr>
          </a:p>
        </p:txBody>
      </p:sp>
      <p:pic>
        <p:nvPicPr>
          <p:cNvPr id="15" name="Picture 14" descr="A computer code with text&#10;&#10;Description automatically generated">
            <a:extLst>
              <a:ext uri="{FF2B5EF4-FFF2-40B4-BE49-F238E27FC236}">
                <a16:creationId xmlns:a16="http://schemas.microsoft.com/office/drawing/2014/main" id="{B34EEF70-026B-4A75-0CB1-660D1E552A03}"/>
              </a:ext>
            </a:extLst>
          </p:cNvPr>
          <p:cNvPicPr>
            <a:picLocks noChangeAspect="1"/>
          </p:cNvPicPr>
          <p:nvPr/>
        </p:nvPicPr>
        <p:blipFill>
          <a:blip r:embed="rId2"/>
          <a:stretch>
            <a:fillRect/>
          </a:stretch>
        </p:blipFill>
        <p:spPr>
          <a:xfrm>
            <a:off x="1098804" y="1643369"/>
            <a:ext cx="7772400" cy="1228365"/>
          </a:xfrm>
          <a:prstGeom prst="rect">
            <a:avLst/>
          </a:prstGeom>
          <a:effectLst>
            <a:outerShdw blurRad="340053" dist="195780" dir="5400000" algn="ctr" rotWithShape="0">
              <a:srgbClr val="000000">
                <a:alpha val="72337"/>
              </a:srgbClr>
            </a:outerShdw>
          </a:effectLst>
        </p:spPr>
      </p:pic>
      <p:pic>
        <p:nvPicPr>
          <p:cNvPr id="16" name="Picture 15" descr="A screenshot of a computer code&#10;&#10;Description automatically generated">
            <a:extLst>
              <a:ext uri="{FF2B5EF4-FFF2-40B4-BE49-F238E27FC236}">
                <a16:creationId xmlns:a16="http://schemas.microsoft.com/office/drawing/2014/main" id="{B058AA0A-0686-ABFD-E7BB-B0C6B6086D92}"/>
              </a:ext>
            </a:extLst>
          </p:cNvPr>
          <p:cNvPicPr>
            <a:picLocks noChangeAspect="1"/>
          </p:cNvPicPr>
          <p:nvPr/>
        </p:nvPicPr>
        <p:blipFill>
          <a:blip r:embed="rId3"/>
          <a:stretch>
            <a:fillRect/>
          </a:stretch>
        </p:blipFill>
        <p:spPr>
          <a:xfrm>
            <a:off x="3320796" y="3033776"/>
            <a:ext cx="7772400" cy="3098089"/>
          </a:xfrm>
          <a:prstGeom prst="rect">
            <a:avLst/>
          </a:prstGeom>
          <a:effectLst>
            <a:outerShdw blurRad="653717" dist="303402" dir="8851830" sx="98000" sy="98000" algn="ctr" rotWithShape="0">
              <a:schemeClr val="tx1">
                <a:lumMod val="85000"/>
                <a:lumOff val="15000"/>
                <a:alpha val="68963"/>
              </a:schemeClr>
            </a:outerShdw>
          </a:effectLst>
        </p:spPr>
      </p:pic>
    </p:spTree>
    <p:extLst>
      <p:ext uri="{BB962C8B-B14F-4D97-AF65-F5344CB8AC3E}">
        <p14:creationId xmlns:p14="http://schemas.microsoft.com/office/powerpoint/2010/main" val="285579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350085"/>
            <a:ext cx="9994392" cy="1069848"/>
          </a:xfrm>
        </p:spPr>
        <p:txBody>
          <a:bodyPr anchor="ctr"/>
          <a:lstStyle/>
          <a:p>
            <a:r>
              <a:rPr lang="en-US" sz="1800" dirty="0">
                <a:ln w="28575">
                  <a:noFill/>
                  <a:prstDash val="solid"/>
                </a:ln>
                <a:latin typeface="Tw Cen MT" panose="020B0602020104020603" pitchFamily="34" charset="77"/>
              </a:rPr>
              <a:t>Top 5 Industries Impacted vs. All Other Industries </a:t>
            </a:r>
            <a:r>
              <a:rPr lang="en-US" sz="1800" b="0" dirty="0">
                <a:ln w="28575">
                  <a:noFill/>
                  <a:prstDash val="solid"/>
                </a:ln>
                <a:latin typeface="Tw Cen MT" panose="020B0602020104020603" pitchFamily="34" charset="77"/>
              </a:rPr>
              <a:t>(by total employees laid off 2020- 2023</a:t>
            </a:r>
            <a:r>
              <a:rPr lang="en-US" sz="1800" dirty="0">
                <a:ln w="28575">
                  <a:noFill/>
                  <a:prstDash val="solid"/>
                </a:ln>
                <a:latin typeface="Tw Cen MT" panose="020B0602020104020603" pitchFamily="34" charset="77"/>
              </a:rPr>
              <a:t>)</a:t>
            </a:r>
            <a:endParaRPr lang="en-US" sz="18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12" name="Content Placeholder 5">
            <a:extLst>
              <a:ext uri="{FF2B5EF4-FFF2-40B4-BE49-F238E27FC236}">
                <a16:creationId xmlns:a16="http://schemas.microsoft.com/office/drawing/2014/main" id="{817555A5-02CB-2AE1-F36D-12F59EACDB3F}"/>
              </a:ext>
            </a:extLst>
          </p:cNvPr>
          <p:cNvSpPr txBox="1">
            <a:spLocks/>
          </p:cNvSpPr>
          <p:nvPr/>
        </p:nvSpPr>
        <p:spPr>
          <a:xfrm>
            <a:off x="7208265" y="2458608"/>
            <a:ext cx="4840942" cy="2329509"/>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en-US" sz="1800" dirty="0"/>
          </a:p>
        </p:txBody>
      </p:sp>
      <p:graphicFrame>
        <p:nvGraphicFramePr>
          <p:cNvPr id="13" name="Chart 12">
            <a:extLst>
              <a:ext uri="{FF2B5EF4-FFF2-40B4-BE49-F238E27FC236}">
                <a16:creationId xmlns:a16="http://schemas.microsoft.com/office/drawing/2014/main" id="{BE7C0DDE-B3CD-F4EA-8028-82A02AEC05EE}"/>
              </a:ext>
            </a:extLst>
          </p:cNvPr>
          <p:cNvGraphicFramePr/>
          <p:nvPr>
            <p:extLst>
              <p:ext uri="{D42A27DB-BD31-4B8C-83A1-F6EECF244321}">
                <p14:modId xmlns:p14="http://schemas.microsoft.com/office/powerpoint/2010/main" val="853572180"/>
              </p:ext>
            </p:extLst>
          </p:nvPr>
        </p:nvGraphicFramePr>
        <p:xfrm>
          <a:off x="1936247" y="1479482"/>
          <a:ext cx="8319506" cy="5378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8724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1" fill="hold">
                                          <p:stCondLst>
                                            <p:cond delay="0"/>
                                          </p:stCondLst>
                                        </p:cTn>
                                        <p:tgtEl>
                                          <p:spTgt spid="13">
                                            <p:graphicEl>
                                              <a:chart seriesIdx="-3" categoryIdx="-3" bldStep="gridLegend"/>
                                            </p:graphicEl>
                                          </p:spTgt>
                                        </p:tgtEl>
                                        <p:attrNameLst>
                                          <p:attrName>style.visibility</p:attrName>
                                        </p:attrNameLst>
                                      </p:cBhvr>
                                      <p:to>
                                        <p:strVal val="visible"/>
                                      </p:to>
                                    </p:set>
                                    <p:anim calcmode="lin" valueType="num">
                                      <p:cBhvr additive="base">
                                        <p:cTn id="7" dur="1000" fill="hold"/>
                                        <p:tgtEl>
                                          <p:spTgt spid="13">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13">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1" nodeType="afterEffect">
                                  <p:stCondLst>
                                    <p:cond delay="0"/>
                                  </p:stCondLst>
                                  <p:childTnLst>
                                    <p:set>
                                      <p:cBhvr>
                                        <p:cTn id="11" dur="1" fill="hold">
                                          <p:stCondLst>
                                            <p:cond delay="0"/>
                                          </p:stCondLst>
                                        </p:cTn>
                                        <p:tgtEl>
                                          <p:spTgt spid="13">
                                            <p:graphicEl>
                                              <a:chart seriesIdx="-4" categoryIdx="0" bldStep="category"/>
                                            </p:graphicEl>
                                          </p:spTgt>
                                        </p:tgtEl>
                                        <p:attrNameLst>
                                          <p:attrName>style.visibility</p:attrName>
                                        </p:attrNameLst>
                                      </p:cBhvr>
                                      <p:to>
                                        <p:strVal val="visible"/>
                                      </p:to>
                                    </p:set>
                                    <p:anim calcmode="lin" valueType="num">
                                      <p:cBhvr additive="base">
                                        <p:cTn id="12" dur="1000" fill="hold"/>
                                        <p:tgtEl>
                                          <p:spTgt spid="13">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3">
                                            <p:graphicEl>
                                              <a:chart seriesIdx="-4" categoryIdx="0" bldStep="category"/>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1" nodeType="afterEffect">
                                  <p:stCondLst>
                                    <p:cond delay="0"/>
                                  </p:stCondLst>
                                  <p:childTnLst>
                                    <p:set>
                                      <p:cBhvr>
                                        <p:cTn id="16" dur="1" fill="hold">
                                          <p:stCondLst>
                                            <p:cond delay="0"/>
                                          </p:stCondLst>
                                        </p:cTn>
                                        <p:tgtEl>
                                          <p:spTgt spid="13">
                                            <p:graphicEl>
                                              <a:chart seriesIdx="-4" categoryIdx="1" bldStep="category"/>
                                            </p:graphicEl>
                                          </p:spTgt>
                                        </p:tgtEl>
                                        <p:attrNameLst>
                                          <p:attrName>style.visibility</p:attrName>
                                        </p:attrNameLst>
                                      </p:cBhvr>
                                      <p:to>
                                        <p:strVal val="visible"/>
                                      </p:to>
                                    </p:set>
                                    <p:anim calcmode="lin" valueType="num">
                                      <p:cBhvr additive="base">
                                        <p:cTn id="17" dur="1000" fill="hold"/>
                                        <p:tgtEl>
                                          <p:spTgt spid="13">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3">
                                            <p:graphicEl>
                                              <a:chart seriesIdx="-4" categoryIdx="1" bldStep="category"/>
                                            </p:graphic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1" nodeType="afterEffect">
                                  <p:stCondLst>
                                    <p:cond delay="0"/>
                                  </p:stCondLst>
                                  <p:childTnLst>
                                    <p:set>
                                      <p:cBhvr>
                                        <p:cTn id="21" dur="1" fill="hold">
                                          <p:stCondLst>
                                            <p:cond delay="0"/>
                                          </p:stCondLst>
                                        </p:cTn>
                                        <p:tgtEl>
                                          <p:spTgt spid="13">
                                            <p:graphicEl>
                                              <a:chart seriesIdx="-4" categoryIdx="2" bldStep="category"/>
                                            </p:graphicEl>
                                          </p:spTgt>
                                        </p:tgtEl>
                                        <p:attrNameLst>
                                          <p:attrName>style.visibility</p:attrName>
                                        </p:attrNameLst>
                                      </p:cBhvr>
                                      <p:to>
                                        <p:strVal val="visible"/>
                                      </p:to>
                                    </p:set>
                                    <p:anim calcmode="lin" valueType="num">
                                      <p:cBhvr additive="base">
                                        <p:cTn id="22" dur="1000" fill="hold"/>
                                        <p:tgtEl>
                                          <p:spTgt spid="13">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3">
                                            <p:graphicEl>
                                              <a:chart seriesIdx="-4" categoryIdx="2" bldStep="category"/>
                                            </p:graphic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1" nodeType="afterEffect">
                                  <p:stCondLst>
                                    <p:cond delay="0"/>
                                  </p:stCondLst>
                                  <p:childTnLst>
                                    <p:set>
                                      <p:cBhvr>
                                        <p:cTn id="26" dur="1" fill="hold">
                                          <p:stCondLst>
                                            <p:cond delay="0"/>
                                          </p:stCondLst>
                                        </p:cTn>
                                        <p:tgtEl>
                                          <p:spTgt spid="13">
                                            <p:graphicEl>
                                              <a:chart seriesIdx="-4" categoryIdx="3" bldStep="category"/>
                                            </p:graphicEl>
                                          </p:spTgt>
                                        </p:tgtEl>
                                        <p:attrNameLst>
                                          <p:attrName>style.visibility</p:attrName>
                                        </p:attrNameLst>
                                      </p:cBhvr>
                                      <p:to>
                                        <p:strVal val="visible"/>
                                      </p:to>
                                    </p:set>
                                    <p:anim calcmode="lin" valueType="num">
                                      <p:cBhvr additive="base">
                                        <p:cTn id="27" dur="1000" fill="hold"/>
                                        <p:tgtEl>
                                          <p:spTgt spid="13">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3">
                                            <p:graphicEl>
                                              <a:chart seriesIdx="-4" categoryIdx="3" bldStep="category"/>
                                            </p:graphicEl>
                                          </p:spTgt>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4" fill="hold" grpId="1" nodeType="afterEffect">
                                  <p:stCondLst>
                                    <p:cond delay="0"/>
                                  </p:stCondLst>
                                  <p:childTnLst>
                                    <p:set>
                                      <p:cBhvr>
                                        <p:cTn id="31" dur="1" fill="hold">
                                          <p:stCondLst>
                                            <p:cond delay="0"/>
                                          </p:stCondLst>
                                        </p:cTn>
                                        <p:tgtEl>
                                          <p:spTgt spid="13">
                                            <p:graphicEl>
                                              <a:chart seriesIdx="-4" categoryIdx="4" bldStep="category"/>
                                            </p:graphicEl>
                                          </p:spTgt>
                                        </p:tgtEl>
                                        <p:attrNameLst>
                                          <p:attrName>style.visibility</p:attrName>
                                        </p:attrNameLst>
                                      </p:cBhvr>
                                      <p:to>
                                        <p:strVal val="visible"/>
                                      </p:to>
                                    </p:set>
                                    <p:anim calcmode="lin" valueType="num">
                                      <p:cBhvr additive="base">
                                        <p:cTn id="32" dur="1000" fill="hold"/>
                                        <p:tgtEl>
                                          <p:spTgt spid="13">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cBhvr additive="base">
                                        <p:cTn id="33" dur="1000" fill="hold"/>
                                        <p:tgtEl>
                                          <p:spTgt spid="13">
                                            <p:graphicEl>
                                              <a:chart seriesIdx="-4" categoryIdx="4" bldStep="category"/>
                                            </p:graphicEl>
                                          </p:spTgt>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2" presetClass="entr" presetSubtype="4" fill="hold" grpId="1" nodeType="afterEffect">
                                  <p:stCondLst>
                                    <p:cond delay="0"/>
                                  </p:stCondLst>
                                  <p:childTnLst>
                                    <p:set>
                                      <p:cBhvr>
                                        <p:cTn id="36" dur="1" fill="hold">
                                          <p:stCondLst>
                                            <p:cond delay="0"/>
                                          </p:stCondLst>
                                        </p:cTn>
                                        <p:tgtEl>
                                          <p:spTgt spid="13">
                                            <p:graphicEl>
                                              <a:chart seriesIdx="-4" categoryIdx="5" bldStep="category"/>
                                            </p:graphicEl>
                                          </p:spTgt>
                                        </p:tgtEl>
                                        <p:attrNameLst>
                                          <p:attrName>style.visibility</p:attrName>
                                        </p:attrNameLst>
                                      </p:cBhvr>
                                      <p:to>
                                        <p:strVal val="visible"/>
                                      </p:to>
                                    </p:set>
                                    <p:anim calcmode="lin" valueType="num">
                                      <p:cBhvr additive="base">
                                        <p:cTn id="37" dur="1000" fill="hold"/>
                                        <p:tgtEl>
                                          <p:spTgt spid="13">
                                            <p:graphicEl>
                                              <a:chart seriesIdx="-4" categoryIdx="5" bldStep="category"/>
                                            </p:graphic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3">
                                            <p:graphicEl>
                                              <a:chart seriesIdx="-4" categoryIdx="5" bldStep="category"/>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1">
        <p:bldSub>
          <a:bldChart bld="category"/>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187452"/>
            <a:ext cx="9994392" cy="1069848"/>
          </a:xfrm>
        </p:spPr>
        <p:txBody>
          <a:bodyPr anchor="ctr"/>
          <a:lstStyle/>
          <a:p>
            <a:r>
              <a:rPr lang="en-US" sz="1800" dirty="0">
                <a:ln w="28575">
                  <a:noFill/>
                  <a:prstDash val="solid"/>
                </a:ln>
                <a:latin typeface="Tw Cen MT" panose="020B0602020104020603" pitchFamily="34" charset="77"/>
              </a:rPr>
              <a:t>Total Laid Off Employees by Industry(2020-2024)</a:t>
            </a:r>
            <a:endParaRPr lang="en-US" sz="18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9</a:t>
            </a:fld>
            <a:endParaRPr lang="en-US" dirty="0"/>
          </a:p>
        </p:txBody>
      </p:sp>
      <p:graphicFrame>
        <p:nvGraphicFramePr>
          <p:cNvPr id="3" name="Chart 2">
            <a:extLst>
              <a:ext uri="{FF2B5EF4-FFF2-40B4-BE49-F238E27FC236}">
                <a16:creationId xmlns:a16="http://schemas.microsoft.com/office/drawing/2014/main" id="{8A4139D6-46B4-9E28-815B-0FF7371149F2}"/>
              </a:ext>
            </a:extLst>
          </p:cNvPr>
          <p:cNvGraphicFramePr/>
          <p:nvPr>
            <p:extLst>
              <p:ext uri="{D42A27DB-BD31-4B8C-83A1-F6EECF244321}">
                <p14:modId xmlns:p14="http://schemas.microsoft.com/office/powerpoint/2010/main" val="1830603493"/>
              </p:ext>
            </p:extLst>
          </p:nvPr>
        </p:nvGraphicFramePr>
        <p:xfrm>
          <a:off x="850392" y="1257300"/>
          <a:ext cx="10867475" cy="5413248"/>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5">
            <a:extLst>
              <a:ext uri="{FF2B5EF4-FFF2-40B4-BE49-F238E27FC236}">
                <a16:creationId xmlns:a16="http://schemas.microsoft.com/office/drawing/2014/main" id="{9BA83A41-E386-988E-BE44-84F84B0E8305}"/>
              </a:ext>
            </a:extLst>
          </p:cNvPr>
          <p:cNvSpPr txBox="1">
            <a:spLocks/>
          </p:cNvSpPr>
          <p:nvPr/>
        </p:nvSpPr>
        <p:spPr>
          <a:xfrm>
            <a:off x="7937607" y="2951968"/>
            <a:ext cx="4254393" cy="1264306"/>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en-US" sz="1600" dirty="0"/>
          </a:p>
        </p:txBody>
      </p:sp>
    </p:spTree>
    <p:extLst>
      <p:ext uri="{BB962C8B-B14F-4D97-AF65-F5344CB8AC3E}">
        <p14:creationId xmlns:p14="http://schemas.microsoft.com/office/powerpoint/2010/main" val="2313381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dissolve">
                                      <p:cBhvr>
                                        <p:cTn id="7" dur="500"/>
                                        <p:tgtEl>
                                          <p:spTgt spid="3">
                                            <p:graphicEl>
                                              <a:chart seriesIdx="-3" categoryIdx="-3" bldStep="gridLegend"/>
                                            </p:graphic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graphicEl>
                                              <a:chart seriesIdx="0" categoryIdx="0" bldStep="ptInCategory"/>
                                            </p:graphicEl>
                                          </p:spTgt>
                                        </p:tgtEl>
                                        <p:attrNameLst>
                                          <p:attrName>style.visibility</p:attrName>
                                        </p:attrNameLst>
                                      </p:cBhvr>
                                      <p:to>
                                        <p:strVal val="visible"/>
                                      </p:to>
                                    </p:set>
                                    <p:animEffect transition="in" filter="dissolve">
                                      <p:cBhvr>
                                        <p:cTn id="11" dur="500"/>
                                        <p:tgtEl>
                                          <p:spTgt spid="3">
                                            <p:graphicEl>
                                              <a:chart seriesIdx="0" categoryIdx="0" bldStep="ptInCategory"/>
                                            </p:graphic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graphicEl>
                                              <a:chart seriesIdx="0" categoryIdx="1" bldStep="ptInCategory"/>
                                            </p:graphicEl>
                                          </p:spTgt>
                                        </p:tgtEl>
                                        <p:attrNameLst>
                                          <p:attrName>style.visibility</p:attrName>
                                        </p:attrNameLst>
                                      </p:cBhvr>
                                      <p:to>
                                        <p:strVal val="visible"/>
                                      </p:to>
                                    </p:set>
                                    <p:animEffect transition="in" filter="dissolve">
                                      <p:cBhvr>
                                        <p:cTn id="15" dur="500"/>
                                        <p:tgtEl>
                                          <p:spTgt spid="3">
                                            <p:graphicEl>
                                              <a:chart seriesIdx="0" categoryIdx="1" bldStep="ptInCategory"/>
                                            </p:graphic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graphicEl>
                                              <a:chart seriesIdx="0" categoryIdx="2" bldStep="ptInCategory"/>
                                            </p:graphicEl>
                                          </p:spTgt>
                                        </p:tgtEl>
                                        <p:attrNameLst>
                                          <p:attrName>style.visibility</p:attrName>
                                        </p:attrNameLst>
                                      </p:cBhvr>
                                      <p:to>
                                        <p:strVal val="visible"/>
                                      </p:to>
                                    </p:set>
                                    <p:animEffect transition="in" filter="dissolve">
                                      <p:cBhvr>
                                        <p:cTn id="19" dur="500"/>
                                        <p:tgtEl>
                                          <p:spTgt spid="3">
                                            <p:graphicEl>
                                              <a:chart seriesIdx="0" categoryIdx="2" bldStep="ptInCategory"/>
                                            </p:graphic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
                                            <p:graphicEl>
                                              <a:chart seriesIdx="0" categoryIdx="3" bldStep="ptInCategory"/>
                                            </p:graphicEl>
                                          </p:spTgt>
                                        </p:tgtEl>
                                        <p:attrNameLst>
                                          <p:attrName>style.visibility</p:attrName>
                                        </p:attrNameLst>
                                      </p:cBhvr>
                                      <p:to>
                                        <p:strVal val="visible"/>
                                      </p:to>
                                    </p:set>
                                    <p:animEffect transition="in" filter="dissolve">
                                      <p:cBhvr>
                                        <p:cTn id="23" dur="500"/>
                                        <p:tgtEl>
                                          <p:spTgt spid="3">
                                            <p:graphicEl>
                                              <a:chart seriesIdx="0" categoryIdx="3" bldStep="ptInCategory"/>
                                            </p:graphic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
                                            <p:graphicEl>
                                              <a:chart seriesIdx="0" categoryIdx="4" bldStep="ptInCategory"/>
                                            </p:graphicEl>
                                          </p:spTgt>
                                        </p:tgtEl>
                                        <p:attrNameLst>
                                          <p:attrName>style.visibility</p:attrName>
                                        </p:attrNameLst>
                                      </p:cBhvr>
                                      <p:to>
                                        <p:strVal val="visible"/>
                                      </p:to>
                                    </p:set>
                                    <p:animEffect transition="in" filter="dissolve">
                                      <p:cBhvr>
                                        <p:cTn id="27" dur="500"/>
                                        <p:tgtEl>
                                          <p:spTgt spid="3">
                                            <p:graphicEl>
                                              <a:chart seriesIdx="0" categoryIdx="4" bldStep="ptInCategory"/>
                                            </p:graphicEl>
                                          </p:spTgt>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
                                            <p:graphicEl>
                                              <a:chart seriesIdx="0" categoryIdx="5" bldStep="ptInCategory"/>
                                            </p:graphicEl>
                                          </p:spTgt>
                                        </p:tgtEl>
                                        <p:attrNameLst>
                                          <p:attrName>style.visibility</p:attrName>
                                        </p:attrNameLst>
                                      </p:cBhvr>
                                      <p:to>
                                        <p:strVal val="visible"/>
                                      </p:to>
                                    </p:set>
                                    <p:animEffect transition="in" filter="dissolve">
                                      <p:cBhvr>
                                        <p:cTn id="31" dur="500"/>
                                        <p:tgtEl>
                                          <p:spTgt spid="3">
                                            <p:graphicEl>
                                              <a:chart seriesIdx="0" categoryIdx="5" bldStep="ptInCategory"/>
                                            </p:graphicEl>
                                          </p:spTgt>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
                                            <p:graphicEl>
                                              <a:chart seriesIdx="0" categoryIdx="6" bldStep="ptInCategory"/>
                                            </p:graphicEl>
                                          </p:spTgt>
                                        </p:tgtEl>
                                        <p:attrNameLst>
                                          <p:attrName>style.visibility</p:attrName>
                                        </p:attrNameLst>
                                      </p:cBhvr>
                                      <p:to>
                                        <p:strVal val="visible"/>
                                      </p:to>
                                    </p:set>
                                    <p:animEffect transition="in" filter="dissolve">
                                      <p:cBhvr>
                                        <p:cTn id="35" dur="500"/>
                                        <p:tgtEl>
                                          <p:spTgt spid="3">
                                            <p:graphicEl>
                                              <a:chart seriesIdx="0" categoryIdx="6" bldStep="ptInCategory"/>
                                            </p:graphic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
                                            <p:graphicEl>
                                              <a:chart seriesIdx="0" categoryIdx="7" bldStep="ptInCategory"/>
                                            </p:graphicEl>
                                          </p:spTgt>
                                        </p:tgtEl>
                                        <p:attrNameLst>
                                          <p:attrName>style.visibility</p:attrName>
                                        </p:attrNameLst>
                                      </p:cBhvr>
                                      <p:to>
                                        <p:strVal val="visible"/>
                                      </p:to>
                                    </p:set>
                                    <p:animEffect transition="in" filter="dissolve">
                                      <p:cBhvr>
                                        <p:cTn id="39" dur="500"/>
                                        <p:tgtEl>
                                          <p:spTgt spid="3">
                                            <p:graphicEl>
                                              <a:chart seriesIdx="0" categoryIdx="7" bldStep="ptInCategory"/>
                                            </p:graphicEl>
                                          </p:spTgt>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3">
                                            <p:graphicEl>
                                              <a:chart seriesIdx="0" categoryIdx="8" bldStep="ptInCategory"/>
                                            </p:graphicEl>
                                          </p:spTgt>
                                        </p:tgtEl>
                                        <p:attrNameLst>
                                          <p:attrName>style.visibility</p:attrName>
                                        </p:attrNameLst>
                                      </p:cBhvr>
                                      <p:to>
                                        <p:strVal val="visible"/>
                                      </p:to>
                                    </p:set>
                                    <p:animEffect transition="in" filter="dissolve">
                                      <p:cBhvr>
                                        <p:cTn id="43" dur="500"/>
                                        <p:tgtEl>
                                          <p:spTgt spid="3">
                                            <p:graphicEl>
                                              <a:chart seriesIdx="0" categoryIdx="8" bldStep="ptInCategory"/>
                                            </p:graphicEl>
                                          </p:spTgt>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3">
                                            <p:graphicEl>
                                              <a:chart seriesIdx="0" categoryIdx="9" bldStep="ptInCategory"/>
                                            </p:graphicEl>
                                          </p:spTgt>
                                        </p:tgtEl>
                                        <p:attrNameLst>
                                          <p:attrName>style.visibility</p:attrName>
                                        </p:attrNameLst>
                                      </p:cBhvr>
                                      <p:to>
                                        <p:strVal val="visible"/>
                                      </p:to>
                                    </p:set>
                                    <p:animEffect transition="in" filter="dissolve">
                                      <p:cBhvr>
                                        <p:cTn id="47" dur="500"/>
                                        <p:tgtEl>
                                          <p:spTgt spid="3">
                                            <p:graphicEl>
                                              <a:chart seriesIdx="0" categoryIdx="9" bldStep="ptInCategory"/>
                                            </p:graphicEl>
                                          </p:spTgt>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3">
                                            <p:graphicEl>
                                              <a:chart seriesIdx="0" categoryIdx="10" bldStep="ptInCategory"/>
                                            </p:graphicEl>
                                          </p:spTgt>
                                        </p:tgtEl>
                                        <p:attrNameLst>
                                          <p:attrName>style.visibility</p:attrName>
                                        </p:attrNameLst>
                                      </p:cBhvr>
                                      <p:to>
                                        <p:strVal val="visible"/>
                                      </p:to>
                                    </p:set>
                                    <p:animEffect transition="in" filter="dissolve">
                                      <p:cBhvr>
                                        <p:cTn id="51" dur="500"/>
                                        <p:tgtEl>
                                          <p:spTgt spid="3">
                                            <p:graphicEl>
                                              <a:chart seriesIdx="0" categoryIdx="10" bldStep="ptInCategory"/>
                                            </p:graphicEl>
                                          </p:spTgt>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3">
                                            <p:graphicEl>
                                              <a:chart seriesIdx="0" categoryIdx="11" bldStep="ptInCategory"/>
                                            </p:graphicEl>
                                          </p:spTgt>
                                        </p:tgtEl>
                                        <p:attrNameLst>
                                          <p:attrName>style.visibility</p:attrName>
                                        </p:attrNameLst>
                                      </p:cBhvr>
                                      <p:to>
                                        <p:strVal val="visible"/>
                                      </p:to>
                                    </p:set>
                                    <p:animEffect transition="in" filter="dissolve">
                                      <p:cBhvr>
                                        <p:cTn id="55" dur="500"/>
                                        <p:tgtEl>
                                          <p:spTgt spid="3">
                                            <p:graphicEl>
                                              <a:chart seriesIdx="0" categoryIdx="11" bldStep="ptInCategory"/>
                                            </p:graphicEl>
                                          </p:spTgt>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3">
                                            <p:graphicEl>
                                              <a:chart seriesIdx="0" categoryIdx="12" bldStep="ptInCategory"/>
                                            </p:graphicEl>
                                          </p:spTgt>
                                        </p:tgtEl>
                                        <p:attrNameLst>
                                          <p:attrName>style.visibility</p:attrName>
                                        </p:attrNameLst>
                                      </p:cBhvr>
                                      <p:to>
                                        <p:strVal val="visible"/>
                                      </p:to>
                                    </p:set>
                                    <p:animEffect transition="in" filter="dissolve">
                                      <p:cBhvr>
                                        <p:cTn id="59" dur="500"/>
                                        <p:tgtEl>
                                          <p:spTgt spid="3">
                                            <p:graphicEl>
                                              <a:chart seriesIdx="0" categoryIdx="12" bldStep="ptInCategory"/>
                                            </p:graphicEl>
                                          </p:spTgt>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3">
                                            <p:graphicEl>
                                              <a:chart seriesIdx="0" categoryIdx="13" bldStep="ptInCategory"/>
                                            </p:graphicEl>
                                          </p:spTgt>
                                        </p:tgtEl>
                                        <p:attrNameLst>
                                          <p:attrName>style.visibility</p:attrName>
                                        </p:attrNameLst>
                                      </p:cBhvr>
                                      <p:to>
                                        <p:strVal val="visible"/>
                                      </p:to>
                                    </p:set>
                                    <p:animEffect transition="in" filter="dissolve">
                                      <p:cBhvr>
                                        <p:cTn id="63" dur="500"/>
                                        <p:tgtEl>
                                          <p:spTgt spid="3">
                                            <p:graphicEl>
                                              <a:chart seriesIdx="0" categoryIdx="13" bldStep="ptInCategory"/>
                                            </p:graphicEl>
                                          </p:spTgt>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3">
                                            <p:graphicEl>
                                              <a:chart seriesIdx="0" categoryIdx="14" bldStep="ptInCategory"/>
                                            </p:graphicEl>
                                          </p:spTgt>
                                        </p:tgtEl>
                                        <p:attrNameLst>
                                          <p:attrName>style.visibility</p:attrName>
                                        </p:attrNameLst>
                                      </p:cBhvr>
                                      <p:to>
                                        <p:strVal val="visible"/>
                                      </p:to>
                                    </p:set>
                                    <p:animEffect transition="in" filter="dissolve">
                                      <p:cBhvr>
                                        <p:cTn id="67" dur="500"/>
                                        <p:tgtEl>
                                          <p:spTgt spid="3">
                                            <p:graphicEl>
                                              <a:chart seriesIdx="0" categoryIdx="14" bldStep="ptInCategory"/>
                                            </p:graphicEl>
                                          </p:spTgt>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3">
                                            <p:graphicEl>
                                              <a:chart seriesIdx="0" categoryIdx="15" bldStep="ptInCategory"/>
                                            </p:graphicEl>
                                          </p:spTgt>
                                        </p:tgtEl>
                                        <p:attrNameLst>
                                          <p:attrName>style.visibility</p:attrName>
                                        </p:attrNameLst>
                                      </p:cBhvr>
                                      <p:to>
                                        <p:strVal val="visible"/>
                                      </p:to>
                                    </p:set>
                                    <p:animEffect transition="in" filter="dissolve">
                                      <p:cBhvr>
                                        <p:cTn id="71" dur="500"/>
                                        <p:tgtEl>
                                          <p:spTgt spid="3">
                                            <p:graphicEl>
                                              <a:chart seriesIdx="0" categoryIdx="15" bldStep="ptInCategory"/>
                                            </p:graphicEl>
                                          </p:spTgt>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3">
                                            <p:graphicEl>
                                              <a:chart seriesIdx="0" categoryIdx="16" bldStep="ptInCategory"/>
                                            </p:graphicEl>
                                          </p:spTgt>
                                        </p:tgtEl>
                                        <p:attrNameLst>
                                          <p:attrName>style.visibility</p:attrName>
                                        </p:attrNameLst>
                                      </p:cBhvr>
                                      <p:to>
                                        <p:strVal val="visible"/>
                                      </p:to>
                                    </p:set>
                                    <p:animEffect transition="in" filter="dissolve">
                                      <p:cBhvr>
                                        <p:cTn id="75" dur="500"/>
                                        <p:tgtEl>
                                          <p:spTgt spid="3">
                                            <p:graphicEl>
                                              <a:chart seriesIdx="0" categoryIdx="16" bldStep="ptInCategory"/>
                                            </p:graphicEl>
                                          </p:spTgt>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3">
                                            <p:graphicEl>
                                              <a:chart seriesIdx="0" categoryIdx="17" bldStep="ptInCategory"/>
                                            </p:graphicEl>
                                          </p:spTgt>
                                        </p:tgtEl>
                                        <p:attrNameLst>
                                          <p:attrName>style.visibility</p:attrName>
                                        </p:attrNameLst>
                                      </p:cBhvr>
                                      <p:to>
                                        <p:strVal val="visible"/>
                                      </p:to>
                                    </p:set>
                                    <p:animEffect transition="in" filter="dissolve">
                                      <p:cBhvr>
                                        <p:cTn id="79" dur="500"/>
                                        <p:tgtEl>
                                          <p:spTgt spid="3">
                                            <p:graphicEl>
                                              <a:chart seriesIdx="0" categoryIdx="17" bldStep="ptInCategory"/>
                                            </p:graphicEl>
                                          </p:spTgt>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3">
                                            <p:graphicEl>
                                              <a:chart seriesIdx="0" categoryIdx="18" bldStep="ptInCategory"/>
                                            </p:graphicEl>
                                          </p:spTgt>
                                        </p:tgtEl>
                                        <p:attrNameLst>
                                          <p:attrName>style.visibility</p:attrName>
                                        </p:attrNameLst>
                                      </p:cBhvr>
                                      <p:to>
                                        <p:strVal val="visible"/>
                                      </p:to>
                                    </p:set>
                                    <p:animEffect transition="in" filter="dissolve">
                                      <p:cBhvr>
                                        <p:cTn id="83" dur="500"/>
                                        <p:tgtEl>
                                          <p:spTgt spid="3">
                                            <p:graphicEl>
                                              <a:chart seriesIdx="0" categoryIdx="18" bldStep="ptInCategory"/>
                                            </p:graphicEl>
                                          </p:spTgt>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3">
                                            <p:graphicEl>
                                              <a:chart seriesIdx="0" categoryIdx="19" bldStep="ptInCategory"/>
                                            </p:graphicEl>
                                          </p:spTgt>
                                        </p:tgtEl>
                                        <p:attrNameLst>
                                          <p:attrName>style.visibility</p:attrName>
                                        </p:attrNameLst>
                                      </p:cBhvr>
                                      <p:to>
                                        <p:strVal val="visible"/>
                                      </p:to>
                                    </p:set>
                                    <p:animEffect transition="in" filter="dissolve">
                                      <p:cBhvr>
                                        <p:cTn id="87" dur="500"/>
                                        <p:tgtEl>
                                          <p:spTgt spid="3">
                                            <p:graphicEl>
                                              <a:chart seriesIdx="0" categoryIdx="19" bldStep="ptInCategory"/>
                                            </p:graphicEl>
                                          </p:spTgt>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3">
                                            <p:graphicEl>
                                              <a:chart seriesIdx="0" categoryIdx="20" bldStep="ptInCategory"/>
                                            </p:graphicEl>
                                          </p:spTgt>
                                        </p:tgtEl>
                                        <p:attrNameLst>
                                          <p:attrName>style.visibility</p:attrName>
                                        </p:attrNameLst>
                                      </p:cBhvr>
                                      <p:to>
                                        <p:strVal val="visible"/>
                                      </p:to>
                                    </p:set>
                                    <p:animEffect transition="in" filter="dissolve">
                                      <p:cBhvr>
                                        <p:cTn id="91" dur="500"/>
                                        <p:tgtEl>
                                          <p:spTgt spid="3">
                                            <p:graphicEl>
                                              <a:chart seriesIdx="0" categoryIdx="20" bldStep="ptInCategory"/>
                                            </p:graphicEl>
                                          </p:spTgt>
                                        </p:tgtEl>
                                      </p:cBhvr>
                                    </p:animEffect>
                                  </p:childTnLst>
                                </p:cTn>
                              </p:par>
                            </p:childTnLst>
                          </p:cTn>
                        </p:par>
                        <p:par>
                          <p:cTn id="92" fill="hold">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3">
                                            <p:graphicEl>
                                              <a:chart seriesIdx="0" categoryIdx="21" bldStep="ptInCategory"/>
                                            </p:graphicEl>
                                          </p:spTgt>
                                        </p:tgtEl>
                                        <p:attrNameLst>
                                          <p:attrName>style.visibility</p:attrName>
                                        </p:attrNameLst>
                                      </p:cBhvr>
                                      <p:to>
                                        <p:strVal val="visible"/>
                                      </p:to>
                                    </p:set>
                                    <p:animEffect transition="in" filter="dissolve">
                                      <p:cBhvr>
                                        <p:cTn id="95" dur="500"/>
                                        <p:tgtEl>
                                          <p:spTgt spid="3">
                                            <p:graphicEl>
                                              <a:chart seriesIdx="0" categoryIdx="21" bldStep="ptInCategory"/>
                                            </p:graphicEl>
                                          </p:spTgt>
                                        </p:tgtEl>
                                      </p:cBhvr>
                                    </p:animEffect>
                                  </p:childTnLst>
                                </p:cTn>
                              </p:par>
                            </p:childTnLst>
                          </p:cTn>
                        </p:par>
                        <p:par>
                          <p:cTn id="96" fill="hold">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3">
                                            <p:graphicEl>
                                              <a:chart seriesIdx="0" categoryIdx="22" bldStep="ptInCategory"/>
                                            </p:graphicEl>
                                          </p:spTgt>
                                        </p:tgtEl>
                                        <p:attrNameLst>
                                          <p:attrName>style.visibility</p:attrName>
                                        </p:attrNameLst>
                                      </p:cBhvr>
                                      <p:to>
                                        <p:strVal val="visible"/>
                                      </p:to>
                                    </p:set>
                                    <p:animEffect transition="in" filter="dissolve">
                                      <p:cBhvr>
                                        <p:cTn id="99" dur="500"/>
                                        <p:tgtEl>
                                          <p:spTgt spid="3">
                                            <p:graphicEl>
                                              <a:chart seriesIdx="0" categoryIdx="22" bldStep="ptInCategory"/>
                                            </p:graphicEl>
                                          </p:spTgt>
                                        </p:tgtEl>
                                      </p:cBhvr>
                                    </p:animEffect>
                                  </p:childTnLst>
                                </p:cTn>
                              </p:par>
                            </p:childTnLst>
                          </p:cTn>
                        </p:par>
                        <p:par>
                          <p:cTn id="100" fill="hold">
                            <p:stCondLst>
                              <p:cond delay="12000"/>
                            </p:stCondLst>
                            <p:childTnLst>
                              <p:par>
                                <p:cTn id="101" presetID="9" presetClass="entr" presetSubtype="0" fill="hold" grpId="0" nodeType="afterEffect">
                                  <p:stCondLst>
                                    <p:cond delay="0"/>
                                  </p:stCondLst>
                                  <p:childTnLst>
                                    <p:set>
                                      <p:cBhvr>
                                        <p:cTn id="102" dur="1" fill="hold">
                                          <p:stCondLst>
                                            <p:cond delay="0"/>
                                          </p:stCondLst>
                                        </p:cTn>
                                        <p:tgtEl>
                                          <p:spTgt spid="3">
                                            <p:graphicEl>
                                              <a:chart seriesIdx="0" categoryIdx="23" bldStep="ptInCategory"/>
                                            </p:graphicEl>
                                          </p:spTgt>
                                        </p:tgtEl>
                                        <p:attrNameLst>
                                          <p:attrName>style.visibility</p:attrName>
                                        </p:attrNameLst>
                                      </p:cBhvr>
                                      <p:to>
                                        <p:strVal val="visible"/>
                                      </p:to>
                                    </p:set>
                                    <p:animEffect transition="in" filter="dissolve">
                                      <p:cBhvr>
                                        <p:cTn id="103" dur="500"/>
                                        <p:tgtEl>
                                          <p:spTgt spid="3">
                                            <p:graphicEl>
                                              <a:chart seriesIdx="0" categoryIdx="23" bldStep="ptInCategory"/>
                                            </p:graphicEl>
                                          </p:spTgt>
                                        </p:tgtEl>
                                      </p:cBhvr>
                                    </p:animEffect>
                                  </p:childTnLst>
                                </p:cTn>
                              </p:par>
                            </p:childTnLst>
                          </p:cTn>
                        </p:par>
                        <p:par>
                          <p:cTn id="104" fill="hold">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3">
                                            <p:graphicEl>
                                              <a:chart seriesIdx="0" categoryIdx="24" bldStep="ptInCategory"/>
                                            </p:graphicEl>
                                          </p:spTgt>
                                        </p:tgtEl>
                                        <p:attrNameLst>
                                          <p:attrName>style.visibility</p:attrName>
                                        </p:attrNameLst>
                                      </p:cBhvr>
                                      <p:to>
                                        <p:strVal val="visible"/>
                                      </p:to>
                                    </p:set>
                                    <p:animEffect transition="in" filter="dissolve">
                                      <p:cBhvr>
                                        <p:cTn id="107" dur="500"/>
                                        <p:tgtEl>
                                          <p:spTgt spid="3">
                                            <p:graphicEl>
                                              <a:chart seriesIdx="0" categoryIdx="24" bldStep="ptInCategory"/>
                                            </p:graphicEl>
                                          </p:spTgt>
                                        </p:tgtEl>
                                      </p:cBhvr>
                                    </p:animEffect>
                                  </p:childTnLst>
                                </p:cTn>
                              </p:par>
                            </p:childTnLst>
                          </p:cTn>
                        </p:par>
                        <p:par>
                          <p:cTn id="108" fill="hold">
                            <p:stCondLst>
                              <p:cond delay="13000"/>
                            </p:stCondLst>
                            <p:childTnLst>
                              <p:par>
                                <p:cTn id="109" presetID="9" presetClass="entr" presetSubtype="0" fill="hold" grpId="0" nodeType="afterEffect">
                                  <p:stCondLst>
                                    <p:cond delay="0"/>
                                  </p:stCondLst>
                                  <p:childTnLst>
                                    <p:set>
                                      <p:cBhvr>
                                        <p:cTn id="110" dur="1" fill="hold">
                                          <p:stCondLst>
                                            <p:cond delay="0"/>
                                          </p:stCondLst>
                                        </p:cTn>
                                        <p:tgtEl>
                                          <p:spTgt spid="3">
                                            <p:graphicEl>
                                              <a:chart seriesIdx="0" categoryIdx="25" bldStep="ptInCategory"/>
                                            </p:graphicEl>
                                          </p:spTgt>
                                        </p:tgtEl>
                                        <p:attrNameLst>
                                          <p:attrName>style.visibility</p:attrName>
                                        </p:attrNameLst>
                                      </p:cBhvr>
                                      <p:to>
                                        <p:strVal val="visible"/>
                                      </p:to>
                                    </p:set>
                                    <p:animEffect transition="in" filter="dissolve">
                                      <p:cBhvr>
                                        <p:cTn id="111" dur="500"/>
                                        <p:tgtEl>
                                          <p:spTgt spid="3">
                                            <p:graphicEl>
                                              <a:chart seriesIdx="0" categoryIdx="25" bldStep="ptInCategory"/>
                                            </p:graphicEl>
                                          </p:spTgt>
                                        </p:tgtEl>
                                      </p:cBhvr>
                                    </p:animEffect>
                                  </p:childTnLst>
                                </p:cTn>
                              </p:par>
                            </p:childTnLst>
                          </p:cTn>
                        </p:par>
                        <p:par>
                          <p:cTn id="112" fill="hold">
                            <p:stCondLst>
                              <p:cond delay="13500"/>
                            </p:stCondLst>
                            <p:childTnLst>
                              <p:par>
                                <p:cTn id="113" presetID="9" presetClass="entr" presetSubtype="0" fill="hold" grpId="0" nodeType="afterEffect">
                                  <p:stCondLst>
                                    <p:cond delay="0"/>
                                  </p:stCondLst>
                                  <p:childTnLst>
                                    <p:set>
                                      <p:cBhvr>
                                        <p:cTn id="114" dur="1" fill="hold">
                                          <p:stCondLst>
                                            <p:cond delay="0"/>
                                          </p:stCondLst>
                                        </p:cTn>
                                        <p:tgtEl>
                                          <p:spTgt spid="3">
                                            <p:graphicEl>
                                              <a:chart seriesIdx="0" categoryIdx="26" bldStep="ptInCategory"/>
                                            </p:graphicEl>
                                          </p:spTgt>
                                        </p:tgtEl>
                                        <p:attrNameLst>
                                          <p:attrName>style.visibility</p:attrName>
                                        </p:attrNameLst>
                                      </p:cBhvr>
                                      <p:to>
                                        <p:strVal val="visible"/>
                                      </p:to>
                                    </p:set>
                                    <p:animEffect transition="in" filter="dissolve">
                                      <p:cBhvr>
                                        <p:cTn id="115" dur="500"/>
                                        <p:tgtEl>
                                          <p:spTgt spid="3">
                                            <p:graphicEl>
                                              <a:chart seriesIdx="0" categoryIdx="26" bldStep="ptInCategory"/>
                                            </p:graphicEl>
                                          </p:spTgt>
                                        </p:tgtEl>
                                      </p:cBhvr>
                                    </p:animEffect>
                                  </p:childTnLst>
                                </p:cTn>
                              </p:par>
                            </p:childTnLst>
                          </p:cTn>
                        </p:par>
                        <p:par>
                          <p:cTn id="116" fill="hold">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3">
                                            <p:graphicEl>
                                              <a:chart seriesIdx="0" categoryIdx="27" bldStep="ptInCategory"/>
                                            </p:graphicEl>
                                          </p:spTgt>
                                        </p:tgtEl>
                                        <p:attrNameLst>
                                          <p:attrName>style.visibility</p:attrName>
                                        </p:attrNameLst>
                                      </p:cBhvr>
                                      <p:to>
                                        <p:strVal val="visible"/>
                                      </p:to>
                                    </p:set>
                                    <p:animEffect transition="in" filter="dissolve">
                                      <p:cBhvr>
                                        <p:cTn id="119" dur="500"/>
                                        <p:tgtEl>
                                          <p:spTgt spid="3">
                                            <p:graphicEl>
                                              <a:chart seriesIdx="0" categoryIdx="27" bldStep="ptInCategory"/>
                                            </p:graphicEl>
                                          </p:spTgt>
                                        </p:tgtEl>
                                      </p:cBhvr>
                                    </p:animEffect>
                                  </p:childTnLst>
                                </p:cTn>
                              </p:par>
                            </p:childTnLst>
                          </p:cTn>
                        </p:par>
                        <p:par>
                          <p:cTn id="120" fill="hold">
                            <p:stCondLst>
                              <p:cond delay="14500"/>
                            </p:stCondLst>
                            <p:childTnLst>
                              <p:par>
                                <p:cTn id="121" presetID="9" presetClass="entr" presetSubtype="0" fill="hold" grpId="0" nodeType="afterEffect">
                                  <p:stCondLst>
                                    <p:cond delay="0"/>
                                  </p:stCondLst>
                                  <p:childTnLst>
                                    <p:set>
                                      <p:cBhvr>
                                        <p:cTn id="122" dur="1" fill="hold">
                                          <p:stCondLst>
                                            <p:cond delay="0"/>
                                          </p:stCondLst>
                                        </p:cTn>
                                        <p:tgtEl>
                                          <p:spTgt spid="3">
                                            <p:graphicEl>
                                              <a:chart seriesIdx="0" categoryIdx="28" bldStep="ptInCategory"/>
                                            </p:graphicEl>
                                          </p:spTgt>
                                        </p:tgtEl>
                                        <p:attrNameLst>
                                          <p:attrName>style.visibility</p:attrName>
                                        </p:attrNameLst>
                                      </p:cBhvr>
                                      <p:to>
                                        <p:strVal val="visible"/>
                                      </p:to>
                                    </p:set>
                                    <p:animEffect transition="in" filter="dissolve">
                                      <p:cBhvr>
                                        <p:cTn id="123" dur="500"/>
                                        <p:tgtEl>
                                          <p:spTgt spid="3">
                                            <p:graphicEl>
                                              <a:chart seriesIdx="0" categoryIdx="28" bldStep="ptInCategory"/>
                                            </p:graphicEl>
                                          </p:spTgt>
                                        </p:tgtEl>
                                      </p:cBhvr>
                                    </p:animEffect>
                                  </p:childTnLst>
                                </p:cTn>
                              </p:par>
                            </p:childTnLst>
                          </p:cTn>
                        </p:par>
                        <p:par>
                          <p:cTn id="124" fill="hold">
                            <p:stCondLst>
                              <p:cond delay="15000"/>
                            </p:stCondLst>
                            <p:childTnLst>
                              <p:par>
                                <p:cTn id="125" presetID="9" presetClass="entr" presetSubtype="0" fill="hold" grpId="0" nodeType="afterEffect">
                                  <p:stCondLst>
                                    <p:cond delay="0"/>
                                  </p:stCondLst>
                                  <p:childTnLst>
                                    <p:set>
                                      <p:cBhvr>
                                        <p:cTn id="126" dur="1" fill="hold">
                                          <p:stCondLst>
                                            <p:cond delay="0"/>
                                          </p:stCondLst>
                                        </p:cTn>
                                        <p:tgtEl>
                                          <p:spTgt spid="3">
                                            <p:graphicEl>
                                              <a:chart seriesIdx="0" categoryIdx="29" bldStep="ptInCategory"/>
                                            </p:graphicEl>
                                          </p:spTgt>
                                        </p:tgtEl>
                                        <p:attrNameLst>
                                          <p:attrName>style.visibility</p:attrName>
                                        </p:attrNameLst>
                                      </p:cBhvr>
                                      <p:to>
                                        <p:strVal val="visible"/>
                                      </p:to>
                                    </p:set>
                                    <p:animEffect transition="in" filter="dissolve">
                                      <p:cBhvr>
                                        <p:cTn id="127" dur="500"/>
                                        <p:tgtEl>
                                          <p:spTgt spid="3">
                                            <p:graphicEl>
                                              <a:chart seriesIdx="0" categoryIdx="29" bldStep="ptInCategory"/>
                                            </p:graphicEl>
                                          </p:spTgt>
                                        </p:tgtEl>
                                      </p:cBhvr>
                                    </p:animEffect>
                                  </p:childTnLst>
                                </p:cTn>
                              </p:par>
                            </p:childTnLst>
                          </p:cTn>
                        </p:par>
                        <p:par>
                          <p:cTn id="128" fill="hold">
                            <p:stCondLst>
                              <p:cond delay="15500"/>
                            </p:stCondLst>
                            <p:childTnLst>
                              <p:par>
                                <p:cTn id="129" presetID="9" presetClass="entr" presetSubtype="0" fill="hold" grpId="0" nodeType="afterEffect">
                                  <p:stCondLst>
                                    <p:cond delay="0"/>
                                  </p:stCondLst>
                                  <p:childTnLst>
                                    <p:set>
                                      <p:cBhvr>
                                        <p:cTn id="130" dur="1" fill="hold">
                                          <p:stCondLst>
                                            <p:cond delay="0"/>
                                          </p:stCondLst>
                                        </p:cTn>
                                        <p:tgtEl>
                                          <p:spTgt spid="3">
                                            <p:graphicEl>
                                              <a:chart seriesIdx="0" categoryIdx="30" bldStep="ptInCategory"/>
                                            </p:graphicEl>
                                          </p:spTgt>
                                        </p:tgtEl>
                                        <p:attrNameLst>
                                          <p:attrName>style.visibility</p:attrName>
                                        </p:attrNameLst>
                                      </p:cBhvr>
                                      <p:to>
                                        <p:strVal val="visible"/>
                                      </p:to>
                                    </p:set>
                                    <p:animEffect transition="in" filter="dissolve">
                                      <p:cBhvr>
                                        <p:cTn id="131" dur="500"/>
                                        <p:tgtEl>
                                          <p:spTgt spid="3">
                                            <p:graphicEl>
                                              <a:chart seriesIdx="0" categoryIdx="30" bldStep="ptInCategory"/>
                                            </p:graphicEl>
                                          </p:spTgt>
                                        </p:tgtEl>
                                      </p:cBhvr>
                                    </p:animEffect>
                                  </p:childTnLst>
                                </p:cTn>
                              </p:par>
                            </p:childTnLst>
                          </p:cTn>
                        </p:par>
                        <p:par>
                          <p:cTn id="132" fill="hold">
                            <p:stCondLst>
                              <p:cond delay="16000"/>
                            </p:stCondLst>
                            <p:childTnLst>
                              <p:par>
                                <p:cTn id="133" presetID="9" presetClass="entr" presetSubtype="0" fill="hold" grpId="0" nodeType="afterEffect">
                                  <p:stCondLst>
                                    <p:cond delay="0"/>
                                  </p:stCondLst>
                                  <p:childTnLst>
                                    <p:set>
                                      <p:cBhvr>
                                        <p:cTn id="134" dur="1" fill="hold">
                                          <p:stCondLst>
                                            <p:cond delay="0"/>
                                          </p:stCondLst>
                                        </p:cTn>
                                        <p:tgtEl>
                                          <p:spTgt spid="3">
                                            <p:graphicEl>
                                              <a:chart seriesIdx="0" categoryIdx="31" bldStep="ptInCategory"/>
                                            </p:graphicEl>
                                          </p:spTgt>
                                        </p:tgtEl>
                                        <p:attrNameLst>
                                          <p:attrName>style.visibility</p:attrName>
                                        </p:attrNameLst>
                                      </p:cBhvr>
                                      <p:to>
                                        <p:strVal val="visible"/>
                                      </p:to>
                                    </p:set>
                                    <p:animEffect transition="in" filter="dissolve">
                                      <p:cBhvr>
                                        <p:cTn id="135" dur="500"/>
                                        <p:tgtEl>
                                          <p:spTgt spid="3">
                                            <p:graphicEl>
                                              <a:chart seriesIdx="0" categoryIdx="31" bldStep="ptInCategory"/>
                                            </p:graphicEl>
                                          </p:spTgt>
                                        </p:tgtEl>
                                      </p:cBhvr>
                                    </p:animEffect>
                                  </p:childTnLst>
                                </p:cTn>
                              </p:par>
                            </p:childTnLst>
                          </p:cTn>
                        </p:par>
                        <p:par>
                          <p:cTn id="136" fill="hold">
                            <p:stCondLst>
                              <p:cond delay="16500"/>
                            </p:stCondLst>
                            <p:childTnLst>
                              <p:par>
                                <p:cTn id="137" presetID="9" presetClass="entr" presetSubtype="0" fill="hold" grpId="0" nodeType="afterEffect">
                                  <p:stCondLst>
                                    <p:cond delay="0"/>
                                  </p:stCondLst>
                                  <p:childTnLst>
                                    <p:set>
                                      <p:cBhvr>
                                        <p:cTn id="138" dur="1" fill="hold">
                                          <p:stCondLst>
                                            <p:cond delay="0"/>
                                          </p:stCondLst>
                                        </p:cTn>
                                        <p:tgtEl>
                                          <p:spTgt spid="3">
                                            <p:graphicEl>
                                              <a:chart seriesIdx="0" categoryIdx="32" bldStep="ptInCategory"/>
                                            </p:graphicEl>
                                          </p:spTgt>
                                        </p:tgtEl>
                                        <p:attrNameLst>
                                          <p:attrName>style.visibility</p:attrName>
                                        </p:attrNameLst>
                                      </p:cBhvr>
                                      <p:to>
                                        <p:strVal val="visible"/>
                                      </p:to>
                                    </p:set>
                                    <p:animEffect transition="in" filter="dissolve">
                                      <p:cBhvr>
                                        <p:cTn id="139" dur="500"/>
                                        <p:tgtEl>
                                          <p:spTgt spid="3">
                                            <p:graphicEl>
                                              <a:chart seriesIdx="0" categoryIdx="32" bldStep="ptIn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El"/>
        </p:bldSub>
      </p:bldGraphic>
    </p:bld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C4A95C-9007-4EA6-944B-306B6F2A010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1334</Words>
  <Application>Microsoft Macintosh PowerPoint</Application>
  <PresentationFormat>Widescreen</PresentationFormat>
  <Paragraphs>92</Paragraphs>
  <Slides>22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Courier New</vt:lpstr>
      <vt:lpstr>Helvetica</vt:lpstr>
      <vt:lpstr>Segoe UI Light</vt:lpstr>
      <vt:lpstr>Söhne</vt:lpstr>
      <vt:lpstr>system-ui</vt:lpstr>
      <vt:lpstr>Tw Cen MT</vt:lpstr>
      <vt:lpstr>Office Theme</vt:lpstr>
      <vt:lpstr>Surviving the Tech Turmoil:  Can Companies Dodge the Layoff Trend?</vt:lpstr>
      <vt:lpstr>CONTENTS</vt:lpstr>
      <vt:lpstr>INTRODUCTION</vt:lpstr>
      <vt:lpstr>Sourcing </vt:lpstr>
      <vt:lpstr>Approach</vt:lpstr>
      <vt:lpstr>Industries most affected by layoffs</vt:lpstr>
      <vt:lpstr>Code Used to clean up and filter Data</vt:lpstr>
      <vt:lpstr>Top 5 Industries Impacted vs. All Other Industries (by total employees laid off 2020- 2023)</vt:lpstr>
      <vt:lpstr>Total Laid Off Employees by Industry(2020-2024)</vt:lpstr>
      <vt:lpstr>PowerPoint Presentation</vt:lpstr>
      <vt:lpstr>Companies with the most layoffs</vt:lpstr>
      <vt:lpstr>Significant sections of Code Used to filter and plot Data </vt:lpstr>
      <vt:lpstr>Layoffs Comparison: USA Top 5 Companies vs Rest of Industry (2020-2024)</vt:lpstr>
      <vt:lpstr>Percentage Change in Workforce for Top Companies by year</vt:lpstr>
      <vt:lpstr>Company Size Before, Layoffs, and After for Top 5 Companies (2020-2024)</vt:lpstr>
      <vt:lpstr>Company maturity and its effects on layoffs (Funding Stage)</vt:lpstr>
      <vt:lpstr>Significant sections of Code Used to Clean and plot Data </vt:lpstr>
      <vt:lpstr>Layoffs by Company Stage</vt:lpstr>
      <vt:lpstr>Show the percentages of layoffs by company stage</vt:lpstr>
      <vt:lpstr>Percentage of Layoffs by Company Stage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2024-02-13T00:27:13Z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