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63" r:id="rId6"/>
    <p:sldId id="264" r:id="rId7"/>
    <p:sldId id="259" r:id="rId8"/>
    <p:sldId id="261" r:id="rId9"/>
    <p:sldId id="262" r:id="rId10"/>
    <p:sldId id="265" r:id="rId11"/>
    <p:sldId id="266" r:id="rId12"/>
    <p:sldId id="267" r:id="rId13"/>
    <p:sldId id="291" r:id="rId14"/>
    <p:sldId id="268" r:id="rId15"/>
    <p:sldId id="269" r:id="rId16"/>
    <p:sldId id="283" r:id="rId17"/>
    <p:sldId id="28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pPr/>
              <a:t>11/7/13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pPr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pPr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pPr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pPr/>
              <a:t>11/7/13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pPr/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pPr/>
              <a:t>11/7/13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pPr/>
              <a:t>11/7/13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pPr/>
              <a:t>11/7/13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pPr/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58C5-903F-424F-AE7B-49E17E1DFD0E}" type="datetimeFigureOut">
              <a:rPr lang="en-US" smtClean="0"/>
              <a:pPr/>
              <a:t>11/7/13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8458C5-903F-424F-AE7B-49E17E1DFD0E}" type="datetimeFigureOut">
              <a:rPr lang="en-US" smtClean="0"/>
              <a:pPr/>
              <a:t>11/7/13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31AE47-74D2-CA4B-BC87-F0AD15A041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BLAST as a microcosm of all that is wrong with computational biology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Titus Brown</a:t>
            </a:r>
          </a:p>
          <a:p>
            <a:r>
              <a:rPr lang="en-US" dirty="0" smtClean="0"/>
              <a:t>Nov 7, 2013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 #5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BLAST uses an heuristic to speed things up: </a:t>
            </a:r>
            <a:r>
              <a:rPr lang="en-US" i="1" dirty="0" smtClean="0"/>
              <a:t>requires</a:t>
            </a:r>
            <a:r>
              <a:rPr lang="en-US" dirty="0" smtClean="0"/>
              <a:t> an </a:t>
            </a:r>
            <a:r>
              <a:rPr lang="en-US" b="1" dirty="0" smtClean="0"/>
              <a:t>exact</a:t>
            </a:r>
            <a:r>
              <a:rPr lang="en-US" dirty="0" smtClean="0"/>
              <a:t> match between 11 bases (DNA) or 3 amino acids in order to start an alignment.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568264"/>
            <a:ext cx="854168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Query: 862  TCVCTPGFQGPTCANDINECMSPPCKNGGKCRNREPGYFCECLDGYSGVNCEENVDDCAS 921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TC      QG T AN         C   G C N    + C C +G++G  CE  ++ C 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34   TCEVQAASQGTTVAN--------VCNGQGTCINSGNSHTCTCAEGFTGSYCETIINHCDP 189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922  DPCMNGGTCLDDVNSYKCLCKRGFDGN</a:t>
            </a:r>
            <a:r>
              <a:rPr lang="en-US" sz="1400" b="1" dirty="0" smtClean="0">
                <a:latin typeface="Courier"/>
                <a:cs typeface="Courier"/>
              </a:rPr>
              <a:t>QCQ</a:t>
            </a:r>
            <a:r>
              <a:rPr lang="en-US" sz="1400" dirty="0" smtClean="0">
                <a:latin typeface="Courier"/>
                <a:cs typeface="Courier"/>
              </a:rPr>
              <a:t>NDVNECENEPCKNGATCTDYVNSYACTCPP 981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+PC+N   C   +N Y+C C+ GF G+</a:t>
            </a:r>
            <a:r>
              <a:rPr lang="en-US" sz="1400" b="1" dirty="0" smtClean="0">
                <a:latin typeface="Courier"/>
                <a:cs typeface="Courier"/>
              </a:rPr>
              <a:t>QCQ</a:t>
            </a:r>
            <a:r>
              <a:rPr lang="en-US" sz="1400" dirty="0" smtClean="0">
                <a:latin typeface="Courier"/>
                <a:cs typeface="Courier"/>
              </a:rPr>
              <a:t> D++EC + PC NG TC + +N + C+CP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190  NPCINAVKCTSGINGYECDCEAGFQGS</a:t>
            </a:r>
            <a:r>
              <a:rPr lang="en-US" sz="1400" b="1" dirty="0" smtClean="0">
                <a:latin typeface="Courier"/>
                <a:cs typeface="Courier"/>
              </a:rPr>
              <a:t>QCQ</a:t>
            </a:r>
            <a:r>
              <a:rPr lang="en-US" sz="1400" dirty="0" smtClean="0">
                <a:latin typeface="Courier"/>
                <a:cs typeface="Courier"/>
              </a:rPr>
              <a:t>LDIDECTSNPCMNGGTCFNAINGFQCSCPR 369</a:t>
            </a:r>
            <a:endParaRPr lang="en-US" sz="1400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 #6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Reciprocal BLAST is a </a:t>
            </a:r>
            <a:r>
              <a:rPr lang="en-US" i="1" dirty="0" smtClean="0"/>
              <a:t>horrible </a:t>
            </a:r>
            <a:r>
              <a:rPr lang="en-US" dirty="0" smtClean="0"/>
              <a:t>(but frequently used) heuristic for “</a:t>
            </a:r>
            <a:r>
              <a:rPr lang="en-US" dirty="0" err="1" smtClean="0"/>
              <a:t>orthology</a:t>
            </a:r>
            <a:r>
              <a:rPr lang="en-US" dirty="0" smtClean="0"/>
              <a:t>”.  Intended for: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429000"/>
            <a:ext cx="2540000" cy="241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429000"/>
            <a:ext cx="3136900" cy="241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93891" y="6324600"/>
            <a:ext cx="435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…but local alignments cause trouble here!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#7+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BLAST implementation is (was?) impenetrable: completely inextensible, very optimized, built on a huge library.</a:t>
            </a:r>
          </a:p>
          <a:p>
            <a:pPr lvl="1"/>
            <a:r>
              <a:rPr lang="en-US" dirty="0" smtClean="0"/>
              <a:t>Does it have bugs?  Nobody knows…</a:t>
            </a:r>
          </a:p>
          <a:p>
            <a:pPr lvl="1"/>
            <a:r>
              <a:rPr lang="en-US" dirty="0" smtClean="0"/>
              <a:t>V. difficult to embed =&gt; difficult to reuse</a:t>
            </a:r>
          </a:p>
          <a:p>
            <a:endParaRPr lang="en-US" dirty="0" smtClean="0"/>
          </a:p>
          <a:p>
            <a:r>
              <a:rPr lang="en-US" dirty="0" smtClean="0"/>
              <a:t>BLAST text output format changes frequently and is designed for humans only to read; very hard for computers to parse.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BLAST is also kind of inconvenient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good Web interface for uploading your own databases (that I know of).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nobody uses BLAST,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Absolutely wrong!</a:t>
            </a:r>
          </a:p>
          <a:p>
            <a:endParaRPr lang="en-US" dirty="0" smtClean="0"/>
          </a:p>
          <a:p>
            <a:r>
              <a:rPr lang="en-US" dirty="0" smtClean="0"/>
              <a:t>Biologists love it: it’s fast, sensitive, and has a nice Web interface at NCBI.</a:t>
            </a:r>
          </a:p>
          <a:p>
            <a:endParaRPr lang="en-US" dirty="0" smtClean="0"/>
          </a:p>
          <a:p>
            <a:r>
              <a:rPr lang="en-US" dirty="0" err="1" smtClean="0"/>
              <a:t>Bioinformaticians</a:t>
            </a:r>
            <a:r>
              <a:rPr lang="en-US" dirty="0" smtClean="0"/>
              <a:t> love/hate it:</a:t>
            </a:r>
          </a:p>
          <a:p>
            <a:pPr lvl="1"/>
            <a:r>
              <a:rPr lang="en-US" dirty="0" smtClean="0"/>
              <a:t>Biologists =&gt; programmers use it by default, and then spend a lot of time correcting for its problems.</a:t>
            </a:r>
          </a:p>
          <a:p>
            <a:pPr lvl="1"/>
            <a:r>
              <a:rPr lang="en-US" dirty="0" smtClean="0"/>
              <a:t>Computer scientists =&gt; biologists often can’t escape:</a:t>
            </a:r>
          </a:p>
          <a:p>
            <a:pPr lvl="2"/>
            <a:r>
              <a:rPr lang="en-US" dirty="0" smtClean="0"/>
              <a:t>Lots of biology behind BLAST; tough to write your own.</a:t>
            </a:r>
          </a:p>
          <a:p>
            <a:pPr lvl="2"/>
            <a:r>
              <a:rPr lang="en-US" dirty="0" smtClean="0"/>
              <a:t>Biologists </a:t>
            </a:r>
            <a:r>
              <a:rPr lang="en-US" i="1" dirty="0" smtClean="0"/>
              <a:t>believe</a:t>
            </a:r>
            <a:r>
              <a:rPr lang="en-US" dirty="0" smtClean="0"/>
              <a:t> in BLAST, and not your own dinky algorithm.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Digression: it’s not </a:t>
            </a:r>
            <a:r>
              <a:rPr lang="en-US" dirty="0" err="1" smtClean="0"/>
              <a:t>BLAST’s</a:t>
            </a:r>
            <a:r>
              <a:rPr lang="en-US" dirty="0" smtClean="0"/>
              <a:t> fault, really.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Most of the “considerations” I presented are completely obvious and stated clearly all over the place.</a:t>
            </a:r>
          </a:p>
          <a:p>
            <a:endParaRPr lang="en-US" dirty="0" smtClean="0"/>
          </a:p>
          <a:p>
            <a:r>
              <a:rPr lang="en-US" dirty="0" smtClean="0"/>
              <a:t>Everybody uses BLAST because it’s there, it (mostly) works, and it’s trusted by (almost) everyone.</a:t>
            </a:r>
          </a:p>
          <a:p>
            <a:endParaRPr lang="en-US" dirty="0" smtClean="0"/>
          </a:p>
          <a:p>
            <a:r>
              <a:rPr lang="en-US" dirty="0" smtClean="0"/>
              <a:t>BLAST use may be starting to break down, though:</a:t>
            </a:r>
          </a:p>
          <a:p>
            <a:pPr lvl="1"/>
            <a:r>
              <a:rPr lang="en-US" dirty="0" smtClean="0"/>
              <a:t>Doesn’t scale to volume of data</a:t>
            </a:r>
          </a:p>
          <a:p>
            <a:pPr lvl="1"/>
            <a:r>
              <a:rPr lang="en-US" dirty="0" smtClean="0"/>
              <a:t>Default gapping model is inappropriate for short-read mapping</a:t>
            </a:r>
          </a:p>
          <a:p>
            <a:pPr lvl="1"/>
            <a:r>
              <a:rPr lang="en-US" dirty="0" smtClean="0"/>
              <a:t>Has significant false positive rate on very divergent proteins (</a:t>
            </a:r>
            <a:r>
              <a:rPr lang="en-US" dirty="0" err="1" smtClean="0"/>
              <a:t>metagenomics</a:t>
            </a:r>
            <a:r>
              <a:rPr lang="en-US" dirty="0" smtClean="0"/>
              <a:t>, “evolutionarily interesting” organisms)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workshop &amp; BLAST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We’ll be (</a:t>
            </a:r>
            <a:r>
              <a:rPr lang="en-US" dirty="0" err="1" smtClean="0"/>
              <a:t>mis)using</a:t>
            </a:r>
            <a:r>
              <a:rPr lang="en-US" dirty="0" smtClean="0"/>
              <a:t> BLAST just like everyone else.</a:t>
            </a:r>
          </a:p>
          <a:p>
            <a:endParaRPr lang="en-US" dirty="0" smtClean="0"/>
          </a:p>
          <a:p>
            <a:r>
              <a:rPr lang="en-US" dirty="0" smtClean="0"/>
              <a:t>We’ll show you how to run BLAST at the command line:</a:t>
            </a:r>
          </a:p>
          <a:p>
            <a:pPr lvl="1"/>
            <a:r>
              <a:rPr lang="en-US" dirty="0" smtClean="0"/>
              <a:t>Make </a:t>
            </a:r>
            <a:r>
              <a:rPr lang="en-US" dirty="0" smtClean="0"/>
              <a:t>your own BLAST </a:t>
            </a:r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Do searches with many sequences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We’ll show you BLAST output “parsing”</a:t>
            </a:r>
          </a:p>
          <a:p>
            <a:pPr lvl="1"/>
            <a:r>
              <a:rPr lang="en-US" dirty="0" smtClean="0"/>
              <a:t>Make your </a:t>
            </a:r>
            <a:r>
              <a:rPr lang="en-US" i="1" dirty="0" smtClean="0"/>
              <a:t>own </a:t>
            </a:r>
            <a:r>
              <a:rPr lang="en-US" dirty="0" smtClean="0"/>
              <a:t>spreadsheet of matches</a:t>
            </a:r>
          </a:p>
          <a:p>
            <a:pPr lvl="1"/>
            <a:r>
              <a:rPr lang="en-US" dirty="0" smtClean="0"/>
              <a:t>Your very own reciprocal BLAST script…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UNIX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Many computer folk, and most </a:t>
            </a:r>
            <a:r>
              <a:rPr lang="en-US" dirty="0" err="1" smtClean="0"/>
              <a:t>bioinformaticians</a:t>
            </a:r>
            <a:r>
              <a:rPr lang="en-US" dirty="0" smtClean="0"/>
              <a:t>, work with a text interface to their computers: “the command line”.</a:t>
            </a:r>
          </a:p>
          <a:p>
            <a:endParaRPr lang="en-US" dirty="0" smtClean="0"/>
          </a:p>
          <a:p>
            <a:r>
              <a:rPr lang="en-US" dirty="0" smtClean="0"/>
              <a:t>Sort of the </a:t>
            </a:r>
            <a:r>
              <a:rPr lang="en-US" dirty="0" err="1" smtClean="0"/>
              <a:t>grandaddy</a:t>
            </a:r>
            <a:r>
              <a:rPr lang="en-US" dirty="0" smtClean="0"/>
              <a:t> of all interfaces… think back to teletypes.</a:t>
            </a:r>
          </a:p>
          <a:p>
            <a:endParaRPr lang="en-US" dirty="0" smtClean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Writing </a:t>
            </a:r>
            <a:r>
              <a:rPr lang="en-US" i="1" dirty="0" smtClean="0"/>
              <a:t>new</a:t>
            </a:r>
            <a:r>
              <a:rPr lang="en-US" dirty="0" smtClean="0"/>
              <a:t> programs is much easier if you write them for the command line (text, no graphics)</a:t>
            </a:r>
          </a:p>
          <a:p>
            <a:pPr lvl="1"/>
            <a:r>
              <a:rPr lang="en-US" dirty="0" smtClean="0"/>
              <a:t>Simple &amp; flexible (not </a:t>
            </a:r>
            <a:r>
              <a:rPr lang="en-US" dirty="0" err="1" smtClean="0"/>
              <a:t>nec</a:t>
            </a:r>
            <a:r>
              <a:rPr lang="en-US" dirty="0" smtClean="0"/>
              <a:t>. </a:t>
            </a:r>
            <a:r>
              <a:rPr lang="en-US" i="1" dirty="0" smtClean="0"/>
              <a:t>good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user interface design: </a:t>
            </a:r>
            <a:r>
              <a:rPr lang="en-US" b="1" dirty="0" smtClean="0"/>
              <a:t>none</a:t>
            </a:r>
            <a:endParaRPr lang="en-US" dirty="0" smtClean="0"/>
          </a:p>
          <a:p>
            <a:pPr lvl="1"/>
            <a:r>
              <a:rPr lang="en-US" dirty="0" smtClean="0"/>
              <a:t>Simple “pipelining” ability</a:t>
            </a:r>
          </a:p>
          <a:p>
            <a:endParaRPr lang="en-US" dirty="0" smtClean="0"/>
          </a:p>
          <a:p>
            <a:r>
              <a:rPr lang="en-US" dirty="0" smtClean="0"/>
              <a:t>Almost all bioinformatics programs work at the command line, or via a Web interface.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(NCBI) BLAST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You’ve all used it?</a:t>
            </a:r>
          </a:p>
          <a:p>
            <a:endParaRPr lang="en-US" dirty="0" smtClean="0"/>
          </a:p>
          <a:p>
            <a:r>
              <a:rPr lang="en-US" dirty="0" smtClean="0"/>
              <a:t>Very popular!  Fast, sensitive way to find sequence similarity =&gt; putative homology.</a:t>
            </a:r>
          </a:p>
          <a:p>
            <a:endParaRPr lang="en-US" dirty="0" smtClean="0"/>
          </a:p>
          <a:p>
            <a:r>
              <a:rPr lang="en-US" dirty="0" smtClean="0"/>
              <a:t>Primary sequence comparison tool used by biologists, computational biologists.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(NCBI) BLAST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query sequences…</a:t>
            </a:r>
          </a:p>
          <a:p>
            <a:endParaRPr lang="en-US" dirty="0" smtClean="0"/>
          </a:p>
          <a:p>
            <a:r>
              <a:rPr lang="en-US" dirty="0" smtClean="0"/>
              <a:t>against a “subject” database.</a:t>
            </a:r>
          </a:p>
          <a:p>
            <a:endParaRPr lang="en-US" dirty="0" smtClean="0"/>
          </a:p>
          <a:p>
            <a:r>
              <a:rPr lang="en-US" dirty="0" smtClean="0"/>
              <a:t>Finds core strong match, extends outwards.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8344" y="4740704"/>
            <a:ext cx="3647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SIRGGGVDHGISDDESQHSGDAGIS</a:t>
            </a:r>
          </a:p>
          <a:p>
            <a:r>
              <a:rPr lang="en-US" dirty="0" smtClean="0">
                <a:latin typeface="Courier"/>
                <a:cs typeface="Courier"/>
              </a:rPr>
              <a:t>S+RGGG++ G+S++      D+G </a:t>
            </a:r>
          </a:p>
          <a:p>
            <a:r>
              <a:rPr lang="en-US" dirty="0" smtClean="0">
                <a:latin typeface="Courier"/>
                <a:cs typeface="Courier"/>
              </a:rPr>
              <a:t>SVRGGGIEIGLSEE------DSGAE</a:t>
            </a:r>
            <a:endParaRPr lang="en-US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BLAST </a:t>
            </a:r>
            <a:r>
              <a:rPr lang="en-US" i="1" dirty="0" smtClean="0"/>
              <a:t>only</a:t>
            </a:r>
            <a:r>
              <a:rPr lang="en-US" dirty="0" smtClean="0"/>
              <a:t> cares about sequence similarity.</a:t>
            </a:r>
          </a:p>
          <a:p>
            <a:endParaRPr lang="en-US" dirty="0" smtClean="0"/>
          </a:p>
          <a:p>
            <a:r>
              <a:rPr lang="en-US" dirty="0" smtClean="0"/>
              <a:t>No positional information taken into account, for e.g. protein domains.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112" y="856740"/>
            <a:ext cx="8695030" cy="6124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Query: 1628 AHLLVNSQKC-KQTSSECIDTTDNAASVISARAS----TGTLEAEFPINTVASTTNPTPP 1682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     N+Q C K     C     +  S++  +A+    + TL   F I++  ST   T 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1537 MTFHANTQMCVKLDLQSCPTNVASVKSILGEKAAEFSTSSTLSRVFRIDSEGSTQTGT-- 1710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1683 PQDYTYXXXXXXXXXXXXXXXXXXTHRKRKRETSTLWAPEGFNVTKKQRREPIGQDDLNG 1742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     Y                    +KRKRE   LW PEGF + KK+R+E    ++LN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1711 TNYLVYIIAGGGIMVLIIVIAGVIVSQKRKRENGNLWVPEGFQLFKKRRKE----NELNL 1878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1743 LNGSIHPGELTQLDT-AGTPFLNRWENTSLPQKSNHYHVQYTPENITFLPNNGTVPXXXX 1801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 N       L++ D  A TPFL    + +  Q S +           +L          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1879 NN-------LSKADMNAQTPFL---PHATEAQASKYSASSSDTPETDYL----------- 1995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1802 XXXXXXXXXXXXXEPTDNRKWTPQHLEAADLSRAGSACTPVTDLTPPPHIDVDEDDVNAR 1861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                D R+WTP HLEAA+ S     C  +   TPP     + DD+NAR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1996 --------HGSCASKEDKRQWTPHHLEAANNSNVN--CQIMN--TPPQSECPESDDINAR 2139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1862 GPDGVTPLMVASIRGGGVDHGISDDESQHSGDAGISGEGSDSMIXXXXXXXXXXXXXTDR 1921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GPDG TPLM+AS+RGGG++ G+S++      D+G  GEGSD+MI             TDR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2140 GPDGYTPLMIASVRGGGIEIGLSEE------DSGAEGEGSDNMIAGLILQGASLSATTDR 2301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1922 SGETXXXXXXXXXXXXXXXXXXXXXXXXNMKDHSGRTPLHSAVAADAQGVFQILLRNRAT 1981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+GET                        NMKD +GRTPLH++VAADAQGVFQILLRNRAT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2302 TGETALHLAARYARADAAKRLLDAGADANMKDQTGRTPLHNSVAADAQGVFQILLRNRAT 2481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1982 DLDARTNDGTTPMILASRLAVEGMVEELISANADVNAVDDHGKSALHWAAAVNNVDAVST 2041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DLDA+TNDGTTP+ILASRLAVEGMVE+LI+A+ADVNAVD+HGKS+LHWAAAVNN DA+ 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2482 DLDAKTNDGTTPLILASRLAVEGMVEDLITAHADVNAVDNHGKSSLHWAAAVNNNDAIRA 2661</a:t>
            </a:r>
          </a:p>
          <a:p>
            <a:endParaRPr lang="en-US" sz="1400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112" y="856740"/>
            <a:ext cx="8695030" cy="504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Query: 862  TCVCTPGFQGPTCANDINECMSPPCKNGGKCRNREPGYFCECLDGYSGVNCEENVDDCAS 921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TC      QG T AN         C   G C N    + C C +G++G  CE  ++ C 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34   TCEVQAASQGTTVAN--------VCNGQGTCINSGNSHTCTCAEGFTGSYCETIINHCDP 189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922  DPCMNGGTCLDDVNSYKCLCKRGFDGNQCQNDVNECENEPCKNGATCTDYVNSYACTCPP 981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+PC+N   C   +N Y+C C+ GF G+QCQ D++EC + PC NG TC + +N + C+CP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190  NPCINAVKCTSGINGYECDCEAGFQGSQCQLDIDECTSNPCMNGGTCFNAINGFQCSCPR 369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982  GFRGTTCMENIDECNIGSCLNGGTCVDGINSYSCNCMAGFTGANCERDIDECVSSPC--K 1039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G  G  C      C+   C N G C  GI S++C C  G+ G  C  DI+EC S+PC  +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370  GTLGVLCEVVSSLCDPNPCQNNGHCTSGIGSFTCQCKPGYGGYLCNGDINECASNPCSTE 549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1040 NGAPCIHGINTFTCQCLTGYTGPTCAQMVDLCQNNPCRNGGQCSQTGTTSK---CLCTSS 1096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    C+ GIN F+C C  GY G TC+     C NNPC NG  C+          C CT+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550  GSLDCVQGINEFSCLCKDGYYGDTCSNQASSCSNNPCLNGATCTDNSLEPLRYFCSCTND 729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1097 YSGVYCDVPRLSCSAAATWQGVEETSLCQHGGQCINSGSTHYCSCRAGYVGSYCETD--- 1153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Y G  C++   +C +           +C + G+C++ GS  YC C  GY G+ C ++  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730  YRGKNCEMEFSTCPSLDM--------ICYNDGKCVD-GSAPYCKCPFGYTGTQCMSNTNT 882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Query: 1154 EDDCASY 1160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     E  C+SY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Sbjct</a:t>
            </a:r>
            <a:r>
              <a:rPr lang="en-US" sz="1400" dirty="0" smtClean="0">
                <a:latin typeface="Courier"/>
                <a:cs typeface="Courier"/>
              </a:rPr>
              <a:t>: 883  EKQCSSY 903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BLAST is a </a:t>
            </a:r>
            <a:r>
              <a:rPr lang="en-US" i="1" dirty="0" smtClean="0"/>
              <a:t>local</a:t>
            </a:r>
            <a:r>
              <a:rPr lang="en-US" dirty="0" smtClean="0"/>
              <a:t> alignment algorithm.</a:t>
            </a:r>
          </a:p>
          <a:p>
            <a:r>
              <a:rPr lang="en-US" dirty="0" smtClean="0"/>
              <a:t>Strong matches are reported first; multiple matches may be out of order between query, subject.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774" y="4172040"/>
            <a:ext cx="3810000" cy="186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BLAST creates gapped alignments.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means it’s totally inappropriate for (for example) primer matching, unless you change the parameters.</a:t>
            </a:r>
          </a:p>
          <a:p>
            <a:endParaRPr lang="en-US" dirty="0" smtClean="0"/>
          </a:p>
          <a:p>
            <a:r>
              <a:rPr lang="en-US" dirty="0" smtClean="0"/>
              <a:t>(Who here has actually changed BLAST parameters?)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8344" y="2553440"/>
            <a:ext cx="3647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SIRGGGVDHGISDDESQHSGDAGIS</a:t>
            </a:r>
          </a:p>
          <a:p>
            <a:r>
              <a:rPr lang="en-US" dirty="0" smtClean="0">
                <a:latin typeface="Courier"/>
                <a:cs typeface="Courier"/>
              </a:rPr>
              <a:t>S+RGGG++ G+S++      D+G </a:t>
            </a:r>
          </a:p>
          <a:p>
            <a:r>
              <a:rPr lang="en-US" dirty="0" smtClean="0">
                <a:latin typeface="Courier"/>
                <a:cs typeface="Courier"/>
              </a:rPr>
              <a:t>SVRGGGIEIGLSEE------DSGAE</a:t>
            </a:r>
            <a:endParaRPr lang="en-US" dirty="0"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BLAST </a:t>
            </a:r>
            <a:r>
              <a:rPr lang="en-US" dirty="0" err="1" smtClean="0"/>
              <a:t>e</a:t>
            </a:r>
            <a:r>
              <a:rPr lang="en-US" dirty="0" smtClean="0"/>
              <a:t>-values are database-size dependent.</a:t>
            </a:r>
          </a:p>
          <a:p>
            <a:endParaRPr lang="en-US" dirty="0" smtClean="0"/>
          </a:p>
          <a:p>
            <a:r>
              <a:rPr lang="en-US" dirty="0" smtClean="0"/>
              <a:t>BLAST bit scores are not.</a:t>
            </a:r>
          </a:p>
          <a:p>
            <a:endParaRPr lang="en-US" dirty="0" smtClean="0"/>
          </a:p>
          <a:p>
            <a:r>
              <a:rPr lang="en-US" dirty="0" smtClean="0"/>
              <a:t>You can’t technically compare </a:t>
            </a:r>
            <a:r>
              <a:rPr lang="en-US" dirty="0" err="1" smtClean="0"/>
              <a:t>e</a:t>
            </a:r>
            <a:r>
              <a:rPr lang="en-US" dirty="0" smtClean="0"/>
              <a:t>-values from </a:t>
            </a:r>
            <a:r>
              <a:rPr lang="en-US" dirty="0" err="1" smtClean="0"/>
              <a:t>BLASTs</a:t>
            </a:r>
            <a:r>
              <a:rPr lang="en-US" dirty="0" smtClean="0"/>
              <a:t> against different databases!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27203" y="3429000"/>
            <a:ext cx="3889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Score = 87.0 bits (214), Expect = 5e-16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Flow.thmx</Template>
  <TotalTime>2947</TotalTime>
  <Words>1294</Words>
  <Application>Microsoft Macintosh PowerPoint</Application>
  <PresentationFormat>On-screen Show (4:3)</PresentationFormat>
  <Paragraphs>153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BLAST as a microcosm of all that is wrong with computational biology</vt:lpstr>
      <vt:lpstr>(NCBI) BLAST</vt:lpstr>
      <vt:lpstr>(NCBI) BLAST</vt:lpstr>
      <vt:lpstr>Consideration #1</vt:lpstr>
      <vt:lpstr>PowerPoint Presentation</vt:lpstr>
      <vt:lpstr>PowerPoint Presentation</vt:lpstr>
      <vt:lpstr>Consideration #2</vt:lpstr>
      <vt:lpstr>Consideration #3</vt:lpstr>
      <vt:lpstr>Consideration #4</vt:lpstr>
      <vt:lpstr>Consideration #5</vt:lpstr>
      <vt:lpstr>Consideration #6</vt:lpstr>
      <vt:lpstr>Considerations #7+</vt:lpstr>
      <vt:lpstr>BLAST is also kind of inconvenient</vt:lpstr>
      <vt:lpstr>So, nobody uses BLAST, right?</vt:lpstr>
      <vt:lpstr>Digression: it’s not BLAST’s fault, really.</vt:lpstr>
      <vt:lpstr>This workshop &amp; BLAST</vt:lpstr>
      <vt:lpstr>The UNIX command line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BLAST as a microcosm of all that is wrong with computational biology</dc:title>
  <dc:creator>C. Titus Brown</dc:creator>
  <cp:lastModifiedBy>C. Titus Brown</cp:lastModifiedBy>
  <cp:revision>17</cp:revision>
  <dcterms:created xsi:type="dcterms:W3CDTF">2012-06-05T03:18:48Z</dcterms:created>
  <dcterms:modified xsi:type="dcterms:W3CDTF">2013-11-07T06:34:41Z</dcterms:modified>
</cp:coreProperties>
</file>