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6" r:id="rId5"/>
    <p:sldId id="257" r:id="rId6"/>
    <p:sldId id="258" r:id="rId7"/>
    <p:sldId id="260" r:id="rId8"/>
    <p:sldId id="259" r:id="rId9"/>
    <p:sldId id="261" r:id="rId10"/>
    <p:sldId id="263" r:id="rId11"/>
    <p:sldId id="266" r:id="rId12"/>
    <p:sldId id="262" r:id="rId13"/>
    <p:sldId id="265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9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69B8-F3E9-46B9-A0DC-AF73D0F3ADBB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69776"/>
            <a:ext cx="552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Support Vector Machine (SVM)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7" y="980728"/>
            <a:ext cx="8341015" cy="322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1" y="5276239"/>
            <a:ext cx="246051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2" y="5560460"/>
            <a:ext cx="2376264" cy="6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7198" y="4283294"/>
            <a:ext cx="22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Maximum margin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851" y="4925941"/>
            <a:ext cx="173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Margin equation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08682" y="4925941"/>
            <a:ext cx="2167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Length normalization</a:t>
            </a:r>
            <a:endParaRPr lang="ko-KR" altLang="en-US" sz="16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74721"/>
            <a:ext cx="2304256" cy="102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05876" y="6474279"/>
            <a:ext cx="342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참고 </a:t>
            </a:r>
            <a:r>
              <a:rPr lang="en-US" altLang="ko-KR" sz="1400" dirty="0" smtClean="0">
                <a:latin typeface="+mn-ea"/>
              </a:rPr>
              <a:t>: http</a:t>
            </a:r>
            <a:r>
              <a:rPr lang="en-US" altLang="ko-KR" sz="1400" dirty="0">
                <a:latin typeface="+mn-ea"/>
              </a:rPr>
              <a:t>://200315193.tistory.com/575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7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ostfiles8.naver.net/20160929_39/dpeltbxkdls_1475137756200vRLRl_PNG/%C1%A6%B8%F1_%BE%F8%C0%BD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56792"/>
            <a:ext cx="655272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052" name="Picture 4" descr="http://postfiles12.naver.net/20160929_27/dpeltbxkdls_1475138070764p1mx2_JPEG/%C4%B8%C3%B3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0" y="4797152"/>
            <a:ext cx="7117061" cy="17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28" y="2192712"/>
            <a:ext cx="4579763" cy="14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5186" r="20834" b="62658"/>
          <a:stretch/>
        </p:blipFill>
        <p:spPr bwMode="auto">
          <a:xfrm>
            <a:off x="2233646" y="1412776"/>
            <a:ext cx="4335517" cy="7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8" y="3861048"/>
            <a:ext cx="3829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4" y="5229200"/>
            <a:ext cx="4038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8" y="4170610"/>
            <a:ext cx="4010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59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지니 계수 </a:t>
            </a:r>
            <a:r>
              <a:rPr lang="en-US" altLang="ko-KR" sz="2000" b="1" dirty="0" smtClean="0">
                <a:latin typeface="+mn-ea"/>
              </a:rPr>
              <a:t>(Gini Index)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6271" r="29689" b="19420"/>
          <a:stretch/>
        </p:blipFill>
        <p:spPr bwMode="auto">
          <a:xfrm>
            <a:off x="1761001" y="1052736"/>
            <a:ext cx="533127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1" y="3647245"/>
            <a:ext cx="39528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4" y="4123495"/>
            <a:ext cx="3524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63" y="2060848"/>
            <a:ext cx="4579763" cy="14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95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3" y="2204864"/>
            <a:ext cx="560535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1" y="3933056"/>
            <a:ext cx="400212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78606"/>
            <a:ext cx="3303058" cy="182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692696"/>
            <a:ext cx="2801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Classification error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8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4" r="29488"/>
          <a:stretch/>
        </p:blipFill>
        <p:spPr bwMode="auto">
          <a:xfrm>
            <a:off x="1778633" y="1412776"/>
            <a:ext cx="5534425" cy="6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7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69776"/>
            <a:ext cx="3778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K-nearest neighbors 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5001" y="1052736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KNN is a typical example of a </a:t>
            </a:r>
            <a:r>
              <a:rPr lang="en-US" altLang="ko-KR" b="1" dirty="0">
                <a:latin typeface="+mn-ea"/>
              </a:rPr>
              <a:t>lazy learner</a:t>
            </a:r>
            <a:r>
              <a:rPr lang="en-US" altLang="ko-KR" dirty="0">
                <a:latin typeface="+mn-ea"/>
              </a:rPr>
              <a:t>. It is called </a:t>
            </a:r>
            <a:r>
              <a:rPr lang="en-US" altLang="ko-KR" i="1" dirty="0">
                <a:latin typeface="+mn-ea"/>
              </a:rPr>
              <a:t>lazy </a:t>
            </a:r>
            <a:r>
              <a:rPr lang="en-US" altLang="ko-KR" dirty="0">
                <a:latin typeface="+mn-ea"/>
              </a:rPr>
              <a:t>not because of its apparent simplicity, but because it doesn't learn a discriminative function from the training data but memorizes the training dataset instead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001" y="220486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The KNN algorithm itself is fairly straightforward and can be summarized by the following steps: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Choose </a:t>
            </a:r>
            <a:r>
              <a:rPr lang="en-US" altLang="ko-KR" dirty="0">
                <a:latin typeface="+mn-ea"/>
              </a:rPr>
              <a:t>the number of </a:t>
            </a:r>
            <a:r>
              <a:rPr lang="en-US" altLang="ko-KR" i="1" dirty="0">
                <a:latin typeface="+mn-ea"/>
              </a:rPr>
              <a:t>k </a:t>
            </a:r>
            <a:r>
              <a:rPr lang="en-US" altLang="ko-KR" dirty="0">
                <a:latin typeface="+mn-ea"/>
              </a:rPr>
              <a:t>and a distance metric.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Find </a:t>
            </a:r>
            <a:r>
              <a:rPr lang="en-US" altLang="ko-KR" dirty="0">
                <a:latin typeface="+mn-ea"/>
              </a:rPr>
              <a:t>the </a:t>
            </a:r>
            <a:r>
              <a:rPr lang="en-US" altLang="ko-KR" i="1" dirty="0">
                <a:latin typeface="+mn-ea"/>
              </a:rPr>
              <a:t>k </a:t>
            </a:r>
            <a:r>
              <a:rPr lang="en-US" altLang="ko-KR" dirty="0">
                <a:latin typeface="+mn-ea"/>
              </a:rPr>
              <a:t>nearest neighbors of the sample that we want to classify.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Assign </a:t>
            </a:r>
            <a:r>
              <a:rPr lang="en-US" altLang="ko-KR" dirty="0">
                <a:latin typeface="+mn-ea"/>
              </a:rPr>
              <a:t>the class label by majority vote.</a:t>
            </a:r>
          </a:p>
        </p:txBody>
      </p:sp>
      <p:pic>
        <p:nvPicPr>
          <p:cNvPr id="7170" name="Picture 2" descr="http://player.slideplayer.com/12/3421589/data/images/img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78" y="4077072"/>
            <a:ext cx="5886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74086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Dealing with the nonlinearly separable case using slack variables</a:t>
            </a:r>
            <a:endParaRPr lang="ko-KR" altLang="en-US" dirty="0"/>
          </a:p>
        </p:txBody>
      </p:sp>
      <p:pic>
        <p:nvPicPr>
          <p:cNvPr id="9218" name="Picture 2" descr="http://postfiles3.naver.net/20150112_226/lk3436_1421052685883QcX53_PNG/14.PN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61205"/>
            <a:ext cx="7452828" cy="27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0" y="3645024"/>
            <a:ext cx="281049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5122" y="364502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데이터가 잘 분리된 경우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Support vector</a:t>
            </a:r>
            <a:r>
              <a:rPr lang="ko-KR" altLang="en-US" dirty="0" smtClean="0"/>
              <a:t>안에 들어와있지만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를 넘지 않은 경우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Decision boundary</a:t>
            </a:r>
            <a:r>
              <a:rPr lang="ko-KR" altLang="en-US" dirty="0" smtClean="0">
                <a:solidFill>
                  <a:srgbClr val="FF0000"/>
                </a:solidFill>
              </a:rPr>
              <a:t>를 넘어간 경우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325015"/>
            <a:ext cx="803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C is </a:t>
            </a:r>
            <a:r>
              <a:rPr lang="en-US" altLang="ko-KR" b="1" dirty="0"/>
              <a:t>a regularization </a:t>
            </a:r>
            <a:r>
              <a:rPr lang="en-US" altLang="ko-KR" b="1" dirty="0" smtClean="0"/>
              <a:t>parameter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small </a:t>
            </a:r>
            <a:r>
              <a:rPr lang="en-US" altLang="ko-KR" dirty="0"/>
              <a:t>C allows constraints to be easily ignored → large </a:t>
            </a:r>
            <a:r>
              <a:rPr lang="en-US" altLang="ko-KR" dirty="0" smtClean="0"/>
              <a:t>margin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large </a:t>
            </a:r>
            <a:r>
              <a:rPr lang="en-US" altLang="ko-KR" dirty="0"/>
              <a:t>C makes constraints hard to ignore → narrow </a:t>
            </a:r>
            <a:r>
              <a:rPr lang="en-US" altLang="ko-KR" dirty="0" smtClean="0"/>
              <a:t>margin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 </a:t>
            </a:r>
            <a:r>
              <a:rPr lang="en-US" altLang="ko-KR" dirty="0"/>
              <a:t>= ∞ enforces all constraints: hard 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04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74086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Kernel Trick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31236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18" y="1196752"/>
            <a:ext cx="378762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772" y="162415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,where</a:t>
            </a:r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74352"/>
            <a:ext cx="4391025" cy="25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1907704" y="2591924"/>
            <a:ext cx="495920" cy="936104"/>
          </a:xfrm>
          <a:prstGeom prst="downArrow">
            <a:avLst>
              <a:gd name="adj1" fmla="val 50000"/>
              <a:gd name="adj2" fmla="val 722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86" y="3674351"/>
            <a:ext cx="4384314" cy="25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>
            <a:endCxn id="11269" idx="1"/>
          </p:cNvCxnSpPr>
          <p:nvPr/>
        </p:nvCxnSpPr>
        <p:spPr>
          <a:xfrm flipV="1">
            <a:off x="3851920" y="4933338"/>
            <a:ext cx="907766" cy="6109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7744" y="280794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라그랑제</a:t>
            </a:r>
            <a:r>
              <a:rPr lang="ko-KR" altLang="en-US" sz="14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승수법</a:t>
            </a:r>
            <a:r>
              <a:rPr lang="en-US" altLang="ko-KR" sz="14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KKT </a:t>
            </a:r>
            <a:r>
              <a:rPr lang="ko-KR" altLang="en-US" sz="14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적용</a:t>
            </a:r>
            <a:endParaRPr lang="ko-KR" altLang="en-US" sz="1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517" y="6350689"/>
            <a:ext cx="8412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새로운 차원에서 전부 계산하는 것 보다 </a:t>
            </a:r>
            <a:r>
              <a:rPr lang="en-US" altLang="ko-KR" sz="1600" dirty="0" smtClean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kernel</a:t>
            </a:r>
            <a:r>
              <a:rPr lang="ko-KR" altLang="en-US" sz="1600" dirty="0" smtClean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이용하여 먼저 내적 후 계산</a:t>
            </a:r>
            <a:endParaRPr lang="ko-KR" altLang="en-US" sz="1600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4088" y="34894"/>
            <a:ext cx="3611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참고 </a:t>
            </a:r>
            <a:r>
              <a:rPr lang="en-US" altLang="ko-KR" sz="1600" dirty="0" smtClean="0"/>
              <a:t>: http</a:t>
            </a:r>
            <a:r>
              <a:rPr lang="en-US" altLang="ko-KR" sz="1600" dirty="0"/>
              <a:t>://gentlej90.tistory.com/43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13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69776"/>
            <a:ext cx="2464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Decision Tree</a:t>
            </a:r>
            <a:endParaRPr lang="ko-KR" altLang="en-US" sz="2800" dirty="0"/>
          </a:p>
        </p:txBody>
      </p:sp>
      <p:pic>
        <p:nvPicPr>
          <p:cNvPr id="10242" name="Picture 2" descr="http://cfile6.uf.tistory.com/image/2437E74E55324B6E139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2996"/>
            <a:ext cx="7128792" cy="333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1815" y="4149080"/>
            <a:ext cx="89289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(a)</a:t>
            </a:r>
            <a:r>
              <a:rPr lang="ko-KR" altLang="en-US" sz="1400" dirty="0">
                <a:latin typeface="+mn-ea"/>
              </a:rPr>
              <a:t>를 보면 </a:t>
            </a:r>
            <a:r>
              <a:rPr lang="ko-KR" altLang="en-US" sz="1400" dirty="0" err="1">
                <a:latin typeface="+mn-ea"/>
              </a:rPr>
              <a:t>채부</a:t>
            </a:r>
            <a:r>
              <a:rPr lang="ko-KR" altLang="en-US" sz="1400" dirty="0">
                <a:latin typeface="+mn-ea"/>
              </a:rPr>
              <a:t> 불이행</a:t>
            </a:r>
            <a:r>
              <a:rPr lang="en-US" altLang="ko-KR" sz="1400" dirty="0">
                <a:latin typeface="+mn-ea"/>
              </a:rPr>
              <a:t>(Defaulted)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No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이러한 의미는 모든 사용자가 대출이 가능하다는 것을 뜻한다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>
                <a:latin typeface="+mn-ea"/>
              </a:rPr>
              <a:t>b)</a:t>
            </a:r>
            <a:r>
              <a:rPr lang="ko-KR" altLang="en-US" sz="1400" dirty="0">
                <a:latin typeface="+mn-ea"/>
              </a:rPr>
              <a:t>와 같이</a:t>
            </a:r>
            <a:r>
              <a:rPr lang="en-US" altLang="ko-KR" sz="1400" dirty="0">
                <a:latin typeface="+mn-ea"/>
              </a:rPr>
              <a:t>, Home Owner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Root</a:t>
            </a:r>
            <a:r>
              <a:rPr lang="ko-KR" altLang="en-US" sz="1400" dirty="0">
                <a:latin typeface="+mn-ea"/>
              </a:rPr>
              <a:t>로 해서 더 작은 </a:t>
            </a:r>
            <a:r>
              <a:rPr lang="en-US" altLang="ko-KR" sz="1400" dirty="0">
                <a:latin typeface="+mn-ea"/>
              </a:rPr>
              <a:t>Subset</a:t>
            </a:r>
            <a:r>
              <a:rPr lang="ko-KR" altLang="en-US" sz="1400" dirty="0">
                <a:latin typeface="+mn-ea"/>
              </a:rPr>
              <a:t>으로 나눠지는 형태의 </a:t>
            </a:r>
            <a:r>
              <a:rPr lang="ko-KR" altLang="en-US" sz="1400" dirty="0" err="1">
                <a:latin typeface="+mn-ea"/>
              </a:rPr>
              <a:t>트리를</a:t>
            </a:r>
            <a:r>
              <a:rPr lang="ko-KR" altLang="en-US" sz="1400" dirty="0">
                <a:latin typeface="+mn-ea"/>
              </a:rPr>
              <a:t> 구성 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우선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HomeOwner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err="1">
                <a:latin typeface="+mn-ea"/>
              </a:rPr>
              <a:t>spliting</a:t>
            </a:r>
            <a:r>
              <a:rPr lang="ko-KR" altLang="en-US" sz="1400" dirty="0">
                <a:latin typeface="+mn-ea"/>
              </a:rPr>
              <a:t>을 하기 위환 </a:t>
            </a:r>
            <a:r>
              <a:rPr lang="en-US" altLang="ko-KR" sz="1400" dirty="0">
                <a:latin typeface="+mn-ea"/>
              </a:rPr>
              <a:t>best criterion</a:t>
            </a:r>
            <a:r>
              <a:rPr lang="ko-KR" altLang="en-US" sz="1400" dirty="0">
                <a:latin typeface="+mn-ea"/>
              </a:rPr>
              <a:t>이라고 생각하자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Hunt's </a:t>
            </a:r>
            <a:r>
              <a:rPr lang="en-US" altLang="ko-KR" sz="1400" dirty="0">
                <a:latin typeface="+mn-ea"/>
              </a:rPr>
              <a:t>Algorithm</a:t>
            </a:r>
            <a:r>
              <a:rPr lang="ko-KR" altLang="en-US" sz="1400" dirty="0">
                <a:latin typeface="+mn-ea"/>
              </a:rPr>
              <a:t>은 이제 다시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각각의 </a:t>
            </a:r>
            <a:r>
              <a:rPr lang="en-US" altLang="ko-KR" sz="1400" dirty="0">
                <a:latin typeface="+mn-ea"/>
              </a:rPr>
              <a:t>child node</a:t>
            </a:r>
            <a:r>
              <a:rPr lang="ko-KR" altLang="en-US" sz="1400" dirty="0">
                <a:latin typeface="+mn-ea"/>
              </a:rPr>
              <a:t>들의 </a:t>
            </a:r>
            <a:r>
              <a:rPr lang="en-US" altLang="ko-KR" sz="1400" dirty="0">
                <a:latin typeface="+mn-ea"/>
              </a:rPr>
              <a:t>root</a:t>
            </a:r>
            <a:r>
              <a:rPr lang="ko-KR" altLang="en-US" sz="1400" dirty="0">
                <a:latin typeface="+mn-ea"/>
              </a:rPr>
              <a:t>에 똑같은 방법을 다시 적용하게 된다 </a:t>
            </a:r>
            <a:r>
              <a:rPr lang="en-US" altLang="ko-KR" sz="1400" dirty="0">
                <a:latin typeface="+mn-ea"/>
              </a:rPr>
              <a:t>(recursively).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>
                <a:latin typeface="+mn-ea"/>
              </a:rPr>
              <a:t>c)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 err="1">
                <a:latin typeface="+mn-ea"/>
              </a:rPr>
              <a:t>HomeOnwer</a:t>
            </a:r>
            <a:r>
              <a:rPr lang="en-US" altLang="ko-KR" sz="1400" dirty="0">
                <a:latin typeface="+mn-ea"/>
              </a:rPr>
              <a:t> =yes </a:t>
            </a:r>
            <a:r>
              <a:rPr lang="ko-KR" altLang="en-US" sz="1400" dirty="0">
                <a:latin typeface="+mn-ea"/>
              </a:rPr>
              <a:t>인 사람들은 모두 </a:t>
            </a:r>
            <a:r>
              <a:rPr lang="en-US" altLang="ko-KR" sz="1400" dirty="0">
                <a:latin typeface="+mn-ea"/>
              </a:rPr>
              <a:t>Defaulted = No </a:t>
            </a:r>
            <a:r>
              <a:rPr lang="ko-KR" altLang="en-US" sz="1400" dirty="0">
                <a:latin typeface="+mn-ea"/>
              </a:rPr>
              <a:t>이므로 </a:t>
            </a:r>
            <a:r>
              <a:rPr lang="ko-KR" altLang="en-US" sz="1400" dirty="0" err="1">
                <a:latin typeface="+mn-ea"/>
              </a:rPr>
              <a:t>더이상</a:t>
            </a:r>
            <a:r>
              <a:rPr lang="ko-KR" altLang="en-US" sz="1400" dirty="0">
                <a:latin typeface="+mn-ea"/>
              </a:rPr>
              <a:t> 분할 하지 않는다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하지만 </a:t>
            </a:r>
            <a:r>
              <a:rPr lang="ko-KR" altLang="en-US" sz="1400" dirty="0">
                <a:latin typeface="+mn-ea"/>
              </a:rPr>
              <a:t>오른쪽의 경우 즉 </a:t>
            </a:r>
            <a:r>
              <a:rPr lang="en-US" altLang="ko-KR" sz="1400" dirty="0" err="1">
                <a:latin typeface="+mn-ea"/>
              </a:rPr>
              <a:t>HomeOwner</a:t>
            </a:r>
            <a:r>
              <a:rPr lang="en-US" altLang="ko-KR" sz="1400" dirty="0">
                <a:latin typeface="+mn-ea"/>
              </a:rPr>
              <a:t>=No</a:t>
            </a:r>
            <a:r>
              <a:rPr lang="ko-KR" altLang="en-US" sz="1400" dirty="0">
                <a:latin typeface="+mn-ea"/>
              </a:rPr>
              <a:t>인 경우를 보면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dirty="0" smtClean="0">
                <a:latin typeface="+mn-ea"/>
              </a:rPr>
              <a:t>총 </a:t>
            </a:r>
            <a:r>
              <a:rPr lang="en-US" altLang="ko-KR" sz="1400" dirty="0">
                <a:latin typeface="+mn-ea"/>
              </a:rPr>
              <a:t>7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en-US" altLang="ko-KR" sz="1400" dirty="0">
                <a:latin typeface="+mn-ea"/>
              </a:rPr>
              <a:t>Training Data</a:t>
            </a:r>
            <a:r>
              <a:rPr lang="ko-KR" altLang="en-US" sz="1400" dirty="0">
                <a:latin typeface="+mn-ea"/>
              </a:rPr>
              <a:t>중에서 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en-US" altLang="ko-KR" sz="1400" dirty="0">
                <a:latin typeface="+mn-ea"/>
              </a:rPr>
              <a:t>Defaulted = </a:t>
            </a:r>
            <a:r>
              <a:rPr lang="en-US" altLang="ko-KR" sz="1400" dirty="0" smtClean="0">
                <a:latin typeface="+mn-ea"/>
              </a:rPr>
              <a:t>Yes, 4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en-US" altLang="ko-KR" sz="1400" dirty="0">
                <a:latin typeface="+mn-ea"/>
              </a:rPr>
              <a:t>Defaulted = No </a:t>
            </a:r>
            <a:r>
              <a:rPr lang="ko-KR" altLang="en-US" sz="1400" dirty="0">
                <a:latin typeface="+mn-ea"/>
              </a:rPr>
              <a:t>로 구성 되어 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따라서 단일 </a:t>
            </a:r>
            <a:r>
              <a:rPr lang="en-US" altLang="ko-KR" sz="1400" dirty="0">
                <a:latin typeface="+mn-ea"/>
              </a:rPr>
              <a:t>class</a:t>
            </a:r>
            <a:r>
              <a:rPr lang="ko-KR" altLang="en-US" sz="1400" dirty="0">
                <a:latin typeface="+mn-ea"/>
              </a:rPr>
              <a:t>로 구성 될 때 까지 계속 분할 해야 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이러한 </a:t>
            </a:r>
            <a:r>
              <a:rPr lang="ko-KR" altLang="en-US" sz="1400" dirty="0">
                <a:latin typeface="+mn-ea"/>
              </a:rPr>
              <a:t>작업을 반복하면 </a:t>
            </a:r>
            <a:r>
              <a:rPr lang="en-US" altLang="ko-KR" sz="1400" dirty="0">
                <a:latin typeface="+mn-ea"/>
              </a:rPr>
              <a:t>(d)</a:t>
            </a:r>
            <a:r>
              <a:rPr lang="ko-KR" altLang="en-US" sz="1400" dirty="0">
                <a:latin typeface="+mn-ea"/>
              </a:rPr>
              <a:t>와 같은 모습을 나타내게 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15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5" y="1545538"/>
            <a:ext cx="805455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898" y="813043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tree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 별 </a:t>
            </a:r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split measure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방법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54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7351"/>
            <a:ext cx="80862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898" y="813043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tree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장점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107588" y="5066334"/>
            <a:ext cx="2376264" cy="778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26BB0435532556B12B1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02287"/>
            <a:ext cx="720079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399" y="1052736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C0 class 10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C1 class 10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5461" y="4454615"/>
            <a:ext cx="643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둘 중 </a:t>
            </a:r>
            <a:r>
              <a:rPr lang="ko-KR" altLang="en-US" b="1" dirty="0" err="1" smtClean="0"/>
              <a:t>어떤것이</a:t>
            </a:r>
            <a:r>
              <a:rPr lang="ko-KR" altLang="en-US" b="1" dirty="0" smtClean="0"/>
              <a:t> 더 좋은 분류일까</a:t>
            </a:r>
            <a:r>
              <a:rPr lang="en-US" altLang="ko-KR" b="1" dirty="0" smtClean="0"/>
              <a:t>? -&gt; Impurity </a:t>
            </a:r>
            <a:r>
              <a:rPr lang="ko-KR" altLang="en-US" b="1" dirty="0" smtClean="0"/>
              <a:t>개념 도입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55461" y="5013176"/>
            <a:ext cx="8577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Impurity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class</a:t>
            </a:r>
            <a:r>
              <a:rPr lang="ko-KR" altLang="en-US" b="1" dirty="0">
                <a:latin typeface="+mn-ea"/>
              </a:rPr>
              <a:t>의 분포가 </a:t>
            </a:r>
            <a:r>
              <a:rPr lang="en-US" altLang="ko-KR" b="1" dirty="0">
                <a:latin typeface="+mn-ea"/>
              </a:rPr>
              <a:t>skewed (</a:t>
            </a:r>
            <a:r>
              <a:rPr lang="ko-KR" altLang="en-US" b="1" dirty="0">
                <a:latin typeface="+mn-ea"/>
              </a:rPr>
              <a:t>편향됨</a:t>
            </a:r>
            <a:r>
              <a:rPr lang="en-US" altLang="ko-KR" b="1" dirty="0">
                <a:latin typeface="+mn-ea"/>
              </a:rPr>
              <a:t>) </a:t>
            </a:r>
            <a:r>
              <a:rPr lang="ko-KR" altLang="en-US" b="1" dirty="0">
                <a:latin typeface="+mn-ea"/>
              </a:rPr>
              <a:t>한 정도를 나타낸다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즉 </a:t>
            </a:r>
            <a:r>
              <a:rPr lang="en-US" altLang="ko-KR" b="1" dirty="0" smtClean="0">
                <a:latin typeface="+mn-ea"/>
              </a:rPr>
              <a:t>impurity</a:t>
            </a:r>
            <a:r>
              <a:rPr lang="ko-KR" altLang="en-US" b="1" dirty="0" smtClean="0">
                <a:latin typeface="+mn-ea"/>
              </a:rPr>
              <a:t>가 높으면 데이터가 편향되지 않음을 의미함 </a:t>
            </a:r>
            <a:r>
              <a:rPr lang="en-US" altLang="ko-KR" b="1" dirty="0" smtClean="0">
                <a:latin typeface="+mn-ea"/>
              </a:rPr>
              <a:t>(Randomness)</a:t>
            </a:r>
            <a:endParaRPr lang="en-US" altLang="ko-KR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461" y="5939988"/>
            <a:ext cx="857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P(0.5, 0.5) : </a:t>
            </a:r>
            <a:r>
              <a:rPr lang="ko-KR" altLang="en-US" b="1" dirty="0" smtClean="0">
                <a:latin typeface="+mn-ea"/>
              </a:rPr>
              <a:t>가장 높은 </a:t>
            </a:r>
            <a:r>
              <a:rPr lang="en-US" altLang="ko-KR" b="1" dirty="0" smtClean="0">
                <a:latin typeface="+mn-ea"/>
              </a:rPr>
              <a:t>impurity, P(0, 1) : </a:t>
            </a:r>
            <a:r>
              <a:rPr lang="ko-KR" altLang="en-US" b="1" dirty="0" smtClean="0">
                <a:latin typeface="+mn-ea"/>
              </a:rPr>
              <a:t>가장 낮은 </a:t>
            </a:r>
            <a:r>
              <a:rPr lang="en-US" altLang="ko-KR" b="1" dirty="0" smtClean="0">
                <a:latin typeface="+mn-ea"/>
              </a:rPr>
              <a:t>impurity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422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file24.uf.tistory.com/image/263C2F4F55325F643655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" y="2276872"/>
            <a:ext cx="78488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7399" y="1556792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| t) : t </a:t>
            </a:r>
            <a:r>
              <a:rPr lang="ko-KR" altLang="en-US" b="1" dirty="0" err="1" smtClean="0"/>
              <a:t>노드에서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class</a:t>
            </a:r>
            <a:r>
              <a:rPr lang="ko-KR" altLang="en-US" b="1" dirty="0" smtClean="0"/>
              <a:t>가 나올 확률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7399" y="1074802"/>
            <a:ext cx="833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Impurity</a:t>
            </a:r>
            <a:r>
              <a:rPr lang="ko-KR" altLang="en-US" b="1" dirty="0" smtClean="0"/>
              <a:t>를 측정하기 위한 기준은 엔트로피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지니 계수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분류오차 등이 있음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140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979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예를 들어 만약 </a:t>
            </a:r>
            <a:r>
              <a:rPr lang="en-US" altLang="ko-KR" dirty="0" smtClean="0">
                <a:latin typeface="+mn-ea"/>
              </a:rPr>
              <a:t>100</a:t>
            </a:r>
            <a:r>
              <a:rPr lang="ko-KR" altLang="en-US" dirty="0" smtClean="0">
                <a:latin typeface="+mn-ea"/>
              </a:rPr>
              <a:t>명의 사람 중</a:t>
            </a:r>
            <a:r>
              <a:rPr lang="en-US" altLang="ko-KR" dirty="0" smtClean="0">
                <a:latin typeface="+mn-ea"/>
              </a:rPr>
              <a:t>, 50</a:t>
            </a:r>
            <a:r>
              <a:rPr lang="ko-KR" altLang="en-US" dirty="0" smtClean="0">
                <a:latin typeface="+mn-ea"/>
              </a:rPr>
              <a:t>명이 남자 </a:t>
            </a:r>
            <a:r>
              <a:rPr lang="en-US" altLang="ko-KR" dirty="0" smtClean="0">
                <a:latin typeface="+mn-ea"/>
              </a:rPr>
              <a:t>50</a:t>
            </a:r>
            <a:r>
              <a:rPr lang="ko-KR" altLang="en-US" dirty="0" smtClean="0">
                <a:latin typeface="+mn-ea"/>
              </a:rPr>
              <a:t>명이 여자라고 해보자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레코드의 엔트로피를 구하는 식은 다음과 같다</a:t>
            </a:r>
          </a:p>
        </p:txBody>
      </p:sp>
      <p:pic>
        <p:nvPicPr>
          <p:cNvPr id="5122" name="Picture 2" descr="http://postfiles1.naver.net/20160929_32/dpeltbxkdls_1475136574272THRKY_JPEG/%C4%B8%C3%B3.JP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44" y="2924944"/>
            <a:ext cx="619540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5186" r="20834" b="62658"/>
          <a:stretch/>
        </p:blipFill>
        <p:spPr bwMode="auto">
          <a:xfrm>
            <a:off x="2267744" y="2327981"/>
            <a:ext cx="4335517" cy="7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file29.uf.tistory.com/image/24040E3B55335D8F0EFD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36" y="4509120"/>
            <a:ext cx="570302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7344" y="588772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Information Gain</a:t>
            </a:r>
            <a:r>
              <a:rPr lang="ko-KR" altLang="en-US" dirty="0" smtClean="0">
                <a:latin typeface="+mn-ea"/>
              </a:rPr>
              <a:t>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클수록 좋은 분류법임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6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449</Words>
  <Application>Microsoft Office PowerPoint</Application>
  <PresentationFormat>화면 슬라이드 쇼(4:3)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2016-10-17T12:21:27Z</dcterms:created>
  <dcterms:modified xsi:type="dcterms:W3CDTF">2016-10-18T06:37:52Z</dcterms:modified>
</cp:coreProperties>
</file>