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6" r:id="rId9"/>
    <p:sldId id="262" r:id="rId10"/>
    <p:sldId id="265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2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0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4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8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9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9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3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1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269B8-F3E9-46B9-A0DC-AF73D0F3ADBB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F663-E0E8-4A97-B2CF-87C321041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33" y="2204864"/>
            <a:ext cx="560535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1" y="3933056"/>
            <a:ext cx="400212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78606"/>
            <a:ext cx="3303058" cy="182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512" y="692696"/>
            <a:ext cx="2801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Classification error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8" name="Picture 4" descr="http://cfile24.uf.tistory.com/image/263C2F4F55325F643655E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74" r="29488"/>
          <a:stretch/>
        </p:blipFill>
        <p:spPr bwMode="auto">
          <a:xfrm>
            <a:off x="1778633" y="1412776"/>
            <a:ext cx="5534425" cy="6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47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269776"/>
            <a:ext cx="3275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K-nearest neighbors 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75001" y="1052736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KNN is a typical example of a </a:t>
            </a:r>
            <a:r>
              <a:rPr lang="en-US" altLang="ko-KR" b="1" dirty="0">
                <a:latin typeface="+mn-ea"/>
              </a:rPr>
              <a:t>lazy learner</a:t>
            </a:r>
            <a:r>
              <a:rPr lang="en-US" altLang="ko-KR" dirty="0">
                <a:latin typeface="+mn-ea"/>
              </a:rPr>
              <a:t>. It is called </a:t>
            </a:r>
            <a:r>
              <a:rPr lang="en-US" altLang="ko-KR" i="1" dirty="0">
                <a:latin typeface="+mn-ea"/>
              </a:rPr>
              <a:t>lazy </a:t>
            </a:r>
            <a:r>
              <a:rPr lang="en-US" altLang="ko-KR" dirty="0">
                <a:latin typeface="+mn-ea"/>
              </a:rPr>
              <a:t>not because of its apparent simplicity, but because it doesn't learn a discriminative function from the training data but memorizes the training dataset instead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001" y="220486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The KNN algorithm itself is fairly straightforward and can be summarized by the following steps: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Choose </a:t>
            </a:r>
            <a:r>
              <a:rPr lang="en-US" altLang="ko-KR" dirty="0">
                <a:latin typeface="+mn-ea"/>
              </a:rPr>
              <a:t>the number of </a:t>
            </a:r>
            <a:r>
              <a:rPr lang="en-US" altLang="ko-KR" i="1" dirty="0">
                <a:latin typeface="+mn-ea"/>
              </a:rPr>
              <a:t>k </a:t>
            </a:r>
            <a:r>
              <a:rPr lang="en-US" altLang="ko-KR" dirty="0">
                <a:latin typeface="+mn-ea"/>
              </a:rPr>
              <a:t>and a distance metric.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Find </a:t>
            </a:r>
            <a:r>
              <a:rPr lang="en-US" altLang="ko-KR" dirty="0">
                <a:latin typeface="+mn-ea"/>
              </a:rPr>
              <a:t>the </a:t>
            </a:r>
            <a:r>
              <a:rPr lang="en-US" altLang="ko-KR" i="1" dirty="0">
                <a:latin typeface="+mn-ea"/>
              </a:rPr>
              <a:t>k </a:t>
            </a:r>
            <a:r>
              <a:rPr lang="en-US" altLang="ko-KR" dirty="0">
                <a:latin typeface="+mn-ea"/>
              </a:rPr>
              <a:t>nearest neighbors of the sample that we want to classify.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Assign </a:t>
            </a:r>
            <a:r>
              <a:rPr lang="en-US" altLang="ko-KR" dirty="0">
                <a:latin typeface="+mn-ea"/>
              </a:rPr>
              <a:t>the class label by majority vote.</a:t>
            </a:r>
          </a:p>
        </p:txBody>
      </p:sp>
      <p:pic>
        <p:nvPicPr>
          <p:cNvPr id="7170" name="Picture 2" descr="http://player.slideplayer.com/12/3421589/data/images/img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878" y="4077072"/>
            <a:ext cx="58864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0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5" y="1545538"/>
            <a:ext cx="805455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898" y="813043"/>
            <a:ext cx="6261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tree </a:t>
            </a:r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알고리즘 별 </a:t>
            </a:r>
            <a:r>
              <a:rPr lang="en-US" altLang="ko-KR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split measure </a:t>
            </a:r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방법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54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7351"/>
            <a:ext cx="808622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9898" y="813043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Decision tree </a:t>
            </a:r>
            <a:r>
              <a:rPr lang="ko-KR" altLang="en-US" sz="240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장점</a:t>
            </a:r>
            <a:endParaRPr lang="ko-KR" altLang="en-US" sz="240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5107588" y="5066334"/>
            <a:ext cx="2376264" cy="778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file23.uf.tistory.com/image/226BB0435532556B12B1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02287"/>
            <a:ext cx="720079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7399" y="1052736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C0 class 10</a:t>
            </a:r>
            <a:r>
              <a:rPr lang="ko-KR" altLang="en-US" b="1" dirty="0" smtClean="0"/>
              <a:t>개</a:t>
            </a:r>
            <a:r>
              <a:rPr lang="en-US" altLang="ko-KR" b="1" dirty="0" smtClean="0"/>
              <a:t>, C1 class 10</a:t>
            </a:r>
            <a:r>
              <a:rPr lang="ko-KR" altLang="en-US" b="1" dirty="0" smtClean="0"/>
              <a:t>개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5461" y="4454615"/>
            <a:ext cx="643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둘 중 </a:t>
            </a:r>
            <a:r>
              <a:rPr lang="ko-KR" altLang="en-US" b="1" dirty="0" err="1" smtClean="0"/>
              <a:t>어떤것이</a:t>
            </a:r>
            <a:r>
              <a:rPr lang="ko-KR" altLang="en-US" b="1" dirty="0" smtClean="0"/>
              <a:t> 더 좋은 분류일까</a:t>
            </a:r>
            <a:r>
              <a:rPr lang="en-US" altLang="ko-KR" b="1" dirty="0" smtClean="0"/>
              <a:t>? -&gt; Impurity </a:t>
            </a:r>
            <a:r>
              <a:rPr lang="ko-KR" altLang="en-US" b="1" dirty="0" smtClean="0"/>
              <a:t>개념 도입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355461" y="5013176"/>
            <a:ext cx="8577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Impurity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class</a:t>
            </a:r>
            <a:r>
              <a:rPr lang="ko-KR" altLang="en-US" b="1" dirty="0">
                <a:latin typeface="+mn-ea"/>
              </a:rPr>
              <a:t>의 분포가 </a:t>
            </a:r>
            <a:r>
              <a:rPr lang="en-US" altLang="ko-KR" b="1" dirty="0">
                <a:latin typeface="+mn-ea"/>
              </a:rPr>
              <a:t>skewed (</a:t>
            </a:r>
            <a:r>
              <a:rPr lang="ko-KR" altLang="en-US" b="1" dirty="0">
                <a:latin typeface="+mn-ea"/>
              </a:rPr>
              <a:t>편향됨</a:t>
            </a:r>
            <a:r>
              <a:rPr lang="en-US" altLang="ko-KR" b="1" dirty="0">
                <a:latin typeface="+mn-ea"/>
              </a:rPr>
              <a:t>) </a:t>
            </a:r>
            <a:r>
              <a:rPr lang="ko-KR" altLang="en-US" b="1" dirty="0">
                <a:latin typeface="+mn-ea"/>
              </a:rPr>
              <a:t>한 정도를 나타낸다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즉 </a:t>
            </a:r>
            <a:r>
              <a:rPr lang="en-US" altLang="ko-KR" b="1" dirty="0" smtClean="0">
                <a:latin typeface="+mn-ea"/>
              </a:rPr>
              <a:t>impurity</a:t>
            </a:r>
            <a:r>
              <a:rPr lang="ko-KR" altLang="en-US" b="1" dirty="0" smtClean="0">
                <a:latin typeface="+mn-ea"/>
              </a:rPr>
              <a:t>가 높으면 데이터가 편향되지 않음을 의미함 </a:t>
            </a:r>
            <a:r>
              <a:rPr lang="en-US" altLang="ko-KR" b="1" dirty="0" smtClean="0">
                <a:latin typeface="+mn-ea"/>
              </a:rPr>
              <a:t>(Randomness)</a:t>
            </a:r>
            <a:endParaRPr lang="en-US" altLang="ko-KR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5461" y="5939988"/>
            <a:ext cx="8577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+mn-ea"/>
              </a:rPr>
              <a:t>P(0.5, 0.5) : </a:t>
            </a:r>
            <a:r>
              <a:rPr lang="ko-KR" altLang="en-US" b="1" dirty="0" smtClean="0">
                <a:latin typeface="+mn-ea"/>
              </a:rPr>
              <a:t>가장 높은 </a:t>
            </a:r>
            <a:r>
              <a:rPr lang="en-US" altLang="ko-KR" b="1" dirty="0" smtClean="0">
                <a:latin typeface="+mn-ea"/>
              </a:rPr>
              <a:t>impurity, P(0, 1) : </a:t>
            </a:r>
            <a:r>
              <a:rPr lang="ko-KR" altLang="en-US" b="1" dirty="0" smtClean="0">
                <a:latin typeface="+mn-ea"/>
              </a:rPr>
              <a:t>가장 낮은 </a:t>
            </a:r>
            <a:r>
              <a:rPr lang="en-US" altLang="ko-KR" b="1" dirty="0" smtClean="0">
                <a:latin typeface="+mn-ea"/>
              </a:rPr>
              <a:t>impurity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422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cfile24.uf.tistory.com/image/263C2F4F55325F643655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1" y="2276872"/>
            <a:ext cx="784887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7399" y="1556792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P(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| t) : t </a:t>
            </a:r>
            <a:r>
              <a:rPr lang="ko-KR" altLang="en-US" b="1" dirty="0" err="1" smtClean="0"/>
              <a:t>노드에서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class</a:t>
            </a:r>
            <a:r>
              <a:rPr lang="ko-KR" altLang="en-US" b="1" dirty="0" smtClean="0"/>
              <a:t>가 나올 확률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비율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7399" y="1074802"/>
            <a:ext cx="833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Impurity</a:t>
            </a:r>
            <a:r>
              <a:rPr lang="ko-KR" altLang="en-US" b="1" dirty="0" smtClean="0"/>
              <a:t>를 측정하기 위한 기준은 엔트로피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지니 계수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분류오차 등이 있음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140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7344" y="836546"/>
            <a:ext cx="276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엔트로피 </a:t>
            </a:r>
            <a:r>
              <a:rPr lang="en-US" altLang="ko-KR" sz="2000" b="1" dirty="0" smtClean="0">
                <a:latin typeface="+mn-ea"/>
              </a:rPr>
              <a:t>(Entropy)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1979" y="141277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예를 들어 만약 </a:t>
            </a:r>
            <a:r>
              <a:rPr lang="en-US" altLang="ko-KR" dirty="0" smtClean="0">
                <a:latin typeface="+mn-ea"/>
              </a:rPr>
              <a:t>100</a:t>
            </a:r>
            <a:r>
              <a:rPr lang="ko-KR" altLang="en-US" dirty="0" smtClean="0">
                <a:latin typeface="+mn-ea"/>
              </a:rPr>
              <a:t>명의 사람 중</a:t>
            </a:r>
            <a:r>
              <a:rPr lang="en-US" altLang="ko-KR" dirty="0" smtClean="0">
                <a:latin typeface="+mn-ea"/>
              </a:rPr>
              <a:t>, 50</a:t>
            </a:r>
            <a:r>
              <a:rPr lang="ko-KR" altLang="en-US" dirty="0" smtClean="0">
                <a:latin typeface="+mn-ea"/>
              </a:rPr>
              <a:t>명이 남자 </a:t>
            </a:r>
            <a:r>
              <a:rPr lang="en-US" altLang="ko-KR" dirty="0" smtClean="0">
                <a:latin typeface="+mn-ea"/>
              </a:rPr>
              <a:t>50</a:t>
            </a:r>
            <a:r>
              <a:rPr lang="ko-KR" altLang="en-US" dirty="0" smtClean="0">
                <a:latin typeface="+mn-ea"/>
              </a:rPr>
              <a:t>명이 여자라고 해보자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레코드의 엔트로피를 구하는 식은 다음과 같다</a:t>
            </a:r>
          </a:p>
        </p:txBody>
      </p:sp>
      <p:pic>
        <p:nvPicPr>
          <p:cNvPr id="5122" name="Picture 2" descr="http://postfiles1.naver.net/20160929_32/dpeltbxkdls_1475136574272THRKY_JPEG/%C4%B8%C3%B3.JP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44" y="2924944"/>
            <a:ext cx="619540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file24.uf.tistory.com/image/263C2F4F55325F643655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 t="5186" r="20834" b="62658"/>
          <a:stretch/>
        </p:blipFill>
        <p:spPr bwMode="auto">
          <a:xfrm>
            <a:off x="2267744" y="2327981"/>
            <a:ext cx="4335517" cy="74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file29.uf.tistory.com/image/24040E3B55335D8F0EFD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36" y="4509120"/>
            <a:ext cx="570302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27344" y="588772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Information Gain</a:t>
            </a:r>
            <a:r>
              <a:rPr lang="ko-KR" altLang="en-US" dirty="0" smtClean="0">
                <a:latin typeface="+mn-ea"/>
              </a:rPr>
              <a:t>이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클수록 좋은 분류법임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6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ostfiles8.naver.net/20160929_39/dpeltbxkdls_1475137756200vRLRl_PNG/%C1%A6%B8%F1_%BE%F8%C0%BD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556792"/>
            <a:ext cx="655272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344" y="836546"/>
            <a:ext cx="276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엔트로피 </a:t>
            </a:r>
            <a:r>
              <a:rPr lang="en-US" altLang="ko-KR" sz="2000" b="1" dirty="0" smtClean="0">
                <a:latin typeface="+mn-ea"/>
              </a:rPr>
              <a:t>(Entropy)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2052" name="Picture 4" descr="http://postfiles12.naver.net/20160929_27/dpeltbxkdls_1475138070764p1mx2_JPEG/%C4%B8%C3%B3.JP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30" y="4797152"/>
            <a:ext cx="7117061" cy="17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2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344" y="836546"/>
            <a:ext cx="276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엔트로피 </a:t>
            </a:r>
            <a:r>
              <a:rPr lang="en-US" altLang="ko-KR" sz="2000" b="1" dirty="0" smtClean="0">
                <a:latin typeface="+mn-ea"/>
              </a:rPr>
              <a:t>(Entropy)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28" y="2192712"/>
            <a:ext cx="4579763" cy="141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cfile24.uf.tistory.com/image/263C2F4F55325F643655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8" t="5186" r="20834" b="62658"/>
          <a:stretch/>
        </p:blipFill>
        <p:spPr bwMode="auto">
          <a:xfrm>
            <a:off x="2233646" y="1412776"/>
            <a:ext cx="4335517" cy="74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8" y="3861048"/>
            <a:ext cx="3829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4" y="5229200"/>
            <a:ext cx="4038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8" y="4170610"/>
            <a:ext cx="40100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59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76672"/>
            <a:ext cx="3150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smtClean="0">
                <a:latin typeface="+mn-ea"/>
              </a:rPr>
              <a:t>지니 계수 </a:t>
            </a:r>
            <a:r>
              <a:rPr lang="en-US" altLang="ko-KR" sz="2000" b="1" dirty="0" smtClean="0">
                <a:latin typeface="+mn-ea"/>
              </a:rPr>
              <a:t>(Gini Index)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5" name="Picture 4" descr="http://cfile24.uf.tistory.com/image/263C2F4F55325F643655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0" t="36271" r="29689" b="19420"/>
          <a:stretch/>
        </p:blipFill>
        <p:spPr bwMode="auto">
          <a:xfrm>
            <a:off x="1761001" y="1052736"/>
            <a:ext cx="5331279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91" y="3647245"/>
            <a:ext cx="39528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74" y="4123495"/>
            <a:ext cx="3524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63" y="2060848"/>
            <a:ext cx="4579763" cy="141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95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234</Words>
  <Application>Microsoft Office PowerPoint</Application>
  <PresentationFormat>화면 슬라이드 쇼(4:3)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2016-10-17T12:21:27Z</dcterms:created>
  <dcterms:modified xsi:type="dcterms:W3CDTF">2016-12-13T08:28:54Z</dcterms:modified>
</cp:coreProperties>
</file>