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zh-TW" sz="6000" spc="-1" strike="noStrike">
                <a:solidFill>
                  <a:srgbClr val="000000"/>
                </a:solidFill>
                <a:latin typeface="Calibri Light"/>
              </a:rPr>
              <a:t>按一下以編輯母片標題樣式</a:t>
            </a:r>
            <a:endParaRPr b="0" lang="zh-TW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6F5FF00-6967-4D1E-928B-AE839EB7B84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9/19/19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6EB2C55-644E-4CF4-BA6B-C448B47DDEC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zh-TW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zh-TW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zh-TW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zh-TW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latin typeface="Calibri Light"/>
              </a:rPr>
              <a:t>按一下以編輯母片標題樣式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latin typeface="Calibri"/>
              </a:rPr>
              <a:t>按一下以編輯母片文字樣式</a:t>
            </a:r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latin typeface="Calibri"/>
              </a:rPr>
              <a:t>第二層</a:t>
            </a:r>
            <a:endParaRPr b="0" lang="zh-TW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第三層</a:t>
            </a:r>
            <a:endParaRPr b="0" lang="zh-TW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</a:rPr>
              <a:t>第四層</a:t>
            </a:r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</a:rPr>
              <a:t>第五層</a:t>
            </a:r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AC70941-ABC0-4404-936D-80E35B0D4B0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9/19/19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E29F1DC-4262-4A90-B141-63D6504C3E1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latin typeface="Calibri Light"/>
              </a:rPr>
              <a:t>按一下以編輯母片標題樣式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zh-TW" sz="2400" spc="-1" strike="noStrike">
                <a:solidFill>
                  <a:srgbClr val="000000"/>
                </a:solidFill>
                <a:latin typeface="Calibri"/>
              </a:rPr>
              <a:t>按一下以編輯母片文字樣式</a:t>
            </a:r>
            <a:endParaRPr b="0" lang="zh-TW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latin typeface="Calibri"/>
              </a:rPr>
              <a:t>按一下以編輯母片文字樣式</a:t>
            </a:r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latin typeface="Calibri"/>
              </a:rPr>
              <a:t>第二層</a:t>
            </a:r>
            <a:endParaRPr b="0" lang="zh-TW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第三層</a:t>
            </a:r>
            <a:endParaRPr b="0" lang="zh-TW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</a:rPr>
              <a:t>第四層</a:t>
            </a:r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</a:rPr>
              <a:t>第五層</a:t>
            </a:r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</p:spPr>
        <p:txBody>
          <a:bodyPr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zh-TW" sz="2400" spc="-1" strike="noStrike">
                <a:solidFill>
                  <a:srgbClr val="000000"/>
                </a:solidFill>
                <a:latin typeface="Calibri"/>
              </a:rPr>
              <a:t>按一下以編輯母片文字樣式</a:t>
            </a:r>
            <a:endParaRPr b="0" lang="zh-TW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latin typeface="Calibri"/>
              </a:rPr>
              <a:t>按一下以編輯母片文字樣式</a:t>
            </a:r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latin typeface="Calibri"/>
              </a:rPr>
              <a:t>第二層</a:t>
            </a:r>
            <a:endParaRPr b="0" lang="zh-TW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第三層</a:t>
            </a:r>
            <a:endParaRPr b="0" lang="zh-TW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</a:rPr>
              <a:t>第四層</a:t>
            </a:r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1800" spc="-1" strike="noStrike">
                <a:solidFill>
                  <a:srgbClr val="000000"/>
                </a:solidFill>
                <a:latin typeface="Calibri"/>
              </a:rPr>
              <a:t>第五層</a:t>
            </a:r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C56B0D8-2CD5-4F99-A000-F6101F66176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9/19/19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9" name="PlaceHolder 8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8BCA981-5D9A-480E-9A32-2CD1F9683FF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e3new.nctu.edu.tw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zh-TW" sz="6000" spc="-1" strike="noStrike">
                <a:solidFill>
                  <a:srgbClr val="000000"/>
                </a:solidFill>
                <a:latin typeface="Calibri Light"/>
              </a:rPr>
              <a:t>Homework 0</a:t>
            </a:r>
            <a:endParaRPr b="0" lang="zh-TW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String processing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latin typeface="Calibri Light"/>
              </a:rPr>
              <a:t>Overview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483200"/>
            <a:ext cx="10515240" cy="46933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latin typeface="Calibri"/>
              </a:rPr>
              <a:t>Warm-up mini program (10%)</a:t>
            </a:r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latin typeface="Calibri"/>
              </a:rPr>
              <a:t>Due date </a:t>
            </a:r>
            <a:r>
              <a:rPr b="1" lang="zh-TW" sz="2800" spc="-1" strike="noStrike">
                <a:solidFill>
                  <a:srgbClr val="000000"/>
                </a:solidFill>
                <a:latin typeface="Calibri"/>
              </a:rPr>
              <a:t>10/7 23:59</a:t>
            </a:r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latin typeface="Calibri"/>
              </a:rPr>
              <a:t>if you can’t submit it on time, your score will *0.75 for one day.</a:t>
            </a:r>
            <a:endParaRPr b="0" lang="zh-TW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latin typeface="Calibri"/>
              </a:rPr>
              <a:t>In this mini program, you will write a program (C or C++) with three commands:</a:t>
            </a:r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  <a:p>
            <a:pPr lvl="1" marL="981000" indent="-258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zh-TW" sz="2400" spc="-1" strike="noStrike">
                <a:solidFill>
                  <a:srgbClr val="000000"/>
                </a:solidFill>
                <a:latin typeface="Calibri"/>
              </a:rPr>
              <a:t>Reverse the string that you type.</a:t>
            </a:r>
            <a:endParaRPr b="0" lang="zh-TW" sz="2400" spc="-1" strike="noStrike">
              <a:solidFill>
                <a:srgbClr val="000000"/>
              </a:solidFill>
              <a:latin typeface="Calibri"/>
            </a:endParaRPr>
          </a:p>
          <a:p>
            <a:pPr lvl="1" marL="981000" indent="-258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zh-TW" sz="2400" spc="-1" strike="noStrike">
                <a:solidFill>
                  <a:srgbClr val="000000"/>
                </a:solidFill>
                <a:latin typeface="Calibri"/>
              </a:rPr>
              <a:t>Split the string with specific character. </a:t>
            </a:r>
            <a:endParaRPr b="0" lang="zh-TW" sz="2400" spc="-1" strike="noStrike">
              <a:solidFill>
                <a:srgbClr val="000000"/>
              </a:solidFill>
              <a:latin typeface="Calibri"/>
            </a:endParaRPr>
          </a:p>
          <a:p>
            <a:pPr lvl="1" marL="981000" indent="-258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zh-TW" sz="2400" spc="-1" strike="noStrike">
                <a:solidFill>
                  <a:srgbClr val="000000"/>
                </a:solidFill>
                <a:latin typeface="Calibri"/>
              </a:rPr>
              <a:t>Terminate itself by the command.</a:t>
            </a:r>
            <a:endParaRPr b="0" lang="zh-TW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latin typeface="Calibri"/>
              </a:rPr>
              <a:t>There should be only one source file named </a:t>
            </a:r>
            <a:r>
              <a:rPr b="1" lang="zh-TW" sz="2800" spc="-1" strike="noStrike">
                <a:solidFill>
                  <a:srgbClr val="000000"/>
                </a:solidFill>
                <a:latin typeface="Calibri"/>
              </a:rPr>
              <a:t>main.c</a:t>
            </a:r>
            <a:r>
              <a:rPr b="0" lang="zh-TW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latin typeface="Calibri"/>
              </a:rPr>
              <a:t>You have to submit your code to new </a:t>
            </a:r>
            <a:r>
              <a:rPr b="1" lang="zh-TW" sz="2800" spc="-1" strike="noStrike">
                <a:solidFill>
                  <a:srgbClr val="000000"/>
                </a:solidFill>
                <a:latin typeface="Calibri"/>
              </a:rPr>
              <a:t>e3</a:t>
            </a:r>
            <a:r>
              <a:rPr b="0" lang="zh-TW" sz="2800" spc="-1" strike="noStrike">
                <a:solidFill>
                  <a:srgbClr val="000000"/>
                </a:solidFill>
                <a:latin typeface="Calibri"/>
              </a:rPr>
              <a:t> system, compress your code with </a:t>
            </a:r>
            <a:r>
              <a:rPr b="1" lang="zh-TW" sz="2800" spc="-1" strike="noStrike">
                <a:solidFill>
                  <a:srgbClr val="000000"/>
                </a:solidFill>
                <a:latin typeface="Calibri"/>
              </a:rPr>
              <a:t>zip</a:t>
            </a:r>
            <a:r>
              <a:rPr b="0" lang="zh-TW" sz="2800" spc="-1" strike="noStrike">
                <a:solidFill>
                  <a:srgbClr val="000000"/>
                </a:solidFill>
                <a:latin typeface="Calibri"/>
              </a:rPr>
              <a:t> file, and renamed as your </a:t>
            </a:r>
            <a:r>
              <a:rPr b="1" lang="zh-TW" sz="2800" spc="-1" strike="noStrike">
                <a:solidFill>
                  <a:srgbClr val="000000"/>
                </a:solidFill>
                <a:latin typeface="Calibri"/>
              </a:rPr>
              <a:t>student ID</a:t>
            </a:r>
            <a:r>
              <a:rPr b="0" lang="zh-TW" sz="2800" spc="-1" strike="noStrike">
                <a:solidFill>
                  <a:srgbClr val="000000"/>
                </a:solidFill>
                <a:latin typeface="Calibri"/>
              </a:rPr>
              <a:t> (e.g. 0256521.zip). </a:t>
            </a:r>
            <a:r>
              <a:rPr b="0" lang="zh-TW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https://e3new.nctu.edu.tw/</a:t>
            </a:r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800" spc="-1" strike="noStrike">
                <a:solidFill>
                  <a:srgbClr val="000000"/>
                </a:solidFill>
                <a:latin typeface="Calibri"/>
              </a:rPr>
              <a:t>If you have any questions, please email TAs.</a:t>
            </a:r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latin typeface="Calibri Light"/>
              </a:rPr>
              <a:t>String - strtok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zh-TW" sz="2400" spc="-1" strike="noStrike">
                <a:solidFill>
                  <a:srgbClr val="000000"/>
                </a:solidFill>
                <a:latin typeface="Calibri"/>
              </a:rPr>
              <a:t>CODE</a:t>
            </a:r>
            <a:endParaRPr b="0" lang="zh-TW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3"/>
          <p:cNvSpPr txBox="1"/>
          <p:nvPr/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4"/>
          <p:cNvSpPr txBox="1"/>
          <p:nvPr/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zh-TW" sz="2400" spc="-1" strike="noStrike">
                <a:solidFill>
                  <a:srgbClr val="000000"/>
                </a:solidFill>
                <a:latin typeface="Calibri"/>
              </a:rPr>
              <a:t>OUTPUT</a:t>
            </a:r>
            <a:endParaRPr b="0" lang="zh-TW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5"/>
          <p:cNvSpPr txBox="1"/>
          <p:nvPr/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871920" y="2540520"/>
            <a:ext cx="5071320" cy="3171240"/>
          </a:xfrm>
          <a:prstGeom prst="rect">
            <a:avLst/>
          </a:prstGeom>
          <a:ln>
            <a:noFill/>
          </a:ln>
        </p:spPr>
      </p:pic>
      <p:pic>
        <p:nvPicPr>
          <p:cNvPr id="136" name="Picture 3" descr=""/>
          <p:cNvPicPr/>
          <p:nvPr/>
        </p:nvPicPr>
        <p:blipFill>
          <a:blip r:embed="rId2"/>
          <a:stretch/>
        </p:blipFill>
        <p:spPr>
          <a:xfrm>
            <a:off x="6296760" y="2557800"/>
            <a:ext cx="4875480" cy="1258920"/>
          </a:xfrm>
          <a:prstGeom prst="rect">
            <a:avLst/>
          </a:prstGeom>
          <a:ln>
            <a:noFill/>
          </a:ln>
        </p:spPr>
      </p:pic>
      <p:sp>
        <p:nvSpPr>
          <p:cNvPr id="137" name="CustomShape 6"/>
          <p:cNvSpPr/>
          <p:nvPr/>
        </p:nvSpPr>
        <p:spPr>
          <a:xfrm>
            <a:off x="138240" y="1415160"/>
            <a:ext cx="78026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char * strtok ( char * str, const char * delimiters );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latin typeface="Calibri Light"/>
              </a:rPr>
              <a:t>String - strcmp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zh-TW" sz="2400" spc="-1" strike="noStrike">
                <a:solidFill>
                  <a:srgbClr val="000000"/>
                </a:solidFill>
                <a:latin typeface="Calibri"/>
              </a:rPr>
              <a:t>CODE</a:t>
            </a:r>
            <a:endParaRPr b="0" lang="zh-TW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zh-TW" sz="2400" spc="-1" strike="noStrike">
                <a:solidFill>
                  <a:srgbClr val="000000"/>
                </a:solidFill>
                <a:latin typeface="Calibri"/>
              </a:rPr>
              <a:t>OUTPUT</a:t>
            </a:r>
            <a:endParaRPr b="0" lang="zh-TW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5"/>
          <p:cNvSpPr txBox="1"/>
          <p:nvPr/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Picture 2" descr=""/>
          <p:cNvPicPr/>
          <p:nvPr/>
        </p:nvPicPr>
        <p:blipFill>
          <a:blip r:embed="rId1"/>
          <a:stretch/>
        </p:blipFill>
        <p:spPr>
          <a:xfrm>
            <a:off x="966960" y="2576160"/>
            <a:ext cx="4771800" cy="3438000"/>
          </a:xfrm>
          <a:prstGeom prst="rect">
            <a:avLst/>
          </a:prstGeom>
          <a:ln>
            <a:noFill/>
          </a:ln>
        </p:spPr>
      </p:pic>
      <p:pic>
        <p:nvPicPr>
          <p:cNvPr id="144" name="Picture 3" descr=""/>
          <p:cNvPicPr/>
          <p:nvPr/>
        </p:nvPicPr>
        <p:blipFill>
          <a:blip r:embed="rId2"/>
          <a:stretch/>
        </p:blipFill>
        <p:spPr>
          <a:xfrm>
            <a:off x="6281640" y="2576160"/>
            <a:ext cx="5062320" cy="1033200"/>
          </a:xfrm>
          <a:prstGeom prst="rect">
            <a:avLst/>
          </a:prstGeom>
          <a:ln>
            <a:noFill/>
          </a:ln>
        </p:spPr>
      </p:pic>
      <p:sp>
        <p:nvSpPr>
          <p:cNvPr id="145" name="CustomShape 6"/>
          <p:cNvSpPr/>
          <p:nvPr/>
        </p:nvSpPr>
        <p:spPr>
          <a:xfrm>
            <a:off x="147240" y="1415160"/>
            <a:ext cx="7634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int strcmp ( const char * str1, const char * str2 );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latin typeface="Calibri Light"/>
              </a:rPr>
              <a:t>String - strcpy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zh-TW" sz="2400" spc="-1" strike="noStrike">
                <a:solidFill>
                  <a:srgbClr val="000000"/>
                </a:solidFill>
                <a:latin typeface="Calibri"/>
              </a:rPr>
              <a:t>CODE</a:t>
            </a:r>
            <a:endParaRPr b="0" lang="zh-TW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Shape 4"/>
          <p:cNvSpPr txBox="1"/>
          <p:nvPr/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zh-TW" sz="2400" spc="-1" strike="noStrike">
                <a:solidFill>
                  <a:srgbClr val="000000"/>
                </a:solidFill>
                <a:latin typeface="Calibri"/>
              </a:rPr>
              <a:t>OUTPUT</a:t>
            </a:r>
            <a:endParaRPr b="0" lang="zh-TW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5"/>
          <p:cNvSpPr txBox="1"/>
          <p:nvPr/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1" name="Picture 2" descr=""/>
          <p:cNvPicPr/>
          <p:nvPr/>
        </p:nvPicPr>
        <p:blipFill>
          <a:blip r:embed="rId1"/>
          <a:stretch/>
        </p:blipFill>
        <p:spPr>
          <a:xfrm>
            <a:off x="878040" y="2552760"/>
            <a:ext cx="5096880" cy="2043000"/>
          </a:xfrm>
          <a:prstGeom prst="rect">
            <a:avLst/>
          </a:prstGeom>
          <a:ln>
            <a:noFill/>
          </a:ln>
        </p:spPr>
      </p:pic>
      <p:pic>
        <p:nvPicPr>
          <p:cNvPr id="152" name="Picture 3" descr=""/>
          <p:cNvPicPr/>
          <p:nvPr/>
        </p:nvPicPr>
        <p:blipFill>
          <a:blip r:embed="rId2"/>
          <a:stretch/>
        </p:blipFill>
        <p:spPr>
          <a:xfrm>
            <a:off x="6285960" y="2517480"/>
            <a:ext cx="5222880" cy="1056240"/>
          </a:xfrm>
          <a:prstGeom prst="rect">
            <a:avLst/>
          </a:prstGeom>
          <a:ln>
            <a:noFill/>
          </a:ln>
        </p:spPr>
      </p:pic>
      <p:sp>
        <p:nvSpPr>
          <p:cNvPr id="153" name="CustomShape 6"/>
          <p:cNvSpPr/>
          <p:nvPr/>
        </p:nvSpPr>
        <p:spPr>
          <a:xfrm>
            <a:off x="72360" y="1415160"/>
            <a:ext cx="86500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char * strcpy ( char * destination, const char * source );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zh-TW" sz="4400" spc="-1" strike="noStrike">
                <a:solidFill>
                  <a:srgbClr val="000000"/>
                </a:solidFill>
                <a:latin typeface="Calibri Light"/>
              </a:rPr>
              <a:t>DEMO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5" name="圖片 12" descr=""/>
          <p:cNvPicPr/>
          <p:nvPr/>
        </p:nvPicPr>
        <p:blipFill>
          <a:blip r:embed="rId1"/>
          <a:stretch/>
        </p:blipFill>
        <p:spPr>
          <a:xfrm>
            <a:off x="231840" y="3209040"/>
            <a:ext cx="2685960" cy="1209600"/>
          </a:xfrm>
          <a:prstGeom prst="rect">
            <a:avLst/>
          </a:prstGeom>
          <a:ln>
            <a:noFill/>
          </a:ln>
        </p:spPr>
      </p:pic>
      <p:pic>
        <p:nvPicPr>
          <p:cNvPr id="156" name="內容版面配置區 21" descr=""/>
          <p:cNvPicPr/>
          <p:nvPr/>
        </p:nvPicPr>
        <p:blipFill>
          <a:blip r:embed="rId2"/>
          <a:stretch/>
        </p:blipFill>
        <p:spPr>
          <a:xfrm>
            <a:off x="3101040" y="2023200"/>
            <a:ext cx="9011520" cy="3581640"/>
          </a:xfrm>
          <a:prstGeom prst="rect">
            <a:avLst/>
          </a:prstGeom>
          <a:ln>
            <a:noFill/>
          </a:ln>
        </p:spPr>
      </p:pic>
      <p:sp>
        <p:nvSpPr>
          <p:cNvPr id="157" name="CustomShape 2"/>
          <p:cNvSpPr/>
          <p:nvPr/>
        </p:nvSpPr>
        <p:spPr>
          <a:xfrm>
            <a:off x="952560" y="4454280"/>
            <a:ext cx="1566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 text file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zh-TW" sz="6000" spc="-1" strike="noStrike">
                <a:solidFill>
                  <a:srgbClr val="000000"/>
                </a:solidFill>
                <a:latin typeface="Calibri Light"/>
              </a:rPr>
              <a:t>Q &amp; A</a:t>
            </a:r>
            <a:endParaRPr b="0" lang="zh-TW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4413</TotalTime>
  <Application>LibreOffice/6.0.7.3$Linux_X86_64 LibreOffice_project/00m0$Build-3</Application>
  <Words>185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2013-09-14T06:56:01Z</dcterms:created>
  <dc:creator>amy780911</dc:creator>
  <dc:description/>
  <dc:language>en-US</dc:language>
  <cp:lastModifiedBy>jeff</cp:lastModifiedBy>
  <dcterms:modified xsi:type="dcterms:W3CDTF">2019-09-17T02:19:42Z</dcterms:modified>
  <cp:revision>139</cp:revision>
  <dc:subject/>
  <dc:title>Simple Liunx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