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66" r:id="rId9"/>
    <p:sldId id="268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75066" autoAdjust="0"/>
  </p:normalViewPr>
  <p:slideViewPr>
    <p:cSldViewPr snapToGrid="0">
      <p:cViewPr varScale="1">
        <p:scale>
          <a:sx n="51" d="100"/>
          <a:sy n="51" d="100"/>
        </p:scale>
        <p:origin x="5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D498E-B533-4E2B-80B2-01D8140ACFD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305E2-66A0-41EE-B7E0-BAC2B2577CCC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AA3F0E4-BA9F-49F2-899B-34F27ED502EC}" type="parTrans" cxnId="{6B13F6DC-8420-4278-9ABB-4C7301D180E7}">
      <dgm:prSet/>
      <dgm:spPr/>
      <dgm:t>
        <a:bodyPr/>
        <a:lstStyle/>
        <a:p>
          <a:endParaRPr lang="en-US"/>
        </a:p>
      </dgm:t>
    </dgm:pt>
    <dgm:pt modelId="{CF4245FB-8556-4B4D-9D9F-A9AF2EFBA070}" type="sibTrans" cxnId="{6B13F6DC-8420-4278-9ABB-4C7301D180E7}">
      <dgm:prSet/>
      <dgm:spPr/>
      <dgm:t>
        <a:bodyPr/>
        <a:lstStyle/>
        <a:p>
          <a:endParaRPr lang="en-US"/>
        </a:p>
      </dgm:t>
    </dgm:pt>
    <dgm:pt modelId="{D1902328-9D3E-48C8-AEFE-66DF68CC47F3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15AFAF00-5D35-41D8-97E3-26512285A970}" type="parTrans" cxnId="{DAE46A6D-96AF-4F2D-8AFD-1EAEDB7B763F}">
      <dgm:prSet/>
      <dgm:spPr/>
      <dgm:t>
        <a:bodyPr/>
        <a:lstStyle/>
        <a:p>
          <a:endParaRPr lang="en-US"/>
        </a:p>
      </dgm:t>
    </dgm:pt>
    <dgm:pt modelId="{F91E70B3-8D8D-49C9-9769-03FBD3BCDB91}" type="sibTrans" cxnId="{DAE46A6D-96AF-4F2D-8AFD-1EAEDB7B763F}">
      <dgm:prSet/>
      <dgm:spPr/>
      <dgm:t>
        <a:bodyPr/>
        <a:lstStyle/>
        <a:p>
          <a:endParaRPr lang="en-US"/>
        </a:p>
      </dgm:t>
    </dgm:pt>
    <dgm:pt modelId="{CFAD1409-58EE-4137-B041-217EA2C4FE02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AE5849DB-CD14-44DF-9272-31901ED5735C}" type="parTrans" cxnId="{500EE0A4-9E02-46EB-885B-D302FB660003}">
      <dgm:prSet/>
      <dgm:spPr/>
      <dgm:t>
        <a:bodyPr/>
        <a:lstStyle/>
        <a:p>
          <a:endParaRPr lang="en-US"/>
        </a:p>
      </dgm:t>
    </dgm:pt>
    <dgm:pt modelId="{C6BB1910-00B7-428B-A797-F22BE6D675F4}" type="sibTrans" cxnId="{500EE0A4-9E02-46EB-885B-D302FB660003}">
      <dgm:prSet/>
      <dgm:spPr/>
      <dgm:t>
        <a:bodyPr/>
        <a:lstStyle/>
        <a:p>
          <a:endParaRPr lang="en-US"/>
        </a:p>
      </dgm:t>
    </dgm:pt>
    <dgm:pt modelId="{5C1CD3E1-0547-4C0C-A428-CF2BE2B7B8CF}">
      <dgm:prSet phldrT="[Text]"/>
      <dgm:spPr/>
      <dgm:t>
        <a:bodyPr/>
        <a:lstStyle/>
        <a:p>
          <a:r>
            <a:rPr lang="en-US" dirty="0"/>
            <a:t>Structured data model</a:t>
          </a:r>
        </a:p>
      </dgm:t>
    </dgm:pt>
    <dgm:pt modelId="{97CEE6EB-3C33-4096-8074-398BF6C45BEF}" type="parTrans" cxnId="{A200AA68-820B-46FF-A91E-808A19560358}">
      <dgm:prSet/>
      <dgm:spPr/>
      <dgm:t>
        <a:bodyPr/>
        <a:lstStyle/>
        <a:p>
          <a:endParaRPr lang="en-US"/>
        </a:p>
      </dgm:t>
    </dgm:pt>
    <dgm:pt modelId="{A0937665-9A8A-437A-AF77-0CC7952698B7}" type="sibTrans" cxnId="{A200AA68-820B-46FF-A91E-808A19560358}">
      <dgm:prSet/>
      <dgm:spPr/>
      <dgm:t>
        <a:bodyPr/>
        <a:lstStyle/>
        <a:p>
          <a:endParaRPr lang="en-US"/>
        </a:p>
      </dgm:t>
    </dgm:pt>
    <dgm:pt modelId="{BC7B639E-9902-45B8-8373-2D87736FC7B9}">
      <dgm:prSet phldrT="[Text]"/>
      <dgm:spPr/>
      <dgm:t>
        <a:bodyPr/>
        <a:lstStyle/>
        <a:p>
          <a:r>
            <a:rPr lang="en-US" dirty="0"/>
            <a:t>Text-based models</a:t>
          </a:r>
        </a:p>
      </dgm:t>
    </dgm:pt>
    <dgm:pt modelId="{C1352F45-C428-4B22-B4F4-C391792C407D}" type="parTrans" cxnId="{9FC610D6-8A5F-42F1-A46E-7819BCE682CC}">
      <dgm:prSet/>
      <dgm:spPr/>
      <dgm:t>
        <a:bodyPr/>
        <a:lstStyle/>
        <a:p>
          <a:endParaRPr lang="en-US"/>
        </a:p>
      </dgm:t>
    </dgm:pt>
    <dgm:pt modelId="{B64ECFA3-EFC8-4182-B69D-18ABBBFB3781}" type="sibTrans" cxnId="{9FC610D6-8A5F-42F1-A46E-7819BCE682CC}">
      <dgm:prSet/>
      <dgm:spPr/>
      <dgm:t>
        <a:bodyPr/>
        <a:lstStyle/>
        <a:p>
          <a:endParaRPr lang="en-US"/>
        </a:p>
      </dgm:t>
    </dgm:pt>
    <dgm:pt modelId="{4C5A8B0B-A1F6-4F10-99C7-A3BAF8141777}">
      <dgm:prSet phldrT="[Text]"/>
      <dgm:spPr/>
      <dgm:t>
        <a:bodyPr/>
        <a:lstStyle/>
        <a:p>
          <a:r>
            <a:rPr lang="en-US" dirty="0"/>
            <a:t>Combined model</a:t>
          </a:r>
        </a:p>
      </dgm:t>
    </dgm:pt>
    <dgm:pt modelId="{7C1AADB1-B86D-4588-B06E-98F417A20A65}" type="parTrans" cxnId="{C02E629A-E91C-41DA-98E0-477BBD480A8E}">
      <dgm:prSet/>
      <dgm:spPr/>
      <dgm:t>
        <a:bodyPr/>
        <a:lstStyle/>
        <a:p>
          <a:endParaRPr lang="en-US"/>
        </a:p>
      </dgm:t>
    </dgm:pt>
    <dgm:pt modelId="{A54A9823-0374-4178-847E-5E4CCE8C0728}" type="sibTrans" cxnId="{C02E629A-E91C-41DA-98E0-477BBD480A8E}">
      <dgm:prSet/>
      <dgm:spPr/>
      <dgm:t>
        <a:bodyPr/>
        <a:lstStyle/>
        <a:p>
          <a:endParaRPr lang="en-US"/>
        </a:p>
      </dgm:t>
    </dgm:pt>
    <dgm:pt modelId="{893699B4-FC11-4408-8B93-9BD9676B2944}">
      <dgm:prSet phldrT="[Text]"/>
      <dgm:spPr/>
      <dgm:t>
        <a:bodyPr/>
        <a:lstStyle/>
        <a:p>
          <a:r>
            <a:rPr lang="en-US" dirty="0"/>
            <a:t>Feature Importance Analysis</a:t>
          </a:r>
        </a:p>
      </dgm:t>
    </dgm:pt>
    <dgm:pt modelId="{D6E73597-1FE7-4B10-8C98-73372A122BD7}" type="parTrans" cxnId="{499BC46B-1474-418D-9C37-660C9C8BCA3C}">
      <dgm:prSet/>
      <dgm:spPr/>
      <dgm:t>
        <a:bodyPr/>
        <a:lstStyle/>
        <a:p>
          <a:endParaRPr lang="en-US"/>
        </a:p>
      </dgm:t>
    </dgm:pt>
    <dgm:pt modelId="{552E8359-764D-4A45-8DA4-8B9D4DEFFAE6}" type="sibTrans" cxnId="{499BC46B-1474-418D-9C37-660C9C8BCA3C}">
      <dgm:prSet/>
      <dgm:spPr/>
      <dgm:t>
        <a:bodyPr/>
        <a:lstStyle/>
        <a:p>
          <a:endParaRPr lang="en-US"/>
        </a:p>
      </dgm:t>
    </dgm:pt>
    <dgm:pt modelId="{485F01D0-945E-4C70-9BA4-952903A7BADA}" type="pres">
      <dgm:prSet presAssocID="{391D498E-B533-4E2B-80B2-01D8140ACFD2}" presName="Name0" presStyleCnt="0">
        <dgm:presLayoutVars>
          <dgm:dir/>
          <dgm:resizeHandles val="exact"/>
        </dgm:presLayoutVars>
      </dgm:prSet>
      <dgm:spPr/>
    </dgm:pt>
    <dgm:pt modelId="{D74565FF-A713-4BB5-B49E-171CF602A12A}" type="pres">
      <dgm:prSet presAssocID="{694305E2-66A0-41EE-B7E0-BAC2B2577CCC}" presName="node" presStyleLbl="node1" presStyleIdx="0" presStyleCnt="7">
        <dgm:presLayoutVars>
          <dgm:bulletEnabled val="1"/>
        </dgm:presLayoutVars>
      </dgm:prSet>
      <dgm:spPr/>
    </dgm:pt>
    <dgm:pt modelId="{35AA6588-F42B-48A0-92F3-BD2EC2423EC3}" type="pres">
      <dgm:prSet presAssocID="{CF4245FB-8556-4B4D-9D9F-A9AF2EFBA070}" presName="sibTrans" presStyleLbl="sibTrans1D1" presStyleIdx="0" presStyleCnt="6"/>
      <dgm:spPr/>
    </dgm:pt>
    <dgm:pt modelId="{09694167-A4DA-47D3-BEA5-65A8F4BCB706}" type="pres">
      <dgm:prSet presAssocID="{CF4245FB-8556-4B4D-9D9F-A9AF2EFBA070}" presName="connectorText" presStyleLbl="sibTrans1D1" presStyleIdx="0" presStyleCnt="6"/>
      <dgm:spPr/>
    </dgm:pt>
    <dgm:pt modelId="{BB56D33F-969A-432A-A3BF-F1B169A42C81}" type="pres">
      <dgm:prSet presAssocID="{D1902328-9D3E-48C8-AEFE-66DF68CC47F3}" presName="node" presStyleLbl="node1" presStyleIdx="1" presStyleCnt="7">
        <dgm:presLayoutVars>
          <dgm:bulletEnabled val="1"/>
        </dgm:presLayoutVars>
      </dgm:prSet>
      <dgm:spPr/>
    </dgm:pt>
    <dgm:pt modelId="{DBE21C2F-A58B-427B-AD88-7379360C4CC6}" type="pres">
      <dgm:prSet presAssocID="{F91E70B3-8D8D-49C9-9769-03FBD3BCDB91}" presName="sibTrans" presStyleLbl="sibTrans1D1" presStyleIdx="1" presStyleCnt="6"/>
      <dgm:spPr/>
    </dgm:pt>
    <dgm:pt modelId="{CD25F3E5-6287-4E51-99CD-B79E52083725}" type="pres">
      <dgm:prSet presAssocID="{F91E70B3-8D8D-49C9-9769-03FBD3BCDB91}" presName="connectorText" presStyleLbl="sibTrans1D1" presStyleIdx="1" presStyleCnt="6"/>
      <dgm:spPr/>
    </dgm:pt>
    <dgm:pt modelId="{7558E9FC-4028-4DEF-A7DB-E42765A19FA4}" type="pres">
      <dgm:prSet presAssocID="{CFAD1409-58EE-4137-B041-217EA2C4FE02}" presName="node" presStyleLbl="node1" presStyleIdx="2" presStyleCnt="7">
        <dgm:presLayoutVars>
          <dgm:bulletEnabled val="1"/>
        </dgm:presLayoutVars>
      </dgm:prSet>
      <dgm:spPr/>
    </dgm:pt>
    <dgm:pt modelId="{6B3CB2DF-B2D1-4C46-9904-A01724EE91CA}" type="pres">
      <dgm:prSet presAssocID="{C6BB1910-00B7-428B-A797-F22BE6D675F4}" presName="sibTrans" presStyleLbl="sibTrans1D1" presStyleIdx="2" presStyleCnt="6"/>
      <dgm:spPr/>
    </dgm:pt>
    <dgm:pt modelId="{9E8BE928-0FB0-4A4A-801D-229268BBD307}" type="pres">
      <dgm:prSet presAssocID="{C6BB1910-00B7-428B-A797-F22BE6D675F4}" presName="connectorText" presStyleLbl="sibTrans1D1" presStyleIdx="2" presStyleCnt="6"/>
      <dgm:spPr/>
    </dgm:pt>
    <dgm:pt modelId="{AB8D39C3-89A6-45EB-AC96-BA906795EED8}" type="pres">
      <dgm:prSet presAssocID="{5C1CD3E1-0547-4C0C-A428-CF2BE2B7B8CF}" presName="node" presStyleLbl="node1" presStyleIdx="3" presStyleCnt="7">
        <dgm:presLayoutVars>
          <dgm:bulletEnabled val="1"/>
        </dgm:presLayoutVars>
      </dgm:prSet>
      <dgm:spPr/>
    </dgm:pt>
    <dgm:pt modelId="{98B642CD-BE41-4E77-8AA8-AA67D0151371}" type="pres">
      <dgm:prSet presAssocID="{A0937665-9A8A-437A-AF77-0CC7952698B7}" presName="sibTrans" presStyleLbl="sibTrans1D1" presStyleIdx="3" presStyleCnt="6"/>
      <dgm:spPr/>
    </dgm:pt>
    <dgm:pt modelId="{52FBAC53-7020-49A0-A238-929BDBAC5652}" type="pres">
      <dgm:prSet presAssocID="{A0937665-9A8A-437A-AF77-0CC7952698B7}" presName="connectorText" presStyleLbl="sibTrans1D1" presStyleIdx="3" presStyleCnt="6"/>
      <dgm:spPr/>
    </dgm:pt>
    <dgm:pt modelId="{D457A152-F073-4198-82D9-705026499960}" type="pres">
      <dgm:prSet presAssocID="{BC7B639E-9902-45B8-8373-2D87736FC7B9}" presName="node" presStyleLbl="node1" presStyleIdx="4" presStyleCnt="7">
        <dgm:presLayoutVars>
          <dgm:bulletEnabled val="1"/>
        </dgm:presLayoutVars>
      </dgm:prSet>
      <dgm:spPr/>
    </dgm:pt>
    <dgm:pt modelId="{2F2BE154-C3C2-4EF8-A7CA-FC63BEB17F6F}" type="pres">
      <dgm:prSet presAssocID="{B64ECFA3-EFC8-4182-B69D-18ABBBFB3781}" presName="sibTrans" presStyleLbl="sibTrans1D1" presStyleIdx="4" presStyleCnt="6"/>
      <dgm:spPr/>
    </dgm:pt>
    <dgm:pt modelId="{81063F1B-9B7B-4363-ABF0-CF62DCD09122}" type="pres">
      <dgm:prSet presAssocID="{B64ECFA3-EFC8-4182-B69D-18ABBBFB3781}" presName="connectorText" presStyleLbl="sibTrans1D1" presStyleIdx="4" presStyleCnt="6"/>
      <dgm:spPr/>
    </dgm:pt>
    <dgm:pt modelId="{16922A39-D0A7-4087-A894-94C100EF2075}" type="pres">
      <dgm:prSet presAssocID="{4C5A8B0B-A1F6-4F10-99C7-A3BAF8141777}" presName="node" presStyleLbl="node1" presStyleIdx="5" presStyleCnt="7">
        <dgm:presLayoutVars>
          <dgm:bulletEnabled val="1"/>
        </dgm:presLayoutVars>
      </dgm:prSet>
      <dgm:spPr/>
    </dgm:pt>
    <dgm:pt modelId="{A68C064A-AF30-4DAD-8B61-753AE43DF8BA}" type="pres">
      <dgm:prSet presAssocID="{A54A9823-0374-4178-847E-5E4CCE8C0728}" presName="sibTrans" presStyleLbl="sibTrans1D1" presStyleIdx="5" presStyleCnt="6"/>
      <dgm:spPr/>
    </dgm:pt>
    <dgm:pt modelId="{1720A6D4-7903-47C6-9128-C93F9A6EDBCC}" type="pres">
      <dgm:prSet presAssocID="{A54A9823-0374-4178-847E-5E4CCE8C0728}" presName="connectorText" presStyleLbl="sibTrans1D1" presStyleIdx="5" presStyleCnt="6"/>
      <dgm:spPr/>
    </dgm:pt>
    <dgm:pt modelId="{F8A10244-60CB-4DF9-BAD3-01CE9E6D75E4}" type="pres">
      <dgm:prSet presAssocID="{893699B4-FC11-4408-8B93-9BD9676B2944}" presName="node" presStyleLbl="node1" presStyleIdx="6" presStyleCnt="7">
        <dgm:presLayoutVars>
          <dgm:bulletEnabled val="1"/>
        </dgm:presLayoutVars>
      </dgm:prSet>
      <dgm:spPr/>
    </dgm:pt>
  </dgm:ptLst>
  <dgm:cxnLst>
    <dgm:cxn modelId="{6980D303-B937-4757-9241-CBA50D1E9407}" type="presOf" srcId="{694305E2-66A0-41EE-B7E0-BAC2B2577CCC}" destId="{D74565FF-A713-4BB5-B49E-171CF602A12A}" srcOrd="0" destOrd="0" presId="urn:microsoft.com/office/officeart/2005/8/layout/bProcess3"/>
    <dgm:cxn modelId="{B2152216-2009-490F-9CC0-BCF7022F9ACA}" type="presOf" srcId="{5C1CD3E1-0547-4C0C-A428-CF2BE2B7B8CF}" destId="{AB8D39C3-89A6-45EB-AC96-BA906795EED8}" srcOrd="0" destOrd="0" presId="urn:microsoft.com/office/officeart/2005/8/layout/bProcess3"/>
    <dgm:cxn modelId="{EC0E3E28-914D-48BD-99A7-859C65195A17}" type="presOf" srcId="{C6BB1910-00B7-428B-A797-F22BE6D675F4}" destId="{6B3CB2DF-B2D1-4C46-9904-A01724EE91CA}" srcOrd="0" destOrd="0" presId="urn:microsoft.com/office/officeart/2005/8/layout/bProcess3"/>
    <dgm:cxn modelId="{8834CB30-B18A-4606-8B06-04A42EA6FDCC}" type="presOf" srcId="{F91E70B3-8D8D-49C9-9769-03FBD3BCDB91}" destId="{DBE21C2F-A58B-427B-AD88-7379360C4CC6}" srcOrd="0" destOrd="0" presId="urn:microsoft.com/office/officeart/2005/8/layout/bProcess3"/>
    <dgm:cxn modelId="{4DA40C32-606C-4150-934D-33BC702B1514}" type="presOf" srcId="{F91E70B3-8D8D-49C9-9769-03FBD3BCDB91}" destId="{CD25F3E5-6287-4E51-99CD-B79E52083725}" srcOrd="1" destOrd="0" presId="urn:microsoft.com/office/officeart/2005/8/layout/bProcess3"/>
    <dgm:cxn modelId="{98705837-9F0C-45DC-B5ED-1F71DFB2727D}" type="presOf" srcId="{B64ECFA3-EFC8-4182-B69D-18ABBBFB3781}" destId="{81063F1B-9B7B-4363-ABF0-CF62DCD09122}" srcOrd="1" destOrd="0" presId="urn:microsoft.com/office/officeart/2005/8/layout/bProcess3"/>
    <dgm:cxn modelId="{51E7D243-2271-471B-A132-11282A958FBC}" type="presOf" srcId="{A0937665-9A8A-437A-AF77-0CC7952698B7}" destId="{52FBAC53-7020-49A0-A238-929BDBAC5652}" srcOrd="1" destOrd="0" presId="urn:microsoft.com/office/officeart/2005/8/layout/bProcess3"/>
    <dgm:cxn modelId="{E1493146-943B-4D4B-88FD-F0E77066A68E}" type="presOf" srcId="{BC7B639E-9902-45B8-8373-2D87736FC7B9}" destId="{D457A152-F073-4198-82D9-705026499960}" srcOrd="0" destOrd="0" presId="urn:microsoft.com/office/officeart/2005/8/layout/bProcess3"/>
    <dgm:cxn modelId="{A200AA68-820B-46FF-A91E-808A19560358}" srcId="{391D498E-B533-4E2B-80B2-01D8140ACFD2}" destId="{5C1CD3E1-0547-4C0C-A428-CF2BE2B7B8CF}" srcOrd="3" destOrd="0" parTransId="{97CEE6EB-3C33-4096-8074-398BF6C45BEF}" sibTransId="{A0937665-9A8A-437A-AF77-0CC7952698B7}"/>
    <dgm:cxn modelId="{499BC46B-1474-418D-9C37-660C9C8BCA3C}" srcId="{391D498E-B533-4E2B-80B2-01D8140ACFD2}" destId="{893699B4-FC11-4408-8B93-9BD9676B2944}" srcOrd="6" destOrd="0" parTransId="{D6E73597-1FE7-4B10-8C98-73372A122BD7}" sibTransId="{552E8359-764D-4A45-8DA4-8B9D4DEFFAE6}"/>
    <dgm:cxn modelId="{DAE46A6D-96AF-4F2D-8AFD-1EAEDB7B763F}" srcId="{391D498E-B533-4E2B-80B2-01D8140ACFD2}" destId="{D1902328-9D3E-48C8-AEFE-66DF68CC47F3}" srcOrd="1" destOrd="0" parTransId="{15AFAF00-5D35-41D8-97E3-26512285A970}" sibTransId="{F91E70B3-8D8D-49C9-9769-03FBD3BCDB91}"/>
    <dgm:cxn modelId="{E1428A8C-7EB1-48FD-AD19-A3EFF972ABBB}" type="presOf" srcId="{B64ECFA3-EFC8-4182-B69D-18ABBBFB3781}" destId="{2F2BE154-C3C2-4EF8-A7CA-FC63BEB17F6F}" srcOrd="0" destOrd="0" presId="urn:microsoft.com/office/officeart/2005/8/layout/bProcess3"/>
    <dgm:cxn modelId="{E9BA1599-E3B4-49AB-A2EE-7C1671F6BD74}" type="presOf" srcId="{C6BB1910-00B7-428B-A797-F22BE6D675F4}" destId="{9E8BE928-0FB0-4A4A-801D-229268BBD307}" srcOrd="1" destOrd="0" presId="urn:microsoft.com/office/officeart/2005/8/layout/bProcess3"/>
    <dgm:cxn modelId="{BFE7C399-FFBD-43C7-8DDC-4F648828856E}" type="presOf" srcId="{CFAD1409-58EE-4137-B041-217EA2C4FE02}" destId="{7558E9FC-4028-4DEF-A7DB-E42765A19FA4}" srcOrd="0" destOrd="0" presId="urn:microsoft.com/office/officeart/2005/8/layout/bProcess3"/>
    <dgm:cxn modelId="{C02E629A-E91C-41DA-98E0-477BBD480A8E}" srcId="{391D498E-B533-4E2B-80B2-01D8140ACFD2}" destId="{4C5A8B0B-A1F6-4F10-99C7-A3BAF8141777}" srcOrd="5" destOrd="0" parTransId="{7C1AADB1-B86D-4588-B06E-98F417A20A65}" sibTransId="{A54A9823-0374-4178-847E-5E4CCE8C0728}"/>
    <dgm:cxn modelId="{B85C799C-C15E-4542-9966-2A57DC655DEF}" type="presOf" srcId="{A0937665-9A8A-437A-AF77-0CC7952698B7}" destId="{98B642CD-BE41-4E77-8AA8-AA67D0151371}" srcOrd="0" destOrd="0" presId="urn:microsoft.com/office/officeart/2005/8/layout/bProcess3"/>
    <dgm:cxn modelId="{500EE0A4-9E02-46EB-885B-D302FB660003}" srcId="{391D498E-B533-4E2B-80B2-01D8140ACFD2}" destId="{CFAD1409-58EE-4137-B041-217EA2C4FE02}" srcOrd="2" destOrd="0" parTransId="{AE5849DB-CD14-44DF-9272-31901ED5735C}" sibTransId="{C6BB1910-00B7-428B-A797-F22BE6D675F4}"/>
    <dgm:cxn modelId="{605F0EB0-A95B-4A2A-B8FC-90B888E21DED}" type="presOf" srcId="{391D498E-B533-4E2B-80B2-01D8140ACFD2}" destId="{485F01D0-945E-4C70-9BA4-952903A7BADA}" srcOrd="0" destOrd="0" presId="urn:microsoft.com/office/officeart/2005/8/layout/bProcess3"/>
    <dgm:cxn modelId="{3E2B56B0-D78E-44FB-A2A2-F734236DACAA}" type="presOf" srcId="{CF4245FB-8556-4B4D-9D9F-A9AF2EFBA070}" destId="{35AA6588-F42B-48A0-92F3-BD2EC2423EC3}" srcOrd="0" destOrd="0" presId="urn:microsoft.com/office/officeart/2005/8/layout/bProcess3"/>
    <dgm:cxn modelId="{8CA91FB5-8AA3-4842-B393-D5C5353F9CBD}" type="presOf" srcId="{4C5A8B0B-A1F6-4F10-99C7-A3BAF8141777}" destId="{16922A39-D0A7-4087-A894-94C100EF2075}" srcOrd="0" destOrd="0" presId="urn:microsoft.com/office/officeart/2005/8/layout/bProcess3"/>
    <dgm:cxn modelId="{C9C217B9-B1D7-4120-A4FC-4A225C69D576}" type="presOf" srcId="{A54A9823-0374-4178-847E-5E4CCE8C0728}" destId="{A68C064A-AF30-4DAD-8B61-753AE43DF8BA}" srcOrd="0" destOrd="0" presId="urn:microsoft.com/office/officeart/2005/8/layout/bProcess3"/>
    <dgm:cxn modelId="{3B4742CC-E7BC-482B-8EBE-8FF14FBCF669}" type="presOf" srcId="{D1902328-9D3E-48C8-AEFE-66DF68CC47F3}" destId="{BB56D33F-969A-432A-A3BF-F1B169A42C81}" srcOrd="0" destOrd="0" presId="urn:microsoft.com/office/officeart/2005/8/layout/bProcess3"/>
    <dgm:cxn modelId="{9FC610D6-8A5F-42F1-A46E-7819BCE682CC}" srcId="{391D498E-B533-4E2B-80B2-01D8140ACFD2}" destId="{BC7B639E-9902-45B8-8373-2D87736FC7B9}" srcOrd="4" destOrd="0" parTransId="{C1352F45-C428-4B22-B4F4-C391792C407D}" sibTransId="{B64ECFA3-EFC8-4182-B69D-18ABBBFB3781}"/>
    <dgm:cxn modelId="{6B13F6DC-8420-4278-9ABB-4C7301D180E7}" srcId="{391D498E-B533-4E2B-80B2-01D8140ACFD2}" destId="{694305E2-66A0-41EE-B7E0-BAC2B2577CCC}" srcOrd="0" destOrd="0" parTransId="{CAA3F0E4-BA9F-49F2-899B-34F27ED502EC}" sibTransId="{CF4245FB-8556-4B4D-9D9F-A9AF2EFBA070}"/>
    <dgm:cxn modelId="{2FF19FEB-AA5C-434A-9AB7-CBEFABED2A57}" type="presOf" srcId="{CF4245FB-8556-4B4D-9D9F-A9AF2EFBA070}" destId="{09694167-A4DA-47D3-BEA5-65A8F4BCB706}" srcOrd="1" destOrd="0" presId="urn:microsoft.com/office/officeart/2005/8/layout/bProcess3"/>
    <dgm:cxn modelId="{A21224EF-B123-4708-8AEE-AF6FABA9B57D}" type="presOf" srcId="{893699B4-FC11-4408-8B93-9BD9676B2944}" destId="{F8A10244-60CB-4DF9-BAD3-01CE9E6D75E4}" srcOrd="0" destOrd="0" presId="urn:microsoft.com/office/officeart/2005/8/layout/bProcess3"/>
    <dgm:cxn modelId="{255CC8FB-34C3-46E9-90AF-B473697774B2}" type="presOf" srcId="{A54A9823-0374-4178-847E-5E4CCE8C0728}" destId="{1720A6D4-7903-47C6-9128-C93F9A6EDBCC}" srcOrd="1" destOrd="0" presId="urn:microsoft.com/office/officeart/2005/8/layout/bProcess3"/>
    <dgm:cxn modelId="{892C2FB0-EC3D-4DD6-B511-3B5F51F1111E}" type="presParOf" srcId="{485F01D0-945E-4C70-9BA4-952903A7BADA}" destId="{D74565FF-A713-4BB5-B49E-171CF602A12A}" srcOrd="0" destOrd="0" presId="urn:microsoft.com/office/officeart/2005/8/layout/bProcess3"/>
    <dgm:cxn modelId="{8CFED4FC-8DAD-4800-86FF-E7AEE1709F82}" type="presParOf" srcId="{485F01D0-945E-4C70-9BA4-952903A7BADA}" destId="{35AA6588-F42B-48A0-92F3-BD2EC2423EC3}" srcOrd="1" destOrd="0" presId="urn:microsoft.com/office/officeart/2005/8/layout/bProcess3"/>
    <dgm:cxn modelId="{D1F2FA81-AA72-4EB9-BC81-A71B236392E2}" type="presParOf" srcId="{35AA6588-F42B-48A0-92F3-BD2EC2423EC3}" destId="{09694167-A4DA-47D3-BEA5-65A8F4BCB706}" srcOrd="0" destOrd="0" presId="urn:microsoft.com/office/officeart/2005/8/layout/bProcess3"/>
    <dgm:cxn modelId="{462F68E7-28BF-4E4F-AB49-7534EE9BB17C}" type="presParOf" srcId="{485F01D0-945E-4C70-9BA4-952903A7BADA}" destId="{BB56D33F-969A-432A-A3BF-F1B169A42C81}" srcOrd="2" destOrd="0" presId="urn:microsoft.com/office/officeart/2005/8/layout/bProcess3"/>
    <dgm:cxn modelId="{7677C7D7-1019-4D71-9790-2184C5F89B79}" type="presParOf" srcId="{485F01D0-945E-4C70-9BA4-952903A7BADA}" destId="{DBE21C2F-A58B-427B-AD88-7379360C4CC6}" srcOrd="3" destOrd="0" presId="urn:microsoft.com/office/officeart/2005/8/layout/bProcess3"/>
    <dgm:cxn modelId="{4969F5CF-FD2C-4B33-99C2-8BDE3EF4F95E}" type="presParOf" srcId="{DBE21C2F-A58B-427B-AD88-7379360C4CC6}" destId="{CD25F3E5-6287-4E51-99CD-B79E52083725}" srcOrd="0" destOrd="0" presId="urn:microsoft.com/office/officeart/2005/8/layout/bProcess3"/>
    <dgm:cxn modelId="{82D37E6E-2C91-4AEE-8F9F-F5084C534F33}" type="presParOf" srcId="{485F01D0-945E-4C70-9BA4-952903A7BADA}" destId="{7558E9FC-4028-4DEF-A7DB-E42765A19FA4}" srcOrd="4" destOrd="0" presId="urn:microsoft.com/office/officeart/2005/8/layout/bProcess3"/>
    <dgm:cxn modelId="{0B5FF5D8-0095-496D-80FB-895B1B2CD4E9}" type="presParOf" srcId="{485F01D0-945E-4C70-9BA4-952903A7BADA}" destId="{6B3CB2DF-B2D1-4C46-9904-A01724EE91CA}" srcOrd="5" destOrd="0" presId="urn:microsoft.com/office/officeart/2005/8/layout/bProcess3"/>
    <dgm:cxn modelId="{962E6A9D-C27D-4484-AF74-4B2232A0C39D}" type="presParOf" srcId="{6B3CB2DF-B2D1-4C46-9904-A01724EE91CA}" destId="{9E8BE928-0FB0-4A4A-801D-229268BBD307}" srcOrd="0" destOrd="0" presId="urn:microsoft.com/office/officeart/2005/8/layout/bProcess3"/>
    <dgm:cxn modelId="{96ABC618-010C-47FB-9235-6C8E2D5B0BA1}" type="presParOf" srcId="{485F01D0-945E-4C70-9BA4-952903A7BADA}" destId="{AB8D39C3-89A6-45EB-AC96-BA906795EED8}" srcOrd="6" destOrd="0" presId="urn:microsoft.com/office/officeart/2005/8/layout/bProcess3"/>
    <dgm:cxn modelId="{7AC0251D-F475-4ABA-BEB8-9C089ACBFC4F}" type="presParOf" srcId="{485F01D0-945E-4C70-9BA4-952903A7BADA}" destId="{98B642CD-BE41-4E77-8AA8-AA67D0151371}" srcOrd="7" destOrd="0" presId="urn:microsoft.com/office/officeart/2005/8/layout/bProcess3"/>
    <dgm:cxn modelId="{6BDFE028-5C0C-4E34-A052-F276BB6A9D0A}" type="presParOf" srcId="{98B642CD-BE41-4E77-8AA8-AA67D0151371}" destId="{52FBAC53-7020-49A0-A238-929BDBAC5652}" srcOrd="0" destOrd="0" presId="urn:microsoft.com/office/officeart/2005/8/layout/bProcess3"/>
    <dgm:cxn modelId="{DB31C2F0-01EB-4902-B08E-F471CA46EEA7}" type="presParOf" srcId="{485F01D0-945E-4C70-9BA4-952903A7BADA}" destId="{D457A152-F073-4198-82D9-705026499960}" srcOrd="8" destOrd="0" presId="urn:microsoft.com/office/officeart/2005/8/layout/bProcess3"/>
    <dgm:cxn modelId="{782509DC-A84F-4476-BAF9-E2B5C5FC7AC0}" type="presParOf" srcId="{485F01D0-945E-4C70-9BA4-952903A7BADA}" destId="{2F2BE154-C3C2-4EF8-A7CA-FC63BEB17F6F}" srcOrd="9" destOrd="0" presId="urn:microsoft.com/office/officeart/2005/8/layout/bProcess3"/>
    <dgm:cxn modelId="{4BE83EAC-F47B-4126-B772-3A6C1276B25A}" type="presParOf" srcId="{2F2BE154-C3C2-4EF8-A7CA-FC63BEB17F6F}" destId="{81063F1B-9B7B-4363-ABF0-CF62DCD09122}" srcOrd="0" destOrd="0" presId="urn:microsoft.com/office/officeart/2005/8/layout/bProcess3"/>
    <dgm:cxn modelId="{6201DB8B-B98D-4CC2-9AA0-050DDECA53FE}" type="presParOf" srcId="{485F01D0-945E-4C70-9BA4-952903A7BADA}" destId="{16922A39-D0A7-4087-A894-94C100EF2075}" srcOrd="10" destOrd="0" presId="urn:microsoft.com/office/officeart/2005/8/layout/bProcess3"/>
    <dgm:cxn modelId="{610D23F7-DDBB-4A2D-9CDE-ED0CA6EA0B6B}" type="presParOf" srcId="{485F01D0-945E-4C70-9BA4-952903A7BADA}" destId="{A68C064A-AF30-4DAD-8B61-753AE43DF8BA}" srcOrd="11" destOrd="0" presId="urn:microsoft.com/office/officeart/2005/8/layout/bProcess3"/>
    <dgm:cxn modelId="{754C14AE-4354-41F7-BD77-6771535777CD}" type="presParOf" srcId="{A68C064A-AF30-4DAD-8B61-753AE43DF8BA}" destId="{1720A6D4-7903-47C6-9128-C93F9A6EDBCC}" srcOrd="0" destOrd="0" presId="urn:microsoft.com/office/officeart/2005/8/layout/bProcess3"/>
    <dgm:cxn modelId="{A55C1040-33E8-4376-A986-6D2F98EA264E}" type="presParOf" srcId="{485F01D0-945E-4C70-9BA4-952903A7BADA}" destId="{F8A10244-60CB-4DF9-BAD3-01CE9E6D75E4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9C302-ECD5-43B3-A85B-E7D490728D8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5FFB7E-5DE1-4F3E-9C91-04ECEC0CD3E6}">
      <dgm:prSet phldrT="[Text]"/>
      <dgm:spPr/>
      <dgm:t>
        <a:bodyPr/>
        <a:lstStyle/>
        <a:p>
          <a:r>
            <a:rPr lang="en-US" dirty="0"/>
            <a:t>Structured</a:t>
          </a:r>
        </a:p>
      </dgm:t>
    </dgm:pt>
    <dgm:pt modelId="{BB6815C8-9CDF-4497-97EA-FD7BB995F630}" type="parTrans" cxnId="{779522D8-43D1-41A8-9EAB-0572055D1290}">
      <dgm:prSet/>
      <dgm:spPr/>
      <dgm:t>
        <a:bodyPr/>
        <a:lstStyle/>
        <a:p>
          <a:endParaRPr lang="en-US"/>
        </a:p>
      </dgm:t>
    </dgm:pt>
    <dgm:pt modelId="{0B962626-C536-4E36-802B-B4D7ACF5E377}" type="sibTrans" cxnId="{779522D8-43D1-41A8-9EAB-0572055D1290}">
      <dgm:prSet/>
      <dgm:spPr/>
      <dgm:t>
        <a:bodyPr/>
        <a:lstStyle/>
        <a:p>
          <a:endParaRPr lang="en-US"/>
        </a:p>
      </dgm:t>
    </dgm:pt>
    <dgm:pt modelId="{270C5C5B-46C7-47C5-A18A-F8EB251C3FA3}">
      <dgm:prSet phldrT="[Text]"/>
      <dgm:spPr/>
      <dgm:t>
        <a:bodyPr/>
        <a:lstStyle/>
        <a:p>
          <a:r>
            <a:rPr lang="en-US" dirty="0"/>
            <a:t>Claim details, demographics, sentiment, emotions features</a:t>
          </a:r>
        </a:p>
      </dgm:t>
    </dgm:pt>
    <dgm:pt modelId="{C58260AE-97F1-4BA3-B49E-935DB2DF8D02}" type="parTrans" cxnId="{0A3681D4-27A1-4007-B206-DFCAE08FC40A}">
      <dgm:prSet/>
      <dgm:spPr/>
      <dgm:t>
        <a:bodyPr/>
        <a:lstStyle/>
        <a:p>
          <a:endParaRPr lang="en-US"/>
        </a:p>
      </dgm:t>
    </dgm:pt>
    <dgm:pt modelId="{703BE3DD-1A5A-4507-9AEB-E715596AE733}" type="sibTrans" cxnId="{0A3681D4-27A1-4007-B206-DFCAE08FC40A}">
      <dgm:prSet/>
      <dgm:spPr/>
      <dgm:t>
        <a:bodyPr/>
        <a:lstStyle/>
        <a:p>
          <a:endParaRPr lang="en-US"/>
        </a:p>
      </dgm:t>
    </dgm:pt>
    <dgm:pt modelId="{7E99CB49-5F55-4C7B-9CC1-7BC2049CE4EA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5FECBEA2-82AF-47C0-AE0B-6C418A3C130D}" type="parTrans" cxnId="{8FD32620-0A6B-47EB-BC0B-923549A966EE}">
      <dgm:prSet/>
      <dgm:spPr/>
      <dgm:t>
        <a:bodyPr/>
        <a:lstStyle/>
        <a:p>
          <a:endParaRPr lang="en-US"/>
        </a:p>
      </dgm:t>
    </dgm:pt>
    <dgm:pt modelId="{165826C1-C12F-4865-9E63-BABB2AB754FE}" type="sibTrans" cxnId="{8FD32620-0A6B-47EB-BC0B-923549A966EE}">
      <dgm:prSet/>
      <dgm:spPr/>
      <dgm:t>
        <a:bodyPr/>
        <a:lstStyle/>
        <a:p>
          <a:endParaRPr lang="en-US"/>
        </a:p>
      </dgm:t>
    </dgm:pt>
    <dgm:pt modelId="{6A413573-053D-48D6-A04E-A0DF91A8011D}">
      <dgm:prSet phldrT="[Text]"/>
      <dgm:spPr/>
      <dgm:t>
        <a:bodyPr/>
        <a:lstStyle/>
        <a:p>
          <a:r>
            <a:rPr lang="en-US" dirty="0"/>
            <a:t>Pre-trained embedding</a:t>
          </a:r>
        </a:p>
      </dgm:t>
    </dgm:pt>
    <dgm:pt modelId="{5F2BFAD4-425E-4382-8E94-D6582C2CE6D8}" type="parTrans" cxnId="{E4DA51F4-589D-446F-AC5A-A03EB96CCE91}">
      <dgm:prSet/>
      <dgm:spPr/>
      <dgm:t>
        <a:bodyPr/>
        <a:lstStyle/>
        <a:p>
          <a:endParaRPr lang="en-US"/>
        </a:p>
      </dgm:t>
    </dgm:pt>
    <dgm:pt modelId="{F41901D8-10A5-4FAC-B332-F176DBC11B18}" type="sibTrans" cxnId="{E4DA51F4-589D-446F-AC5A-A03EB96CCE91}">
      <dgm:prSet/>
      <dgm:spPr/>
      <dgm:t>
        <a:bodyPr/>
        <a:lstStyle/>
        <a:p>
          <a:endParaRPr lang="en-US"/>
        </a:p>
      </dgm:t>
    </dgm:pt>
    <dgm:pt modelId="{54978991-94A6-4253-B981-B1F9EADD6138}">
      <dgm:prSet phldrT="[Text]"/>
      <dgm:spPr/>
      <dgm:t>
        <a:bodyPr/>
        <a:lstStyle/>
        <a:p>
          <a:r>
            <a:rPr lang="en-US" dirty="0"/>
            <a:t>Combined</a:t>
          </a:r>
        </a:p>
      </dgm:t>
    </dgm:pt>
    <dgm:pt modelId="{F22A5270-540C-49AB-B6A2-E0DBE88C04D7}" type="parTrans" cxnId="{47A63C41-1BB8-4334-AE3F-5834358C6538}">
      <dgm:prSet/>
      <dgm:spPr/>
      <dgm:t>
        <a:bodyPr/>
        <a:lstStyle/>
        <a:p>
          <a:endParaRPr lang="en-US"/>
        </a:p>
      </dgm:t>
    </dgm:pt>
    <dgm:pt modelId="{6FEC2DEB-76F0-46FE-AAF7-0D533E0E0797}" type="sibTrans" cxnId="{47A63C41-1BB8-4334-AE3F-5834358C6538}">
      <dgm:prSet/>
      <dgm:spPr/>
      <dgm:t>
        <a:bodyPr/>
        <a:lstStyle/>
        <a:p>
          <a:endParaRPr lang="en-US"/>
        </a:p>
      </dgm:t>
    </dgm:pt>
    <dgm:pt modelId="{14DEF7DD-7456-44AF-983C-5AD0273C372C}">
      <dgm:prSet phldrT="[Text]"/>
      <dgm:spPr/>
      <dgm:t>
        <a:bodyPr/>
        <a:lstStyle/>
        <a:p>
          <a:r>
            <a:rPr lang="en-US" dirty="0"/>
            <a:t>Included top TF-IDF features</a:t>
          </a:r>
        </a:p>
      </dgm:t>
    </dgm:pt>
    <dgm:pt modelId="{D72E49C0-3A94-433E-8333-E930B723A82B}" type="parTrans" cxnId="{8E41FC61-1130-4718-88D8-4994254656CC}">
      <dgm:prSet/>
      <dgm:spPr/>
      <dgm:t>
        <a:bodyPr/>
        <a:lstStyle/>
        <a:p>
          <a:endParaRPr lang="en-US"/>
        </a:p>
      </dgm:t>
    </dgm:pt>
    <dgm:pt modelId="{89B7CC0F-9585-4B0D-981E-AE3BDED02A68}" type="sibTrans" cxnId="{8E41FC61-1130-4718-88D8-4994254656CC}">
      <dgm:prSet/>
      <dgm:spPr/>
      <dgm:t>
        <a:bodyPr/>
        <a:lstStyle/>
        <a:p>
          <a:endParaRPr lang="en-US"/>
        </a:p>
      </dgm:t>
    </dgm:pt>
    <dgm:pt modelId="{898E1CE1-31CE-44BD-9CE1-FB89826F90EE}">
      <dgm:prSet phldrT="[Text]"/>
      <dgm:spPr/>
      <dgm:t>
        <a:bodyPr/>
        <a:lstStyle/>
        <a:p>
          <a:r>
            <a:rPr lang="en-US" dirty="0"/>
            <a:t>Word2vec embedding trained on data</a:t>
          </a:r>
        </a:p>
      </dgm:t>
    </dgm:pt>
    <dgm:pt modelId="{7F23C594-2F73-48E4-B8AE-769AA418E717}" type="parTrans" cxnId="{B099FF83-5B21-49D8-9E9B-20953A6ACFB3}">
      <dgm:prSet/>
      <dgm:spPr/>
      <dgm:t>
        <a:bodyPr/>
        <a:lstStyle/>
        <a:p>
          <a:endParaRPr lang="en-US"/>
        </a:p>
      </dgm:t>
    </dgm:pt>
    <dgm:pt modelId="{0AC1CA2E-10FF-4A02-A175-5F15F4D1DF2B}" type="sibTrans" cxnId="{B099FF83-5B21-49D8-9E9B-20953A6ACFB3}">
      <dgm:prSet/>
      <dgm:spPr/>
      <dgm:t>
        <a:bodyPr/>
        <a:lstStyle/>
        <a:p>
          <a:endParaRPr lang="en-US"/>
        </a:p>
      </dgm:t>
    </dgm:pt>
    <dgm:pt modelId="{77A04E9F-0EE9-4471-BD0D-D9C378EDD7F7}">
      <dgm:prSet phldrT="[Text]"/>
      <dgm:spPr/>
      <dgm:t>
        <a:bodyPr/>
        <a:lstStyle/>
        <a:p>
          <a:r>
            <a:rPr lang="en-US" dirty="0"/>
            <a:t>Ensemble</a:t>
          </a:r>
        </a:p>
      </dgm:t>
    </dgm:pt>
    <dgm:pt modelId="{392BEFFA-12DB-4340-84C0-CB80FD04BB8B}" type="parTrans" cxnId="{DE9EAFA5-6806-4817-9E8F-0757F764C4D3}">
      <dgm:prSet/>
      <dgm:spPr/>
      <dgm:t>
        <a:bodyPr/>
        <a:lstStyle/>
        <a:p>
          <a:endParaRPr lang="en-US"/>
        </a:p>
      </dgm:t>
    </dgm:pt>
    <dgm:pt modelId="{EC073DC8-8397-4710-AF44-33BA10D06ECE}" type="sibTrans" cxnId="{DE9EAFA5-6806-4817-9E8F-0757F764C4D3}">
      <dgm:prSet/>
      <dgm:spPr/>
      <dgm:t>
        <a:bodyPr/>
        <a:lstStyle/>
        <a:p>
          <a:endParaRPr lang="en-US"/>
        </a:p>
      </dgm:t>
    </dgm:pt>
    <dgm:pt modelId="{54C554D7-3203-4F5A-BD55-D988E5EB21E4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9843C968-ED3D-4604-863B-6AEE5E64588C}" type="parTrans" cxnId="{8DB1D2BE-6944-4B9D-B3DE-E7AABCC4205C}">
      <dgm:prSet/>
      <dgm:spPr/>
      <dgm:t>
        <a:bodyPr/>
        <a:lstStyle/>
        <a:p>
          <a:endParaRPr lang="en-US"/>
        </a:p>
      </dgm:t>
    </dgm:pt>
    <dgm:pt modelId="{A5839F86-9A42-4CA2-9CF2-C805A0370409}" type="sibTrans" cxnId="{8DB1D2BE-6944-4B9D-B3DE-E7AABCC4205C}">
      <dgm:prSet/>
      <dgm:spPr/>
      <dgm:t>
        <a:bodyPr/>
        <a:lstStyle/>
        <a:p>
          <a:endParaRPr lang="en-US"/>
        </a:p>
      </dgm:t>
    </dgm:pt>
    <dgm:pt modelId="{4DA83822-20E9-4BDE-85E6-50BC04A3FD8C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058E388D-9F1D-4067-B382-5CC8A7A84CC3}" type="parTrans" cxnId="{9CACF9EF-E3F8-4EF3-8C62-5E20FAEC22E6}">
      <dgm:prSet/>
      <dgm:spPr/>
      <dgm:t>
        <a:bodyPr/>
        <a:lstStyle/>
        <a:p>
          <a:endParaRPr lang="en-US"/>
        </a:p>
      </dgm:t>
    </dgm:pt>
    <dgm:pt modelId="{CCB5D95D-5D5F-41B9-ABEF-5592E3303B86}" type="sibTrans" cxnId="{9CACF9EF-E3F8-4EF3-8C62-5E20FAEC22E6}">
      <dgm:prSet/>
      <dgm:spPr/>
      <dgm:t>
        <a:bodyPr/>
        <a:lstStyle/>
        <a:p>
          <a:endParaRPr lang="en-US"/>
        </a:p>
      </dgm:t>
    </dgm:pt>
    <dgm:pt modelId="{5BA8E095-C5F7-4C79-B581-88F13F4001F5}">
      <dgm:prSet phldrT="[Text]"/>
      <dgm:spPr/>
      <dgm:t>
        <a:bodyPr/>
        <a:lstStyle/>
        <a:p>
          <a:r>
            <a:rPr lang="en-US" dirty="0"/>
            <a:t>Simple architecture</a:t>
          </a:r>
        </a:p>
      </dgm:t>
    </dgm:pt>
    <dgm:pt modelId="{5B143185-55B0-45DE-BE8C-A895CEF7BA77}" type="parTrans" cxnId="{39C0D8A4-C38B-43AB-934C-78E6FBC84606}">
      <dgm:prSet/>
      <dgm:spPr/>
    </dgm:pt>
    <dgm:pt modelId="{C0A40F5A-77A4-4331-8F7B-ADDFED5DB20E}" type="sibTrans" cxnId="{39C0D8A4-C38B-43AB-934C-78E6FBC84606}">
      <dgm:prSet/>
      <dgm:spPr/>
    </dgm:pt>
    <dgm:pt modelId="{AFDF4F41-A7FC-46E8-8D2B-5F538E2E87FE}">
      <dgm:prSet phldrT="[Text]"/>
      <dgm:spPr/>
      <dgm:t>
        <a:bodyPr/>
        <a:lstStyle/>
        <a:p>
          <a:r>
            <a:rPr lang="en-US"/>
            <a:t>ReLu activation; Adam optimizer and binary cross-entropy loss.</a:t>
          </a:r>
          <a:endParaRPr lang="en-US" dirty="0"/>
        </a:p>
      </dgm:t>
    </dgm:pt>
    <dgm:pt modelId="{C162EC44-12AF-4EDB-859A-031DBD6F9BD9}" type="parTrans" cxnId="{C34E91A1-7193-400D-88DD-47FAAEA45CF9}">
      <dgm:prSet/>
      <dgm:spPr/>
    </dgm:pt>
    <dgm:pt modelId="{CBA289B8-7C4E-4F3F-9B65-81F632FB4C41}" type="sibTrans" cxnId="{C34E91A1-7193-400D-88DD-47FAAEA45CF9}">
      <dgm:prSet/>
      <dgm:spPr/>
    </dgm:pt>
    <dgm:pt modelId="{2CCBAF5B-4C65-4822-8E6A-AE9B9378642A}" type="pres">
      <dgm:prSet presAssocID="{7D99C302-ECD5-43B3-A85B-E7D490728D85}" presName="theList" presStyleCnt="0">
        <dgm:presLayoutVars>
          <dgm:dir/>
          <dgm:animLvl val="lvl"/>
          <dgm:resizeHandles val="exact"/>
        </dgm:presLayoutVars>
      </dgm:prSet>
      <dgm:spPr/>
    </dgm:pt>
    <dgm:pt modelId="{BDA861A8-4B44-479B-BED5-0BC07B4394BD}" type="pres">
      <dgm:prSet presAssocID="{375FFB7E-5DE1-4F3E-9C91-04ECEC0CD3E6}" presName="compNode" presStyleCnt="0"/>
      <dgm:spPr/>
    </dgm:pt>
    <dgm:pt modelId="{CB7D7E25-1CDC-41C8-A72F-C4919A125BEB}" type="pres">
      <dgm:prSet presAssocID="{375FFB7E-5DE1-4F3E-9C91-04ECEC0CD3E6}" presName="aNode" presStyleLbl="bgShp" presStyleIdx="0" presStyleCnt="4"/>
      <dgm:spPr/>
    </dgm:pt>
    <dgm:pt modelId="{8A0F1F8B-7DFD-4D3A-AF02-E88ADA93D2AE}" type="pres">
      <dgm:prSet presAssocID="{375FFB7E-5DE1-4F3E-9C91-04ECEC0CD3E6}" presName="textNode" presStyleLbl="bgShp" presStyleIdx="0" presStyleCnt="4"/>
      <dgm:spPr/>
    </dgm:pt>
    <dgm:pt modelId="{A7CA4CB7-2D89-434E-8295-FE31BC57F8E4}" type="pres">
      <dgm:prSet presAssocID="{375FFB7E-5DE1-4F3E-9C91-04ECEC0CD3E6}" presName="compChildNode" presStyleCnt="0"/>
      <dgm:spPr/>
    </dgm:pt>
    <dgm:pt modelId="{A2D0094D-CFF5-4959-9FA3-43FEAAB43AC6}" type="pres">
      <dgm:prSet presAssocID="{375FFB7E-5DE1-4F3E-9C91-04ECEC0CD3E6}" presName="theInnerList" presStyleCnt="0"/>
      <dgm:spPr/>
    </dgm:pt>
    <dgm:pt modelId="{C274BDBF-4696-4DC7-8520-D3C667D61442}" type="pres">
      <dgm:prSet presAssocID="{270C5C5B-46C7-47C5-A18A-F8EB251C3FA3}" presName="childNode" presStyleLbl="node1" presStyleIdx="0" presStyleCnt="8">
        <dgm:presLayoutVars>
          <dgm:bulletEnabled val="1"/>
        </dgm:presLayoutVars>
      </dgm:prSet>
      <dgm:spPr/>
    </dgm:pt>
    <dgm:pt modelId="{6F9C048D-DA5C-4640-B181-5E679D84BCA7}" type="pres">
      <dgm:prSet presAssocID="{375FFB7E-5DE1-4F3E-9C91-04ECEC0CD3E6}" presName="aSpace" presStyleCnt="0"/>
      <dgm:spPr/>
    </dgm:pt>
    <dgm:pt modelId="{BBFA0D31-B7B4-42D1-BB32-2D34CB6F4CCE}" type="pres">
      <dgm:prSet presAssocID="{7E99CB49-5F55-4C7B-9CC1-7BC2049CE4EA}" presName="compNode" presStyleCnt="0"/>
      <dgm:spPr/>
    </dgm:pt>
    <dgm:pt modelId="{9062E902-7278-49D1-A25A-ADF131E776C9}" type="pres">
      <dgm:prSet presAssocID="{7E99CB49-5F55-4C7B-9CC1-7BC2049CE4EA}" presName="aNode" presStyleLbl="bgShp" presStyleIdx="1" presStyleCnt="4"/>
      <dgm:spPr/>
    </dgm:pt>
    <dgm:pt modelId="{683DCAAA-48FB-4575-9C5D-3058B54946FC}" type="pres">
      <dgm:prSet presAssocID="{7E99CB49-5F55-4C7B-9CC1-7BC2049CE4EA}" presName="textNode" presStyleLbl="bgShp" presStyleIdx="1" presStyleCnt="4"/>
      <dgm:spPr/>
    </dgm:pt>
    <dgm:pt modelId="{0B61A003-5CB5-4E0B-993C-29AC88750996}" type="pres">
      <dgm:prSet presAssocID="{7E99CB49-5F55-4C7B-9CC1-7BC2049CE4EA}" presName="compChildNode" presStyleCnt="0"/>
      <dgm:spPr/>
    </dgm:pt>
    <dgm:pt modelId="{8332413A-F0B9-4097-913F-B665101B11E4}" type="pres">
      <dgm:prSet presAssocID="{7E99CB49-5F55-4C7B-9CC1-7BC2049CE4EA}" presName="theInnerList" presStyleCnt="0"/>
      <dgm:spPr/>
    </dgm:pt>
    <dgm:pt modelId="{6460AC79-77CE-4956-B606-FD5EFCB180F7}" type="pres">
      <dgm:prSet presAssocID="{54C554D7-3203-4F5A-BD55-D988E5EB21E4}" presName="childNode" presStyleLbl="node1" presStyleIdx="1" presStyleCnt="8">
        <dgm:presLayoutVars>
          <dgm:bulletEnabled val="1"/>
        </dgm:presLayoutVars>
      </dgm:prSet>
      <dgm:spPr/>
    </dgm:pt>
    <dgm:pt modelId="{E77A1E45-2DDE-423E-A8F4-172D37B3F06D}" type="pres">
      <dgm:prSet presAssocID="{54C554D7-3203-4F5A-BD55-D988E5EB21E4}" presName="aSpace2" presStyleCnt="0"/>
      <dgm:spPr/>
    </dgm:pt>
    <dgm:pt modelId="{7AC37617-226E-451C-8DEF-A8D65FE4E68C}" type="pres">
      <dgm:prSet presAssocID="{6A413573-053D-48D6-A04E-A0DF91A8011D}" presName="childNode" presStyleLbl="node1" presStyleIdx="2" presStyleCnt="8">
        <dgm:presLayoutVars>
          <dgm:bulletEnabled val="1"/>
        </dgm:presLayoutVars>
      </dgm:prSet>
      <dgm:spPr/>
    </dgm:pt>
    <dgm:pt modelId="{D33F1F7C-28DD-4255-A80F-E3C565F31912}" type="pres">
      <dgm:prSet presAssocID="{6A413573-053D-48D6-A04E-A0DF91A8011D}" presName="aSpace2" presStyleCnt="0"/>
      <dgm:spPr/>
    </dgm:pt>
    <dgm:pt modelId="{099EEBF5-7BA2-468A-B296-608C294EF6B3}" type="pres">
      <dgm:prSet presAssocID="{898E1CE1-31CE-44BD-9CE1-FB89826F90EE}" presName="childNode" presStyleLbl="node1" presStyleIdx="3" presStyleCnt="8">
        <dgm:presLayoutVars>
          <dgm:bulletEnabled val="1"/>
        </dgm:presLayoutVars>
      </dgm:prSet>
      <dgm:spPr/>
    </dgm:pt>
    <dgm:pt modelId="{188529D4-A689-4602-8B51-081F9AF5AF50}" type="pres">
      <dgm:prSet presAssocID="{7E99CB49-5F55-4C7B-9CC1-7BC2049CE4EA}" presName="aSpace" presStyleCnt="0"/>
      <dgm:spPr/>
    </dgm:pt>
    <dgm:pt modelId="{CC27C897-4C38-44A2-93B2-E45B5D935875}" type="pres">
      <dgm:prSet presAssocID="{54978991-94A6-4253-B981-B1F9EADD6138}" presName="compNode" presStyleCnt="0"/>
      <dgm:spPr/>
    </dgm:pt>
    <dgm:pt modelId="{768E8463-2A43-496C-A472-B89E483F4F7B}" type="pres">
      <dgm:prSet presAssocID="{54978991-94A6-4253-B981-B1F9EADD6138}" presName="aNode" presStyleLbl="bgShp" presStyleIdx="2" presStyleCnt="4"/>
      <dgm:spPr/>
    </dgm:pt>
    <dgm:pt modelId="{A5EFDE62-2B6F-49B1-942C-8DA550413257}" type="pres">
      <dgm:prSet presAssocID="{54978991-94A6-4253-B981-B1F9EADD6138}" presName="textNode" presStyleLbl="bgShp" presStyleIdx="2" presStyleCnt="4"/>
      <dgm:spPr/>
    </dgm:pt>
    <dgm:pt modelId="{5C93F139-38D0-4055-B523-B02EE2563F8D}" type="pres">
      <dgm:prSet presAssocID="{54978991-94A6-4253-B981-B1F9EADD6138}" presName="compChildNode" presStyleCnt="0"/>
      <dgm:spPr/>
    </dgm:pt>
    <dgm:pt modelId="{CC70194A-47F0-4605-96A7-DDA57B51205C}" type="pres">
      <dgm:prSet presAssocID="{54978991-94A6-4253-B981-B1F9EADD6138}" presName="theInnerList" presStyleCnt="0"/>
      <dgm:spPr/>
    </dgm:pt>
    <dgm:pt modelId="{F75E5B85-2D56-4029-B53F-D485C53F3614}" type="pres">
      <dgm:prSet presAssocID="{14DEF7DD-7456-44AF-983C-5AD0273C372C}" presName="childNode" presStyleLbl="node1" presStyleIdx="4" presStyleCnt="8">
        <dgm:presLayoutVars>
          <dgm:bulletEnabled val="1"/>
        </dgm:presLayoutVars>
      </dgm:prSet>
      <dgm:spPr/>
    </dgm:pt>
    <dgm:pt modelId="{D75B7461-7B8A-413C-9A6D-B82994818FFB}" type="pres">
      <dgm:prSet presAssocID="{14DEF7DD-7456-44AF-983C-5AD0273C372C}" presName="aSpace2" presStyleCnt="0"/>
      <dgm:spPr/>
    </dgm:pt>
    <dgm:pt modelId="{08CC9ACE-1DD9-4FFD-BDAC-5DAA30F78FF9}" type="pres">
      <dgm:prSet presAssocID="{77A04E9F-0EE9-4471-BD0D-D9C378EDD7F7}" presName="childNode" presStyleLbl="node1" presStyleIdx="5" presStyleCnt="8">
        <dgm:presLayoutVars>
          <dgm:bulletEnabled val="1"/>
        </dgm:presLayoutVars>
      </dgm:prSet>
      <dgm:spPr/>
    </dgm:pt>
    <dgm:pt modelId="{DE4D625C-E58E-4520-862C-D0BC7EC5167E}" type="pres">
      <dgm:prSet presAssocID="{54978991-94A6-4253-B981-B1F9EADD6138}" presName="aSpace" presStyleCnt="0"/>
      <dgm:spPr/>
    </dgm:pt>
    <dgm:pt modelId="{05E51EC5-78C8-4641-AC58-73BF7CE2FF4E}" type="pres">
      <dgm:prSet presAssocID="{4DA83822-20E9-4BDE-85E6-50BC04A3FD8C}" presName="compNode" presStyleCnt="0"/>
      <dgm:spPr/>
    </dgm:pt>
    <dgm:pt modelId="{0A53CA44-E12D-4516-9F53-F1767AC7E659}" type="pres">
      <dgm:prSet presAssocID="{4DA83822-20E9-4BDE-85E6-50BC04A3FD8C}" presName="aNode" presStyleLbl="bgShp" presStyleIdx="3" presStyleCnt="4"/>
      <dgm:spPr/>
    </dgm:pt>
    <dgm:pt modelId="{89A7225F-0D99-43E6-AFC5-6ED0943638D6}" type="pres">
      <dgm:prSet presAssocID="{4DA83822-20E9-4BDE-85E6-50BC04A3FD8C}" presName="textNode" presStyleLbl="bgShp" presStyleIdx="3" presStyleCnt="4"/>
      <dgm:spPr/>
    </dgm:pt>
    <dgm:pt modelId="{00D45675-7C84-4203-818B-9E87757A8A0E}" type="pres">
      <dgm:prSet presAssocID="{4DA83822-20E9-4BDE-85E6-50BC04A3FD8C}" presName="compChildNode" presStyleCnt="0"/>
      <dgm:spPr/>
    </dgm:pt>
    <dgm:pt modelId="{5A4ADD17-0E8D-40B7-B6F4-88669EC21A9B}" type="pres">
      <dgm:prSet presAssocID="{4DA83822-20E9-4BDE-85E6-50BC04A3FD8C}" presName="theInnerList" presStyleCnt="0"/>
      <dgm:spPr/>
    </dgm:pt>
    <dgm:pt modelId="{71B9EB38-1498-4E25-9D9B-68D3A21169FE}" type="pres">
      <dgm:prSet presAssocID="{5BA8E095-C5F7-4C79-B581-88F13F4001F5}" presName="childNode" presStyleLbl="node1" presStyleIdx="6" presStyleCnt="8">
        <dgm:presLayoutVars>
          <dgm:bulletEnabled val="1"/>
        </dgm:presLayoutVars>
      </dgm:prSet>
      <dgm:spPr/>
    </dgm:pt>
    <dgm:pt modelId="{D950CF46-9988-4E53-B282-FD399F80EEE7}" type="pres">
      <dgm:prSet presAssocID="{5BA8E095-C5F7-4C79-B581-88F13F4001F5}" presName="aSpace2" presStyleCnt="0"/>
      <dgm:spPr/>
    </dgm:pt>
    <dgm:pt modelId="{1DA2BCE4-B292-4E1D-A393-5572E4D2C703}" type="pres">
      <dgm:prSet presAssocID="{AFDF4F41-A7FC-46E8-8D2B-5F538E2E87FE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C365A113-A3CF-41B1-978C-27B1E5FCAE55}" type="presOf" srcId="{375FFB7E-5DE1-4F3E-9C91-04ECEC0CD3E6}" destId="{CB7D7E25-1CDC-41C8-A72F-C4919A125BEB}" srcOrd="0" destOrd="0" presId="urn:microsoft.com/office/officeart/2005/8/layout/lProcess2"/>
    <dgm:cxn modelId="{FC81A91F-3EAC-48A1-AEC5-937FCF1251DB}" type="presOf" srcId="{14DEF7DD-7456-44AF-983C-5AD0273C372C}" destId="{F75E5B85-2D56-4029-B53F-D485C53F3614}" srcOrd="0" destOrd="0" presId="urn:microsoft.com/office/officeart/2005/8/layout/lProcess2"/>
    <dgm:cxn modelId="{8FD32620-0A6B-47EB-BC0B-923549A966EE}" srcId="{7D99C302-ECD5-43B3-A85B-E7D490728D85}" destId="{7E99CB49-5F55-4C7B-9CC1-7BC2049CE4EA}" srcOrd="1" destOrd="0" parTransId="{5FECBEA2-82AF-47C0-AE0B-6C418A3C130D}" sibTransId="{165826C1-C12F-4865-9E63-BABB2AB754FE}"/>
    <dgm:cxn modelId="{9D28AF20-CEE6-4EF0-9FF2-9D5F13F37C38}" type="presOf" srcId="{77A04E9F-0EE9-4471-BD0D-D9C378EDD7F7}" destId="{08CC9ACE-1DD9-4FFD-BDAC-5DAA30F78FF9}" srcOrd="0" destOrd="0" presId="urn:microsoft.com/office/officeart/2005/8/layout/lProcess2"/>
    <dgm:cxn modelId="{0C5CE522-8314-4B64-A565-595D7BDFAE7C}" type="presOf" srcId="{898E1CE1-31CE-44BD-9CE1-FB89826F90EE}" destId="{099EEBF5-7BA2-468A-B296-608C294EF6B3}" srcOrd="0" destOrd="0" presId="urn:microsoft.com/office/officeart/2005/8/layout/lProcess2"/>
    <dgm:cxn modelId="{0CBAF626-0500-413D-8B8D-DA7896F0B189}" type="presOf" srcId="{54978991-94A6-4253-B981-B1F9EADD6138}" destId="{A5EFDE62-2B6F-49B1-942C-8DA550413257}" srcOrd="1" destOrd="0" presId="urn:microsoft.com/office/officeart/2005/8/layout/lProcess2"/>
    <dgm:cxn modelId="{E1C1173E-8A06-4503-8B90-6EC091F1F520}" type="presOf" srcId="{5BA8E095-C5F7-4C79-B581-88F13F4001F5}" destId="{71B9EB38-1498-4E25-9D9B-68D3A21169FE}" srcOrd="0" destOrd="0" presId="urn:microsoft.com/office/officeart/2005/8/layout/lProcess2"/>
    <dgm:cxn modelId="{47A63C41-1BB8-4334-AE3F-5834358C6538}" srcId="{7D99C302-ECD5-43B3-A85B-E7D490728D85}" destId="{54978991-94A6-4253-B981-B1F9EADD6138}" srcOrd="2" destOrd="0" parTransId="{F22A5270-540C-49AB-B6A2-E0DBE88C04D7}" sibTransId="{6FEC2DEB-76F0-46FE-AAF7-0D533E0E0797}"/>
    <dgm:cxn modelId="{8E41FC61-1130-4718-88D8-4994254656CC}" srcId="{54978991-94A6-4253-B981-B1F9EADD6138}" destId="{14DEF7DD-7456-44AF-983C-5AD0273C372C}" srcOrd="0" destOrd="0" parTransId="{D72E49C0-3A94-433E-8333-E930B723A82B}" sibTransId="{89B7CC0F-9585-4B0D-981E-AE3BDED02A68}"/>
    <dgm:cxn modelId="{70D91642-3C24-41AC-BF8F-EF55CE19BAE6}" type="presOf" srcId="{7D99C302-ECD5-43B3-A85B-E7D490728D85}" destId="{2CCBAF5B-4C65-4822-8E6A-AE9B9378642A}" srcOrd="0" destOrd="0" presId="urn:microsoft.com/office/officeart/2005/8/layout/lProcess2"/>
    <dgm:cxn modelId="{2A8CE866-B653-4E4F-9333-4249A552B539}" type="presOf" srcId="{270C5C5B-46C7-47C5-A18A-F8EB251C3FA3}" destId="{C274BDBF-4696-4DC7-8520-D3C667D61442}" srcOrd="0" destOrd="0" presId="urn:microsoft.com/office/officeart/2005/8/layout/lProcess2"/>
    <dgm:cxn modelId="{AF8FF570-B224-4864-A36C-7D62DC9FFE74}" type="presOf" srcId="{4DA83822-20E9-4BDE-85E6-50BC04A3FD8C}" destId="{0A53CA44-E12D-4516-9F53-F1767AC7E659}" srcOrd="0" destOrd="0" presId="urn:microsoft.com/office/officeart/2005/8/layout/lProcess2"/>
    <dgm:cxn modelId="{D37ADD51-B0CF-4717-8EE4-055A4813F4F7}" type="presOf" srcId="{AFDF4F41-A7FC-46E8-8D2B-5F538E2E87FE}" destId="{1DA2BCE4-B292-4E1D-A393-5572E4D2C703}" srcOrd="0" destOrd="0" presId="urn:microsoft.com/office/officeart/2005/8/layout/lProcess2"/>
    <dgm:cxn modelId="{2972EF7D-3828-43B5-91D8-24A6FAE6AD58}" type="presOf" srcId="{7E99CB49-5F55-4C7B-9CC1-7BC2049CE4EA}" destId="{9062E902-7278-49D1-A25A-ADF131E776C9}" srcOrd="0" destOrd="0" presId="urn:microsoft.com/office/officeart/2005/8/layout/lProcess2"/>
    <dgm:cxn modelId="{B099FF83-5B21-49D8-9E9B-20953A6ACFB3}" srcId="{7E99CB49-5F55-4C7B-9CC1-7BC2049CE4EA}" destId="{898E1CE1-31CE-44BD-9CE1-FB89826F90EE}" srcOrd="2" destOrd="0" parTransId="{7F23C594-2F73-48E4-B8AE-769AA418E717}" sibTransId="{0AC1CA2E-10FF-4A02-A175-5F15F4D1DF2B}"/>
    <dgm:cxn modelId="{C34E91A1-7193-400D-88DD-47FAAEA45CF9}" srcId="{4DA83822-20E9-4BDE-85E6-50BC04A3FD8C}" destId="{AFDF4F41-A7FC-46E8-8D2B-5F538E2E87FE}" srcOrd="1" destOrd="0" parTransId="{C162EC44-12AF-4EDB-859A-031DBD6F9BD9}" sibTransId="{CBA289B8-7C4E-4F3F-9B65-81F632FB4C41}"/>
    <dgm:cxn modelId="{39C0D8A4-C38B-43AB-934C-78E6FBC84606}" srcId="{4DA83822-20E9-4BDE-85E6-50BC04A3FD8C}" destId="{5BA8E095-C5F7-4C79-B581-88F13F4001F5}" srcOrd="0" destOrd="0" parTransId="{5B143185-55B0-45DE-BE8C-A895CEF7BA77}" sibTransId="{C0A40F5A-77A4-4331-8F7B-ADDFED5DB20E}"/>
    <dgm:cxn modelId="{DE9EAFA5-6806-4817-9E8F-0757F764C4D3}" srcId="{54978991-94A6-4253-B981-B1F9EADD6138}" destId="{77A04E9F-0EE9-4471-BD0D-D9C378EDD7F7}" srcOrd="1" destOrd="0" parTransId="{392BEFFA-12DB-4340-84C0-CB80FD04BB8B}" sibTransId="{EC073DC8-8397-4710-AF44-33BA10D06ECE}"/>
    <dgm:cxn modelId="{8DB1D2BE-6944-4B9D-B3DE-E7AABCC4205C}" srcId="{7E99CB49-5F55-4C7B-9CC1-7BC2049CE4EA}" destId="{54C554D7-3203-4F5A-BD55-D988E5EB21E4}" srcOrd="0" destOrd="0" parTransId="{9843C968-ED3D-4604-863B-6AEE5E64588C}" sibTransId="{A5839F86-9A42-4CA2-9CF2-C805A0370409}"/>
    <dgm:cxn modelId="{314415C4-22BC-4C6B-94C5-EE21234E5992}" type="presOf" srcId="{6A413573-053D-48D6-A04E-A0DF91A8011D}" destId="{7AC37617-226E-451C-8DEF-A8D65FE4E68C}" srcOrd="0" destOrd="0" presId="urn:microsoft.com/office/officeart/2005/8/layout/lProcess2"/>
    <dgm:cxn modelId="{6C72C6C7-6C92-489E-BBD2-58C8C569FC58}" type="presOf" srcId="{4DA83822-20E9-4BDE-85E6-50BC04A3FD8C}" destId="{89A7225F-0D99-43E6-AFC5-6ED0943638D6}" srcOrd="1" destOrd="0" presId="urn:microsoft.com/office/officeart/2005/8/layout/lProcess2"/>
    <dgm:cxn modelId="{0A3681D4-27A1-4007-B206-DFCAE08FC40A}" srcId="{375FFB7E-5DE1-4F3E-9C91-04ECEC0CD3E6}" destId="{270C5C5B-46C7-47C5-A18A-F8EB251C3FA3}" srcOrd="0" destOrd="0" parTransId="{C58260AE-97F1-4BA3-B49E-935DB2DF8D02}" sibTransId="{703BE3DD-1A5A-4507-9AEB-E715596AE733}"/>
    <dgm:cxn modelId="{9EA263D5-6A20-4970-B040-1315D6D06B58}" type="presOf" srcId="{54C554D7-3203-4F5A-BD55-D988E5EB21E4}" destId="{6460AC79-77CE-4956-B606-FD5EFCB180F7}" srcOrd="0" destOrd="0" presId="urn:microsoft.com/office/officeart/2005/8/layout/lProcess2"/>
    <dgm:cxn modelId="{779522D8-43D1-41A8-9EAB-0572055D1290}" srcId="{7D99C302-ECD5-43B3-A85B-E7D490728D85}" destId="{375FFB7E-5DE1-4F3E-9C91-04ECEC0CD3E6}" srcOrd="0" destOrd="0" parTransId="{BB6815C8-9CDF-4497-97EA-FD7BB995F630}" sibTransId="{0B962626-C536-4E36-802B-B4D7ACF5E377}"/>
    <dgm:cxn modelId="{8D9C67EA-28A2-44BE-B276-30428FB88A07}" type="presOf" srcId="{7E99CB49-5F55-4C7B-9CC1-7BC2049CE4EA}" destId="{683DCAAA-48FB-4575-9C5D-3058B54946FC}" srcOrd="1" destOrd="0" presId="urn:microsoft.com/office/officeart/2005/8/layout/lProcess2"/>
    <dgm:cxn modelId="{E4D0A6EA-7524-4251-B381-EDD90DED0318}" type="presOf" srcId="{54978991-94A6-4253-B981-B1F9EADD6138}" destId="{768E8463-2A43-496C-A472-B89E483F4F7B}" srcOrd="0" destOrd="0" presId="urn:microsoft.com/office/officeart/2005/8/layout/lProcess2"/>
    <dgm:cxn modelId="{38780FEF-8CF0-4633-99A7-F4C5CD04CF08}" type="presOf" srcId="{375FFB7E-5DE1-4F3E-9C91-04ECEC0CD3E6}" destId="{8A0F1F8B-7DFD-4D3A-AF02-E88ADA93D2AE}" srcOrd="1" destOrd="0" presId="urn:microsoft.com/office/officeart/2005/8/layout/lProcess2"/>
    <dgm:cxn modelId="{9CACF9EF-E3F8-4EF3-8C62-5E20FAEC22E6}" srcId="{7D99C302-ECD5-43B3-A85B-E7D490728D85}" destId="{4DA83822-20E9-4BDE-85E6-50BC04A3FD8C}" srcOrd="3" destOrd="0" parTransId="{058E388D-9F1D-4067-B382-5CC8A7A84CC3}" sibTransId="{CCB5D95D-5D5F-41B9-ABEF-5592E3303B86}"/>
    <dgm:cxn modelId="{E4DA51F4-589D-446F-AC5A-A03EB96CCE91}" srcId="{7E99CB49-5F55-4C7B-9CC1-7BC2049CE4EA}" destId="{6A413573-053D-48D6-A04E-A0DF91A8011D}" srcOrd="1" destOrd="0" parTransId="{5F2BFAD4-425E-4382-8E94-D6582C2CE6D8}" sibTransId="{F41901D8-10A5-4FAC-B332-F176DBC11B18}"/>
    <dgm:cxn modelId="{13AFA3CE-2049-4F9F-8F37-8F038D85D074}" type="presParOf" srcId="{2CCBAF5B-4C65-4822-8E6A-AE9B9378642A}" destId="{BDA861A8-4B44-479B-BED5-0BC07B4394BD}" srcOrd="0" destOrd="0" presId="urn:microsoft.com/office/officeart/2005/8/layout/lProcess2"/>
    <dgm:cxn modelId="{81B595B1-4C50-4928-801E-6E44EDEB2ED2}" type="presParOf" srcId="{BDA861A8-4B44-479B-BED5-0BC07B4394BD}" destId="{CB7D7E25-1CDC-41C8-A72F-C4919A125BEB}" srcOrd="0" destOrd="0" presId="urn:microsoft.com/office/officeart/2005/8/layout/lProcess2"/>
    <dgm:cxn modelId="{59852FFD-C376-46FB-8560-CF64FAB8DD4E}" type="presParOf" srcId="{BDA861A8-4B44-479B-BED5-0BC07B4394BD}" destId="{8A0F1F8B-7DFD-4D3A-AF02-E88ADA93D2AE}" srcOrd="1" destOrd="0" presId="urn:microsoft.com/office/officeart/2005/8/layout/lProcess2"/>
    <dgm:cxn modelId="{5EACC347-2BD2-4DF4-ADBF-196D35EE5B23}" type="presParOf" srcId="{BDA861A8-4B44-479B-BED5-0BC07B4394BD}" destId="{A7CA4CB7-2D89-434E-8295-FE31BC57F8E4}" srcOrd="2" destOrd="0" presId="urn:microsoft.com/office/officeart/2005/8/layout/lProcess2"/>
    <dgm:cxn modelId="{00E7AD24-67AB-4C2E-885A-D0C48352CD74}" type="presParOf" srcId="{A7CA4CB7-2D89-434E-8295-FE31BC57F8E4}" destId="{A2D0094D-CFF5-4959-9FA3-43FEAAB43AC6}" srcOrd="0" destOrd="0" presId="urn:microsoft.com/office/officeart/2005/8/layout/lProcess2"/>
    <dgm:cxn modelId="{AEFE86C9-B7A3-4627-BCF5-F8D2BF6A9E14}" type="presParOf" srcId="{A2D0094D-CFF5-4959-9FA3-43FEAAB43AC6}" destId="{C274BDBF-4696-4DC7-8520-D3C667D61442}" srcOrd="0" destOrd="0" presId="urn:microsoft.com/office/officeart/2005/8/layout/lProcess2"/>
    <dgm:cxn modelId="{7159550D-B8C9-4C34-B217-6C3FBC42E25A}" type="presParOf" srcId="{2CCBAF5B-4C65-4822-8E6A-AE9B9378642A}" destId="{6F9C048D-DA5C-4640-B181-5E679D84BCA7}" srcOrd="1" destOrd="0" presId="urn:microsoft.com/office/officeart/2005/8/layout/lProcess2"/>
    <dgm:cxn modelId="{5C0F30B5-E389-49AF-9F43-2120EE2536CA}" type="presParOf" srcId="{2CCBAF5B-4C65-4822-8E6A-AE9B9378642A}" destId="{BBFA0D31-B7B4-42D1-BB32-2D34CB6F4CCE}" srcOrd="2" destOrd="0" presId="urn:microsoft.com/office/officeart/2005/8/layout/lProcess2"/>
    <dgm:cxn modelId="{3EC66A34-9F0E-4927-A54D-7BD1C9157C1D}" type="presParOf" srcId="{BBFA0D31-B7B4-42D1-BB32-2D34CB6F4CCE}" destId="{9062E902-7278-49D1-A25A-ADF131E776C9}" srcOrd="0" destOrd="0" presId="urn:microsoft.com/office/officeart/2005/8/layout/lProcess2"/>
    <dgm:cxn modelId="{64CD8EF0-9436-439F-8ACA-5AAA9E8C8582}" type="presParOf" srcId="{BBFA0D31-B7B4-42D1-BB32-2D34CB6F4CCE}" destId="{683DCAAA-48FB-4575-9C5D-3058B54946FC}" srcOrd="1" destOrd="0" presId="urn:microsoft.com/office/officeart/2005/8/layout/lProcess2"/>
    <dgm:cxn modelId="{182B5D94-84E4-4634-B302-0C77BEF9B08D}" type="presParOf" srcId="{BBFA0D31-B7B4-42D1-BB32-2D34CB6F4CCE}" destId="{0B61A003-5CB5-4E0B-993C-29AC88750996}" srcOrd="2" destOrd="0" presId="urn:microsoft.com/office/officeart/2005/8/layout/lProcess2"/>
    <dgm:cxn modelId="{812C3D36-1C20-41D2-8E0A-309B03487805}" type="presParOf" srcId="{0B61A003-5CB5-4E0B-993C-29AC88750996}" destId="{8332413A-F0B9-4097-913F-B665101B11E4}" srcOrd="0" destOrd="0" presId="urn:microsoft.com/office/officeart/2005/8/layout/lProcess2"/>
    <dgm:cxn modelId="{5C3EBD91-892B-44FC-AB5D-059B3BDF7B00}" type="presParOf" srcId="{8332413A-F0B9-4097-913F-B665101B11E4}" destId="{6460AC79-77CE-4956-B606-FD5EFCB180F7}" srcOrd="0" destOrd="0" presId="urn:microsoft.com/office/officeart/2005/8/layout/lProcess2"/>
    <dgm:cxn modelId="{FBCDD3B3-933D-47E4-A6BE-3D2620872589}" type="presParOf" srcId="{8332413A-F0B9-4097-913F-B665101B11E4}" destId="{E77A1E45-2DDE-423E-A8F4-172D37B3F06D}" srcOrd="1" destOrd="0" presId="urn:microsoft.com/office/officeart/2005/8/layout/lProcess2"/>
    <dgm:cxn modelId="{8C8AD04B-4CB0-4801-91F2-A0A0B3CDE69C}" type="presParOf" srcId="{8332413A-F0B9-4097-913F-B665101B11E4}" destId="{7AC37617-226E-451C-8DEF-A8D65FE4E68C}" srcOrd="2" destOrd="0" presId="urn:microsoft.com/office/officeart/2005/8/layout/lProcess2"/>
    <dgm:cxn modelId="{485A834E-77C6-40FF-8ED3-C56E888CE819}" type="presParOf" srcId="{8332413A-F0B9-4097-913F-B665101B11E4}" destId="{D33F1F7C-28DD-4255-A80F-E3C565F31912}" srcOrd="3" destOrd="0" presId="urn:microsoft.com/office/officeart/2005/8/layout/lProcess2"/>
    <dgm:cxn modelId="{9DA55367-46ED-437A-8B6C-7B5EA4FA6289}" type="presParOf" srcId="{8332413A-F0B9-4097-913F-B665101B11E4}" destId="{099EEBF5-7BA2-468A-B296-608C294EF6B3}" srcOrd="4" destOrd="0" presId="urn:microsoft.com/office/officeart/2005/8/layout/lProcess2"/>
    <dgm:cxn modelId="{7E0B9017-E9C1-4C51-802B-0800778347A2}" type="presParOf" srcId="{2CCBAF5B-4C65-4822-8E6A-AE9B9378642A}" destId="{188529D4-A689-4602-8B51-081F9AF5AF50}" srcOrd="3" destOrd="0" presId="urn:microsoft.com/office/officeart/2005/8/layout/lProcess2"/>
    <dgm:cxn modelId="{9929F1F6-16DC-406C-9843-C453050EE8C9}" type="presParOf" srcId="{2CCBAF5B-4C65-4822-8E6A-AE9B9378642A}" destId="{CC27C897-4C38-44A2-93B2-E45B5D935875}" srcOrd="4" destOrd="0" presId="urn:microsoft.com/office/officeart/2005/8/layout/lProcess2"/>
    <dgm:cxn modelId="{BA9EAE8B-AEEF-474E-A863-A157E72B5AC4}" type="presParOf" srcId="{CC27C897-4C38-44A2-93B2-E45B5D935875}" destId="{768E8463-2A43-496C-A472-B89E483F4F7B}" srcOrd="0" destOrd="0" presId="urn:microsoft.com/office/officeart/2005/8/layout/lProcess2"/>
    <dgm:cxn modelId="{ECEA0BBF-4049-4191-82B0-A99C563055A6}" type="presParOf" srcId="{CC27C897-4C38-44A2-93B2-E45B5D935875}" destId="{A5EFDE62-2B6F-49B1-942C-8DA550413257}" srcOrd="1" destOrd="0" presId="urn:microsoft.com/office/officeart/2005/8/layout/lProcess2"/>
    <dgm:cxn modelId="{EE379D2B-E199-4DC4-A8ED-7E0E764B0CDE}" type="presParOf" srcId="{CC27C897-4C38-44A2-93B2-E45B5D935875}" destId="{5C93F139-38D0-4055-B523-B02EE2563F8D}" srcOrd="2" destOrd="0" presId="urn:microsoft.com/office/officeart/2005/8/layout/lProcess2"/>
    <dgm:cxn modelId="{D89A7102-2B55-4A61-AAF7-81FB51A8C608}" type="presParOf" srcId="{5C93F139-38D0-4055-B523-B02EE2563F8D}" destId="{CC70194A-47F0-4605-96A7-DDA57B51205C}" srcOrd="0" destOrd="0" presId="urn:microsoft.com/office/officeart/2005/8/layout/lProcess2"/>
    <dgm:cxn modelId="{C4F92C33-3F48-432C-92D7-823FFE19558D}" type="presParOf" srcId="{CC70194A-47F0-4605-96A7-DDA57B51205C}" destId="{F75E5B85-2D56-4029-B53F-D485C53F3614}" srcOrd="0" destOrd="0" presId="urn:microsoft.com/office/officeart/2005/8/layout/lProcess2"/>
    <dgm:cxn modelId="{2E23B4FA-58B2-49D4-B0AE-AF62CA0FE787}" type="presParOf" srcId="{CC70194A-47F0-4605-96A7-DDA57B51205C}" destId="{D75B7461-7B8A-413C-9A6D-B82994818FFB}" srcOrd="1" destOrd="0" presId="urn:microsoft.com/office/officeart/2005/8/layout/lProcess2"/>
    <dgm:cxn modelId="{C3C1EA3C-F6C1-4C30-A862-6A69F3A4ABE8}" type="presParOf" srcId="{CC70194A-47F0-4605-96A7-DDA57B51205C}" destId="{08CC9ACE-1DD9-4FFD-BDAC-5DAA30F78FF9}" srcOrd="2" destOrd="0" presId="urn:microsoft.com/office/officeart/2005/8/layout/lProcess2"/>
    <dgm:cxn modelId="{6E39EF1D-B952-49AC-8C22-CB5C46554207}" type="presParOf" srcId="{2CCBAF5B-4C65-4822-8E6A-AE9B9378642A}" destId="{DE4D625C-E58E-4520-862C-D0BC7EC5167E}" srcOrd="5" destOrd="0" presId="urn:microsoft.com/office/officeart/2005/8/layout/lProcess2"/>
    <dgm:cxn modelId="{518AEFD0-AC7E-485D-94E3-586A6BB5324E}" type="presParOf" srcId="{2CCBAF5B-4C65-4822-8E6A-AE9B9378642A}" destId="{05E51EC5-78C8-4641-AC58-73BF7CE2FF4E}" srcOrd="6" destOrd="0" presId="urn:microsoft.com/office/officeart/2005/8/layout/lProcess2"/>
    <dgm:cxn modelId="{4C1D8CEF-01BB-46A1-969E-00FA2EC2D3FB}" type="presParOf" srcId="{05E51EC5-78C8-4641-AC58-73BF7CE2FF4E}" destId="{0A53CA44-E12D-4516-9F53-F1767AC7E659}" srcOrd="0" destOrd="0" presId="urn:microsoft.com/office/officeart/2005/8/layout/lProcess2"/>
    <dgm:cxn modelId="{D0D0B223-C856-4299-9D55-2B3D51A7D4BA}" type="presParOf" srcId="{05E51EC5-78C8-4641-AC58-73BF7CE2FF4E}" destId="{89A7225F-0D99-43E6-AFC5-6ED0943638D6}" srcOrd="1" destOrd="0" presId="urn:microsoft.com/office/officeart/2005/8/layout/lProcess2"/>
    <dgm:cxn modelId="{A823DBD2-EB4C-48BD-BAB7-EDAA24BC0FD4}" type="presParOf" srcId="{05E51EC5-78C8-4641-AC58-73BF7CE2FF4E}" destId="{00D45675-7C84-4203-818B-9E87757A8A0E}" srcOrd="2" destOrd="0" presId="urn:microsoft.com/office/officeart/2005/8/layout/lProcess2"/>
    <dgm:cxn modelId="{E9E03810-19A9-46C8-9749-7E159CC58B3D}" type="presParOf" srcId="{00D45675-7C84-4203-818B-9E87757A8A0E}" destId="{5A4ADD17-0E8D-40B7-B6F4-88669EC21A9B}" srcOrd="0" destOrd="0" presId="urn:microsoft.com/office/officeart/2005/8/layout/lProcess2"/>
    <dgm:cxn modelId="{8AD411B5-FB54-43ED-AE88-5D6AAC217D7B}" type="presParOf" srcId="{5A4ADD17-0E8D-40B7-B6F4-88669EC21A9B}" destId="{71B9EB38-1498-4E25-9D9B-68D3A21169FE}" srcOrd="0" destOrd="0" presId="urn:microsoft.com/office/officeart/2005/8/layout/lProcess2"/>
    <dgm:cxn modelId="{9350FBD1-2338-493B-BE1A-0374EF6D84DD}" type="presParOf" srcId="{5A4ADD17-0E8D-40B7-B6F4-88669EC21A9B}" destId="{D950CF46-9988-4E53-B282-FD399F80EEE7}" srcOrd="1" destOrd="0" presId="urn:microsoft.com/office/officeart/2005/8/layout/lProcess2"/>
    <dgm:cxn modelId="{20A7FC45-5A39-4F37-8E2F-46122EBF635D}" type="presParOf" srcId="{5A4ADD17-0E8D-40B7-B6F4-88669EC21A9B}" destId="{1DA2BCE4-B292-4E1D-A393-5572E4D2C70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6588-F42B-48A0-92F3-BD2EC2423EC3}">
      <dsp:nvSpPr>
        <dsp:cNvPr id="0" name=""/>
        <dsp:cNvSpPr/>
      </dsp:nvSpPr>
      <dsp:spPr>
        <a:xfrm>
          <a:off x="2890925" y="532895"/>
          <a:ext cx="4119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9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5839" y="576402"/>
        <a:ext cx="22127" cy="4425"/>
      </dsp:txXfrm>
    </dsp:sp>
    <dsp:sp modelId="{D74565FF-A713-4BB5-B49E-171CF602A12A}">
      <dsp:nvSpPr>
        <dsp:cNvPr id="0" name=""/>
        <dsp:cNvSpPr/>
      </dsp:nvSpPr>
      <dsp:spPr>
        <a:xfrm>
          <a:off x="968564" y="1367"/>
          <a:ext cx="1924160" cy="115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968564" y="1367"/>
        <a:ext cx="1924160" cy="1154496"/>
      </dsp:txXfrm>
    </dsp:sp>
    <dsp:sp modelId="{DBE21C2F-A58B-427B-AD88-7379360C4CC6}">
      <dsp:nvSpPr>
        <dsp:cNvPr id="0" name=""/>
        <dsp:cNvSpPr/>
      </dsp:nvSpPr>
      <dsp:spPr>
        <a:xfrm>
          <a:off x="5257642" y="532895"/>
          <a:ext cx="4119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9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2557" y="576402"/>
        <a:ext cx="22127" cy="4425"/>
      </dsp:txXfrm>
    </dsp:sp>
    <dsp:sp modelId="{BB56D33F-969A-432A-A3BF-F1B169A42C81}">
      <dsp:nvSpPr>
        <dsp:cNvPr id="0" name=""/>
        <dsp:cNvSpPr/>
      </dsp:nvSpPr>
      <dsp:spPr>
        <a:xfrm>
          <a:off x="3335282" y="1367"/>
          <a:ext cx="1924160" cy="115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Data Analysis</a:t>
          </a:r>
        </a:p>
      </dsp:txBody>
      <dsp:txXfrm>
        <a:off x="3335282" y="1367"/>
        <a:ext cx="1924160" cy="1154496"/>
      </dsp:txXfrm>
    </dsp:sp>
    <dsp:sp modelId="{6B3CB2DF-B2D1-4C46-9904-A01724EE91CA}">
      <dsp:nvSpPr>
        <dsp:cNvPr id="0" name=""/>
        <dsp:cNvSpPr/>
      </dsp:nvSpPr>
      <dsp:spPr>
        <a:xfrm>
          <a:off x="1930644" y="1154063"/>
          <a:ext cx="4733435" cy="411956"/>
        </a:xfrm>
        <a:custGeom>
          <a:avLst/>
          <a:gdLst/>
          <a:ahLst/>
          <a:cxnLst/>
          <a:rect l="0" t="0" r="0" b="0"/>
          <a:pathLst>
            <a:path>
              <a:moveTo>
                <a:pt x="4733435" y="0"/>
              </a:moveTo>
              <a:lnTo>
                <a:pt x="4733435" y="223078"/>
              </a:lnTo>
              <a:lnTo>
                <a:pt x="0" y="223078"/>
              </a:lnTo>
              <a:lnTo>
                <a:pt x="0" y="41195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8510" y="1357829"/>
        <a:ext cx="237703" cy="4425"/>
      </dsp:txXfrm>
    </dsp:sp>
    <dsp:sp modelId="{7558E9FC-4028-4DEF-A7DB-E42765A19FA4}">
      <dsp:nvSpPr>
        <dsp:cNvPr id="0" name=""/>
        <dsp:cNvSpPr/>
      </dsp:nvSpPr>
      <dsp:spPr>
        <a:xfrm>
          <a:off x="5701999" y="1367"/>
          <a:ext cx="1924160" cy="115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engineering</a:t>
          </a:r>
        </a:p>
      </dsp:txBody>
      <dsp:txXfrm>
        <a:off x="5701999" y="1367"/>
        <a:ext cx="1924160" cy="1154496"/>
      </dsp:txXfrm>
    </dsp:sp>
    <dsp:sp modelId="{98B642CD-BE41-4E77-8AA8-AA67D0151371}">
      <dsp:nvSpPr>
        <dsp:cNvPr id="0" name=""/>
        <dsp:cNvSpPr/>
      </dsp:nvSpPr>
      <dsp:spPr>
        <a:xfrm>
          <a:off x="2890925" y="2129948"/>
          <a:ext cx="4119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9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5839" y="2173456"/>
        <a:ext cx="22127" cy="4425"/>
      </dsp:txXfrm>
    </dsp:sp>
    <dsp:sp modelId="{AB8D39C3-89A6-45EB-AC96-BA906795EED8}">
      <dsp:nvSpPr>
        <dsp:cNvPr id="0" name=""/>
        <dsp:cNvSpPr/>
      </dsp:nvSpPr>
      <dsp:spPr>
        <a:xfrm>
          <a:off x="968564" y="1598420"/>
          <a:ext cx="1924160" cy="115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Structured data model</a:t>
          </a:r>
        </a:p>
      </dsp:txBody>
      <dsp:txXfrm>
        <a:off x="968564" y="1598420"/>
        <a:ext cx="1924160" cy="1154496"/>
      </dsp:txXfrm>
    </dsp:sp>
    <dsp:sp modelId="{2F2BE154-C3C2-4EF8-A7CA-FC63BEB17F6F}">
      <dsp:nvSpPr>
        <dsp:cNvPr id="0" name=""/>
        <dsp:cNvSpPr/>
      </dsp:nvSpPr>
      <dsp:spPr>
        <a:xfrm>
          <a:off x="5257642" y="2129948"/>
          <a:ext cx="4119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9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2557" y="2173456"/>
        <a:ext cx="22127" cy="4425"/>
      </dsp:txXfrm>
    </dsp:sp>
    <dsp:sp modelId="{D457A152-F073-4198-82D9-705026499960}">
      <dsp:nvSpPr>
        <dsp:cNvPr id="0" name=""/>
        <dsp:cNvSpPr/>
      </dsp:nvSpPr>
      <dsp:spPr>
        <a:xfrm>
          <a:off x="3335282" y="1598420"/>
          <a:ext cx="1924160" cy="115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Text-based models</a:t>
          </a:r>
        </a:p>
      </dsp:txBody>
      <dsp:txXfrm>
        <a:off x="3335282" y="1598420"/>
        <a:ext cx="1924160" cy="1154496"/>
      </dsp:txXfrm>
    </dsp:sp>
    <dsp:sp modelId="{A68C064A-AF30-4DAD-8B61-753AE43DF8BA}">
      <dsp:nvSpPr>
        <dsp:cNvPr id="0" name=""/>
        <dsp:cNvSpPr/>
      </dsp:nvSpPr>
      <dsp:spPr>
        <a:xfrm>
          <a:off x="1930644" y="2751117"/>
          <a:ext cx="4733435" cy="411956"/>
        </a:xfrm>
        <a:custGeom>
          <a:avLst/>
          <a:gdLst/>
          <a:ahLst/>
          <a:cxnLst/>
          <a:rect l="0" t="0" r="0" b="0"/>
          <a:pathLst>
            <a:path>
              <a:moveTo>
                <a:pt x="4733435" y="0"/>
              </a:moveTo>
              <a:lnTo>
                <a:pt x="4733435" y="223078"/>
              </a:lnTo>
              <a:lnTo>
                <a:pt x="0" y="223078"/>
              </a:lnTo>
              <a:lnTo>
                <a:pt x="0" y="41195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8510" y="2954882"/>
        <a:ext cx="237703" cy="4425"/>
      </dsp:txXfrm>
    </dsp:sp>
    <dsp:sp modelId="{16922A39-D0A7-4087-A894-94C100EF2075}">
      <dsp:nvSpPr>
        <dsp:cNvPr id="0" name=""/>
        <dsp:cNvSpPr/>
      </dsp:nvSpPr>
      <dsp:spPr>
        <a:xfrm>
          <a:off x="5701999" y="1598420"/>
          <a:ext cx="1924160" cy="115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Combined model</a:t>
          </a:r>
        </a:p>
      </dsp:txBody>
      <dsp:txXfrm>
        <a:off x="5701999" y="1598420"/>
        <a:ext cx="1924160" cy="1154496"/>
      </dsp:txXfrm>
    </dsp:sp>
    <dsp:sp modelId="{F8A10244-60CB-4DF9-BAD3-01CE9E6D75E4}">
      <dsp:nvSpPr>
        <dsp:cNvPr id="0" name=""/>
        <dsp:cNvSpPr/>
      </dsp:nvSpPr>
      <dsp:spPr>
        <a:xfrm>
          <a:off x="968564" y="3195474"/>
          <a:ext cx="1924160" cy="115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Importance Analysis</a:t>
          </a:r>
        </a:p>
      </dsp:txBody>
      <dsp:txXfrm>
        <a:off x="968564" y="3195474"/>
        <a:ext cx="1924160" cy="1154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D7E25-1CDC-41C8-A72F-C4919A125BEB}">
      <dsp:nvSpPr>
        <dsp:cNvPr id="0" name=""/>
        <dsp:cNvSpPr/>
      </dsp:nvSpPr>
      <dsp:spPr>
        <a:xfrm>
          <a:off x="2147" y="0"/>
          <a:ext cx="2107077" cy="473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Structured</a:t>
          </a:r>
        </a:p>
      </dsp:txBody>
      <dsp:txXfrm>
        <a:off x="2147" y="0"/>
        <a:ext cx="2107077" cy="1421175"/>
      </dsp:txXfrm>
    </dsp:sp>
    <dsp:sp modelId="{C274BDBF-4696-4DC7-8520-D3C667D61442}">
      <dsp:nvSpPr>
        <dsp:cNvPr id="0" name=""/>
        <dsp:cNvSpPr/>
      </dsp:nvSpPr>
      <dsp:spPr>
        <a:xfrm>
          <a:off x="212855" y="1421175"/>
          <a:ext cx="1685661" cy="3079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Claim details, demographics, sentiment, emotions features</a:t>
          </a:r>
        </a:p>
      </dsp:txBody>
      <dsp:txXfrm>
        <a:off x="262226" y="1470546"/>
        <a:ext cx="1586919" cy="2980472"/>
      </dsp:txXfrm>
    </dsp:sp>
    <dsp:sp modelId="{9062E902-7278-49D1-A25A-ADF131E776C9}">
      <dsp:nvSpPr>
        <dsp:cNvPr id="0" name=""/>
        <dsp:cNvSpPr/>
      </dsp:nvSpPr>
      <dsp:spPr>
        <a:xfrm>
          <a:off x="2267255" y="0"/>
          <a:ext cx="2107077" cy="473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Text</a:t>
          </a:r>
        </a:p>
      </dsp:txBody>
      <dsp:txXfrm>
        <a:off x="2267255" y="0"/>
        <a:ext cx="2107077" cy="1421175"/>
      </dsp:txXfrm>
    </dsp:sp>
    <dsp:sp modelId="{6460AC79-77CE-4956-B606-FD5EFCB180F7}">
      <dsp:nvSpPr>
        <dsp:cNvPr id="0" name=""/>
        <dsp:cNvSpPr/>
      </dsp:nvSpPr>
      <dsp:spPr>
        <a:xfrm>
          <a:off x="2477963" y="1421580"/>
          <a:ext cx="1685661" cy="930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TF-IDF</a:t>
          </a:r>
        </a:p>
      </dsp:txBody>
      <dsp:txXfrm>
        <a:off x="2505222" y="1448839"/>
        <a:ext cx="1631143" cy="876162"/>
      </dsp:txXfrm>
    </dsp:sp>
    <dsp:sp modelId="{7AC37617-226E-451C-8DEF-A8D65FE4E68C}">
      <dsp:nvSpPr>
        <dsp:cNvPr id="0" name=""/>
        <dsp:cNvSpPr/>
      </dsp:nvSpPr>
      <dsp:spPr>
        <a:xfrm>
          <a:off x="2477963" y="2495442"/>
          <a:ext cx="1685661" cy="930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Pre-trained embedding</a:t>
          </a:r>
        </a:p>
      </dsp:txBody>
      <dsp:txXfrm>
        <a:off x="2505222" y="2522701"/>
        <a:ext cx="1631143" cy="876162"/>
      </dsp:txXfrm>
    </dsp:sp>
    <dsp:sp modelId="{099EEBF5-7BA2-468A-B296-608C294EF6B3}">
      <dsp:nvSpPr>
        <dsp:cNvPr id="0" name=""/>
        <dsp:cNvSpPr/>
      </dsp:nvSpPr>
      <dsp:spPr>
        <a:xfrm>
          <a:off x="2477963" y="3569305"/>
          <a:ext cx="1685661" cy="930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Word2vec embedding trained on data</a:t>
          </a:r>
        </a:p>
      </dsp:txBody>
      <dsp:txXfrm>
        <a:off x="2505222" y="3596564"/>
        <a:ext cx="1631143" cy="876162"/>
      </dsp:txXfrm>
    </dsp:sp>
    <dsp:sp modelId="{768E8463-2A43-496C-A472-B89E483F4F7B}">
      <dsp:nvSpPr>
        <dsp:cNvPr id="0" name=""/>
        <dsp:cNvSpPr/>
      </dsp:nvSpPr>
      <dsp:spPr>
        <a:xfrm>
          <a:off x="4532363" y="0"/>
          <a:ext cx="2107077" cy="473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Combined</a:t>
          </a:r>
        </a:p>
      </dsp:txBody>
      <dsp:txXfrm>
        <a:off x="4532363" y="0"/>
        <a:ext cx="2107077" cy="1421175"/>
      </dsp:txXfrm>
    </dsp:sp>
    <dsp:sp modelId="{F75E5B85-2D56-4029-B53F-D485C53F3614}">
      <dsp:nvSpPr>
        <dsp:cNvPr id="0" name=""/>
        <dsp:cNvSpPr/>
      </dsp:nvSpPr>
      <dsp:spPr>
        <a:xfrm>
          <a:off x="4743071" y="1422563"/>
          <a:ext cx="1685661" cy="142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Included top TF-IDF features</a:t>
          </a:r>
        </a:p>
      </dsp:txBody>
      <dsp:txXfrm>
        <a:off x="4784906" y="1464398"/>
        <a:ext cx="1601991" cy="1344676"/>
      </dsp:txXfrm>
    </dsp:sp>
    <dsp:sp modelId="{08CC9ACE-1DD9-4FFD-BDAC-5DAA30F78FF9}">
      <dsp:nvSpPr>
        <dsp:cNvPr id="0" name=""/>
        <dsp:cNvSpPr/>
      </dsp:nvSpPr>
      <dsp:spPr>
        <a:xfrm>
          <a:off x="4743071" y="3070655"/>
          <a:ext cx="1685661" cy="142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Ensemble</a:t>
          </a:r>
        </a:p>
      </dsp:txBody>
      <dsp:txXfrm>
        <a:off x="4784906" y="3112490"/>
        <a:ext cx="1601991" cy="1344676"/>
      </dsp:txXfrm>
    </dsp:sp>
    <dsp:sp modelId="{0A53CA44-E12D-4516-9F53-F1767AC7E659}">
      <dsp:nvSpPr>
        <dsp:cNvPr id="0" name=""/>
        <dsp:cNvSpPr/>
      </dsp:nvSpPr>
      <dsp:spPr>
        <a:xfrm>
          <a:off x="6797472" y="0"/>
          <a:ext cx="2107077" cy="473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LSTM</a:t>
          </a:r>
        </a:p>
      </dsp:txBody>
      <dsp:txXfrm>
        <a:off x="6797472" y="0"/>
        <a:ext cx="2107077" cy="1421175"/>
      </dsp:txXfrm>
    </dsp:sp>
    <dsp:sp modelId="{71B9EB38-1498-4E25-9D9B-68D3A21169FE}">
      <dsp:nvSpPr>
        <dsp:cNvPr id="0" name=""/>
        <dsp:cNvSpPr/>
      </dsp:nvSpPr>
      <dsp:spPr>
        <a:xfrm>
          <a:off x="7008179" y="1422563"/>
          <a:ext cx="1685661" cy="142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architecture</a:t>
          </a:r>
        </a:p>
      </dsp:txBody>
      <dsp:txXfrm>
        <a:off x="7050014" y="1464398"/>
        <a:ext cx="1601991" cy="1344676"/>
      </dsp:txXfrm>
    </dsp:sp>
    <dsp:sp modelId="{1DA2BCE4-B292-4E1D-A393-5572E4D2C703}">
      <dsp:nvSpPr>
        <dsp:cNvPr id="0" name=""/>
        <dsp:cNvSpPr/>
      </dsp:nvSpPr>
      <dsp:spPr>
        <a:xfrm>
          <a:off x="7008179" y="3070655"/>
          <a:ext cx="1685661" cy="142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ReLu activation; Adam optimizer and binary cross-entropy loss.</a:t>
          </a:r>
          <a:endParaRPr lang="en-US" sz="1500" kern="1200" dirty="0"/>
        </a:p>
      </dsp:txBody>
      <dsp:txXfrm>
        <a:off x="7050014" y="3112490"/>
        <a:ext cx="1601991" cy="1344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7B96F-23D3-4344-85C3-7B526641FDD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C123-9A58-4B83-8BFA-72EE406AE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attrition models which work well allow the development of strategies to retain and create loyalty in existing customers</a:t>
            </a:r>
          </a:p>
          <a:p>
            <a:endParaRPr lang="en-US" dirty="0"/>
          </a:p>
          <a:p>
            <a:r>
              <a:rPr lang="en-US" dirty="0"/>
              <a:t>Loyal customers – high value high risk, low value high risk</a:t>
            </a:r>
          </a:p>
          <a:p>
            <a:endParaRPr lang="en-US" dirty="0"/>
          </a:p>
          <a:p>
            <a:r>
              <a:rPr lang="en-US" dirty="0"/>
              <a:t>Who is at risk? (identify customers at risk of attrition)</a:t>
            </a:r>
          </a:p>
          <a:p>
            <a:endParaRPr lang="en-US" dirty="0"/>
          </a:p>
          <a:p>
            <a:r>
              <a:rPr lang="en-US" dirty="0"/>
              <a:t>Do we are? What is the value of these customers to the organization (customer lifetime value)</a:t>
            </a:r>
          </a:p>
          <a:p>
            <a:endParaRPr lang="en-US" dirty="0"/>
          </a:p>
          <a:p>
            <a:r>
              <a:rPr lang="en-US" dirty="0"/>
              <a:t>Why are they at risk?</a:t>
            </a:r>
          </a:p>
          <a:p>
            <a:endParaRPr lang="en-US" dirty="0"/>
          </a:p>
          <a:p>
            <a:r>
              <a:rPr lang="en-US" dirty="0"/>
              <a:t>What can we do? Create a set of retention interventions</a:t>
            </a:r>
          </a:p>
          <a:p>
            <a:endParaRPr lang="en-US" dirty="0"/>
          </a:p>
          <a:p>
            <a:r>
              <a:rPr lang="en-US" dirty="0"/>
              <a:t>Would we succeed? Is the intervention likely to change behavior?</a:t>
            </a:r>
          </a:p>
          <a:p>
            <a:endParaRPr lang="en-US" dirty="0"/>
          </a:p>
          <a:p>
            <a:r>
              <a:rPr lang="en-US" dirty="0"/>
              <a:t>Are they likely to leave again soon? How long will this customer then stay. (model re-scoring?)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9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Attrition is a metric that is tracked and reported on, but there is no scoring of customers for attrition likelihood.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Assurant is a global provider of housing and lifestyle solutions which protect, connect, and supports major consumer purchases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purchases include homes, rental properties, vehicles, mobile devices, appliances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electronics, and funerals.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Assurant partners with brands in these spaces to offer insurance products, customer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care claims, technical support, and B2B2C sales support.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Brands in CL: T-Mobile, Apple, Vodafone (B2B), Movistar (Chile), Claro (Brazil), KDDI (Japan)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Connected Living helps keep 48 million mobile devices connected and protected;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with 80 million appliances, 17 million tools, and 9 million pieces of jewelry and furniture.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focuses on predicting attrition for customers of mobile insurance products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this project is to predict the probability of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canceling their policy after a certain period of time after a claim was created by using claim attributes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possibly text as features, depending on the model performance without text.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What recommendations can be made to improve attrition rates?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6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sequential classifier was tested using the larger dataset</a:t>
            </a:r>
          </a:p>
          <a:p>
            <a:endParaRPr lang="en-US" dirty="0"/>
          </a:p>
          <a:p>
            <a:r>
              <a:rPr lang="en-US" dirty="0"/>
              <a:t>Feature selection: Select K Best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Univariate feature selection works by selecting the best features based on univariate statistical tests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Compute the ANOVA F-value for the provided sample.</a:t>
            </a:r>
            <a:endParaRPr lang="en-US" b="1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features according to the k highest 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Primary dataset: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attributes from the claim portion of the data include: claim status,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model claimed, device model shipped, whether the replacement device was new or not, loss type, scrutiny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shipping method, deductible amount, and total claim time.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dataset: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SQL script  is comprised of 2 temporary tables (enrollment and claims) and a final select statement.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temporary table selects the enrollments,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lters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indexes by creating a partition on the enrollment, equipment, and product ID’s from the fact enrollment table. The index is a means to distinguishing device changes throughout a customer’s subscription period, because in the enrollments table each row represents a change to the enrollment.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temporary table selects all columns from the indexed enrollments table plus columns from the dimension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enrollment, carrier, and location tables and joins them together. The last select statement aggregates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temporary table to get the number of device changes per enrollment and joins with columns from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claims table. Since a customer can le multiple claims, this join results in the output to have multiple rows per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enrollment, one for each claim led.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 number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Subscriber coverage start and end date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device changes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date of birth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Zip code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Claim creation date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Delivery type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Claim status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Claim source type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type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Scrutiny severity level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Claimed model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Claimed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Shipped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Deductible amount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Shipment 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Reshipped y/n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Denied status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Closed status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shipped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per claim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Days to le claim after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days since last claim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Top left (claim status)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that customers who get their claim denied tend to leave relatively more often than those who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their claim authorized.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Bottom left (model match)</a:t>
            </a:r>
            <a:endParaRPr lang="en-US" sz="1200" b="0" i="0" u="sng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indicates the same observation for customers who receive a replacement device that does not match their claimed device.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Visuals that describe how the attrition rate varies by the number of high and low scrutiny issues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claim.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Top right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how the approximate attrition rate varies by different issue counts of high scrutiny on claims.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can see that for claims that have 6 or more issues of high scrutiny, all customers end up leaving.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Bottom right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displays the same concept but for low scrutiny issues on claims. For claims with under 10 issues of low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scrunity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attrition rate is under 0.2 which is lower than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same under of issues but for high scrutiny.</a:t>
            </a:r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_______________________________________________</a:t>
            </a:r>
          </a:p>
          <a:p>
            <a:r>
              <a:rPr lang="en-US" dirty="0"/>
              <a:t>Far right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Sentiment categories for Top 25 tokens from Question 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sentiment score of the responses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 that the majority are neutral and the tokens most associated with positive and negative sentiment is: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service, replacement, device, easy, help, and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different types of scrutiny counts were combined into two categories, high and low scrutiny,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summing up certain scrutiny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countfi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was done because the individual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did not have much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 across the target variables and were sparse.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scrutiny counts were summed up by issue type,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issue type is associated with a severity level, which is a number between 1 and 9. The issue types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 order of severity are: Affidavit, SIU Review, Proof of Loss (POL) CRB Review, Original Invoice,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Police Report, POL Only, Customer Authorization,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ePrism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Issue, and None.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______________________________________________________________________________________________________________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color, and capacity match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function was created which calculates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Levenshtein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similarity ratio between two strings. A threshold of 0.8 was set to distinguish a match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non-match. For the color match feature, the color had to be extracted from the MODEL CLAIMED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SHIPPED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Table 3 shows that the colors are inconsistently abbreviated, and there is no consistent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for the color to be in within the string. The solution was to conduct a fuzzy match using a regular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(regex) pattern [3]. Each record gets searched on a regex pattern pertaining to each color on the list.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fuzzy regex search was set to permit at most 2 errors of any type (insertion, deletion, or substitution) when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match, since the colors within the strings are abbreviated)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____________________________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Demographics: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,[POPULATION_GROWTH]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,[HOUSEHOLDER_MEDIAN_AGE]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,[HOUSING_MEDIAN_RENT]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,[HOUSING_MEDIAN_VALUE_OWNER_HOUSEHOLDS]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,[HOUSEHOLDS_MEDIAN_VEHICLES]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,[HOUSEHOLD_INCOME_MEDIAN]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,[HOUSEHOLD_INCOME_PER_CAPITA]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,[POPULATION_MEDIAN_AGE]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,[HH_INCOME_200K_PLUS]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,[HOUSEHOLD_INCOME_HIGH_INCOME_AVERAGE]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,[RENTER_OCCUPIED_HOUSEHOLDS_PERCENT]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,[WHITE_POPULATION_ALONE_PERCENT]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,[OWNER_OCCUPIED_HOUSEHOLDS_PERCENT]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,[BLACK_POPULATION_ALONE_PERCENT]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,[ASIAN_PACIFIC_ISLANDER_POPULATION_ALONE_PERCENT]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,[AMERICAN_INDIAN_AND_ALASKA_NATIVE_POPULATION_ALONE_PERCENT]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,[OTHER_RACE_POPULATION_ALONE_PERCENT]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,[TWO_OR_MORE_RACES_POPULATION_PERCENT]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,[HISPANIC_POPULATION_PERCENT]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,[WHITE_NON_HISPANIC_POPULATION_PERCENT]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,[GRADUATE_DEGREE__PERCENT]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,[WHITE_COLLAR_EMPLOYMENT]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_______________________________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Sentiment scores – compound score from VADER tool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Lexicons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NRC Emotion Lexicon, or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Emolex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a list of words and their associations with eight emotions: anger, fear, anticipation, trust, surprise,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sadness, joy, and disgust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NRC Valence, Arousal, and Dominance (VAD) Lexicon is a list of words and their valence, arousal,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dominance scores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NRC Emotion Intensity Lexicon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Intensity Lexicon) is a list of 6,000 words and their intensity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for four emotions: anger, fear, sadness, and joy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*for the last two, took the average of the score for each record/response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__________________________________________________________________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High Scrutiny Count feature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created by summing up the counts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Adavit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SIU Review, POL CRB Review, Original Invoice,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Police Report. Low Scrutiny Count is comprised of the remaining columns: POL Only, Customer Authorization,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ePrism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recurrent neural network was used to model attrition from customer-level claim events. The data was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multiple input series where each row is a time step and containing multiple inputs and one output parallel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series. For a LSTM model, the data was transformed into input/output samples, based on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step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size. As a result some data had to be discarded which didn't t the time step size. The transformed input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is in a three-dimensional structure (number of samples, number of time steps per sample, and number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variables). A simple LSTM architecture was used (input, LSTM layer, output) with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activation, Adam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optimizer and binary cross-entropy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based on gain measurement</a:t>
            </a:r>
          </a:p>
          <a:p>
            <a:endParaRPr lang="en-US" dirty="0"/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implies the relative contribution of the corresponding feature to the model calculated by taking each feature's contribution for each tree in the model. A higher value of this metric when compared to another feature implies it is more important for generating a prediction.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Other* is based on weight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weight” is the number of times a feature appears in a tree (same as frequency)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C123-9A58-4B83-8BFA-72EE406AE5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26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1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D1E551-DACA-4DF6-8533-23AA2288BFB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6929ED-FD8D-48C2-B403-02FC514A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4F3D-ECED-4BCC-92AC-603195A70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Customer Attrition Based on Post-Event Insurance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A4F4-51EE-4C0B-A774-7E1B6BB6E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Constanza Schubert</a:t>
            </a:r>
            <a:br>
              <a:rPr lang="en-US" dirty="0"/>
            </a:br>
            <a:r>
              <a:rPr lang="en-US" dirty="0"/>
              <a:t>IDC 6940</a:t>
            </a:r>
            <a:br>
              <a:rPr lang="en-US" dirty="0"/>
            </a:br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18367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9ED5-83FD-4EBB-B91E-A9BAC072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AF72-6226-4387-8A3C-CA9EC966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615" y="2874400"/>
            <a:ext cx="3876464" cy="3704530"/>
          </a:xfrm>
        </p:spPr>
        <p:txBody>
          <a:bodyPr>
            <a:normAutofit/>
          </a:bodyPr>
          <a:lstStyle/>
          <a:p>
            <a:r>
              <a:rPr lang="en-US" dirty="0"/>
              <a:t>Answer 1</a:t>
            </a:r>
          </a:p>
          <a:p>
            <a:r>
              <a:rPr lang="en-US" dirty="0"/>
              <a:t>Loss = physical damage</a:t>
            </a:r>
          </a:p>
          <a:p>
            <a:r>
              <a:rPr lang="en-US" dirty="0"/>
              <a:t>Non-new replacement device</a:t>
            </a:r>
          </a:p>
          <a:p>
            <a:r>
              <a:rPr lang="en-US" dirty="0"/>
              <a:t>Deductible amount</a:t>
            </a:r>
          </a:p>
          <a:p>
            <a:r>
              <a:rPr lang="en-US" dirty="0"/>
              <a:t>Carrier is Samsung or T-Mobile</a:t>
            </a:r>
          </a:p>
          <a:p>
            <a:r>
              <a:rPr lang="en-US" dirty="0"/>
              <a:t>Other: low scrutiny count, and total claim time</a:t>
            </a:r>
          </a:p>
          <a:p>
            <a:r>
              <a:rPr lang="en-US" dirty="0"/>
              <a:t>TF-IDF terms: cancel, scam, f***, apple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BB3F4-F7DD-4364-8D48-71E8D591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5514975" cy="100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1FEB7-4C84-4DCC-A38D-ADA817F7A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02" y="2740104"/>
            <a:ext cx="2633234" cy="1893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43367-5351-4F6A-A38A-9AE3D48FE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2" y="4681965"/>
            <a:ext cx="3314964" cy="216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F56F4-161A-480C-A8F2-456E62CDF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612" y="1559689"/>
            <a:ext cx="4309382" cy="113175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6173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9ED5-83FD-4EBB-B91E-A9BAC072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AF72-6226-4387-8A3C-CA9EC966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Contributed a developed model</a:t>
            </a:r>
          </a:p>
          <a:p>
            <a:r>
              <a:rPr lang="en-US" dirty="0"/>
              <a:t>An augmented key driver analysis for attrition which includes external data sources and significant TF-IDF terms</a:t>
            </a:r>
          </a:p>
          <a:p>
            <a:r>
              <a:rPr lang="en-US" dirty="0"/>
              <a:t>Model did not  achieve start of art F1 score but is better than the most frequent baseline</a:t>
            </a:r>
          </a:p>
          <a:p>
            <a:r>
              <a:rPr lang="en-US" dirty="0"/>
              <a:t>Important features can be used to make recommendations to the claims operations and customer experience teams on how to improve and prevent attrition</a:t>
            </a:r>
          </a:p>
          <a:p>
            <a:r>
              <a:rPr lang="en-US" dirty="0"/>
              <a:t>Further work can entail working on carrier-specific models and rule-based methods for driving customer continuity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55659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267B-4EE4-4B83-BA87-BE0A95C9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FFEF-9CAF-41C2-994A-5243743D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598565" cy="4351337"/>
          </a:xfrm>
        </p:spPr>
        <p:txBody>
          <a:bodyPr>
            <a:normAutofit/>
          </a:bodyPr>
          <a:lstStyle/>
          <a:p>
            <a:r>
              <a:rPr lang="en-US" dirty="0"/>
              <a:t>The prolongment of a customer's lifetime value (CLV) is important to remain competitive in insurance industry</a:t>
            </a:r>
          </a:p>
          <a:p>
            <a:r>
              <a:rPr lang="en-US" dirty="0"/>
              <a:t>Efforts to retain existing customers are less expensive than those to get new customers</a:t>
            </a:r>
          </a:p>
          <a:p>
            <a:r>
              <a:rPr lang="en-US" dirty="0"/>
              <a:t>Attrition model scores &amp; CLV can be used to prioritize retention efforts and also help develop these strategies</a:t>
            </a:r>
          </a:p>
          <a:p>
            <a:endParaRPr lang="en-US" dirty="0"/>
          </a:p>
        </p:txBody>
      </p:sp>
      <p:pic>
        <p:nvPicPr>
          <p:cNvPr id="1028" name="Picture 4" descr="Image result for customer attrition">
            <a:extLst>
              <a:ext uri="{FF2B5EF4-FFF2-40B4-BE49-F238E27FC236}">
                <a16:creationId xmlns:a16="http://schemas.microsoft.com/office/drawing/2014/main" id="{009F7F28-6F2F-4A33-A41A-E8EA79B3D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87" y="4221059"/>
            <a:ext cx="5602132" cy="26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267B-4EE4-4B83-BA87-BE0A95C9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FFEF-9CAF-41C2-994A-5243743D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92351"/>
            <a:ext cx="4087284" cy="4258970"/>
          </a:xfrm>
        </p:spPr>
        <p:txBody>
          <a:bodyPr>
            <a:normAutofit/>
          </a:bodyPr>
          <a:lstStyle/>
          <a:p>
            <a:r>
              <a:rPr lang="en-US" dirty="0"/>
              <a:t>Connected Living (CL) group is responsible for the protection, repair, refurbishment, and replacement of mobile devices, smart home products, appliances, and electronics</a:t>
            </a:r>
          </a:p>
          <a:p>
            <a:r>
              <a:rPr lang="en-US" dirty="0"/>
              <a:t>48 million mobile devices connected and protected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5460D7D-004F-49C7-97F1-3C6A60B189A7}"/>
              </a:ext>
            </a:extLst>
          </p:cNvPr>
          <p:cNvGrpSpPr/>
          <p:nvPr/>
        </p:nvGrpSpPr>
        <p:grpSpPr>
          <a:xfrm>
            <a:off x="5403131" y="1772285"/>
            <a:ext cx="5942186" cy="4535256"/>
            <a:chOff x="3102990" y="1478156"/>
            <a:chExt cx="5942186" cy="453525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06CE373-62C7-499B-BB8F-B56697D21638}"/>
                </a:ext>
              </a:extLst>
            </p:cNvPr>
            <p:cNvSpPr/>
            <p:nvPr/>
          </p:nvSpPr>
          <p:spPr>
            <a:xfrm>
              <a:off x="4536840" y="1986139"/>
              <a:ext cx="3089200" cy="308919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70B9">
                  <a:alpha val="27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028628-B97D-40CB-9AFC-18CD3418FD59}"/>
                </a:ext>
              </a:extLst>
            </p:cNvPr>
            <p:cNvSpPr/>
            <p:nvPr/>
          </p:nvSpPr>
          <p:spPr>
            <a:xfrm>
              <a:off x="7056867" y="4116871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E4C9489A-74C5-4135-85A4-690B4FE1D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8921" y="2755562"/>
              <a:ext cx="2349540" cy="1378009"/>
            </a:xfrm>
            <a:prstGeom prst="rect">
              <a:avLst/>
            </a:prstGeom>
          </p:spPr>
        </p:pic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54B5E17-25DA-496E-B2CE-E3FD7838B41E}"/>
                </a:ext>
              </a:extLst>
            </p:cNvPr>
            <p:cNvSpPr/>
            <p:nvPr/>
          </p:nvSpPr>
          <p:spPr>
            <a:xfrm>
              <a:off x="5124970" y="1478156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D6BD99E-87DF-42DF-8D5B-C6646B4355CE}"/>
                </a:ext>
              </a:extLst>
            </p:cNvPr>
            <p:cNvSpPr/>
            <p:nvPr/>
          </p:nvSpPr>
          <p:spPr>
            <a:xfrm>
              <a:off x="7416758" y="3143994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60706E6-3048-4848-BF53-6DA830A6263A}"/>
                </a:ext>
              </a:extLst>
            </p:cNvPr>
            <p:cNvSpPr/>
            <p:nvPr/>
          </p:nvSpPr>
          <p:spPr>
            <a:xfrm>
              <a:off x="5124970" y="4692293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FFDCDB-C420-48D1-B81C-B07AB1F03105}"/>
                </a:ext>
              </a:extLst>
            </p:cNvPr>
            <p:cNvSpPr/>
            <p:nvPr/>
          </p:nvSpPr>
          <p:spPr>
            <a:xfrm>
              <a:off x="4171744" y="2142144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2182D0-04D0-4BCA-A45E-17E65769BC0C}"/>
                </a:ext>
              </a:extLst>
            </p:cNvPr>
            <p:cNvSpPr/>
            <p:nvPr/>
          </p:nvSpPr>
          <p:spPr>
            <a:xfrm>
              <a:off x="6163478" y="4692293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188399B-B84C-4C66-93DD-488A1E8B2E42}"/>
                </a:ext>
              </a:extLst>
            </p:cNvPr>
            <p:cNvSpPr/>
            <p:nvPr/>
          </p:nvSpPr>
          <p:spPr>
            <a:xfrm>
              <a:off x="7094904" y="2142144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F7EB35B-8A61-4E4D-B1C7-272C3CBBD3FD}"/>
                </a:ext>
              </a:extLst>
            </p:cNvPr>
            <p:cNvSpPr/>
            <p:nvPr/>
          </p:nvSpPr>
          <p:spPr>
            <a:xfrm>
              <a:off x="6163478" y="1478156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37C260C-56B0-404D-9707-A739E96ADB72}"/>
                </a:ext>
              </a:extLst>
            </p:cNvPr>
            <p:cNvSpPr/>
            <p:nvPr/>
          </p:nvSpPr>
          <p:spPr>
            <a:xfrm>
              <a:off x="3871425" y="3143994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E2973FD-E3CC-4EFC-B024-1BF5B6CD57A7}"/>
                </a:ext>
              </a:extLst>
            </p:cNvPr>
            <p:cNvSpPr/>
            <p:nvPr/>
          </p:nvSpPr>
          <p:spPr>
            <a:xfrm>
              <a:off x="4227108" y="4116871"/>
              <a:ext cx="903581" cy="903581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70B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674430A-AB8F-4ED9-841E-88CF715E1AFE}"/>
                </a:ext>
              </a:extLst>
            </p:cNvPr>
            <p:cNvSpPr txBox="1"/>
            <p:nvPr/>
          </p:nvSpPr>
          <p:spPr>
            <a:xfrm>
              <a:off x="4039136" y="1673735"/>
              <a:ext cx="10687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Mobile Devices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48A0FDA-1CBB-4984-8C0C-2C7B59307827}"/>
                </a:ext>
              </a:extLst>
            </p:cNvPr>
            <p:cNvSpPr txBox="1"/>
            <p:nvPr/>
          </p:nvSpPr>
          <p:spPr>
            <a:xfrm>
              <a:off x="3227851" y="3871592"/>
              <a:ext cx="10833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Home Appliances &amp; Electronics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735691-C2D2-4823-909F-E84DC97AB47B}"/>
                </a:ext>
              </a:extLst>
            </p:cNvPr>
            <p:cNvSpPr txBox="1"/>
            <p:nvPr/>
          </p:nvSpPr>
          <p:spPr>
            <a:xfrm>
              <a:off x="3102990" y="2545017"/>
              <a:ext cx="11057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Motor Vehicles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5667F30-1CBB-447E-BEA9-DC69762001FB}"/>
                </a:ext>
              </a:extLst>
            </p:cNvPr>
            <p:cNvSpPr txBox="1"/>
            <p:nvPr/>
          </p:nvSpPr>
          <p:spPr>
            <a:xfrm>
              <a:off x="4221756" y="5582525"/>
              <a:ext cx="1488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Travel &amp; Card Member Benefits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0315207-DF54-4444-9E52-7C83EF365F6F}"/>
                </a:ext>
              </a:extLst>
            </p:cNvPr>
            <p:cNvSpPr txBox="1"/>
            <p:nvPr/>
          </p:nvSpPr>
          <p:spPr>
            <a:xfrm>
              <a:off x="6605959" y="5582525"/>
              <a:ext cx="9186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Credit Protection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5D2CDD6-16A7-4078-8674-1CB77206F78F}"/>
                </a:ext>
              </a:extLst>
            </p:cNvPr>
            <p:cNvSpPr txBox="1"/>
            <p:nvPr/>
          </p:nvSpPr>
          <p:spPr>
            <a:xfrm>
              <a:off x="7056908" y="1758373"/>
              <a:ext cx="789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Renters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3676B1A-C863-4EDC-BED2-BD3B8925A12E}"/>
                </a:ext>
              </a:extLst>
            </p:cNvPr>
            <p:cNvSpPr txBox="1"/>
            <p:nvPr/>
          </p:nvSpPr>
          <p:spPr>
            <a:xfrm>
              <a:off x="3239398" y="5015992"/>
              <a:ext cx="12248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Tools,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Jewelry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 &amp; Furniture 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700972D-C98F-4256-88F6-20C492C7F7C7}"/>
                </a:ext>
              </a:extLst>
            </p:cNvPr>
            <p:cNvSpPr txBox="1"/>
            <p:nvPr/>
          </p:nvSpPr>
          <p:spPr>
            <a:xfrm>
              <a:off x="7961628" y="2629655"/>
              <a:ext cx="1067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Homeowners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201F86C-562A-4187-9907-E60D676BA28F}"/>
                </a:ext>
              </a:extLst>
            </p:cNvPr>
            <p:cNvSpPr txBox="1"/>
            <p:nvPr/>
          </p:nvSpPr>
          <p:spPr>
            <a:xfrm>
              <a:off x="7426217" y="5015992"/>
              <a:ext cx="97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Funeral Planning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6CB02C2-8B28-447F-BC74-371A044D2CAF}"/>
                </a:ext>
              </a:extLst>
            </p:cNvPr>
            <p:cNvSpPr txBox="1"/>
            <p:nvPr/>
          </p:nvSpPr>
          <p:spPr>
            <a:xfrm>
              <a:off x="7977398" y="4040869"/>
              <a:ext cx="1067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Trebuchet MS"/>
                </a:rPr>
                <a:t>Flood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44CF1CE-98B1-44CB-829B-A67825A015F5}"/>
                </a:ext>
              </a:extLst>
            </p:cNvPr>
            <p:cNvGrpSpPr/>
            <p:nvPr/>
          </p:nvGrpSpPr>
          <p:grpSpPr>
            <a:xfrm>
              <a:off x="6339254" y="1646749"/>
              <a:ext cx="552028" cy="566394"/>
              <a:chOff x="10910888" y="3540125"/>
              <a:chExt cx="1281112" cy="1314451"/>
            </a:xfrm>
            <a:solidFill>
              <a:srgbClr val="0070B9"/>
            </a:solidFill>
          </p:grpSpPr>
          <p:sp>
            <p:nvSpPr>
              <p:cNvPr id="279" name="Freeform 358">
                <a:extLst>
                  <a:ext uri="{FF2B5EF4-FFF2-40B4-BE49-F238E27FC236}">
                    <a16:creationId xmlns:a16="http://schemas.microsoft.com/office/drawing/2014/main" id="{4BE8D36B-9E1D-4B7D-98EB-5F7570027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8238" y="3540125"/>
                <a:ext cx="506413" cy="147638"/>
              </a:xfrm>
              <a:custGeom>
                <a:avLst/>
                <a:gdLst>
                  <a:gd name="T0" fmla="*/ 209 w 215"/>
                  <a:gd name="T1" fmla="*/ 62 h 62"/>
                  <a:gd name="T2" fmla="*/ 203 w 215"/>
                  <a:gd name="T3" fmla="*/ 56 h 62"/>
                  <a:gd name="T4" fmla="*/ 203 w 215"/>
                  <a:gd name="T5" fmla="*/ 12 h 62"/>
                  <a:gd name="T6" fmla="*/ 12 w 215"/>
                  <a:gd name="T7" fmla="*/ 12 h 62"/>
                  <a:gd name="T8" fmla="*/ 12 w 215"/>
                  <a:gd name="T9" fmla="*/ 56 h 62"/>
                  <a:gd name="T10" fmla="*/ 6 w 215"/>
                  <a:gd name="T11" fmla="*/ 62 h 62"/>
                  <a:gd name="T12" fmla="*/ 0 w 215"/>
                  <a:gd name="T13" fmla="*/ 56 h 62"/>
                  <a:gd name="T14" fmla="*/ 0 w 215"/>
                  <a:gd name="T15" fmla="*/ 6 h 62"/>
                  <a:gd name="T16" fmla="*/ 6 w 215"/>
                  <a:gd name="T17" fmla="*/ 0 h 62"/>
                  <a:gd name="T18" fmla="*/ 209 w 215"/>
                  <a:gd name="T19" fmla="*/ 0 h 62"/>
                  <a:gd name="T20" fmla="*/ 215 w 215"/>
                  <a:gd name="T21" fmla="*/ 6 h 62"/>
                  <a:gd name="T22" fmla="*/ 215 w 215"/>
                  <a:gd name="T23" fmla="*/ 56 h 62"/>
                  <a:gd name="T24" fmla="*/ 209 w 215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5" h="62">
                    <a:moveTo>
                      <a:pt x="209" y="62"/>
                    </a:moveTo>
                    <a:cubicBezTo>
                      <a:pt x="206" y="62"/>
                      <a:pt x="203" y="60"/>
                      <a:pt x="203" y="56"/>
                    </a:cubicBezTo>
                    <a:cubicBezTo>
                      <a:pt x="203" y="12"/>
                      <a:pt x="203" y="12"/>
                      <a:pt x="203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9" y="62"/>
                      <a:pt x="6" y="62"/>
                    </a:cubicBezTo>
                    <a:cubicBezTo>
                      <a:pt x="3" y="62"/>
                      <a:pt x="0" y="60"/>
                      <a:pt x="0" y="5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12" y="0"/>
                      <a:pt x="215" y="2"/>
                      <a:pt x="215" y="6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5" y="60"/>
                      <a:pt x="212" y="62"/>
                      <a:pt x="209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0" name="Freeform 359">
                <a:extLst>
                  <a:ext uri="{FF2B5EF4-FFF2-40B4-BE49-F238E27FC236}">
                    <a16:creationId xmlns:a16="http://schemas.microsoft.com/office/drawing/2014/main" id="{5DFD8A53-BA3C-43F6-8B1D-F285920277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77625" y="4587875"/>
                <a:ext cx="177800" cy="266700"/>
              </a:xfrm>
              <a:custGeom>
                <a:avLst/>
                <a:gdLst>
                  <a:gd name="T0" fmla="*/ 70 w 76"/>
                  <a:gd name="T1" fmla="*/ 113 h 113"/>
                  <a:gd name="T2" fmla="*/ 6 w 76"/>
                  <a:gd name="T3" fmla="*/ 113 h 113"/>
                  <a:gd name="T4" fmla="*/ 0 w 76"/>
                  <a:gd name="T5" fmla="*/ 107 h 113"/>
                  <a:gd name="T6" fmla="*/ 0 w 76"/>
                  <a:gd name="T7" fmla="*/ 6 h 113"/>
                  <a:gd name="T8" fmla="*/ 6 w 76"/>
                  <a:gd name="T9" fmla="*/ 0 h 113"/>
                  <a:gd name="T10" fmla="*/ 70 w 76"/>
                  <a:gd name="T11" fmla="*/ 0 h 113"/>
                  <a:gd name="T12" fmla="*/ 76 w 76"/>
                  <a:gd name="T13" fmla="*/ 6 h 113"/>
                  <a:gd name="T14" fmla="*/ 76 w 76"/>
                  <a:gd name="T15" fmla="*/ 107 h 113"/>
                  <a:gd name="T16" fmla="*/ 70 w 76"/>
                  <a:gd name="T17" fmla="*/ 113 h 113"/>
                  <a:gd name="T18" fmla="*/ 12 w 76"/>
                  <a:gd name="T19" fmla="*/ 101 h 113"/>
                  <a:gd name="T20" fmla="*/ 64 w 76"/>
                  <a:gd name="T21" fmla="*/ 101 h 113"/>
                  <a:gd name="T22" fmla="*/ 64 w 76"/>
                  <a:gd name="T23" fmla="*/ 12 h 113"/>
                  <a:gd name="T24" fmla="*/ 12 w 76"/>
                  <a:gd name="T25" fmla="*/ 12 h 113"/>
                  <a:gd name="T26" fmla="*/ 12 w 76"/>
                  <a:gd name="T27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13">
                    <a:moveTo>
                      <a:pt x="70" y="113"/>
                    </a:moveTo>
                    <a:cubicBezTo>
                      <a:pt x="6" y="113"/>
                      <a:pt x="6" y="113"/>
                      <a:pt x="6" y="113"/>
                    </a:cubicBezTo>
                    <a:cubicBezTo>
                      <a:pt x="3" y="113"/>
                      <a:pt x="0" y="111"/>
                      <a:pt x="0" y="10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0"/>
                      <a:pt x="76" y="3"/>
                      <a:pt x="76" y="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11"/>
                      <a:pt x="73" y="113"/>
                      <a:pt x="70" y="113"/>
                    </a:cubicBezTo>
                    <a:close/>
                    <a:moveTo>
                      <a:pt x="12" y="101"/>
                    </a:move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1" name="Freeform 360">
                <a:extLst>
                  <a:ext uri="{FF2B5EF4-FFF2-40B4-BE49-F238E27FC236}">
                    <a16:creationId xmlns:a16="http://schemas.microsoft.com/office/drawing/2014/main" id="{C836B75C-6FA7-4A40-8A4A-691ED9E14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6975" y="4078288"/>
                <a:ext cx="147638" cy="149225"/>
              </a:xfrm>
              <a:custGeom>
                <a:avLst/>
                <a:gdLst>
                  <a:gd name="T0" fmla="*/ 57 w 63"/>
                  <a:gd name="T1" fmla="*/ 63 h 63"/>
                  <a:gd name="T2" fmla="*/ 51 w 63"/>
                  <a:gd name="T3" fmla="*/ 57 h 63"/>
                  <a:gd name="T4" fmla="*/ 51 w 63"/>
                  <a:gd name="T5" fmla="*/ 12 h 63"/>
                  <a:gd name="T6" fmla="*/ 12 w 63"/>
                  <a:gd name="T7" fmla="*/ 12 h 63"/>
                  <a:gd name="T8" fmla="*/ 12 w 63"/>
                  <a:gd name="T9" fmla="*/ 57 h 63"/>
                  <a:gd name="T10" fmla="*/ 6 w 63"/>
                  <a:gd name="T11" fmla="*/ 63 h 63"/>
                  <a:gd name="T12" fmla="*/ 0 w 63"/>
                  <a:gd name="T13" fmla="*/ 57 h 63"/>
                  <a:gd name="T14" fmla="*/ 0 w 63"/>
                  <a:gd name="T15" fmla="*/ 6 h 63"/>
                  <a:gd name="T16" fmla="*/ 6 w 63"/>
                  <a:gd name="T17" fmla="*/ 0 h 63"/>
                  <a:gd name="T18" fmla="*/ 57 w 63"/>
                  <a:gd name="T19" fmla="*/ 0 h 63"/>
                  <a:gd name="T20" fmla="*/ 63 w 63"/>
                  <a:gd name="T21" fmla="*/ 6 h 63"/>
                  <a:gd name="T22" fmla="*/ 63 w 63"/>
                  <a:gd name="T23" fmla="*/ 57 h 63"/>
                  <a:gd name="T24" fmla="*/ 57 w 63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63">
                    <a:moveTo>
                      <a:pt x="57" y="63"/>
                    </a:moveTo>
                    <a:cubicBezTo>
                      <a:pt x="54" y="63"/>
                      <a:pt x="51" y="60"/>
                      <a:pt x="51" y="57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0" y="63"/>
                      <a:pt x="6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3" y="60"/>
                      <a:pt x="60" y="63"/>
                      <a:pt x="5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2" name="Freeform 361">
                <a:extLst>
                  <a:ext uri="{FF2B5EF4-FFF2-40B4-BE49-F238E27FC236}">
                    <a16:creationId xmlns:a16="http://schemas.microsoft.com/office/drawing/2014/main" id="{454883BE-A167-406C-9637-A7B7355BD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6975" y="4319588"/>
                <a:ext cx="147638" cy="146050"/>
              </a:xfrm>
              <a:custGeom>
                <a:avLst/>
                <a:gdLst>
                  <a:gd name="T0" fmla="*/ 57 w 63"/>
                  <a:gd name="T1" fmla="*/ 62 h 62"/>
                  <a:gd name="T2" fmla="*/ 51 w 63"/>
                  <a:gd name="T3" fmla="*/ 56 h 62"/>
                  <a:gd name="T4" fmla="*/ 51 w 63"/>
                  <a:gd name="T5" fmla="*/ 12 h 62"/>
                  <a:gd name="T6" fmla="*/ 12 w 63"/>
                  <a:gd name="T7" fmla="*/ 12 h 62"/>
                  <a:gd name="T8" fmla="*/ 12 w 63"/>
                  <a:gd name="T9" fmla="*/ 56 h 62"/>
                  <a:gd name="T10" fmla="*/ 6 w 63"/>
                  <a:gd name="T11" fmla="*/ 62 h 62"/>
                  <a:gd name="T12" fmla="*/ 0 w 63"/>
                  <a:gd name="T13" fmla="*/ 56 h 62"/>
                  <a:gd name="T14" fmla="*/ 0 w 63"/>
                  <a:gd name="T15" fmla="*/ 6 h 62"/>
                  <a:gd name="T16" fmla="*/ 6 w 63"/>
                  <a:gd name="T17" fmla="*/ 0 h 62"/>
                  <a:gd name="T18" fmla="*/ 57 w 63"/>
                  <a:gd name="T19" fmla="*/ 0 h 62"/>
                  <a:gd name="T20" fmla="*/ 63 w 63"/>
                  <a:gd name="T21" fmla="*/ 6 h 62"/>
                  <a:gd name="T22" fmla="*/ 63 w 63"/>
                  <a:gd name="T23" fmla="*/ 56 h 62"/>
                  <a:gd name="T24" fmla="*/ 57 w 63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62">
                    <a:moveTo>
                      <a:pt x="57" y="62"/>
                    </a:moveTo>
                    <a:cubicBezTo>
                      <a:pt x="54" y="62"/>
                      <a:pt x="51" y="60"/>
                      <a:pt x="51" y="56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10" y="62"/>
                      <a:pt x="6" y="62"/>
                    </a:cubicBezTo>
                    <a:cubicBezTo>
                      <a:pt x="3" y="62"/>
                      <a:pt x="0" y="60"/>
                      <a:pt x="0" y="5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2"/>
                      <a:pt x="63" y="6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3" y="60"/>
                      <a:pt x="60" y="62"/>
                      <a:pt x="5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3" name="Freeform 362">
                <a:extLst>
                  <a:ext uri="{FF2B5EF4-FFF2-40B4-BE49-F238E27FC236}">
                    <a16:creationId xmlns:a16="http://schemas.microsoft.com/office/drawing/2014/main" id="{268FE077-8A01-4CDF-81C1-2562ABBEF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6850" y="4078288"/>
                <a:ext cx="146050" cy="149225"/>
              </a:xfrm>
              <a:custGeom>
                <a:avLst/>
                <a:gdLst>
                  <a:gd name="T0" fmla="*/ 56 w 62"/>
                  <a:gd name="T1" fmla="*/ 63 h 63"/>
                  <a:gd name="T2" fmla="*/ 50 w 62"/>
                  <a:gd name="T3" fmla="*/ 57 h 63"/>
                  <a:gd name="T4" fmla="*/ 50 w 62"/>
                  <a:gd name="T5" fmla="*/ 12 h 63"/>
                  <a:gd name="T6" fmla="*/ 12 w 62"/>
                  <a:gd name="T7" fmla="*/ 12 h 63"/>
                  <a:gd name="T8" fmla="*/ 12 w 62"/>
                  <a:gd name="T9" fmla="*/ 57 h 63"/>
                  <a:gd name="T10" fmla="*/ 6 w 62"/>
                  <a:gd name="T11" fmla="*/ 63 h 63"/>
                  <a:gd name="T12" fmla="*/ 0 w 62"/>
                  <a:gd name="T13" fmla="*/ 57 h 63"/>
                  <a:gd name="T14" fmla="*/ 0 w 62"/>
                  <a:gd name="T15" fmla="*/ 6 h 63"/>
                  <a:gd name="T16" fmla="*/ 6 w 62"/>
                  <a:gd name="T17" fmla="*/ 0 h 63"/>
                  <a:gd name="T18" fmla="*/ 56 w 62"/>
                  <a:gd name="T19" fmla="*/ 0 h 63"/>
                  <a:gd name="T20" fmla="*/ 62 w 62"/>
                  <a:gd name="T21" fmla="*/ 6 h 63"/>
                  <a:gd name="T22" fmla="*/ 62 w 62"/>
                  <a:gd name="T23" fmla="*/ 57 h 63"/>
                  <a:gd name="T24" fmla="*/ 56 w 62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3">
                    <a:moveTo>
                      <a:pt x="56" y="63"/>
                    </a:moveTo>
                    <a:cubicBezTo>
                      <a:pt x="53" y="63"/>
                      <a:pt x="50" y="60"/>
                      <a:pt x="50" y="5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9" y="63"/>
                      <a:pt x="6" y="63"/>
                    </a:cubicBezTo>
                    <a:cubicBezTo>
                      <a:pt x="2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2" y="3"/>
                      <a:pt x="62" y="6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2" y="60"/>
                      <a:pt x="60" y="63"/>
                      <a:pt x="5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4" name="Freeform 363">
                <a:extLst>
                  <a:ext uri="{FF2B5EF4-FFF2-40B4-BE49-F238E27FC236}">
                    <a16:creationId xmlns:a16="http://schemas.microsoft.com/office/drawing/2014/main" id="{C20E6A9D-F8D9-45A4-8D96-91F1FA370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6975" y="3840163"/>
                <a:ext cx="147638" cy="146050"/>
              </a:xfrm>
              <a:custGeom>
                <a:avLst/>
                <a:gdLst>
                  <a:gd name="T0" fmla="*/ 57 w 63"/>
                  <a:gd name="T1" fmla="*/ 62 h 62"/>
                  <a:gd name="T2" fmla="*/ 51 w 63"/>
                  <a:gd name="T3" fmla="*/ 56 h 62"/>
                  <a:gd name="T4" fmla="*/ 51 w 63"/>
                  <a:gd name="T5" fmla="*/ 12 h 62"/>
                  <a:gd name="T6" fmla="*/ 12 w 63"/>
                  <a:gd name="T7" fmla="*/ 12 h 62"/>
                  <a:gd name="T8" fmla="*/ 12 w 63"/>
                  <a:gd name="T9" fmla="*/ 56 h 62"/>
                  <a:gd name="T10" fmla="*/ 6 w 63"/>
                  <a:gd name="T11" fmla="*/ 62 h 62"/>
                  <a:gd name="T12" fmla="*/ 0 w 63"/>
                  <a:gd name="T13" fmla="*/ 56 h 62"/>
                  <a:gd name="T14" fmla="*/ 0 w 63"/>
                  <a:gd name="T15" fmla="*/ 6 h 62"/>
                  <a:gd name="T16" fmla="*/ 6 w 63"/>
                  <a:gd name="T17" fmla="*/ 0 h 62"/>
                  <a:gd name="T18" fmla="*/ 57 w 63"/>
                  <a:gd name="T19" fmla="*/ 0 h 62"/>
                  <a:gd name="T20" fmla="*/ 63 w 63"/>
                  <a:gd name="T21" fmla="*/ 6 h 62"/>
                  <a:gd name="T22" fmla="*/ 63 w 63"/>
                  <a:gd name="T23" fmla="*/ 56 h 62"/>
                  <a:gd name="T24" fmla="*/ 57 w 63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62">
                    <a:moveTo>
                      <a:pt x="57" y="62"/>
                    </a:moveTo>
                    <a:cubicBezTo>
                      <a:pt x="54" y="62"/>
                      <a:pt x="51" y="60"/>
                      <a:pt x="51" y="56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10" y="62"/>
                      <a:pt x="6" y="62"/>
                    </a:cubicBezTo>
                    <a:cubicBezTo>
                      <a:pt x="3" y="62"/>
                      <a:pt x="0" y="60"/>
                      <a:pt x="0" y="5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2"/>
                      <a:pt x="63" y="6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3" y="60"/>
                      <a:pt x="60" y="62"/>
                      <a:pt x="5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5" name="Freeform 364">
                <a:extLst>
                  <a:ext uri="{FF2B5EF4-FFF2-40B4-BE49-F238E27FC236}">
                    <a16:creationId xmlns:a16="http://schemas.microsoft.com/office/drawing/2014/main" id="{3AAA6587-E14F-4EA8-A056-B28602479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6850" y="3840163"/>
                <a:ext cx="146050" cy="146050"/>
              </a:xfrm>
              <a:custGeom>
                <a:avLst/>
                <a:gdLst>
                  <a:gd name="T0" fmla="*/ 56 w 62"/>
                  <a:gd name="T1" fmla="*/ 62 h 62"/>
                  <a:gd name="T2" fmla="*/ 50 w 62"/>
                  <a:gd name="T3" fmla="*/ 56 h 62"/>
                  <a:gd name="T4" fmla="*/ 50 w 62"/>
                  <a:gd name="T5" fmla="*/ 12 h 62"/>
                  <a:gd name="T6" fmla="*/ 12 w 62"/>
                  <a:gd name="T7" fmla="*/ 12 h 62"/>
                  <a:gd name="T8" fmla="*/ 12 w 62"/>
                  <a:gd name="T9" fmla="*/ 56 h 62"/>
                  <a:gd name="T10" fmla="*/ 6 w 62"/>
                  <a:gd name="T11" fmla="*/ 62 h 62"/>
                  <a:gd name="T12" fmla="*/ 0 w 62"/>
                  <a:gd name="T13" fmla="*/ 56 h 62"/>
                  <a:gd name="T14" fmla="*/ 0 w 62"/>
                  <a:gd name="T15" fmla="*/ 6 h 62"/>
                  <a:gd name="T16" fmla="*/ 6 w 62"/>
                  <a:gd name="T17" fmla="*/ 0 h 62"/>
                  <a:gd name="T18" fmla="*/ 56 w 62"/>
                  <a:gd name="T19" fmla="*/ 0 h 62"/>
                  <a:gd name="T20" fmla="*/ 62 w 62"/>
                  <a:gd name="T21" fmla="*/ 6 h 62"/>
                  <a:gd name="T22" fmla="*/ 62 w 62"/>
                  <a:gd name="T23" fmla="*/ 56 h 62"/>
                  <a:gd name="T24" fmla="*/ 56 w 62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6" y="62"/>
                    </a:moveTo>
                    <a:cubicBezTo>
                      <a:pt x="53" y="62"/>
                      <a:pt x="50" y="60"/>
                      <a:pt x="50" y="56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9" y="62"/>
                      <a:pt x="6" y="62"/>
                    </a:cubicBezTo>
                    <a:cubicBezTo>
                      <a:pt x="2" y="62"/>
                      <a:pt x="0" y="60"/>
                      <a:pt x="0" y="5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2" y="2"/>
                      <a:pt x="62" y="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60"/>
                      <a:pt x="60" y="62"/>
                      <a:pt x="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6" name="Freeform 365">
                <a:extLst>
                  <a:ext uri="{FF2B5EF4-FFF2-40B4-BE49-F238E27FC236}">
                    <a16:creationId xmlns:a16="http://schemas.microsoft.com/office/drawing/2014/main" id="{3B15D8B4-E748-4756-BA88-C360AEE31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6850" y="4319588"/>
                <a:ext cx="146050" cy="146050"/>
              </a:xfrm>
              <a:custGeom>
                <a:avLst/>
                <a:gdLst>
                  <a:gd name="T0" fmla="*/ 56 w 62"/>
                  <a:gd name="T1" fmla="*/ 62 h 62"/>
                  <a:gd name="T2" fmla="*/ 50 w 62"/>
                  <a:gd name="T3" fmla="*/ 56 h 62"/>
                  <a:gd name="T4" fmla="*/ 50 w 62"/>
                  <a:gd name="T5" fmla="*/ 12 h 62"/>
                  <a:gd name="T6" fmla="*/ 12 w 62"/>
                  <a:gd name="T7" fmla="*/ 12 h 62"/>
                  <a:gd name="T8" fmla="*/ 12 w 62"/>
                  <a:gd name="T9" fmla="*/ 56 h 62"/>
                  <a:gd name="T10" fmla="*/ 6 w 62"/>
                  <a:gd name="T11" fmla="*/ 62 h 62"/>
                  <a:gd name="T12" fmla="*/ 0 w 62"/>
                  <a:gd name="T13" fmla="*/ 56 h 62"/>
                  <a:gd name="T14" fmla="*/ 0 w 62"/>
                  <a:gd name="T15" fmla="*/ 6 h 62"/>
                  <a:gd name="T16" fmla="*/ 6 w 62"/>
                  <a:gd name="T17" fmla="*/ 0 h 62"/>
                  <a:gd name="T18" fmla="*/ 56 w 62"/>
                  <a:gd name="T19" fmla="*/ 0 h 62"/>
                  <a:gd name="T20" fmla="*/ 62 w 62"/>
                  <a:gd name="T21" fmla="*/ 6 h 62"/>
                  <a:gd name="T22" fmla="*/ 62 w 62"/>
                  <a:gd name="T23" fmla="*/ 56 h 62"/>
                  <a:gd name="T24" fmla="*/ 56 w 62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6" y="62"/>
                    </a:moveTo>
                    <a:cubicBezTo>
                      <a:pt x="53" y="62"/>
                      <a:pt x="50" y="60"/>
                      <a:pt x="50" y="56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9" y="62"/>
                      <a:pt x="6" y="62"/>
                    </a:cubicBezTo>
                    <a:cubicBezTo>
                      <a:pt x="2" y="62"/>
                      <a:pt x="0" y="60"/>
                      <a:pt x="0" y="5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2" y="2"/>
                      <a:pt x="62" y="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60"/>
                      <a:pt x="60" y="62"/>
                      <a:pt x="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7" name="Freeform 366">
                <a:extLst>
                  <a:ext uri="{FF2B5EF4-FFF2-40B4-BE49-F238E27FC236}">
                    <a16:creationId xmlns:a16="http://schemas.microsoft.com/office/drawing/2014/main" id="{2AB24641-D5CE-461E-8A83-4E413CF56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888" y="4019550"/>
                <a:ext cx="236538" cy="835025"/>
              </a:xfrm>
              <a:custGeom>
                <a:avLst/>
                <a:gdLst>
                  <a:gd name="T0" fmla="*/ 95 w 101"/>
                  <a:gd name="T1" fmla="*/ 354 h 354"/>
                  <a:gd name="T2" fmla="*/ 6 w 101"/>
                  <a:gd name="T3" fmla="*/ 354 h 354"/>
                  <a:gd name="T4" fmla="*/ 0 w 101"/>
                  <a:gd name="T5" fmla="*/ 348 h 354"/>
                  <a:gd name="T6" fmla="*/ 0 w 101"/>
                  <a:gd name="T7" fmla="*/ 6 h 354"/>
                  <a:gd name="T8" fmla="*/ 6 w 101"/>
                  <a:gd name="T9" fmla="*/ 0 h 354"/>
                  <a:gd name="T10" fmla="*/ 95 w 101"/>
                  <a:gd name="T11" fmla="*/ 0 h 354"/>
                  <a:gd name="T12" fmla="*/ 101 w 101"/>
                  <a:gd name="T13" fmla="*/ 6 h 354"/>
                  <a:gd name="T14" fmla="*/ 95 w 101"/>
                  <a:gd name="T15" fmla="*/ 12 h 354"/>
                  <a:gd name="T16" fmla="*/ 12 w 101"/>
                  <a:gd name="T17" fmla="*/ 12 h 354"/>
                  <a:gd name="T18" fmla="*/ 12 w 101"/>
                  <a:gd name="T19" fmla="*/ 342 h 354"/>
                  <a:gd name="T20" fmla="*/ 95 w 101"/>
                  <a:gd name="T21" fmla="*/ 342 h 354"/>
                  <a:gd name="T22" fmla="*/ 101 w 101"/>
                  <a:gd name="T23" fmla="*/ 348 h 354"/>
                  <a:gd name="T24" fmla="*/ 95 w 101"/>
                  <a:gd name="T25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54">
                    <a:moveTo>
                      <a:pt x="95" y="354"/>
                    </a:moveTo>
                    <a:cubicBezTo>
                      <a:pt x="6" y="354"/>
                      <a:pt x="6" y="354"/>
                      <a:pt x="6" y="354"/>
                    </a:cubicBezTo>
                    <a:cubicBezTo>
                      <a:pt x="3" y="354"/>
                      <a:pt x="0" y="352"/>
                      <a:pt x="0" y="34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8" y="0"/>
                      <a:pt x="101" y="2"/>
                      <a:pt x="101" y="6"/>
                    </a:cubicBezTo>
                    <a:cubicBezTo>
                      <a:pt x="101" y="9"/>
                      <a:pt x="98" y="12"/>
                      <a:pt x="95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95" y="342"/>
                      <a:pt x="95" y="342"/>
                      <a:pt x="95" y="342"/>
                    </a:cubicBezTo>
                    <a:cubicBezTo>
                      <a:pt x="98" y="342"/>
                      <a:pt x="101" y="345"/>
                      <a:pt x="101" y="348"/>
                    </a:cubicBezTo>
                    <a:cubicBezTo>
                      <a:pt x="101" y="352"/>
                      <a:pt x="98" y="354"/>
                      <a:pt x="95" y="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8" name="Freeform 367">
                <a:extLst>
                  <a:ext uri="{FF2B5EF4-FFF2-40B4-BE49-F238E27FC236}">
                    <a16:creationId xmlns:a16="http://schemas.microsoft.com/office/drawing/2014/main" id="{44284726-B811-4838-876C-542FE86DA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9788" y="3898900"/>
                <a:ext cx="147638" cy="149225"/>
              </a:xfrm>
              <a:custGeom>
                <a:avLst/>
                <a:gdLst>
                  <a:gd name="T0" fmla="*/ 6 w 63"/>
                  <a:gd name="T1" fmla="*/ 63 h 63"/>
                  <a:gd name="T2" fmla="*/ 0 w 63"/>
                  <a:gd name="T3" fmla="*/ 57 h 63"/>
                  <a:gd name="T4" fmla="*/ 0 w 63"/>
                  <a:gd name="T5" fmla="*/ 6 h 63"/>
                  <a:gd name="T6" fmla="*/ 6 w 63"/>
                  <a:gd name="T7" fmla="*/ 0 h 63"/>
                  <a:gd name="T8" fmla="*/ 57 w 63"/>
                  <a:gd name="T9" fmla="*/ 0 h 63"/>
                  <a:gd name="T10" fmla="*/ 63 w 63"/>
                  <a:gd name="T11" fmla="*/ 6 h 63"/>
                  <a:gd name="T12" fmla="*/ 57 w 63"/>
                  <a:gd name="T13" fmla="*/ 12 h 63"/>
                  <a:gd name="T14" fmla="*/ 12 w 63"/>
                  <a:gd name="T15" fmla="*/ 12 h 63"/>
                  <a:gd name="T16" fmla="*/ 12 w 63"/>
                  <a:gd name="T17" fmla="*/ 57 h 63"/>
                  <a:gd name="T18" fmla="*/ 6 w 63"/>
                  <a:gd name="T1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6" y="63"/>
                    </a:move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ubicBezTo>
                      <a:pt x="63" y="9"/>
                      <a:pt x="60" y="12"/>
                      <a:pt x="5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9" y="63"/>
                      <a:pt x="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89" name="Freeform 368">
                <a:extLst>
                  <a:ext uri="{FF2B5EF4-FFF2-40B4-BE49-F238E27FC236}">
                    <a16:creationId xmlns:a16="http://schemas.microsoft.com/office/drawing/2014/main" id="{8C723C7D-0E97-4587-95A6-BBFA47155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25" y="4319588"/>
                <a:ext cx="206375" cy="534988"/>
              </a:xfrm>
              <a:custGeom>
                <a:avLst/>
                <a:gdLst>
                  <a:gd name="T0" fmla="*/ 82 w 88"/>
                  <a:gd name="T1" fmla="*/ 227 h 227"/>
                  <a:gd name="T2" fmla="*/ 6 w 88"/>
                  <a:gd name="T3" fmla="*/ 227 h 227"/>
                  <a:gd name="T4" fmla="*/ 0 w 88"/>
                  <a:gd name="T5" fmla="*/ 221 h 227"/>
                  <a:gd name="T6" fmla="*/ 6 w 88"/>
                  <a:gd name="T7" fmla="*/ 215 h 227"/>
                  <a:gd name="T8" fmla="*/ 76 w 88"/>
                  <a:gd name="T9" fmla="*/ 215 h 227"/>
                  <a:gd name="T10" fmla="*/ 76 w 88"/>
                  <a:gd name="T11" fmla="*/ 12 h 227"/>
                  <a:gd name="T12" fmla="*/ 6 w 88"/>
                  <a:gd name="T13" fmla="*/ 12 h 227"/>
                  <a:gd name="T14" fmla="*/ 0 w 88"/>
                  <a:gd name="T15" fmla="*/ 6 h 227"/>
                  <a:gd name="T16" fmla="*/ 6 w 88"/>
                  <a:gd name="T17" fmla="*/ 0 h 227"/>
                  <a:gd name="T18" fmla="*/ 82 w 88"/>
                  <a:gd name="T19" fmla="*/ 0 h 227"/>
                  <a:gd name="T20" fmla="*/ 88 w 88"/>
                  <a:gd name="T21" fmla="*/ 6 h 227"/>
                  <a:gd name="T22" fmla="*/ 88 w 88"/>
                  <a:gd name="T23" fmla="*/ 221 h 227"/>
                  <a:gd name="T24" fmla="*/ 82 w 88"/>
                  <a:gd name="T25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227">
                    <a:moveTo>
                      <a:pt x="82" y="227"/>
                    </a:moveTo>
                    <a:cubicBezTo>
                      <a:pt x="6" y="227"/>
                      <a:pt x="6" y="227"/>
                      <a:pt x="6" y="227"/>
                    </a:cubicBezTo>
                    <a:cubicBezTo>
                      <a:pt x="3" y="227"/>
                      <a:pt x="0" y="225"/>
                      <a:pt x="0" y="221"/>
                    </a:cubicBezTo>
                    <a:cubicBezTo>
                      <a:pt x="0" y="218"/>
                      <a:pt x="3" y="215"/>
                      <a:pt x="6" y="215"/>
                    </a:cubicBezTo>
                    <a:cubicBezTo>
                      <a:pt x="76" y="215"/>
                      <a:pt x="76" y="215"/>
                      <a:pt x="76" y="215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5" y="0"/>
                      <a:pt x="88" y="2"/>
                      <a:pt x="88" y="6"/>
                    </a:cubicBezTo>
                    <a:cubicBezTo>
                      <a:pt x="88" y="221"/>
                      <a:pt x="88" y="221"/>
                      <a:pt x="88" y="221"/>
                    </a:cubicBezTo>
                    <a:cubicBezTo>
                      <a:pt x="88" y="225"/>
                      <a:pt x="85" y="227"/>
                      <a:pt x="82" y="2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90" name="Freeform 369">
                <a:extLst>
                  <a:ext uri="{FF2B5EF4-FFF2-40B4-BE49-F238E27FC236}">
                    <a16:creationId xmlns:a16="http://schemas.microsoft.com/office/drawing/2014/main" id="{24E478B4-51BF-432D-9E51-77C93FFA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25" y="4198938"/>
                <a:ext cx="147638" cy="149225"/>
              </a:xfrm>
              <a:custGeom>
                <a:avLst/>
                <a:gdLst>
                  <a:gd name="T0" fmla="*/ 57 w 63"/>
                  <a:gd name="T1" fmla="*/ 63 h 63"/>
                  <a:gd name="T2" fmla="*/ 51 w 63"/>
                  <a:gd name="T3" fmla="*/ 57 h 63"/>
                  <a:gd name="T4" fmla="*/ 51 w 63"/>
                  <a:gd name="T5" fmla="*/ 12 h 63"/>
                  <a:gd name="T6" fmla="*/ 6 w 63"/>
                  <a:gd name="T7" fmla="*/ 12 h 63"/>
                  <a:gd name="T8" fmla="*/ 0 w 63"/>
                  <a:gd name="T9" fmla="*/ 6 h 63"/>
                  <a:gd name="T10" fmla="*/ 6 w 63"/>
                  <a:gd name="T11" fmla="*/ 0 h 63"/>
                  <a:gd name="T12" fmla="*/ 57 w 63"/>
                  <a:gd name="T13" fmla="*/ 0 h 63"/>
                  <a:gd name="T14" fmla="*/ 63 w 63"/>
                  <a:gd name="T15" fmla="*/ 6 h 63"/>
                  <a:gd name="T16" fmla="*/ 63 w 63"/>
                  <a:gd name="T17" fmla="*/ 57 h 63"/>
                  <a:gd name="T18" fmla="*/ 57 w 63"/>
                  <a:gd name="T1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57" y="63"/>
                    </a:moveTo>
                    <a:cubicBezTo>
                      <a:pt x="53" y="63"/>
                      <a:pt x="51" y="60"/>
                      <a:pt x="51" y="57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3" y="60"/>
                      <a:pt x="60" y="63"/>
                      <a:pt x="5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91" name="Freeform 370">
                <a:extLst>
                  <a:ext uri="{FF2B5EF4-FFF2-40B4-BE49-F238E27FC236}">
                    <a16:creationId xmlns:a16="http://schemas.microsoft.com/office/drawing/2014/main" id="{11E2FFB0-6904-44BC-9CE9-EF84199AED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09338" y="3659188"/>
                <a:ext cx="714375" cy="1195388"/>
              </a:xfrm>
              <a:custGeom>
                <a:avLst/>
                <a:gdLst>
                  <a:gd name="T0" fmla="*/ 298 w 304"/>
                  <a:gd name="T1" fmla="*/ 507 h 507"/>
                  <a:gd name="T2" fmla="*/ 6 w 304"/>
                  <a:gd name="T3" fmla="*/ 507 h 507"/>
                  <a:gd name="T4" fmla="*/ 0 w 304"/>
                  <a:gd name="T5" fmla="*/ 501 h 507"/>
                  <a:gd name="T6" fmla="*/ 0 w 304"/>
                  <a:gd name="T7" fmla="*/ 6 h 507"/>
                  <a:gd name="T8" fmla="*/ 6 w 304"/>
                  <a:gd name="T9" fmla="*/ 0 h 507"/>
                  <a:gd name="T10" fmla="*/ 298 w 304"/>
                  <a:gd name="T11" fmla="*/ 0 h 507"/>
                  <a:gd name="T12" fmla="*/ 304 w 304"/>
                  <a:gd name="T13" fmla="*/ 6 h 507"/>
                  <a:gd name="T14" fmla="*/ 304 w 304"/>
                  <a:gd name="T15" fmla="*/ 501 h 507"/>
                  <a:gd name="T16" fmla="*/ 298 w 304"/>
                  <a:gd name="T17" fmla="*/ 507 h 507"/>
                  <a:gd name="T18" fmla="*/ 12 w 304"/>
                  <a:gd name="T19" fmla="*/ 495 h 507"/>
                  <a:gd name="T20" fmla="*/ 292 w 304"/>
                  <a:gd name="T21" fmla="*/ 495 h 507"/>
                  <a:gd name="T22" fmla="*/ 292 w 304"/>
                  <a:gd name="T23" fmla="*/ 12 h 507"/>
                  <a:gd name="T24" fmla="*/ 12 w 304"/>
                  <a:gd name="T25" fmla="*/ 12 h 507"/>
                  <a:gd name="T26" fmla="*/ 12 w 304"/>
                  <a:gd name="T27" fmla="*/ 495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4" h="507">
                    <a:moveTo>
                      <a:pt x="298" y="507"/>
                    </a:moveTo>
                    <a:cubicBezTo>
                      <a:pt x="6" y="507"/>
                      <a:pt x="6" y="507"/>
                      <a:pt x="6" y="507"/>
                    </a:cubicBezTo>
                    <a:cubicBezTo>
                      <a:pt x="3" y="507"/>
                      <a:pt x="0" y="505"/>
                      <a:pt x="0" y="50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301" y="0"/>
                      <a:pt x="304" y="3"/>
                      <a:pt x="304" y="6"/>
                    </a:cubicBezTo>
                    <a:cubicBezTo>
                      <a:pt x="304" y="501"/>
                      <a:pt x="304" y="501"/>
                      <a:pt x="304" y="501"/>
                    </a:cubicBezTo>
                    <a:cubicBezTo>
                      <a:pt x="304" y="505"/>
                      <a:pt x="301" y="507"/>
                      <a:pt x="298" y="507"/>
                    </a:cubicBezTo>
                    <a:close/>
                    <a:moveTo>
                      <a:pt x="12" y="495"/>
                    </a:moveTo>
                    <a:cubicBezTo>
                      <a:pt x="292" y="495"/>
                      <a:pt x="292" y="495"/>
                      <a:pt x="292" y="495"/>
                    </a:cubicBezTo>
                    <a:cubicBezTo>
                      <a:pt x="292" y="12"/>
                      <a:pt x="292" y="12"/>
                      <a:pt x="292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85038D1-A148-4CFB-8BBB-593684E347C6}"/>
                </a:ext>
              </a:extLst>
            </p:cNvPr>
            <p:cNvGrpSpPr/>
            <p:nvPr/>
          </p:nvGrpSpPr>
          <p:grpSpPr>
            <a:xfrm>
              <a:off x="4328441" y="2341310"/>
              <a:ext cx="575546" cy="467923"/>
              <a:chOff x="3863976" y="3784599"/>
              <a:chExt cx="976313" cy="793750"/>
            </a:xfrm>
            <a:solidFill>
              <a:srgbClr val="0070B9"/>
            </a:solidFill>
          </p:grpSpPr>
          <p:sp>
            <p:nvSpPr>
              <p:cNvPr id="269" name="Freeform 129">
                <a:extLst>
                  <a:ext uri="{FF2B5EF4-FFF2-40B4-BE49-F238E27FC236}">
                    <a16:creationId xmlns:a16="http://schemas.microsoft.com/office/drawing/2014/main" id="{E5F640FB-7AC9-4F0A-93F2-8B5493EA0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976" y="4235449"/>
                <a:ext cx="184150" cy="131763"/>
              </a:xfrm>
              <a:custGeom>
                <a:avLst/>
                <a:gdLst>
                  <a:gd name="T0" fmla="*/ 82 w 88"/>
                  <a:gd name="T1" fmla="*/ 63 h 63"/>
                  <a:gd name="T2" fmla="*/ 76 w 88"/>
                  <a:gd name="T3" fmla="*/ 57 h 63"/>
                  <a:gd name="T4" fmla="*/ 76 w 88"/>
                  <a:gd name="T5" fmla="*/ 44 h 63"/>
                  <a:gd name="T6" fmla="*/ 44 w 88"/>
                  <a:gd name="T7" fmla="*/ 12 h 63"/>
                  <a:gd name="T8" fmla="*/ 6 w 88"/>
                  <a:gd name="T9" fmla="*/ 12 h 63"/>
                  <a:gd name="T10" fmla="*/ 0 w 88"/>
                  <a:gd name="T11" fmla="*/ 6 h 63"/>
                  <a:gd name="T12" fmla="*/ 6 w 88"/>
                  <a:gd name="T13" fmla="*/ 0 h 63"/>
                  <a:gd name="T14" fmla="*/ 44 w 88"/>
                  <a:gd name="T15" fmla="*/ 0 h 63"/>
                  <a:gd name="T16" fmla="*/ 88 w 88"/>
                  <a:gd name="T17" fmla="*/ 44 h 63"/>
                  <a:gd name="T18" fmla="*/ 88 w 88"/>
                  <a:gd name="T19" fmla="*/ 57 h 63"/>
                  <a:gd name="T20" fmla="*/ 82 w 88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63">
                    <a:moveTo>
                      <a:pt x="82" y="63"/>
                    </a:moveTo>
                    <a:cubicBezTo>
                      <a:pt x="78" y="63"/>
                      <a:pt x="76" y="60"/>
                      <a:pt x="76" y="57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6" y="27"/>
                      <a:pt x="61" y="12"/>
                      <a:pt x="4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68" y="0"/>
                      <a:pt x="88" y="20"/>
                      <a:pt x="88" y="44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60"/>
                      <a:pt x="85" y="63"/>
                      <a:pt x="82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0" name="Freeform 130">
                <a:extLst>
                  <a:ext uri="{FF2B5EF4-FFF2-40B4-BE49-F238E27FC236}">
                    <a16:creationId xmlns:a16="http://schemas.microsoft.com/office/drawing/2014/main" id="{217F55AA-A4EA-4FA4-8B99-7FC22EBEA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976" y="4024312"/>
                <a:ext cx="114300" cy="25400"/>
              </a:xfrm>
              <a:custGeom>
                <a:avLst/>
                <a:gdLst>
                  <a:gd name="T0" fmla="*/ 49 w 55"/>
                  <a:gd name="T1" fmla="*/ 12 h 12"/>
                  <a:gd name="T2" fmla="*/ 6 w 55"/>
                  <a:gd name="T3" fmla="*/ 12 h 12"/>
                  <a:gd name="T4" fmla="*/ 0 w 55"/>
                  <a:gd name="T5" fmla="*/ 6 h 12"/>
                  <a:gd name="T6" fmla="*/ 6 w 55"/>
                  <a:gd name="T7" fmla="*/ 0 h 12"/>
                  <a:gd name="T8" fmla="*/ 49 w 55"/>
                  <a:gd name="T9" fmla="*/ 0 h 12"/>
                  <a:gd name="T10" fmla="*/ 55 w 55"/>
                  <a:gd name="T11" fmla="*/ 6 h 12"/>
                  <a:gd name="T12" fmla="*/ 49 w 5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2">
                    <a:moveTo>
                      <a:pt x="49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2" y="0"/>
                      <a:pt x="55" y="2"/>
                      <a:pt x="55" y="6"/>
                    </a:cubicBezTo>
                    <a:cubicBezTo>
                      <a:pt x="55" y="9"/>
                      <a:pt x="52" y="12"/>
                      <a:pt x="4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1" name="Freeform 131">
                <a:extLst>
                  <a:ext uri="{FF2B5EF4-FFF2-40B4-BE49-F238E27FC236}">
                    <a16:creationId xmlns:a16="http://schemas.microsoft.com/office/drawing/2014/main" id="{950076B2-CD32-4A73-8A37-830166EE1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976" y="4419599"/>
                <a:ext cx="157163" cy="158750"/>
              </a:xfrm>
              <a:custGeom>
                <a:avLst/>
                <a:gdLst>
                  <a:gd name="T0" fmla="*/ 69 w 75"/>
                  <a:gd name="T1" fmla="*/ 75 h 75"/>
                  <a:gd name="T2" fmla="*/ 6 w 75"/>
                  <a:gd name="T3" fmla="*/ 75 h 75"/>
                  <a:gd name="T4" fmla="*/ 0 w 75"/>
                  <a:gd name="T5" fmla="*/ 69 h 75"/>
                  <a:gd name="T6" fmla="*/ 0 w 75"/>
                  <a:gd name="T7" fmla="*/ 6 h 75"/>
                  <a:gd name="T8" fmla="*/ 6 w 75"/>
                  <a:gd name="T9" fmla="*/ 0 h 75"/>
                  <a:gd name="T10" fmla="*/ 12 w 75"/>
                  <a:gd name="T11" fmla="*/ 6 h 75"/>
                  <a:gd name="T12" fmla="*/ 12 w 75"/>
                  <a:gd name="T13" fmla="*/ 63 h 75"/>
                  <a:gd name="T14" fmla="*/ 63 w 75"/>
                  <a:gd name="T15" fmla="*/ 63 h 75"/>
                  <a:gd name="T16" fmla="*/ 63 w 75"/>
                  <a:gd name="T17" fmla="*/ 6 h 75"/>
                  <a:gd name="T18" fmla="*/ 69 w 75"/>
                  <a:gd name="T19" fmla="*/ 0 h 75"/>
                  <a:gd name="T20" fmla="*/ 75 w 75"/>
                  <a:gd name="T21" fmla="*/ 6 h 75"/>
                  <a:gd name="T22" fmla="*/ 75 w 75"/>
                  <a:gd name="T23" fmla="*/ 69 h 75"/>
                  <a:gd name="T24" fmla="*/ 69 w 75"/>
                  <a:gd name="T2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75">
                    <a:moveTo>
                      <a:pt x="69" y="75"/>
                    </a:moveTo>
                    <a:cubicBezTo>
                      <a:pt x="6" y="75"/>
                      <a:pt x="6" y="75"/>
                      <a:pt x="6" y="75"/>
                    </a:cubicBezTo>
                    <a:cubicBezTo>
                      <a:pt x="3" y="75"/>
                      <a:pt x="0" y="73"/>
                      <a:pt x="0" y="6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3"/>
                      <a:pt x="66" y="0"/>
                      <a:pt x="69" y="0"/>
                    </a:cubicBezTo>
                    <a:cubicBezTo>
                      <a:pt x="72" y="0"/>
                      <a:pt x="75" y="3"/>
                      <a:pt x="75" y="6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73"/>
                      <a:pt x="72" y="75"/>
                      <a:pt x="6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2" name="Freeform 132">
                <a:extLst>
                  <a:ext uri="{FF2B5EF4-FFF2-40B4-BE49-F238E27FC236}">
                    <a16:creationId xmlns:a16="http://schemas.microsoft.com/office/drawing/2014/main" id="{B9BEA2F9-AE56-4B37-8CD0-0319094E3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0513" y="4314824"/>
                <a:ext cx="265113" cy="25400"/>
              </a:xfrm>
              <a:custGeom>
                <a:avLst/>
                <a:gdLst>
                  <a:gd name="T0" fmla="*/ 120 w 126"/>
                  <a:gd name="T1" fmla="*/ 12 h 12"/>
                  <a:gd name="T2" fmla="*/ 6 w 126"/>
                  <a:gd name="T3" fmla="*/ 12 h 12"/>
                  <a:gd name="T4" fmla="*/ 0 w 126"/>
                  <a:gd name="T5" fmla="*/ 6 h 12"/>
                  <a:gd name="T6" fmla="*/ 6 w 126"/>
                  <a:gd name="T7" fmla="*/ 0 h 12"/>
                  <a:gd name="T8" fmla="*/ 120 w 126"/>
                  <a:gd name="T9" fmla="*/ 0 h 12"/>
                  <a:gd name="T10" fmla="*/ 126 w 126"/>
                  <a:gd name="T11" fmla="*/ 6 h 12"/>
                  <a:gd name="T12" fmla="*/ 120 w 12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2">
                    <a:moveTo>
                      <a:pt x="12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3" y="0"/>
                      <a:pt x="126" y="3"/>
                      <a:pt x="126" y="6"/>
                    </a:cubicBezTo>
                    <a:cubicBezTo>
                      <a:pt x="126" y="9"/>
                      <a:pt x="123" y="12"/>
                      <a:pt x="12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3" name="Freeform 133">
                <a:extLst>
                  <a:ext uri="{FF2B5EF4-FFF2-40B4-BE49-F238E27FC236}">
                    <a16:creationId xmlns:a16="http://schemas.microsoft.com/office/drawing/2014/main" id="{B3ABA33F-31CE-455D-BC05-4723533D0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4235449"/>
                <a:ext cx="182563" cy="131763"/>
              </a:xfrm>
              <a:custGeom>
                <a:avLst/>
                <a:gdLst>
                  <a:gd name="T0" fmla="*/ 6 w 87"/>
                  <a:gd name="T1" fmla="*/ 63 h 63"/>
                  <a:gd name="T2" fmla="*/ 0 w 87"/>
                  <a:gd name="T3" fmla="*/ 57 h 63"/>
                  <a:gd name="T4" fmla="*/ 0 w 87"/>
                  <a:gd name="T5" fmla="*/ 44 h 63"/>
                  <a:gd name="T6" fmla="*/ 43 w 87"/>
                  <a:gd name="T7" fmla="*/ 0 h 63"/>
                  <a:gd name="T8" fmla="*/ 81 w 87"/>
                  <a:gd name="T9" fmla="*/ 0 h 63"/>
                  <a:gd name="T10" fmla="*/ 87 w 87"/>
                  <a:gd name="T11" fmla="*/ 6 h 63"/>
                  <a:gd name="T12" fmla="*/ 81 w 87"/>
                  <a:gd name="T13" fmla="*/ 12 h 63"/>
                  <a:gd name="T14" fmla="*/ 43 w 87"/>
                  <a:gd name="T15" fmla="*/ 12 h 63"/>
                  <a:gd name="T16" fmla="*/ 12 w 87"/>
                  <a:gd name="T17" fmla="*/ 44 h 63"/>
                  <a:gd name="T18" fmla="*/ 12 w 87"/>
                  <a:gd name="T19" fmla="*/ 57 h 63"/>
                  <a:gd name="T20" fmla="*/ 6 w 87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3">
                    <a:moveTo>
                      <a:pt x="6" y="63"/>
                    </a:moveTo>
                    <a:cubicBezTo>
                      <a:pt x="2" y="63"/>
                      <a:pt x="0" y="60"/>
                      <a:pt x="0" y="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19" y="0"/>
                      <a:pt x="43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4" y="0"/>
                      <a:pt x="87" y="3"/>
                      <a:pt x="87" y="6"/>
                    </a:cubicBezTo>
                    <a:cubicBezTo>
                      <a:pt x="87" y="10"/>
                      <a:pt x="84" y="12"/>
                      <a:pt x="81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26" y="12"/>
                      <a:pt x="12" y="27"/>
                      <a:pt x="12" y="4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9" y="63"/>
                      <a:pt x="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4" name="Freeform 134">
                <a:extLst>
                  <a:ext uri="{FF2B5EF4-FFF2-40B4-BE49-F238E27FC236}">
                    <a16:creationId xmlns:a16="http://schemas.microsoft.com/office/drawing/2014/main" id="{79988012-1F28-480D-BCA8-C53808530B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3976" y="3784599"/>
                <a:ext cx="976313" cy="660400"/>
              </a:xfrm>
              <a:custGeom>
                <a:avLst/>
                <a:gdLst>
                  <a:gd name="T0" fmla="*/ 459 w 465"/>
                  <a:gd name="T1" fmla="*/ 314 h 314"/>
                  <a:gd name="T2" fmla="*/ 6 w 465"/>
                  <a:gd name="T3" fmla="*/ 314 h 314"/>
                  <a:gd name="T4" fmla="*/ 0 w 465"/>
                  <a:gd name="T5" fmla="*/ 308 h 314"/>
                  <a:gd name="T6" fmla="*/ 0 w 465"/>
                  <a:gd name="T7" fmla="*/ 197 h 314"/>
                  <a:gd name="T8" fmla="*/ 25 w 465"/>
                  <a:gd name="T9" fmla="*/ 150 h 314"/>
                  <a:gd name="T10" fmla="*/ 39 w 465"/>
                  <a:gd name="T11" fmla="*/ 141 h 314"/>
                  <a:gd name="T12" fmla="*/ 71 w 465"/>
                  <a:gd name="T13" fmla="*/ 54 h 314"/>
                  <a:gd name="T14" fmla="*/ 147 w 465"/>
                  <a:gd name="T15" fmla="*/ 0 h 314"/>
                  <a:gd name="T16" fmla="*/ 318 w 465"/>
                  <a:gd name="T17" fmla="*/ 0 h 314"/>
                  <a:gd name="T18" fmla="*/ 395 w 465"/>
                  <a:gd name="T19" fmla="*/ 54 h 314"/>
                  <a:gd name="T20" fmla="*/ 426 w 465"/>
                  <a:gd name="T21" fmla="*/ 141 h 314"/>
                  <a:gd name="T22" fmla="*/ 440 w 465"/>
                  <a:gd name="T23" fmla="*/ 150 h 314"/>
                  <a:gd name="T24" fmla="*/ 465 w 465"/>
                  <a:gd name="T25" fmla="*/ 197 h 314"/>
                  <a:gd name="T26" fmla="*/ 465 w 465"/>
                  <a:gd name="T27" fmla="*/ 308 h 314"/>
                  <a:gd name="T28" fmla="*/ 459 w 465"/>
                  <a:gd name="T29" fmla="*/ 314 h 314"/>
                  <a:gd name="T30" fmla="*/ 12 w 465"/>
                  <a:gd name="T31" fmla="*/ 302 h 314"/>
                  <a:gd name="T32" fmla="*/ 453 w 465"/>
                  <a:gd name="T33" fmla="*/ 302 h 314"/>
                  <a:gd name="T34" fmla="*/ 453 w 465"/>
                  <a:gd name="T35" fmla="*/ 197 h 314"/>
                  <a:gd name="T36" fmla="*/ 433 w 465"/>
                  <a:gd name="T37" fmla="*/ 160 h 314"/>
                  <a:gd name="T38" fmla="*/ 418 w 465"/>
                  <a:gd name="T39" fmla="*/ 150 h 314"/>
                  <a:gd name="T40" fmla="*/ 416 w 465"/>
                  <a:gd name="T41" fmla="*/ 147 h 314"/>
                  <a:gd name="T42" fmla="*/ 384 w 465"/>
                  <a:gd name="T43" fmla="*/ 58 h 314"/>
                  <a:gd name="T44" fmla="*/ 318 w 465"/>
                  <a:gd name="T45" fmla="*/ 12 h 314"/>
                  <a:gd name="T46" fmla="*/ 147 w 465"/>
                  <a:gd name="T47" fmla="*/ 12 h 314"/>
                  <a:gd name="T48" fmla="*/ 82 w 465"/>
                  <a:gd name="T49" fmla="*/ 58 h 314"/>
                  <a:gd name="T50" fmla="*/ 50 w 465"/>
                  <a:gd name="T51" fmla="*/ 147 h 314"/>
                  <a:gd name="T52" fmla="*/ 47 w 465"/>
                  <a:gd name="T53" fmla="*/ 150 h 314"/>
                  <a:gd name="T54" fmla="*/ 32 w 465"/>
                  <a:gd name="T55" fmla="*/ 160 h 314"/>
                  <a:gd name="T56" fmla="*/ 12 w 465"/>
                  <a:gd name="T57" fmla="*/ 197 h 314"/>
                  <a:gd name="T58" fmla="*/ 12 w 465"/>
                  <a:gd name="T59" fmla="*/ 30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5" h="314">
                    <a:moveTo>
                      <a:pt x="459" y="314"/>
                    </a:moveTo>
                    <a:cubicBezTo>
                      <a:pt x="6" y="314"/>
                      <a:pt x="6" y="314"/>
                      <a:pt x="6" y="314"/>
                    </a:cubicBezTo>
                    <a:cubicBezTo>
                      <a:pt x="3" y="314"/>
                      <a:pt x="0" y="312"/>
                      <a:pt x="0" y="308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78"/>
                      <a:pt x="10" y="161"/>
                      <a:pt x="25" y="150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82" y="22"/>
                      <a:pt x="113" y="0"/>
                      <a:pt x="147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2" y="0"/>
                      <a:pt x="383" y="22"/>
                      <a:pt x="395" y="54"/>
                    </a:cubicBezTo>
                    <a:cubicBezTo>
                      <a:pt x="426" y="141"/>
                      <a:pt x="426" y="141"/>
                      <a:pt x="426" y="141"/>
                    </a:cubicBezTo>
                    <a:cubicBezTo>
                      <a:pt x="440" y="150"/>
                      <a:pt x="440" y="150"/>
                      <a:pt x="440" y="150"/>
                    </a:cubicBezTo>
                    <a:cubicBezTo>
                      <a:pt x="456" y="161"/>
                      <a:pt x="465" y="178"/>
                      <a:pt x="465" y="197"/>
                    </a:cubicBezTo>
                    <a:cubicBezTo>
                      <a:pt x="465" y="308"/>
                      <a:pt x="465" y="308"/>
                      <a:pt x="465" y="308"/>
                    </a:cubicBezTo>
                    <a:cubicBezTo>
                      <a:pt x="465" y="312"/>
                      <a:pt x="462" y="314"/>
                      <a:pt x="459" y="314"/>
                    </a:cubicBezTo>
                    <a:close/>
                    <a:moveTo>
                      <a:pt x="12" y="302"/>
                    </a:moveTo>
                    <a:cubicBezTo>
                      <a:pt x="453" y="302"/>
                      <a:pt x="453" y="302"/>
                      <a:pt x="453" y="302"/>
                    </a:cubicBezTo>
                    <a:cubicBezTo>
                      <a:pt x="453" y="197"/>
                      <a:pt x="453" y="197"/>
                      <a:pt x="453" y="197"/>
                    </a:cubicBezTo>
                    <a:cubicBezTo>
                      <a:pt x="453" y="182"/>
                      <a:pt x="446" y="168"/>
                      <a:pt x="433" y="160"/>
                    </a:cubicBezTo>
                    <a:cubicBezTo>
                      <a:pt x="418" y="150"/>
                      <a:pt x="418" y="150"/>
                      <a:pt x="418" y="150"/>
                    </a:cubicBezTo>
                    <a:cubicBezTo>
                      <a:pt x="417" y="149"/>
                      <a:pt x="416" y="148"/>
                      <a:pt x="416" y="147"/>
                    </a:cubicBezTo>
                    <a:cubicBezTo>
                      <a:pt x="384" y="58"/>
                      <a:pt x="384" y="58"/>
                      <a:pt x="384" y="58"/>
                    </a:cubicBezTo>
                    <a:cubicBezTo>
                      <a:pt x="374" y="31"/>
                      <a:pt x="347" y="12"/>
                      <a:pt x="318" y="12"/>
                    </a:cubicBezTo>
                    <a:cubicBezTo>
                      <a:pt x="147" y="12"/>
                      <a:pt x="147" y="12"/>
                      <a:pt x="147" y="12"/>
                    </a:cubicBezTo>
                    <a:cubicBezTo>
                      <a:pt x="118" y="12"/>
                      <a:pt x="92" y="31"/>
                      <a:pt x="82" y="58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49" y="148"/>
                      <a:pt x="48" y="149"/>
                      <a:pt x="47" y="150"/>
                    </a:cubicBezTo>
                    <a:cubicBezTo>
                      <a:pt x="32" y="160"/>
                      <a:pt x="32" y="160"/>
                      <a:pt x="32" y="160"/>
                    </a:cubicBezTo>
                    <a:cubicBezTo>
                      <a:pt x="20" y="168"/>
                      <a:pt x="12" y="182"/>
                      <a:pt x="12" y="197"/>
                    </a:cubicBezTo>
                    <a:lnTo>
                      <a:pt x="12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5" name="Freeform 135">
                <a:extLst>
                  <a:ext uri="{FF2B5EF4-FFF2-40B4-BE49-F238E27FC236}">
                    <a16:creationId xmlns:a16="http://schemas.microsoft.com/office/drawing/2014/main" id="{3D0A978B-0172-4D42-B54A-7DA23531A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463" y="4024312"/>
                <a:ext cx="123825" cy="25400"/>
              </a:xfrm>
              <a:custGeom>
                <a:avLst/>
                <a:gdLst>
                  <a:gd name="T0" fmla="*/ 53 w 59"/>
                  <a:gd name="T1" fmla="*/ 12 h 12"/>
                  <a:gd name="T2" fmla="*/ 6 w 59"/>
                  <a:gd name="T3" fmla="*/ 12 h 12"/>
                  <a:gd name="T4" fmla="*/ 0 w 59"/>
                  <a:gd name="T5" fmla="*/ 6 h 12"/>
                  <a:gd name="T6" fmla="*/ 6 w 59"/>
                  <a:gd name="T7" fmla="*/ 0 h 12"/>
                  <a:gd name="T8" fmla="*/ 53 w 59"/>
                  <a:gd name="T9" fmla="*/ 0 h 12"/>
                  <a:gd name="T10" fmla="*/ 59 w 59"/>
                  <a:gd name="T11" fmla="*/ 6 h 12"/>
                  <a:gd name="T12" fmla="*/ 53 w 5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2">
                    <a:moveTo>
                      <a:pt x="53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6" y="0"/>
                      <a:pt x="59" y="2"/>
                      <a:pt x="59" y="6"/>
                    </a:cubicBezTo>
                    <a:cubicBezTo>
                      <a:pt x="59" y="9"/>
                      <a:pt x="56" y="12"/>
                      <a:pt x="5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6" name="Freeform 136">
                <a:extLst>
                  <a:ext uri="{FF2B5EF4-FFF2-40B4-BE49-F238E27FC236}">
                    <a16:creationId xmlns:a16="http://schemas.microsoft.com/office/drawing/2014/main" id="{EEEFB925-3713-4791-8FAC-6A4154FE8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6" y="4419599"/>
                <a:ext cx="157163" cy="158750"/>
              </a:xfrm>
              <a:custGeom>
                <a:avLst/>
                <a:gdLst>
                  <a:gd name="T0" fmla="*/ 69 w 75"/>
                  <a:gd name="T1" fmla="*/ 75 h 75"/>
                  <a:gd name="T2" fmla="*/ 6 w 75"/>
                  <a:gd name="T3" fmla="*/ 75 h 75"/>
                  <a:gd name="T4" fmla="*/ 0 w 75"/>
                  <a:gd name="T5" fmla="*/ 69 h 75"/>
                  <a:gd name="T6" fmla="*/ 0 w 75"/>
                  <a:gd name="T7" fmla="*/ 6 h 75"/>
                  <a:gd name="T8" fmla="*/ 6 w 75"/>
                  <a:gd name="T9" fmla="*/ 0 h 75"/>
                  <a:gd name="T10" fmla="*/ 12 w 75"/>
                  <a:gd name="T11" fmla="*/ 6 h 75"/>
                  <a:gd name="T12" fmla="*/ 12 w 75"/>
                  <a:gd name="T13" fmla="*/ 63 h 75"/>
                  <a:gd name="T14" fmla="*/ 63 w 75"/>
                  <a:gd name="T15" fmla="*/ 63 h 75"/>
                  <a:gd name="T16" fmla="*/ 63 w 75"/>
                  <a:gd name="T17" fmla="*/ 6 h 75"/>
                  <a:gd name="T18" fmla="*/ 69 w 75"/>
                  <a:gd name="T19" fmla="*/ 0 h 75"/>
                  <a:gd name="T20" fmla="*/ 75 w 75"/>
                  <a:gd name="T21" fmla="*/ 6 h 75"/>
                  <a:gd name="T22" fmla="*/ 75 w 75"/>
                  <a:gd name="T23" fmla="*/ 69 h 75"/>
                  <a:gd name="T24" fmla="*/ 69 w 75"/>
                  <a:gd name="T2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75">
                    <a:moveTo>
                      <a:pt x="69" y="75"/>
                    </a:moveTo>
                    <a:cubicBezTo>
                      <a:pt x="6" y="75"/>
                      <a:pt x="6" y="75"/>
                      <a:pt x="6" y="75"/>
                    </a:cubicBezTo>
                    <a:cubicBezTo>
                      <a:pt x="3" y="75"/>
                      <a:pt x="0" y="73"/>
                      <a:pt x="0" y="6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3"/>
                      <a:pt x="66" y="0"/>
                      <a:pt x="69" y="0"/>
                    </a:cubicBezTo>
                    <a:cubicBezTo>
                      <a:pt x="72" y="0"/>
                      <a:pt x="75" y="3"/>
                      <a:pt x="75" y="6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73"/>
                      <a:pt x="72" y="75"/>
                      <a:pt x="6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7" name="Freeform 137">
                <a:extLst>
                  <a:ext uri="{FF2B5EF4-FFF2-40B4-BE49-F238E27FC236}">
                    <a16:creationId xmlns:a16="http://schemas.microsoft.com/office/drawing/2014/main" id="{D6BA1F68-B73E-4297-AA74-3AD763C05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0226" y="4314824"/>
                <a:ext cx="261938" cy="25400"/>
              </a:xfrm>
              <a:custGeom>
                <a:avLst/>
                <a:gdLst>
                  <a:gd name="T0" fmla="*/ 119 w 125"/>
                  <a:gd name="T1" fmla="*/ 12 h 12"/>
                  <a:gd name="T2" fmla="*/ 6 w 125"/>
                  <a:gd name="T3" fmla="*/ 12 h 12"/>
                  <a:gd name="T4" fmla="*/ 0 w 125"/>
                  <a:gd name="T5" fmla="*/ 6 h 12"/>
                  <a:gd name="T6" fmla="*/ 6 w 125"/>
                  <a:gd name="T7" fmla="*/ 0 h 12"/>
                  <a:gd name="T8" fmla="*/ 119 w 125"/>
                  <a:gd name="T9" fmla="*/ 0 h 12"/>
                  <a:gd name="T10" fmla="*/ 125 w 125"/>
                  <a:gd name="T11" fmla="*/ 6 h 12"/>
                  <a:gd name="T12" fmla="*/ 119 w 12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12">
                    <a:moveTo>
                      <a:pt x="119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2" y="0"/>
                      <a:pt x="125" y="3"/>
                      <a:pt x="125" y="6"/>
                    </a:cubicBezTo>
                    <a:cubicBezTo>
                      <a:pt x="125" y="9"/>
                      <a:pt x="122" y="12"/>
                      <a:pt x="11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78" name="Freeform 138">
                <a:extLst>
                  <a:ext uri="{FF2B5EF4-FFF2-40B4-BE49-F238E27FC236}">
                    <a16:creationId xmlns:a16="http://schemas.microsoft.com/office/drawing/2014/main" id="{37318BA6-C55E-4DE5-8DC6-A1B211FA7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5738" y="4102099"/>
                <a:ext cx="712788" cy="52388"/>
              </a:xfrm>
              <a:custGeom>
                <a:avLst/>
                <a:gdLst>
                  <a:gd name="T0" fmla="*/ 333 w 339"/>
                  <a:gd name="T1" fmla="*/ 25 h 25"/>
                  <a:gd name="T2" fmla="*/ 308 w 339"/>
                  <a:gd name="T3" fmla="*/ 25 h 25"/>
                  <a:gd name="T4" fmla="*/ 307 w 339"/>
                  <a:gd name="T5" fmla="*/ 25 h 25"/>
                  <a:gd name="T6" fmla="*/ 194 w 339"/>
                  <a:gd name="T7" fmla="*/ 12 h 25"/>
                  <a:gd name="T8" fmla="*/ 145 w 339"/>
                  <a:gd name="T9" fmla="*/ 12 h 25"/>
                  <a:gd name="T10" fmla="*/ 32 w 339"/>
                  <a:gd name="T11" fmla="*/ 25 h 25"/>
                  <a:gd name="T12" fmla="*/ 31 w 339"/>
                  <a:gd name="T13" fmla="*/ 25 h 25"/>
                  <a:gd name="T14" fmla="*/ 6 w 339"/>
                  <a:gd name="T15" fmla="*/ 25 h 25"/>
                  <a:gd name="T16" fmla="*/ 0 w 339"/>
                  <a:gd name="T17" fmla="*/ 19 h 25"/>
                  <a:gd name="T18" fmla="*/ 6 w 339"/>
                  <a:gd name="T19" fmla="*/ 13 h 25"/>
                  <a:gd name="T20" fmla="*/ 31 w 339"/>
                  <a:gd name="T21" fmla="*/ 13 h 25"/>
                  <a:gd name="T22" fmla="*/ 144 w 339"/>
                  <a:gd name="T23" fmla="*/ 1 h 25"/>
                  <a:gd name="T24" fmla="*/ 144 w 339"/>
                  <a:gd name="T25" fmla="*/ 0 h 25"/>
                  <a:gd name="T26" fmla="*/ 195 w 339"/>
                  <a:gd name="T27" fmla="*/ 0 h 25"/>
                  <a:gd name="T28" fmla="*/ 195 w 339"/>
                  <a:gd name="T29" fmla="*/ 1 h 25"/>
                  <a:gd name="T30" fmla="*/ 308 w 339"/>
                  <a:gd name="T31" fmla="*/ 13 h 25"/>
                  <a:gd name="T32" fmla="*/ 333 w 339"/>
                  <a:gd name="T33" fmla="*/ 13 h 25"/>
                  <a:gd name="T34" fmla="*/ 339 w 339"/>
                  <a:gd name="T35" fmla="*/ 19 h 25"/>
                  <a:gd name="T36" fmla="*/ 333 w 339"/>
                  <a:gd name="T3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9" h="25">
                    <a:moveTo>
                      <a:pt x="333" y="25"/>
                    </a:moveTo>
                    <a:cubicBezTo>
                      <a:pt x="308" y="25"/>
                      <a:pt x="308" y="25"/>
                      <a:pt x="308" y="25"/>
                    </a:cubicBezTo>
                    <a:cubicBezTo>
                      <a:pt x="308" y="25"/>
                      <a:pt x="308" y="25"/>
                      <a:pt x="307" y="25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45" y="12"/>
                      <a:pt x="145" y="12"/>
                      <a:pt x="145" y="12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2" y="25"/>
                      <a:pt x="31" y="25"/>
                      <a:pt x="31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3" y="25"/>
                      <a:pt x="0" y="22"/>
                      <a:pt x="0" y="19"/>
                    </a:cubicBezTo>
                    <a:cubicBezTo>
                      <a:pt x="0" y="16"/>
                      <a:pt x="3" y="13"/>
                      <a:pt x="6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0"/>
                      <a:pt x="195" y="0"/>
                      <a:pt x="195" y="1"/>
                    </a:cubicBezTo>
                    <a:cubicBezTo>
                      <a:pt x="308" y="13"/>
                      <a:pt x="308" y="13"/>
                      <a:pt x="308" y="13"/>
                    </a:cubicBezTo>
                    <a:cubicBezTo>
                      <a:pt x="333" y="13"/>
                      <a:pt x="333" y="13"/>
                      <a:pt x="333" y="13"/>
                    </a:cubicBezTo>
                    <a:cubicBezTo>
                      <a:pt x="337" y="13"/>
                      <a:pt x="339" y="16"/>
                      <a:pt x="339" y="19"/>
                    </a:cubicBezTo>
                    <a:cubicBezTo>
                      <a:pt x="339" y="22"/>
                      <a:pt x="337" y="25"/>
                      <a:pt x="33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FDBC30-7930-4625-AEC3-470EDD132626}"/>
                </a:ext>
              </a:extLst>
            </p:cNvPr>
            <p:cNvGrpSpPr/>
            <p:nvPr/>
          </p:nvGrpSpPr>
          <p:grpSpPr>
            <a:xfrm>
              <a:off x="6355957" y="4884483"/>
              <a:ext cx="522617" cy="616293"/>
              <a:chOff x="10075684" y="1550361"/>
              <a:chExt cx="625549" cy="737676"/>
            </a:xfrm>
          </p:grpSpPr>
          <p:sp>
            <p:nvSpPr>
              <p:cNvPr id="254" name="Freeform 170">
                <a:extLst>
                  <a:ext uri="{FF2B5EF4-FFF2-40B4-BE49-F238E27FC236}">
                    <a16:creationId xmlns:a16="http://schemas.microsoft.com/office/drawing/2014/main" id="{3C7B108C-8DDA-4151-8B60-FEEA9D7EF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3553" y="1556918"/>
                <a:ext cx="612435" cy="723250"/>
              </a:xfrm>
              <a:custGeom>
                <a:avLst/>
                <a:gdLst>
                  <a:gd name="T0" fmla="*/ 3 w 466"/>
                  <a:gd name="T1" fmla="*/ 69 h 548"/>
                  <a:gd name="T2" fmla="*/ 236 w 466"/>
                  <a:gd name="T3" fmla="*/ 1 h 548"/>
                  <a:gd name="T4" fmla="*/ 459 w 466"/>
                  <a:gd name="T5" fmla="*/ 69 h 548"/>
                  <a:gd name="T6" fmla="*/ 459 w 466"/>
                  <a:gd name="T7" fmla="*/ 284 h 548"/>
                  <a:gd name="T8" fmla="*/ 393 w 466"/>
                  <a:gd name="T9" fmla="*/ 439 h 548"/>
                  <a:gd name="T10" fmla="*/ 229 w 466"/>
                  <a:gd name="T11" fmla="*/ 548 h 548"/>
                  <a:gd name="T12" fmla="*/ 65 w 466"/>
                  <a:gd name="T13" fmla="*/ 432 h 548"/>
                  <a:gd name="T14" fmla="*/ 0 w 466"/>
                  <a:gd name="T15" fmla="*/ 288 h 548"/>
                  <a:gd name="T16" fmla="*/ 3 w 466"/>
                  <a:gd name="T17" fmla="*/ 69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6" h="548">
                    <a:moveTo>
                      <a:pt x="3" y="69"/>
                    </a:moveTo>
                    <a:cubicBezTo>
                      <a:pt x="3" y="69"/>
                      <a:pt x="144" y="0"/>
                      <a:pt x="236" y="1"/>
                    </a:cubicBezTo>
                    <a:cubicBezTo>
                      <a:pt x="331" y="2"/>
                      <a:pt x="459" y="69"/>
                      <a:pt x="459" y="69"/>
                    </a:cubicBezTo>
                    <a:cubicBezTo>
                      <a:pt x="459" y="284"/>
                      <a:pt x="459" y="284"/>
                      <a:pt x="459" y="284"/>
                    </a:cubicBezTo>
                    <a:cubicBezTo>
                      <a:pt x="459" y="284"/>
                      <a:pt x="466" y="356"/>
                      <a:pt x="393" y="439"/>
                    </a:cubicBezTo>
                    <a:cubicBezTo>
                      <a:pt x="341" y="499"/>
                      <a:pt x="229" y="548"/>
                      <a:pt x="229" y="548"/>
                    </a:cubicBezTo>
                    <a:cubicBezTo>
                      <a:pt x="229" y="548"/>
                      <a:pt x="115" y="492"/>
                      <a:pt x="65" y="432"/>
                    </a:cubicBezTo>
                    <a:cubicBezTo>
                      <a:pt x="4" y="358"/>
                      <a:pt x="0" y="288"/>
                      <a:pt x="0" y="288"/>
                    </a:cubicBezTo>
                    <a:lnTo>
                      <a:pt x="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55" name="Freeform 171">
                <a:extLst>
                  <a:ext uri="{FF2B5EF4-FFF2-40B4-BE49-F238E27FC236}">
                    <a16:creationId xmlns:a16="http://schemas.microsoft.com/office/drawing/2014/main" id="{1C144F0C-AA36-4A12-A94D-AECA2A464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5684" y="1550361"/>
                <a:ext cx="625549" cy="737676"/>
              </a:xfrm>
              <a:custGeom>
                <a:avLst/>
                <a:gdLst>
                  <a:gd name="T0" fmla="*/ 235 w 476"/>
                  <a:gd name="T1" fmla="*/ 559 h 559"/>
                  <a:gd name="T2" fmla="*/ 233 w 476"/>
                  <a:gd name="T3" fmla="*/ 559 h 559"/>
                  <a:gd name="T4" fmla="*/ 66 w 476"/>
                  <a:gd name="T5" fmla="*/ 440 h 559"/>
                  <a:gd name="T6" fmla="*/ 0 w 476"/>
                  <a:gd name="T7" fmla="*/ 293 h 559"/>
                  <a:gd name="T8" fmla="*/ 3 w 476"/>
                  <a:gd name="T9" fmla="*/ 74 h 559"/>
                  <a:gd name="T10" fmla="*/ 6 w 476"/>
                  <a:gd name="T11" fmla="*/ 69 h 559"/>
                  <a:gd name="T12" fmla="*/ 240 w 476"/>
                  <a:gd name="T13" fmla="*/ 0 h 559"/>
                  <a:gd name="T14" fmla="*/ 242 w 476"/>
                  <a:gd name="T15" fmla="*/ 0 h 559"/>
                  <a:gd name="T16" fmla="*/ 467 w 476"/>
                  <a:gd name="T17" fmla="*/ 69 h 559"/>
                  <a:gd name="T18" fmla="*/ 471 w 476"/>
                  <a:gd name="T19" fmla="*/ 74 h 559"/>
                  <a:gd name="T20" fmla="*/ 472 w 476"/>
                  <a:gd name="T21" fmla="*/ 289 h 559"/>
                  <a:gd name="T22" fmla="*/ 404 w 476"/>
                  <a:gd name="T23" fmla="*/ 448 h 559"/>
                  <a:gd name="T24" fmla="*/ 238 w 476"/>
                  <a:gd name="T25" fmla="*/ 559 h 559"/>
                  <a:gd name="T26" fmla="*/ 235 w 476"/>
                  <a:gd name="T27" fmla="*/ 559 h 559"/>
                  <a:gd name="T28" fmla="*/ 15 w 476"/>
                  <a:gd name="T29" fmla="*/ 78 h 559"/>
                  <a:gd name="T30" fmla="*/ 12 w 476"/>
                  <a:gd name="T31" fmla="*/ 293 h 559"/>
                  <a:gd name="T32" fmla="*/ 75 w 476"/>
                  <a:gd name="T33" fmla="*/ 433 h 559"/>
                  <a:gd name="T34" fmla="*/ 236 w 476"/>
                  <a:gd name="T35" fmla="*/ 547 h 559"/>
                  <a:gd name="T36" fmla="*/ 395 w 476"/>
                  <a:gd name="T37" fmla="*/ 440 h 559"/>
                  <a:gd name="T38" fmla="*/ 460 w 476"/>
                  <a:gd name="T39" fmla="*/ 290 h 559"/>
                  <a:gd name="T40" fmla="*/ 460 w 476"/>
                  <a:gd name="T41" fmla="*/ 289 h 559"/>
                  <a:gd name="T42" fmla="*/ 459 w 476"/>
                  <a:gd name="T43" fmla="*/ 78 h 559"/>
                  <a:gd name="T44" fmla="*/ 242 w 476"/>
                  <a:gd name="T45" fmla="*/ 12 h 559"/>
                  <a:gd name="T46" fmla="*/ 240 w 476"/>
                  <a:gd name="T47" fmla="*/ 12 h 559"/>
                  <a:gd name="T48" fmla="*/ 15 w 476"/>
                  <a:gd name="T49" fmla="*/ 78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6" h="559">
                    <a:moveTo>
                      <a:pt x="235" y="559"/>
                    </a:moveTo>
                    <a:cubicBezTo>
                      <a:pt x="235" y="559"/>
                      <a:pt x="234" y="559"/>
                      <a:pt x="233" y="559"/>
                    </a:cubicBezTo>
                    <a:cubicBezTo>
                      <a:pt x="228" y="557"/>
                      <a:pt x="116" y="501"/>
                      <a:pt x="66" y="440"/>
                    </a:cubicBezTo>
                    <a:cubicBezTo>
                      <a:pt x="5" y="366"/>
                      <a:pt x="0" y="296"/>
                      <a:pt x="0" y="293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3" y="72"/>
                      <a:pt x="4" y="70"/>
                      <a:pt x="6" y="69"/>
                    </a:cubicBezTo>
                    <a:cubicBezTo>
                      <a:pt x="12" y="66"/>
                      <a:pt x="148" y="0"/>
                      <a:pt x="240" y="0"/>
                    </a:cubicBezTo>
                    <a:cubicBezTo>
                      <a:pt x="241" y="0"/>
                      <a:pt x="241" y="0"/>
                      <a:pt x="242" y="0"/>
                    </a:cubicBezTo>
                    <a:cubicBezTo>
                      <a:pt x="337" y="1"/>
                      <a:pt x="462" y="66"/>
                      <a:pt x="467" y="69"/>
                    </a:cubicBezTo>
                    <a:cubicBezTo>
                      <a:pt x="469" y="70"/>
                      <a:pt x="471" y="72"/>
                      <a:pt x="471" y="74"/>
                    </a:cubicBezTo>
                    <a:cubicBezTo>
                      <a:pt x="472" y="289"/>
                      <a:pt x="472" y="289"/>
                      <a:pt x="472" y="289"/>
                    </a:cubicBezTo>
                    <a:cubicBezTo>
                      <a:pt x="472" y="295"/>
                      <a:pt x="476" y="366"/>
                      <a:pt x="404" y="448"/>
                    </a:cubicBezTo>
                    <a:cubicBezTo>
                      <a:pt x="351" y="508"/>
                      <a:pt x="242" y="557"/>
                      <a:pt x="238" y="559"/>
                    </a:cubicBezTo>
                    <a:cubicBezTo>
                      <a:pt x="237" y="559"/>
                      <a:pt x="236" y="559"/>
                      <a:pt x="235" y="559"/>
                    </a:cubicBezTo>
                    <a:close/>
                    <a:moveTo>
                      <a:pt x="15" y="78"/>
                    </a:moveTo>
                    <a:cubicBezTo>
                      <a:pt x="12" y="293"/>
                      <a:pt x="12" y="293"/>
                      <a:pt x="12" y="293"/>
                    </a:cubicBezTo>
                    <a:cubicBezTo>
                      <a:pt x="12" y="293"/>
                      <a:pt x="17" y="362"/>
                      <a:pt x="75" y="433"/>
                    </a:cubicBezTo>
                    <a:cubicBezTo>
                      <a:pt x="120" y="487"/>
                      <a:pt x="218" y="538"/>
                      <a:pt x="236" y="547"/>
                    </a:cubicBezTo>
                    <a:cubicBezTo>
                      <a:pt x="252" y="539"/>
                      <a:pt x="348" y="493"/>
                      <a:pt x="395" y="440"/>
                    </a:cubicBezTo>
                    <a:cubicBezTo>
                      <a:pt x="465" y="360"/>
                      <a:pt x="460" y="290"/>
                      <a:pt x="460" y="290"/>
                    </a:cubicBezTo>
                    <a:cubicBezTo>
                      <a:pt x="460" y="289"/>
                      <a:pt x="460" y="289"/>
                      <a:pt x="460" y="289"/>
                    </a:cubicBezTo>
                    <a:cubicBezTo>
                      <a:pt x="459" y="78"/>
                      <a:pt x="459" y="78"/>
                      <a:pt x="459" y="78"/>
                    </a:cubicBezTo>
                    <a:cubicBezTo>
                      <a:pt x="438" y="68"/>
                      <a:pt x="326" y="13"/>
                      <a:pt x="242" y="12"/>
                    </a:cubicBezTo>
                    <a:cubicBezTo>
                      <a:pt x="241" y="12"/>
                      <a:pt x="241" y="12"/>
                      <a:pt x="240" y="12"/>
                    </a:cubicBezTo>
                    <a:cubicBezTo>
                      <a:pt x="159" y="12"/>
                      <a:pt x="37" y="68"/>
                      <a:pt x="15" y="78"/>
                    </a:cubicBezTo>
                    <a:close/>
                  </a:path>
                </a:pathLst>
              </a:custGeom>
              <a:solidFill>
                <a:srgbClr val="0070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56" name="Freeform 172">
                <a:extLst>
                  <a:ext uri="{FF2B5EF4-FFF2-40B4-BE49-F238E27FC236}">
                    <a16:creationId xmlns:a16="http://schemas.microsoft.com/office/drawing/2014/main" id="{7BD1AA74-4EB3-4297-8E12-3935D2DE9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2393" y="1568721"/>
                <a:ext cx="0" cy="628172"/>
              </a:xfrm>
              <a:custGeom>
                <a:avLst/>
                <a:gdLst>
                  <a:gd name="T0" fmla="*/ 0 h 958"/>
                  <a:gd name="T1" fmla="*/ 958 h 958"/>
                  <a:gd name="T2" fmla="*/ 0 h 9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58">
                    <a:moveTo>
                      <a:pt x="0" y="0"/>
                    </a:moveTo>
                    <a:lnTo>
                      <a:pt x="0" y="9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57" name="Line 173">
                <a:extLst>
                  <a:ext uri="{FF2B5EF4-FFF2-40B4-BE49-F238E27FC236}">
                    <a16:creationId xmlns:a16="http://schemas.microsoft.com/office/drawing/2014/main" id="{C837F173-5407-4B45-8CFD-C3EE046A7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92393" y="1568721"/>
                <a:ext cx="0" cy="6281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58" name="Freeform 174">
                <a:extLst>
                  <a:ext uri="{FF2B5EF4-FFF2-40B4-BE49-F238E27FC236}">
                    <a16:creationId xmlns:a16="http://schemas.microsoft.com/office/drawing/2014/main" id="{0059552F-F6F5-4554-9875-E0AA4C0A4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4524" y="1560852"/>
                <a:ext cx="15737" cy="643909"/>
              </a:xfrm>
              <a:custGeom>
                <a:avLst/>
                <a:gdLst>
                  <a:gd name="T0" fmla="*/ 6 w 12"/>
                  <a:gd name="T1" fmla="*/ 488 h 488"/>
                  <a:gd name="T2" fmla="*/ 0 w 12"/>
                  <a:gd name="T3" fmla="*/ 482 h 488"/>
                  <a:gd name="T4" fmla="*/ 0 w 12"/>
                  <a:gd name="T5" fmla="*/ 6 h 488"/>
                  <a:gd name="T6" fmla="*/ 6 w 12"/>
                  <a:gd name="T7" fmla="*/ 0 h 488"/>
                  <a:gd name="T8" fmla="*/ 12 w 12"/>
                  <a:gd name="T9" fmla="*/ 6 h 488"/>
                  <a:gd name="T10" fmla="*/ 12 w 12"/>
                  <a:gd name="T11" fmla="*/ 482 h 488"/>
                  <a:gd name="T12" fmla="*/ 6 w 12"/>
                  <a:gd name="T13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8">
                    <a:moveTo>
                      <a:pt x="6" y="488"/>
                    </a:moveTo>
                    <a:cubicBezTo>
                      <a:pt x="3" y="488"/>
                      <a:pt x="0" y="485"/>
                      <a:pt x="0" y="48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482"/>
                      <a:pt x="12" y="482"/>
                      <a:pt x="12" y="482"/>
                    </a:cubicBezTo>
                    <a:cubicBezTo>
                      <a:pt x="12" y="485"/>
                      <a:pt x="9" y="488"/>
                      <a:pt x="6" y="488"/>
                    </a:cubicBez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59" name="Oval 175">
                <a:extLst>
                  <a:ext uri="{FF2B5EF4-FFF2-40B4-BE49-F238E27FC236}">
                    <a16:creationId xmlns:a16="http://schemas.microsoft.com/office/drawing/2014/main" id="{047BD772-78D3-4F47-8226-4361E7C5C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9449" y="1713633"/>
                <a:ext cx="365887" cy="3671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0" name="Freeform 176">
                <a:extLst>
                  <a:ext uri="{FF2B5EF4-FFF2-40B4-BE49-F238E27FC236}">
                    <a16:creationId xmlns:a16="http://schemas.microsoft.com/office/drawing/2014/main" id="{01D1FA2D-00D0-49F7-93E3-E9DB714FE1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1581" y="1705764"/>
                <a:ext cx="381624" cy="382936"/>
              </a:xfrm>
              <a:custGeom>
                <a:avLst/>
                <a:gdLst>
                  <a:gd name="T0" fmla="*/ 145 w 290"/>
                  <a:gd name="T1" fmla="*/ 290 h 290"/>
                  <a:gd name="T2" fmla="*/ 0 w 290"/>
                  <a:gd name="T3" fmla="*/ 145 h 290"/>
                  <a:gd name="T4" fmla="*/ 145 w 290"/>
                  <a:gd name="T5" fmla="*/ 0 h 290"/>
                  <a:gd name="T6" fmla="*/ 290 w 290"/>
                  <a:gd name="T7" fmla="*/ 145 h 290"/>
                  <a:gd name="T8" fmla="*/ 145 w 290"/>
                  <a:gd name="T9" fmla="*/ 290 h 290"/>
                  <a:gd name="T10" fmla="*/ 145 w 290"/>
                  <a:gd name="T11" fmla="*/ 12 h 290"/>
                  <a:gd name="T12" fmla="*/ 12 w 290"/>
                  <a:gd name="T13" fmla="*/ 145 h 290"/>
                  <a:gd name="T14" fmla="*/ 145 w 290"/>
                  <a:gd name="T15" fmla="*/ 278 h 290"/>
                  <a:gd name="T16" fmla="*/ 278 w 290"/>
                  <a:gd name="T17" fmla="*/ 145 h 290"/>
                  <a:gd name="T18" fmla="*/ 145 w 290"/>
                  <a:gd name="T19" fmla="*/ 12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65" y="290"/>
                      <a:pt x="0" y="225"/>
                      <a:pt x="0" y="145"/>
                    </a:cubicBezTo>
                    <a:cubicBezTo>
                      <a:pt x="0" y="65"/>
                      <a:pt x="65" y="0"/>
                      <a:pt x="145" y="0"/>
                    </a:cubicBezTo>
                    <a:cubicBezTo>
                      <a:pt x="225" y="0"/>
                      <a:pt x="290" y="65"/>
                      <a:pt x="290" y="145"/>
                    </a:cubicBezTo>
                    <a:cubicBezTo>
                      <a:pt x="290" y="225"/>
                      <a:pt x="225" y="290"/>
                      <a:pt x="145" y="290"/>
                    </a:cubicBezTo>
                    <a:close/>
                    <a:moveTo>
                      <a:pt x="145" y="12"/>
                    </a:moveTo>
                    <a:cubicBezTo>
                      <a:pt x="72" y="12"/>
                      <a:pt x="12" y="72"/>
                      <a:pt x="12" y="145"/>
                    </a:cubicBezTo>
                    <a:cubicBezTo>
                      <a:pt x="12" y="218"/>
                      <a:pt x="72" y="278"/>
                      <a:pt x="145" y="278"/>
                    </a:cubicBezTo>
                    <a:cubicBezTo>
                      <a:pt x="219" y="278"/>
                      <a:pt x="278" y="218"/>
                      <a:pt x="278" y="145"/>
                    </a:cubicBezTo>
                    <a:cubicBezTo>
                      <a:pt x="278" y="72"/>
                      <a:pt x="219" y="12"/>
                      <a:pt x="145" y="12"/>
                    </a:cubicBez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1" name="Freeform 177">
                <a:extLst>
                  <a:ext uri="{FF2B5EF4-FFF2-40B4-BE49-F238E27FC236}">
                    <a16:creationId xmlns:a16="http://schemas.microsoft.com/office/drawing/2014/main" id="{E408B5F2-A7EA-47FA-A861-BD372CD39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9445" y="1804777"/>
                <a:ext cx="121962" cy="173108"/>
              </a:xfrm>
              <a:custGeom>
                <a:avLst/>
                <a:gdLst>
                  <a:gd name="T0" fmla="*/ 90 w 93"/>
                  <a:gd name="T1" fmla="*/ 0 h 131"/>
                  <a:gd name="T2" fmla="*/ 26 w 93"/>
                  <a:gd name="T3" fmla="*/ 0 h 131"/>
                  <a:gd name="T4" fmla="*/ 0 w 93"/>
                  <a:gd name="T5" fmla="*/ 32 h 131"/>
                  <a:gd name="T6" fmla="*/ 27 w 93"/>
                  <a:gd name="T7" fmla="*/ 64 h 131"/>
                  <a:gd name="T8" fmla="*/ 65 w 93"/>
                  <a:gd name="T9" fmla="*/ 64 h 131"/>
                  <a:gd name="T10" fmla="*/ 92 w 93"/>
                  <a:gd name="T11" fmla="*/ 99 h 131"/>
                  <a:gd name="T12" fmla="*/ 62 w 93"/>
                  <a:gd name="T13" fmla="*/ 131 h 131"/>
                  <a:gd name="T14" fmla="*/ 0 w 93"/>
                  <a:gd name="T15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31">
                    <a:moveTo>
                      <a:pt x="9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0" y="3"/>
                      <a:pt x="0" y="32"/>
                    </a:cubicBezTo>
                    <a:cubicBezTo>
                      <a:pt x="0" y="61"/>
                      <a:pt x="27" y="64"/>
                      <a:pt x="27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5" y="64"/>
                      <a:pt x="93" y="67"/>
                      <a:pt x="92" y="99"/>
                    </a:cubicBezTo>
                    <a:cubicBezTo>
                      <a:pt x="91" y="127"/>
                      <a:pt x="62" y="131"/>
                      <a:pt x="62" y="131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2" name="Freeform 178">
                <a:extLst>
                  <a:ext uri="{FF2B5EF4-FFF2-40B4-BE49-F238E27FC236}">
                    <a16:creationId xmlns:a16="http://schemas.microsoft.com/office/drawing/2014/main" id="{A52DE8F8-5526-409F-91F0-B146110FE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1576" y="1796909"/>
                <a:ext cx="137699" cy="188845"/>
              </a:xfrm>
              <a:custGeom>
                <a:avLst/>
                <a:gdLst>
                  <a:gd name="T0" fmla="*/ 68 w 105"/>
                  <a:gd name="T1" fmla="*/ 143 h 143"/>
                  <a:gd name="T2" fmla="*/ 6 w 105"/>
                  <a:gd name="T3" fmla="*/ 143 h 143"/>
                  <a:gd name="T4" fmla="*/ 0 w 105"/>
                  <a:gd name="T5" fmla="*/ 137 h 143"/>
                  <a:gd name="T6" fmla="*/ 6 w 105"/>
                  <a:gd name="T7" fmla="*/ 131 h 143"/>
                  <a:gd name="T8" fmla="*/ 68 w 105"/>
                  <a:gd name="T9" fmla="*/ 131 h 143"/>
                  <a:gd name="T10" fmla="*/ 92 w 105"/>
                  <a:gd name="T11" fmla="*/ 104 h 143"/>
                  <a:gd name="T12" fmla="*/ 71 w 105"/>
                  <a:gd name="T13" fmla="*/ 76 h 143"/>
                  <a:gd name="T14" fmla="*/ 33 w 105"/>
                  <a:gd name="T15" fmla="*/ 76 h 143"/>
                  <a:gd name="T16" fmla="*/ 32 w 105"/>
                  <a:gd name="T17" fmla="*/ 76 h 143"/>
                  <a:gd name="T18" fmla="*/ 0 w 105"/>
                  <a:gd name="T19" fmla="*/ 38 h 143"/>
                  <a:gd name="T20" fmla="*/ 32 w 105"/>
                  <a:gd name="T21" fmla="*/ 0 h 143"/>
                  <a:gd name="T22" fmla="*/ 32 w 105"/>
                  <a:gd name="T23" fmla="*/ 0 h 143"/>
                  <a:gd name="T24" fmla="*/ 96 w 105"/>
                  <a:gd name="T25" fmla="*/ 0 h 143"/>
                  <a:gd name="T26" fmla="*/ 102 w 105"/>
                  <a:gd name="T27" fmla="*/ 6 h 143"/>
                  <a:gd name="T28" fmla="*/ 96 w 105"/>
                  <a:gd name="T29" fmla="*/ 12 h 143"/>
                  <a:gd name="T30" fmla="*/ 32 w 105"/>
                  <a:gd name="T31" fmla="*/ 12 h 143"/>
                  <a:gd name="T32" fmla="*/ 12 w 105"/>
                  <a:gd name="T33" fmla="*/ 38 h 143"/>
                  <a:gd name="T34" fmla="*/ 33 w 105"/>
                  <a:gd name="T35" fmla="*/ 64 h 143"/>
                  <a:gd name="T36" fmla="*/ 71 w 105"/>
                  <a:gd name="T37" fmla="*/ 64 h 143"/>
                  <a:gd name="T38" fmla="*/ 72 w 105"/>
                  <a:gd name="T39" fmla="*/ 64 h 143"/>
                  <a:gd name="T40" fmla="*/ 104 w 105"/>
                  <a:gd name="T41" fmla="*/ 105 h 143"/>
                  <a:gd name="T42" fmla="*/ 69 w 105"/>
                  <a:gd name="T43" fmla="*/ 143 h 143"/>
                  <a:gd name="T44" fmla="*/ 68 w 105"/>
                  <a:gd name="T4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143">
                    <a:moveTo>
                      <a:pt x="68" y="143"/>
                    </a:moveTo>
                    <a:cubicBezTo>
                      <a:pt x="6" y="143"/>
                      <a:pt x="6" y="143"/>
                      <a:pt x="6" y="143"/>
                    </a:cubicBezTo>
                    <a:cubicBezTo>
                      <a:pt x="3" y="143"/>
                      <a:pt x="0" y="141"/>
                      <a:pt x="0" y="137"/>
                    </a:cubicBezTo>
                    <a:cubicBezTo>
                      <a:pt x="0" y="134"/>
                      <a:pt x="3" y="131"/>
                      <a:pt x="6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71" y="131"/>
                      <a:pt x="92" y="126"/>
                      <a:pt x="92" y="104"/>
                    </a:cubicBezTo>
                    <a:cubicBezTo>
                      <a:pt x="93" y="80"/>
                      <a:pt x="73" y="77"/>
                      <a:pt x="71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6"/>
                      <a:pt x="32" y="76"/>
                      <a:pt x="32" y="76"/>
                    </a:cubicBezTo>
                    <a:cubicBezTo>
                      <a:pt x="21" y="75"/>
                      <a:pt x="0" y="65"/>
                      <a:pt x="0" y="38"/>
                    </a:cubicBezTo>
                    <a:cubicBezTo>
                      <a:pt x="0" y="10"/>
                      <a:pt x="21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9" y="0"/>
                      <a:pt x="102" y="3"/>
                      <a:pt x="102" y="6"/>
                    </a:cubicBezTo>
                    <a:cubicBezTo>
                      <a:pt x="102" y="9"/>
                      <a:pt x="99" y="12"/>
                      <a:pt x="96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9" y="12"/>
                      <a:pt x="12" y="16"/>
                      <a:pt x="12" y="38"/>
                    </a:cubicBezTo>
                    <a:cubicBezTo>
                      <a:pt x="12" y="60"/>
                      <a:pt x="31" y="64"/>
                      <a:pt x="33" y="64"/>
                    </a:cubicBezTo>
                    <a:cubicBezTo>
                      <a:pt x="71" y="64"/>
                      <a:pt x="71" y="64"/>
                      <a:pt x="71" y="64"/>
                    </a:cubicBezTo>
                    <a:cubicBezTo>
                      <a:pt x="71" y="64"/>
                      <a:pt x="71" y="64"/>
                      <a:pt x="72" y="64"/>
                    </a:cubicBezTo>
                    <a:cubicBezTo>
                      <a:pt x="83" y="65"/>
                      <a:pt x="105" y="75"/>
                      <a:pt x="104" y="105"/>
                    </a:cubicBezTo>
                    <a:cubicBezTo>
                      <a:pt x="103" y="131"/>
                      <a:pt x="81" y="142"/>
                      <a:pt x="69" y="143"/>
                    </a:cubicBezTo>
                    <a:cubicBezTo>
                      <a:pt x="69" y="143"/>
                      <a:pt x="69" y="143"/>
                      <a:pt x="68" y="143"/>
                    </a:cubicBez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3" name="Freeform 179">
                <a:extLst>
                  <a:ext uri="{FF2B5EF4-FFF2-40B4-BE49-F238E27FC236}">
                    <a16:creationId xmlns:a16="http://schemas.microsoft.com/office/drawing/2014/main" id="{1D3D84E0-1234-46AC-82A6-20A750E1C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9770" y="1756255"/>
                <a:ext cx="0" cy="48523"/>
              </a:xfrm>
              <a:custGeom>
                <a:avLst/>
                <a:gdLst>
                  <a:gd name="T0" fmla="*/ 0 h 74"/>
                  <a:gd name="T1" fmla="*/ 74 h 74"/>
                  <a:gd name="T2" fmla="*/ 0 h 7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4">
                    <a:moveTo>
                      <a:pt x="0" y="0"/>
                    </a:move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4" name="Line 180">
                <a:extLst>
                  <a:ext uri="{FF2B5EF4-FFF2-40B4-BE49-F238E27FC236}">
                    <a16:creationId xmlns:a16="http://schemas.microsoft.com/office/drawing/2014/main" id="{796E6DD6-7BCB-45D9-8160-726ED9C41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9770" y="1756255"/>
                <a:ext cx="0" cy="4852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5" name="Freeform 181">
                <a:extLst>
                  <a:ext uri="{FF2B5EF4-FFF2-40B4-BE49-F238E27FC236}">
                    <a16:creationId xmlns:a16="http://schemas.microsoft.com/office/drawing/2014/main" id="{013945A4-4641-4F24-A94D-56E52FBBE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1902" y="1748386"/>
                <a:ext cx="15737" cy="64260"/>
              </a:xfrm>
              <a:custGeom>
                <a:avLst/>
                <a:gdLst>
                  <a:gd name="T0" fmla="*/ 6 w 12"/>
                  <a:gd name="T1" fmla="*/ 49 h 49"/>
                  <a:gd name="T2" fmla="*/ 0 w 12"/>
                  <a:gd name="T3" fmla="*/ 43 h 49"/>
                  <a:gd name="T4" fmla="*/ 0 w 12"/>
                  <a:gd name="T5" fmla="*/ 6 h 49"/>
                  <a:gd name="T6" fmla="*/ 6 w 12"/>
                  <a:gd name="T7" fmla="*/ 0 h 49"/>
                  <a:gd name="T8" fmla="*/ 12 w 12"/>
                  <a:gd name="T9" fmla="*/ 6 h 49"/>
                  <a:gd name="T10" fmla="*/ 12 w 12"/>
                  <a:gd name="T11" fmla="*/ 43 h 49"/>
                  <a:gd name="T12" fmla="*/ 6 w 12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9">
                    <a:moveTo>
                      <a:pt x="6" y="49"/>
                    </a:moveTo>
                    <a:cubicBezTo>
                      <a:pt x="3" y="49"/>
                      <a:pt x="0" y="46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6"/>
                      <a:pt x="9" y="49"/>
                      <a:pt x="6" y="49"/>
                    </a:cubicBez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6" name="Freeform 182">
                <a:extLst>
                  <a:ext uri="{FF2B5EF4-FFF2-40B4-BE49-F238E27FC236}">
                    <a16:creationId xmlns:a16="http://schemas.microsoft.com/office/drawing/2014/main" id="{3230BEBD-50DC-412E-826D-75CDB3047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9770" y="1977885"/>
                <a:ext cx="0" cy="49834"/>
              </a:xfrm>
              <a:custGeom>
                <a:avLst/>
                <a:gdLst>
                  <a:gd name="T0" fmla="*/ 0 h 76"/>
                  <a:gd name="T1" fmla="*/ 76 h 76"/>
                  <a:gd name="T2" fmla="*/ 0 h 7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6">
                    <a:moveTo>
                      <a:pt x="0" y="0"/>
                    </a:move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7" name="Line 183">
                <a:extLst>
                  <a:ext uri="{FF2B5EF4-FFF2-40B4-BE49-F238E27FC236}">
                    <a16:creationId xmlns:a16="http://schemas.microsoft.com/office/drawing/2014/main" id="{C3076C77-3AA7-4A68-A950-E5EFA38F2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9770" y="1977885"/>
                <a:ext cx="0" cy="4983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68" name="Freeform 184">
                <a:extLst>
                  <a:ext uri="{FF2B5EF4-FFF2-40B4-BE49-F238E27FC236}">
                    <a16:creationId xmlns:a16="http://schemas.microsoft.com/office/drawing/2014/main" id="{45ECFB9B-2FF2-4FA2-8C99-7437C8A83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1902" y="1970017"/>
                <a:ext cx="15737" cy="65571"/>
              </a:xfrm>
              <a:custGeom>
                <a:avLst/>
                <a:gdLst>
                  <a:gd name="T0" fmla="*/ 6 w 12"/>
                  <a:gd name="T1" fmla="*/ 50 h 50"/>
                  <a:gd name="T2" fmla="*/ 0 w 12"/>
                  <a:gd name="T3" fmla="*/ 44 h 50"/>
                  <a:gd name="T4" fmla="*/ 0 w 12"/>
                  <a:gd name="T5" fmla="*/ 6 h 50"/>
                  <a:gd name="T6" fmla="*/ 6 w 12"/>
                  <a:gd name="T7" fmla="*/ 0 h 50"/>
                  <a:gd name="T8" fmla="*/ 12 w 12"/>
                  <a:gd name="T9" fmla="*/ 6 h 50"/>
                  <a:gd name="T10" fmla="*/ 12 w 12"/>
                  <a:gd name="T11" fmla="*/ 44 h 50"/>
                  <a:gd name="T12" fmla="*/ 6 w 12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0">
                    <a:moveTo>
                      <a:pt x="6" y="50"/>
                    </a:moveTo>
                    <a:cubicBezTo>
                      <a:pt x="2" y="50"/>
                      <a:pt x="0" y="47"/>
                      <a:pt x="0" y="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7"/>
                      <a:pt x="9" y="50"/>
                      <a:pt x="6" y="50"/>
                    </a:cubicBezTo>
                    <a:close/>
                  </a:path>
                </a:pathLst>
              </a:custGeom>
              <a:solidFill>
                <a:srgbClr val="007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E44098E-7311-46D2-A725-13661F4427C2}"/>
                </a:ext>
              </a:extLst>
            </p:cNvPr>
            <p:cNvGrpSpPr/>
            <p:nvPr/>
          </p:nvGrpSpPr>
          <p:grpSpPr>
            <a:xfrm>
              <a:off x="4369036" y="4332314"/>
              <a:ext cx="631251" cy="463434"/>
              <a:chOff x="5227453" y="4421290"/>
              <a:chExt cx="631251" cy="463434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7315B18-B515-446B-BCF2-37E9BE88002C}"/>
                  </a:ext>
                </a:extLst>
              </p:cNvPr>
              <p:cNvGrpSpPr/>
              <p:nvPr/>
            </p:nvGrpSpPr>
            <p:grpSpPr>
              <a:xfrm>
                <a:off x="5227453" y="4421290"/>
                <a:ext cx="631251" cy="463434"/>
                <a:chOff x="5227453" y="4421290"/>
                <a:chExt cx="631251" cy="463434"/>
              </a:xfrm>
            </p:grpSpPr>
            <p:sp>
              <p:nvSpPr>
                <p:cNvPr id="248" name="Freeform 84">
                  <a:extLst>
                    <a:ext uri="{FF2B5EF4-FFF2-40B4-BE49-F238E27FC236}">
                      <a16:creationId xmlns:a16="http://schemas.microsoft.com/office/drawing/2014/main" id="{5A0530A9-616E-4DAA-B689-9E747348DC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4504" y="4421290"/>
                  <a:ext cx="14200" cy="379525"/>
                </a:xfrm>
                <a:custGeom>
                  <a:avLst/>
                  <a:gdLst>
                    <a:gd name="T0" fmla="*/ 6 w 12"/>
                    <a:gd name="T1" fmla="*/ 323 h 323"/>
                    <a:gd name="T2" fmla="*/ 0 w 12"/>
                    <a:gd name="T3" fmla="*/ 317 h 323"/>
                    <a:gd name="T4" fmla="*/ 0 w 12"/>
                    <a:gd name="T5" fmla="*/ 6 h 323"/>
                    <a:gd name="T6" fmla="*/ 6 w 12"/>
                    <a:gd name="T7" fmla="*/ 0 h 323"/>
                    <a:gd name="T8" fmla="*/ 12 w 12"/>
                    <a:gd name="T9" fmla="*/ 6 h 323"/>
                    <a:gd name="T10" fmla="*/ 12 w 12"/>
                    <a:gd name="T11" fmla="*/ 317 h 323"/>
                    <a:gd name="T12" fmla="*/ 6 w 12"/>
                    <a:gd name="T13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23">
                      <a:moveTo>
                        <a:pt x="6" y="323"/>
                      </a:moveTo>
                      <a:cubicBezTo>
                        <a:pt x="2" y="323"/>
                        <a:pt x="0" y="320"/>
                        <a:pt x="0" y="31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17"/>
                        <a:pt x="12" y="317"/>
                        <a:pt x="12" y="317"/>
                      </a:cubicBezTo>
                      <a:cubicBezTo>
                        <a:pt x="12" y="320"/>
                        <a:pt x="9" y="323"/>
                        <a:pt x="6" y="323"/>
                      </a:cubicBezTo>
                      <a:close/>
                    </a:path>
                  </a:pathLst>
                </a:custGeom>
                <a:solidFill>
                  <a:srgbClr val="0070B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B9"/>
                    </a:solidFill>
                    <a:effectLst/>
                    <a:uLnTx/>
                    <a:uFillTx/>
                    <a:latin typeface="Trebuchet MS"/>
                  </a:endParaRPr>
                </a:p>
              </p:txBody>
            </p:sp>
            <p:sp>
              <p:nvSpPr>
                <p:cNvPr id="249" name="Freeform 85">
                  <a:extLst>
                    <a:ext uri="{FF2B5EF4-FFF2-40B4-BE49-F238E27FC236}">
                      <a16:creationId xmlns:a16="http://schemas.microsoft.com/office/drawing/2014/main" id="{1583F31B-E772-4108-801B-0409EFDF18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27453" y="4507781"/>
                  <a:ext cx="502161" cy="376943"/>
                </a:xfrm>
                <a:custGeom>
                  <a:avLst/>
                  <a:gdLst>
                    <a:gd name="T0" fmla="*/ 174 w 427"/>
                    <a:gd name="T1" fmla="*/ 321 h 321"/>
                    <a:gd name="T2" fmla="*/ 172 w 427"/>
                    <a:gd name="T3" fmla="*/ 321 h 321"/>
                    <a:gd name="T4" fmla="*/ 42 w 427"/>
                    <a:gd name="T5" fmla="*/ 321 h 321"/>
                    <a:gd name="T6" fmla="*/ 41 w 427"/>
                    <a:gd name="T7" fmla="*/ 321 h 321"/>
                    <a:gd name="T8" fmla="*/ 14 w 427"/>
                    <a:gd name="T9" fmla="*/ 304 h 321"/>
                    <a:gd name="T10" fmla="*/ 2 w 427"/>
                    <a:gd name="T11" fmla="*/ 268 h 321"/>
                    <a:gd name="T12" fmla="*/ 2 w 427"/>
                    <a:gd name="T13" fmla="*/ 53 h 321"/>
                    <a:gd name="T14" fmla="*/ 17 w 427"/>
                    <a:gd name="T15" fmla="*/ 14 h 321"/>
                    <a:gd name="T16" fmla="*/ 64 w 427"/>
                    <a:gd name="T17" fmla="*/ 2 h 321"/>
                    <a:gd name="T18" fmla="*/ 333 w 427"/>
                    <a:gd name="T19" fmla="*/ 1 h 321"/>
                    <a:gd name="T20" fmla="*/ 365 w 427"/>
                    <a:gd name="T21" fmla="*/ 9 h 321"/>
                    <a:gd name="T22" fmla="*/ 381 w 427"/>
                    <a:gd name="T23" fmla="*/ 30 h 321"/>
                    <a:gd name="T24" fmla="*/ 407 w 427"/>
                    <a:gd name="T25" fmla="*/ 36 h 321"/>
                    <a:gd name="T26" fmla="*/ 426 w 427"/>
                    <a:gd name="T27" fmla="*/ 57 h 321"/>
                    <a:gd name="T28" fmla="*/ 426 w 427"/>
                    <a:gd name="T29" fmla="*/ 120 h 321"/>
                    <a:gd name="T30" fmla="*/ 413 w 427"/>
                    <a:gd name="T31" fmla="*/ 151 h 321"/>
                    <a:gd name="T32" fmla="*/ 382 w 427"/>
                    <a:gd name="T33" fmla="*/ 162 h 321"/>
                    <a:gd name="T34" fmla="*/ 372 w 427"/>
                    <a:gd name="T35" fmla="*/ 180 h 321"/>
                    <a:gd name="T36" fmla="*/ 342 w 427"/>
                    <a:gd name="T37" fmla="*/ 195 h 321"/>
                    <a:gd name="T38" fmla="*/ 341 w 427"/>
                    <a:gd name="T39" fmla="*/ 195 h 321"/>
                    <a:gd name="T40" fmla="*/ 227 w 427"/>
                    <a:gd name="T41" fmla="*/ 195 h 321"/>
                    <a:gd name="T42" fmla="*/ 227 w 427"/>
                    <a:gd name="T43" fmla="*/ 261 h 321"/>
                    <a:gd name="T44" fmla="*/ 213 w 427"/>
                    <a:gd name="T45" fmla="*/ 308 h 321"/>
                    <a:gd name="T46" fmla="*/ 174 w 427"/>
                    <a:gd name="T47" fmla="*/ 321 h 321"/>
                    <a:gd name="T48" fmla="*/ 43 w 427"/>
                    <a:gd name="T49" fmla="*/ 309 h 321"/>
                    <a:gd name="T50" fmla="*/ 172 w 427"/>
                    <a:gd name="T51" fmla="*/ 309 h 321"/>
                    <a:gd name="T52" fmla="*/ 204 w 427"/>
                    <a:gd name="T53" fmla="*/ 300 h 321"/>
                    <a:gd name="T54" fmla="*/ 215 w 427"/>
                    <a:gd name="T55" fmla="*/ 261 h 321"/>
                    <a:gd name="T56" fmla="*/ 215 w 427"/>
                    <a:gd name="T57" fmla="*/ 189 h 321"/>
                    <a:gd name="T58" fmla="*/ 221 w 427"/>
                    <a:gd name="T59" fmla="*/ 183 h 321"/>
                    <a:gd name="T60" fmla="*/ 341 w 427"/>
                    <a:gd name="T61" fmla="*/ 183 h 321"/>
                    <a:gd name="T62" fmla="*/ 362 w 427"/>
                    <a:gd name="T63" fmla="*/ 175 h 321"/>
                    <a:gd name="T64" fmla="*/ 372 w 427"/>
                    <a:gd name="T65" fmla="*/ 154 h 321"/>
                    <a:gd name="T66" fmla="*/ 377 w 427"/>
                    <a:gd name="T67" fmla="*/ 150 h 321"/>
                    <a:gd name="T68" fmla="*/ 406 w 427"/>
                    <a:gd name="T69" fmla="*/ 141 h 321"/>
                    <a:gd name="T70" fmla="*/ 414 w 427"/>
                    <a:gd name="T71" fmla="*/ 121 h 321"/>
                    <a:gd name="T72" fmla="*/ 414 w 427"/>
                    <a:gd name="T73" fmla="*/ 120 h 321"/>
                    <a:gd name="T74" fmla="*/ 414 w 427"/>
                    <a:gd name="T75" fmla="*/ 58 h 321"/>
                    <a:gd name="T76" fmla="*/ 401 w 427"/>
                    <a:gd name="T77" fmla="*/ 47 h 321"/>
                    <a:gd name="T78" fmla="*/ 376 w 427"/>
                    <a:gd name="T79" fmla="*/ 42 h 321"/>
                    <a:gd name="T80" fmla="*/ 371 w 427"/>
                    <a:gd name="T81" fmla="*/ 37 h 321"/>
                    <a:gd name="T82" fmla="*/ 358 w 427"/>
                    <a:gd name="T83" fmla="*/ 19 h 321"/>
                    <a:gd name="T84" fmla="*/ 333 w 427"/>
                    <a:gd name="T85" fmla="*/ 13 h 321"/>
                    <a:gd name="T86" fmla="*/ 333 w 427"/>
                    <a:gd name="T87" fmla="*/ 13 h 321"/>
                    <a:gd name="T88" fmla="*/ 63 w 427"/>
                    <a:gd name="T89" fmla="*/ 13 h 321"/>
                    <a:gd name="T90" fmla="*/ 25 w 427"/>
                    <a:gd name="T91" fmla="*/ 23 h 321"/>
                    <a:gd name="T92" fmla="*/ 14 w 427"/>
                    <a:gd name="T93" fmla="*/ 52 h 321"/>
                    <a:gd name="T94" fmla="*/ 14 w 427"/>
                    <a:gd name="T95" fmla="*/ 52 h 321"/>
                    <a:gd name="T96" fmla="*/ 14 w 427"/>
                    <a:gd name="T97" fmla="*/ 269 h 321"/>
                    <a:gd name="T98" fmla="*/ 14 w 427"/>
                    <a:gd name="T99" fmla="*/ 270 h 321"/>
                    <a:gd name="T100" fmla="*/ 22 w 427"/>
                    <a:gd name="T101" fmla="*/ 296 h 321"/>
                    <a:gd name="T102" fmla="*/ 43 w 427"/>
                    <a:gd name="T103" fmla="*/ 309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27" h="321">
                      <a:moveTo>
                        <a:pt x="174" y="321"/>
                      </a:moveTo>
                      <a:cubicBezTo>
                        <a:pt x="173" y="321"/>
                        <a:pt x="172" y="321"/>
                        <a:pt x="172" y="321"/>
                      </a:cubicBezTo>
                      <a:cubicBezTo>
                        <a:pt x="42" y="321"/>
                        <a:pt x="42" y="321"/>
                        <a:pt x="42" y="321"/>
                      </a:cubicBezTo>
                      <a:cubicBezTo>
                        <a:pt x="42" y="321"/>
                        <a:pt x="41" y="321"/>
                        <a:pt x="41" y="321"/>
                      </a:cubicBezTo>
                      <a:cubicBezTo>
                        <a:pt x="40" y="321"/>
                        <a:pt x="30" y="319"/>
                        <a:pt x="14" y="304"/>
                      </a:cubicBezTo>
                      <a:cubicBezTo>
                        <a:pt x="0" y="291"/>
                        <a:pt x="2" y="272"/>
                        <a:pt x="2" y="268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2" y="49"/>
                        <a:pt x="1" y="28"/>
                        <a:pt x="17" y="14"/>
                      </a:cubicBezTo>
                      <a:cubicBezTo>
                        <a:pt x="34" y="0"/>
                        <a:pt x="62" y="1"/>
                        <a:pt x="64" y="2"/>
                      </a:cubicBezTo>
                      <a:cubicBezTo>
                        <a:pt x="333" y="1"/>
                        <a:pt x="333" y="1"/>
                        <a:pt x="333" y="1"/>
                      </a:cubicBezTo>
                      <a:cubicBezTo>
                        <a:pt x="335" y="1"/>
                        <a:pt x="352" y="1"/>
                        <a:pt x="365" y="9"/>
                      </a:cubicBezTo>
                      <a:cubicBezTo>
                        <a:pt x="375" y="16"/>
                        <a:pt x="379" y="25"/>
                        <a:pt x="381" y="30"/>
                      </a:cubicBezTo>
                      <a:cubicBezTo>
                        <a:pt x="388" y="31"/>
                        <a:pt x="399" y="32"/>
                        <a:pt x="407" y="36"/>
                      </a:cubicBezTo>
                      <a:cubicBezTo>
                        <a:pt x="424" y="45"/>
                        <a:pt x="425" y="55"/>
                        <a:pt x="426" y="57"/>
                      </a:cubicBezTo>
                      <a:cubicBezTo>
                        <a:pt x="426" y="120"/>
                        <a:pt x="426" y="120"/>
                        <a:pt x="426" y="120"/>
                      </a:cubicBezTo>
                      <a:cubicBezTo>
                        <a:pt x="426" y="123"/>
                        <a:pt x="427" y="143"/>
                        <a:pt x="413" y="151"/>
                      </a:cubicBezTo>
                      <a:cubicBezTo>
                        <a:pt x="402" y="158"/>
                        <a:pt x="388" y="161"/>
                        <a:pt x="382" y="162"/>
                      </a:cubicBezTo>
                      <a:cubicBezTo>
                        <a:pt x="380" y="166"/>
                        <a:pt x="376" y="173"/>
                        <a:pt x="372" y="180"/>
                      </a:cubicBezTo>
                      <a:cubicBezTo>
                        <a:pt x="366" y="191"/>
                        <a:pt x="346" y="194"/>
                        <a:pt x="342" y="195"/>
                      </a:cubicBezTo>
                      <a:cubicBezTo>
                        <a:pt x="341" y="195"/>
                        <a:pt x="341" y="195"/>
                        <a:pt x="341" y="195"/>
                      </a:cubicBezTo>
                      <a:cubicBezTo>
                        <a:pt x="227" y="195"/>
                        <a:pt x="227" y="195"/>
                        <a:pt x="227" y="195"/>
                      </a:cubicBezTo>
                      <a:cubicBezTo>
                        <a:pt x="227" y="261"/>
                        <a:pt x="227" y="261"/>
                        <a:pt x="227" y="261"/>
                      </a:cubicBezTo>
                      <a:cubicBezTo>
                        <a:pt x="227" y="265"/>
                        <a:pt x="225" y="294"/>
                        <a:pt x="213" y="308"/>
                      </a:cubicBezTo>
                      <a:cubicBezTo>
                        <a:pt x="202" y="320"/>
                        <a:pt x="181" y="321"/>
                        <a:pt x="174" y="321"/>
                      </a:cubicBezTo>
                      <a:close/>
                      <a:moveTo>
                        <a:pt x="43" y="309"/>
                      </a:moveTo>
                      <a:cubicBezTo>
                        <a:pt x="172" y="309"/>
                        <a:pt x="172" y="309"/>
                        <a:pt x="172" y="309"/>
                      </a:cubicBezTo>
                      <a:cubicBezTo>
                        <a:pt x="178" y="309"/>
                        <a:pt x="196" y="308"/>
                        <a:pt x="204" y="300"/>
                      </a:cubicBezTo>
                      <a:cubicBezTo>
                        <a:pt x="212" y="291"/>
                        <a:pt x="214" y="269"/>
                        <a:pt x="215" y="261"/>
                      </a:cubicBezTo>
                      <a:cubicBezTo>
                        <a:pt x="215" y="189"/>
                        <a:pt x="215" y="189"/>
                        <a:pt x="215" y="189"/>
                      </a:cubicBezTo>
                      <a:cubicBezTo>
                        <a:pt x="215" y="185"/>
                        <a:pt x="217" y="183"/>
                        <a:pt x="221" y="183"/>
                      </a:cubicBezTo>
                      <a:cubicBezTo>
                        <a:pt x="341" y="183"/>
                        <a:pt x="341" y="183"/>
                        <a:pt x="341" y="183"/>
                      </a:cubicBezTo>
                      <a:cubicBezTo>
                        <a:pt x="348" y="182"/>
                        <a:pt x="360" y="178"/>
                        <a:pt x="362" y="175"/>
                      </a:cubicBezTo>
                      <a:cubicBezTo>
                        <a:pt x="367" y="165"/>
                        <a:pt x="372" y="154"/>
                        <a:pt x="372" y="154"/>
                      </a:cubicBezTo>
                      <a:cubicBezTo>
                        <a:pt x="373" y="152"/>
                        <a:pt x="375" y="151"/>
                        <a:pt x="377" y="150"/>
                      </a:cubicBezTo>
                      <a:cubicBezTo>
                        <a:pt x="377" y="150"/>
                        <a:pt x="395" y="148"/>
                        <a:pt x="406" y="141"/>
                      </a:cubicBezTo>
                      <a:cubicBezTo>
                        <a:pt x="415" y="136"/>
                        <a:pt x="414" y="121"/>
                        <a:pt x="414" y="121"/>
                      </a:cubicBezTo>
                      <a:cubicBezTo>
                        <a:pt x="414" y="121"/>
                        <a:pt x="414" y="120"/>
                        <a:pt x="414" y="120"/>
                      </a:cubicBezTo>
                      <a:cubicBezTo>
                        <a:pt x="414" y="58"/>
                        <a:pt x="414" y="58"/>
                        <a:pt x="414" y="58"/>
                      </a:cubicBezTo>
                      <a:cubicBezTo>
                        <a:pt x="413" y="57"/>
                        <a:pt x="412" y="52"/>
                        <a:pt x="401" y="47"/>
                      </a:cubicBezTo>
                      <a:cubicBezTo>
                        <a:pt x="394" y="43"/>
                        <a:pt x="381" y="42"/>
                        <a:pt x="376" y="42"/>
                      </a:cubicBezTo>
                      <a:cubicBezTo>
                        <a:pt x="373" y="42"/>
                        <a:pt x="371" y="40"/>
                        <a:pt x="371" y="37"/>
                      </a:cubicBezTo>
                      <a:cubicBezTo>
                        <a:pt x="370" y="36"/>
                        <a:pt x="369" y="26"/>
                        <a:pt x="358" y="19"/>
                      </a:cubicBezTo>
                      <a:cubicBezTo>
                        <a:pt x="350" y="14"/>
                        <a:pt x="338" y="13"/>
                        <a:pt x="333" y="13"/>
                      </a:cubicBezTo>
                      <a:cubicBezTo>
                        <a:pt x="333" y="13"/>
                        <a:pt x="333" y="13"/>
                        <a:pt x="333" y="13"/>
                      </a:cubicBezTo>
                      <a:cubicBezTo>
                        <a:pt x="63" y="13"/>
                        <a:pt x="63" y="13"/>
                        <a:pt x="63" y="13"/>
                      </a:cubicBezTo>
                      <a:cubicBezTo>
                        <a:pt x="63" y="13"/>
                        <a:pt x="38" y="13"/>
                        <a:pt x="25" y="23"/>
                      </a:cubicBezTo>
                      <a:cubicBezTo>
                        <a:pt x="12" y="34"/>
                        <a:pt x="14" y="52"/>
                        <a:pt x="14" y="52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14" y="269"/>
                        <a:pt x="14" y="269"/>
                        <a:pt x="14" y="269"/>
                      </a:cubicBezTo>
                      <a:cubicBezTo>
                        <a:pt x="14" y="269"/>
                        <a:pt x="14" y="270"/>
                        <a:pt x="14" y="270"/>
                      </a:cubicBezTo>
                      <a:cubicBezTo>
                        <a:pt x="14" y="271"/>
                        <a:pt x="11" y="286"/>
                        <a:pt x="22" y="296"/>
                      </a:cubicBezTo>
                      <a:cubicBezTo>
                        <a:pt x="34" y="306"/>
                        <a:pt x="41" y="309"/>
                        <a:pt x="43" y="309"/>
                      </a:cubicBezTo>
                      <a:close/>
                    </a:path>
                  </a:pathLst>
                </a:custGeom>
                <a:solidFill>
                  <a:srgbClr val="0070B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B9"/>
                    </a:solidFill>
                    <a:effectLst/>
                    <a:uLnTx/>
                    <a:uFillTx/>
                    <a:latin typeface="Trebuchet MS"/>
                  </a:endParaRPr>
                </a:p>
              </p:txBody>
            </p:sp>
            <p:sp>
              <p:nvSpPr>
                <p:cNvPr id="250" name="Freeform 86">
                  <a:extLst>
                    <a:ext uri="{FF2B5EF4-FFF2-40B4-BE49-F238E27FC236}">
                      <a16:creationId xmlns:a16="http://schemas.microsoft.com/office/drawing/2014/main" id="{949B0412-1B24-4FAB-982E-725983C27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4907" y="4569744"/>
                  <a:ext cx="113599" cy="14200"/>
                </a:xfrm>
                <a:custGeom>
                  <a:avLst/>
                  <a:gdLst>
                    <a:gd name="T0" fmla="*/ 91 w 97"/>
                    <a:gd name="T1" fmla="*/ 12 h 12"/>
                    <a:gd name="T2" fmla="*/ 6 w 97"/>
                    <a:gd name="T3" fmla="*/ 12 h 12"/>
                    <a:gd name="T4" fmla="*/ 0 w 97"/>
                    <a:gd name="T5" fmla="*/ 6 h 12"/>
                    <a:gd name="T6" fmla="*/ 6 w 97"/>
                    <a:gd name="T7" fmla="*/ 0 h 12"/>
                    <a:gd name="T8" fmla="*/ 91 w 97"/>
                    <a:gd name="T9" fmla="*/ 0 h 12"/>
                    <a:gd name="T10" fmla="*/ 97 w 97"/>
                    <a:gd name="T11" fmla="*/ 6 h 12"/>
                    <a:gd name="T12" fmla="*/ 91 w 97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12">
                      <a:moveTo>
                        <a:pt x="91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4" y="0"/>
                        <a:pt x="97" y="2"/>
                        <a:pt x="97" y="6"/>
                      </a:cubicBezTo>
                      <a:cubicBezTo>
                        <a:pt x="97" y="9"/>
                        <a:pt x="94" y="12"/>
                        <a:pt x="91" y="12"/>
                      </a:cubicBezTo>
                      <a:close/>
                    </a:path>
                  </a:pathLst>
                </a:custGeom>
                <a:solidFill>
                  <a:srgbClr val="0070B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B9"/>
                    </a:solidFill>
                    <a:effectLst/>
                    <a:uLnTx/>
                    <a:uFillTx/>
                    <a:latin typeface="Trebuchet MS"/>
                  </a:endParaRPr>
                </a:p>
              </p:txBody>
            </p:sp>
            <p:sp>
              <p:nvSpPr>
                <p:cNvPr id="251" name="Freeform 87">
                  <a:extLst>
                    <a:ext uri="{FF2B5EF4-FFF2-40B4-BE49-F238E27FC236}">
                      <a16:creationId xmlns:a16="http://schemas.microsoft.com/office/drawing/2014/main" id="{065278BE-BAB2-43FE-A2E4-8E30905967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5105" y="4657525"/>
                  <a:ext cx="67127" cy="77454"/>
                </a:xfrm>
                <a:custGeom>
                  <a:avLst/>
                  <a:gdLst>
                    <a:gd name="T0" fmla="*/ 7 w 58"/>
                    <a:gd name="T1" fmla="*/ 66 h 66"/>
                    <a:gd name="T2" fmla="*/ 3 w 58"/>
                    <a:gd name="T3" fmla="*/ 65 h 66"/>
                    <a:gd name="T4" fmla="*/ 2 w 58"/>
                    <a:gd name="T5" fmla="*/ 57 h 66"/>
                    <a:gd name="T6" fmla="*/ 46 w 58"/>
                    <a:gd name="T7" fmla="*/ 3 h 66"/>
                    <a:gd name="T8" fmla="*/ 55 w 58"/>
                    <a:gd name="T9" fmla="*/ 2 h 66"/>
                    <a:gd name="T10" fmla="*/ 55 w 58"/>
                    <a:gd name="T11" fmla="*/ 11 h 66"/>
                    <a:gd name="T12" fmla="*/ 12 w 58"/>
                    <a:gd name="T13" fmla="*/ 64 h 66"/>
                    <a:gd name="T14" fmla="*/ 7 w 58"/>
                    <a:gd name="T15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66">
                      <a:moveTo>
                        <a:pt x="7" y="66"/>
                      </a:moveTo>
                      <a:cubicBezTo>
                        <a:pt x="6" y="66"/>
                        <a:pt x="4" y="66"/>
                        <a:pt x="3" y="65"/>
                      </a:cubicBezTo>
                      <a:cubicBezTo>
                        <a:pt x="1" y="63"/>
                        <a:pt x="0" y="59"/>
                        <a:pt x="2" y="57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8" y="0"/>
                        <a:pt x="52" y="0"/>
                        <a:pt x="55" y="2"/>
                      </a:cubicBezTo>
                      <a:cubicBezTo>
                        <a:pt x="57" y="4"/>
                        <a:pt x="58" y="8"/>
                        <a:pt x="55" y="11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0" y="66"/>
                        <a:pt x="9" y="66"/>
                        <a:pt x="7" y="66"/>
                      </a:cubicBezTo>
                      <a:close/>
                    </a:path>
                  </a:pathLst>
                </a:custGeom>
                <a:solidFill>
                  <a:srgbClr val="0070B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B9"/>
                    </a:solidFill>
                    <a:effectLst/>
                    <a:uLnTx/>
                    <a:uFillTx/>
                    <a:latin typeface="Trebuchet MS"/>
                  </a:endParaRPr>
                </a:p>
              </p:txBody>
            </p:sp>
            <p:sp>
              <p:nvSpPr>
                <p:cNvPr id="252" name="Freeform 88">
                  <a:extLst>
                    <a:ext uri="{FF2B5EF4-FFF2-40B4-BE49-F238E27FC236}">
                      <a16:creationId xmlns:a16="http://schemas.microsoft.com/office/drawing/2014/main" id="{D10B8427-A473-4E89-B3FA-C8092D3F8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5414" y="4613635"/>
                  <a:ext cx="140709" cy="14200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7" y="0"/>
                        <a:pt x="120" y="3"/>
                        <a:pt x="120" y="6"/>
                      </a:cubicBezTo>
                      <a:cubicBezTo>
                        <a:pt x="120" y="10"/>
                        <a:pt x="117" y="12"/>
                        <a:pt x="114" y="12"/>
                      </a:cubicBezTo>
                      <a:close/>
                    </a:path>
                  </a:pathLst>
                </a:custGeom>
                <a:solidFill>
                  <a:srgbClr val="0070B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B9"/>
                    </a:solidFill>
                    <a:effectLst/>
                    <a:uLnTx/>
                    <a:uFillTx/>
                    <a:latin typeface="Trebuchet MS"/>
                  </a:endParaRPr>
                </a:p>
              </p:txBody>
            </p:sp>
            <p:sp>
              <p:nvSpPr>
                <p:cNvPr id="253" name="Freeform 89">
                  <a:extLst>
                    <a:ext uri="{FF2B5EF4-FFF2-40B4-BE49-F238E27FC236}">
                      <a16:creationId xmlns:a16="http://schemas.microsoft.com/office/drawing/2014/main" id="{C9F9CA05-1C9A-40B5-A00E-C5668FB735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77799" y="4711743"/>
                  <a:ext cx="175563" cy="120054"/>
                </a:xfrm>
                <a:custGeom>
                  <a:avLst/>
                  <a:gdLst>
                    <a:gd name="T0" fmla="*/ 136 w 149"/>
                    <a:gd name="T1" fmla="*/ 103 h 103"/>
                    <a:gd name="T2" fmla="*/ 14 w 149"/>
                    <a:gd name="T3" fmla="*/ 103 h 103"/>
                    <a:gd name="T4" fmla="*/ 0 w 149"/>
                    <a:gd name="T5" fmla="*/ 90 h 103"/>
                    <a:gd name="T6" fmla="*/ 0 w 149"/>
                    <a:gd name="T7" fmla="*/ 13 h 103"/>
                    <a:gd name="T8" fmla="*/ 14 w 149"/>
                    <a:gd name="T9" fmla="*/ 0 h 103"/>
                    <a:gd name="T10" fmla="*/ 136 w 149"/>
                    <a:gd name="T11" fmla="*/ 0 h 103"/>
                    <a:gd name="T12" fmla="*/ 149 w 149"/>
                    <a:gd name="T13" fmla="*/ 13 h 103"/>
                    <a:gd name="T14" fmla="*/ 149 w 149"/>
                    <a:gd name="T15" fmla="*/ 90 h 103"/>
                    <a:gd name="T16" fmla="*/ 136 w 149"/>
                    <a:gd name="T17" fmla="*/ 103 h 103"/>
                    <a:gd name="T18" fmla="*/ 14 w 149"/>
                    <a:gd name="T19" fmla="*/ 12 h 103"/>
                    <a:gd name="T20" fmla="*/ 12 w 149"/>
                    <a:gd name="T21" fmla="*/ 13 h 103"/>
                    <a:gd name="T22" fmla="*/ 12 w 149"/>
                    <a:gd name="T23" fmla="*/ 90 h 103"/>
                    <a:gd name="T24" fmla="*/ 14 w 149"/>
                    <a:gd name="T25" fmla="*/ 91 h 103"/>
                    <a:gd name="T26" fmla="*/ 136 w 149"/>
                    <a:gd name="T27" fmla="*/ 91 h 103"/>
                    <a:gd name="T28" fmla="*/ 137 w 149"/>
                    <a:gd name="T29" fmla="*/ 90 h 103"/>
                    <a:gd name="T30" fmla="*/ 137 w 149"/>
                    <a:gd name="T31" fmla="*/ 13 h 103"/>
                    <a:gd name="T32" fmla="*/ 136 w 149"/>
                    <a:gd name="T33" fmla="*/ 12 h 103"/>
                    <a:gd name="T34" fmla="*/ 14 w 149"/>
                    <a:gd name="T35" fmla="*/ 12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9" h="103">
                      <a:moveTo>
                        <a:pt x="136" y="103"/>
                      </a:moveTo>
                      <a:cubicBezTo>
                        <a:pt x="14" y="103"/>
                        <a:pt x="14" y="103"/>
                        <a:pt x="14" y="103"/>
                      </a:cubicBezTo>
                      <a:cubicBezTo>
                        <a:pt x="6" y="103"/>
                        <a:pt x="0" y="97"/>
                        <a:pt x="0" y="9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43" y="0"/>
                        <a:pt x="149" y="6"/>
                        <a:pt x="149" y="13"/>
                      </a:cubicBezTo>
                      <a:cubicBezTo>
                        <a:pt x="149" y="90"/>
                        <a:pt x="149" y="90"/>
                        <a:pt x="149" y="90"/>
                      </a:cubicBezTo>
                      <a:cubicBezTo>
                        <a:pt x="149" y="97"/>
                        <a:pt x="143" y="103"/>
                        <a:pt x="136" y="103"/>
                      </a:cubicBezTo>
                      <a:close/>
                      <a:moveTo>
                        <a:pt x="14" y="12"/>
                      </a:moveTo>
                      <a:cubicBezTo>
                        <a:pt x="13" y="12"/>
                        <a:pt x="12" y="12"/>
                        <a:pt x="12" y="1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cubicBezTo>
                        <a:pt x="12" y="91"/>
                        <a:pt x="13" y="91"/>
                        <a:pt x="14" y="91"/>
                      </a:cubicBezTo>
                      <a:cubicBezTo>
                        <a:pt x="136" y="91"/>
                        <a:pt x="136" y="91"/>
                        <a:pt x="136" y="91"/>
                      </a:cubicBezTo>
                      <a:cubicBezTo>
                        <a:pt x="136" y="91"/>
                        <a:pt x="137" y="91"/>
                        <a:pt x="137" y="90"/>
                      </a:cubicBezTo>
                      <a:cubicBezTo>
                        <a:pt x="137" y="13"/>
                        <a:pt x="137" y="13"/>
                        <a:pt x="137" y="13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lnTo>
                        <a:pt x="14" y="12"/>
                      </a:lnTo>
                      <a:close/>
                    </a:path>
                  </a:pathLst>
                </a:custGeom>
                <a:solidFill>
                  <a:srgbClr val="0070B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B9"/>
                    </a:solidFill>
                    <a:effectLst/>
                    <a:uLnTx/>
                    <a:uFillTx/>
                    <a:latin typeface="Trebuchet MS"/>
                  </a:endParaRP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AFAF07E-E9AA-4AE4-9018-ADF3EE7FC8F5}"/>
                  </a:ext>
                </a:extLst>
              </p:cNvPr>
              <p:cNvGrpSpPr/>
              <p:nvPr/>
            </p:nvGrpSpPr>
            <p:grpSpPr>
              <a:xfrm>
                <a:off x="5738476" y="4499546"/>
                <a:ext cx="62310" cy="60569"/>
                <a:chOff x="5617332" y="4606419"/>
                <a:chExt cx="99968" cy="97173"/>
              </a:xfrm>
              <a:solidFill>
                <a:srgbClr val="0070B9"/>
              </a:solidFill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691C0356-E20B-44AE-8DA4-32123F14D686}"/>
                    </a:ext>
                  </a:extLst>
                </p:cNvPr>
                <p:cNvSpPr/>
                <p:nvPr/>
              </p:nvSpPr>
              <p:spPr>
                <a:xfrm>
                  <a:off x="5671581" y="4657873"/>
                  <a:ext cx="45719" cy="45719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92ED1227-274A-4BBE-AE8D-9F8E245CB6E5}"/>
                    </a:ext>
                  </a:extLst>
                </p:cNvPr>
                <p:cNvSpPr/>
                <p:nvPr/>
              </p:nvSpPr>
              <p:spPr>
                <a:xfrm>
                  <a:off x="5617332" y="4606419"/>
                  <a:ext cx="45719" cy="45719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1CBBF5B-7C99-4856-8345-BF3341D07F9D}"/>
                </a:ext>
              </a:extLst>
            </p:cNvPr>
            <p:cNvGrpSpPr/>
            <p:nvPr/>
          </p:nvGrpSpPr>
          <p:grpSpPr>
            <a:xfrm>
              <a:off x="5426721" y="1600055"/>
              <a:ext cx="318741" cy="613335"/>
              <a:chOff x="3249613" y="1204913"/>
              <a:chExt cx="419100" cy="806450"/>
            </a:xfrm>
            <a:solidFill>
              <a:srgbClr val="0070B9"/>
            </a:solidFill>
          </p:grpSpPr>
          <p:sp>
            <p:nvSpPr>
              <p:cNvPr id="239" name="Freeform 192">
                <a:extLst>
                  <a:ext uri="{FF2B5EF4-FFF2-40B4-BE49-F238E27FC236}">
                    <a16:creationId xmlns:a16="http://schemas.microsoft.com/office/drawing/2014/main" id="{78BB04EC-E018-4C41-A12C-93B199FC38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9613" y="1204913"/>
                <a:ext cx="419100" cy="806450"/>
              </a:xfrm>
              <a:custGeom>
                <a:avLst/>
                <a:gdLst>
                  <a:gd name="T0" fmla="*/ 268 w 287"/>
                  <a:gd name="T1" fmla="*/ 552 h 552"/>
                  <a:gd name="T2" fmla="*/ 20 w 287"/>
                  <a:gd name="T3" fmla="*/ 552 h 552"/>
                  <a:gd name="T4" fmla="*/ 0 w 287"/>
                  <a:gd name="T5" fmla="*/ 532 h 552"/>
                  <a:gd name="T6" fmla="*/ 0 w 287"/>
                  <a:gd name="T7" fmla="*/ 20 h 552"/>
                  <a:gd name="T8" fmla="*/ 20 w 287"/>
                  <a:gd name="T9" fmla="*/ 0 h 552"/>
                  <a:gd name="T10" fmla="*/ 268 w 287"/>
                  <a:gd name="T11" fmla="*/ 0 h 552"/>
                  <a:gd name="T12" fmla="*/ 287 w 287"/>
                  <a:gd name="T13" fmla="*/ 20 h 552"/>
                  <a:gd name="T14" fmla="*/ 287 w 287"/>
                  <a:gd name="T15" fmla="*/ 532 h 552"/>
                  <a:gd name="T16" fmla="*/ 268 w 287"/>
                  <a:gd name="T17" fmla="*/ 552 h 552"/>
                  <a:gd name="T18" fmla="*/ 20 w 287"/>
                  <a:gd name="T19" fmla="*/ 12 h 552"/>
                  <a:gd name="T20" fmla="*/ 12 w 287"/>
                  <a:gd name="T21" fmla="*/ 20 h 552"/>
                  <a:gd name="T22" fmla="*/ 12 w 287"/>
                  <a:gd name="T23" fmla="*/ 532 h 552"/>
                  <a:gd name="T24" fmla="*/ 20 w 287"/>
                  <a:gd name="T25" fmla="*/ 540 h 552"/>
                  <a:gd name="T26" fmla="*/ 268 w 287"/>
                  <a:gd name="T27" fmla="*/ 540 h 552"/>
                  <a:gd name="T28" fmla="*/ 275 w 287"/>
                  <a:gd name="T29" fmla="*/ 532 h 552"/>
                  <a:gd name="T30" fmla="*/ 275 w 287"/>
                  <a:gd name="T31" fmla="*/ 20 h 552"/>
                  <a:gd name="T32" fmla="*/ 268 w 287"/>
                  <a:gd name="T33" fmla="*/ 12 h 552"/>
                  <a:gd name="T34" fmla="*/ 20 w 287"/>
                  <a:gd name="T35" fmla="*/ 1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7" h="552">
                    <a:moveTo>
                      <a:pt x="268" y="552"/>
                    </a:moveTo>
                    <a:cubicBezTo>
                      <a:pt x="20" y="552"/>
                      <a:pt x="20" y="552"/>
                      <a:pt x="20" y="552"/>
                    </a:cubicBezTo>
                    <a:cubicBezTo>
                      <a:pt x="9" y="552"/>
                      <a:pt x="0" y="543"/>
                      <a:pt x="0" y="5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279" y="0"/>
                      <a:pt x="287" y="9"/>
                      <a:pt x="287" y="20"/>
                    </a:cubicBezTo>
                    <a:cubicBezTo>
                      <a:pt x="287" y="532"/>
                      <a:pt x="287" y="532"/>
                      <a:pt x="287" y="532"/>
                    </a:cubicBezTo>
                    <a:cubicBezTo>
                      <a:pt x="287" y="543"/>
                      <a:pt x="279" y="552"/>
                      <a:pt x="268" y="552"/>
                    </a:cubicBezTo>
                    <a:close/>
                    <a:moveTo>
                      <a:pt x="20" y="12"/>
                    </a:moveTo>
                    <a:cubicBezTo>
                      <a:pt x="16" y="12"/>
                      <a:pt x="12" y="16"/>
                      <a:pt x="12" y="20"/>
                    </a:cubicBezTo>
                    <a:cubicBezTo>
                      <a:pt x="12" y="532"/>
                      <a:pt x="12" y="532"/>
                      <a:pt x="12" y="532"/>
                    </a:cubicBezTo>
                    <a:cubicBezTo>
                      <a:pt x="12" y="536"/>
                      <a:pt x="16" y="540"/>
                      <a:pt x="20" y="540"/>
                    </a:cubicBezTo>
                    <a:cubicBezTo>
                      <a:pt x="268" y="540"/>
                      <a:pt x="268" y="540"/>
                      <a:pt x="268" y="540"/>
                    </a:cubicBezTo>
                    <a:cubicBezTo>
                      <a:pt x="272" y="540"/>
                      <a:pt x="275" y="536"/>
                      <a:pt x="275" y="532"/>
                    </a:cubicBezTo>
                    <a:cubicBezTo>
                      <a:pt x="275" y="20"/>
                      <a:pt x="275" y="20"/>
                      <a:pt x="275" y="20"/>
                    </a:cubicBezTo>
                    <a:cubicBezTo>
                      <a:pt x="275" y="16"/>
                      <a:pt x="272" y="12"/>
                      <a:pt x="268" y="12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40" name="Freeform 193">
                <a:extLst>
                  <a:ext uri="{FF2B5EF4-FFF2-40B4-BE49-F238E27FC236}">
                    <a16:creationId xmlns:a16="http://schemas.microsoft.com/office/drawing/2014/main" id="{1A3FB7EB-CF0E-4EFE-AC21-4FAA41D4C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1285876"/>
                <a:ext cx="419100" cy="17462"/>
              </a:xfrm>
              <a:custGeom>
                <a:avLst/>
                <a:gdLst>
                  <a:gd name="T0" fmla="*/ 281 w 287"/>
                  <a:gd name="T1" fmla="*/ 12 h 12"/>
                  <a:gd name="T2" fmla="*/ 6 w 287"/>
                  <a:gd name="T3" fmla="*/ 12 h 12"/>
                  <a:gd name="T4" fmla="*/ 0 w 287"/>
                  <a:gd name="T5" fmla="*/ 6 h 12"/>
                  <a:gd name="T6" fmla="*/ 6 w 287"/>
                  <a:gd name="T7" fmla="*/ 0 h 12"/>
                  <a:gd name="T8" fmla="*/ 281 w 287"/>
                  <a:gd name="T9" fmla="*/ 0 h 12"/>
                  <a:gd name="T10" fmla="*/ 287 w 287"/>
                  <a:gd name="T11" fmla="*/ 6 h 12"/>
                  <a:gd name="T12" fmla="*/ 281 w 28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12">
                    <a:moveTo>
                      <a:pt x="281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5" y="0"/>
                      <a:pt x="287" y="3"/>
                      <a:pt x="287" y="6"/>
                    </a:cubicBezTo>
                    <a:cubicBezTo>
                      <a:pt x="287" y="9"/>
                      <a:pt x="285" y="12"/>
                      <a:pt x="28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41" name="Freeform 194">
                <a:extLst>
                  <a:ext uri="{FF2B5EF4-FFF2-40B4-BE49-F238E27FC236}">
                    <a16:creationId xmlns:a16="http://schemas.microsoft.com/office/drawing/2014/main" id="{FDD7C5DE-2871-4214-83E4-5C56774DD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1871663"/>
                <a:ext cx="419100" cy="17462"/>
              </a:xfrm>
              <a:custGeom>
                <a:avLst/>
                <a:gdLst>
                  <a:gd name="T0" fmla="*/ 281 w 287"/>
                  <a:gd name="T1" fmla="*/ 12 h 12"/>
                  <a:gd name="T2" fmla="*/ 6 w 287"/>
                  <a:gd name="T3" fmla="*/ 12 h 12"/>
                  <a:gd name="T4" fmla="*/ 0 w 287"/>
                  <a:gd name="T5" fmla="*/ 6 h 12"/>
                  <a:gd name="T6" fmla="*/ 6 w 287"/>
                  <a:gd name="T7" fmla="*/ 0 h 12"/>
                  <a:gd name="T8" fmla="*/ 281 w 287"/>
                  <a:gd name="T9" fmla="*/ 0 h 12"/>
                  <a:gd name="T10" fmla="*/ 287 w 287"/>
                  <a:gd name="T11" fmla="*/ 6 h 12"/>
                  <a:gd name="T12" fmla="*/ 281 w 28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12">
                    <a:moveTo>
                      <a:pt x="281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5" y="0"/>
                      <a:pt x="287" y="2"/>
                      <a:pt x="287" y="6"/>
                    </a:cubicBezTo>
                    <a:cubicBezTo>
                      <a:pt x="287" y="9"/>
                      <a:pt x="285" y="12"/>
                      <a:pt x="28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42" name="Freeform 195">
                <a:extLst>
                  <a:ext uri="{FF2B5EF4-FFF2-40B4-BE49-F238E27FC236}">
                    <a16:creationId xmlns:a16="http://schemas.microsoft.com/office/drawing/2014/main" id="{D4AF7947-E6AA-4A63-A416-54C2ECA44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7413" y="1900238"/>
                <a:ext cx="73025" cy="73025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43" name="Freeform 196">
                <a:extLst>
                  <a:ext uri="{FF2B5EF4-FFF2-40B4-BE49-F238E27FC236}">
                    <a16:creationId xmlns:a16="http://schemas.microsoft.com/office/drawing/2014/main" id="{92937F65-D35F-42FE-8268-420A59CCF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9476" y="1244601"/>
                <a:ext cx="79375" cy="17462"/>
              </a:xfrm>
              <a:custGeom>
                <a:avLst/>
                <a:gdLst>
                  <a:gd name="T0" fmla="*/ 48 w 54"/>
                  <a:gd name="T1" fmla="*/ 12 h 12"/>
                  <a:gd name="T2" fmla="*/ 6 w 54"/>
                  <a:gd name="T3" fmla="*/ 12 h 12"/>
                  <a:gd name="T4" fmla="*/ 0 w 54"/>
                  <a:gd name="T5" fmla="*/ 6 h 12"/>
                  <a:gd name="T6" fmla="*/ 6 w 54"/>
                  <a:gd name="T7" fmla="*/ 0 h 12"/>
                  <a:gd name="T8" fmla="*/ 48 w 54"/>
                  <a:gd name="T9" fmla="*/ 0 h 12"/>
                  <a:gd name="T10" fmla="*/ 54 w 54"/>
                  <a:gd name="T11" fmla="*/ 6 h 12"/>
                  <a:gd name="T12" fmla="*/ 48 w 5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2">
                    <a:moveTo>
                      <a:pt x="4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1" y="0"/>
                      <a:pt x="54" y="3"/>
                      <a:pt x="54" y="6"/>
                    </a:cubicBezTo>
                    <a:cubicBezTo>
                      <a:pt x="54" y="10"/>
                      <a:pt x="51" y="12"/>
                      <a:pt x="4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34E588-4283-45B6-9DBA-D9D00CC8307B}"/>
                </a:ext>
              </a:extLst>
            </p:cNvPr>
            <p:cNvGrpSpPr/>
            <p:nvPr/>
          </p:nvGrpSpPr>
          <p:grpSpPr>
            <a:xfrm>
              <a:off x="5299133" y="4887573"/>
              <a:ext cx="566738" cy="533400"/>
              <a:chOff x="7177088" y="2160588"/>
              <a:chExt cx="566738" cy="533400"/>
            </a:xfrm>
          </p:grpSpPr>
          <p:sp>
            <p:nvSpPr>
              <p:cNvPr id="227" name="Freeform 170">
                <a:extLst>
                  <a:ext uri="{FF2B5EF4-FFF2-40B4-BE49-F238E27FC236}">
                    <a16:creationId xmlns:a16="http://schemas.microsoft.com/office/drawing/2014/main" id="{0DF81028-3A9F-4F53-81D6-F824CF7D3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088" y="2160588"/>
                <a:ext cx="468313" cy="295275"/>
              </a:xfrm>
              <a:custGeom>
                <a:avLst/>
                <a:gdLst>
                  <a:gd name="T0" fmla="*/ 250 w 275"/>
                  <a:gd name="T1" fmla="*/ 0 h 173"/>
                  <a:gd name="T2" fmla="*/ 26 w 275"/>
                  <a:gd name="T3" fmla="*/ 0 h 173"/>
                  <a:gd name="T4" fmla="*/ 0 w 275"/>
                  <a:gd name="T5" fmla="*/ 26 h 173"/>
                  <a:gd name="T6" fmla="*/ 0 w 275"/>
                  <a:gd name="T7" fmla="*/ 147 h 173"/>
                  <a:gd name="T8" fmla="*/ 26 w 275"/>
                  <a:gd name="T9" fmla="*/ 173 h 173"/>
                  <a:gd name="T10" fmla="*/ 250 w 275"/>
                  <a:gd name="T11" fmla="*/ 173 h 173"/>
                  <a:gd name="T12" fmla="*/ 275 w 275"/>
                  <a:gd name="T13" fmla="*/ 147 h 173"/>
                  <a:gd name="T14" fmla="*/ 275 w 275"/>
                  <a:gd name="T15" fmla="*/ 26 h 173"/>
                  <a:gd name="T16" fmla="*/ 250 w 275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73">
                    <a:moveTo>
                      <a:pt x="25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61"/>
                      <a:pt x="12" y="173"/>
                      <a:pt x="26" y="173"/>
                    </a:cubicBezTo>
                    <a:cubicBezTo>
                      <a:pt x="250" y="173"/>
                      <a:pt x="250" y="173"/>
                      <a:pt x="250" y="173"/>
                    </a:cubicBezTo>
                    <a:cubicBezTo>
                      <a:pt x="264" y="173"/>
                      <a:pt x="275" y="161"/>
                      <a:pt x="275" y="147"/>
                    </a:cubicBezTo>
                    <a:cubicBezTo>
                      <a:pt x="275" y="26"/>
                      <a:pt x="275" y="26"/>
                      <a:pt x="275" y="26"/>
                    </a:cubicBezTo>
                    <a:cubicBezTo>
                      <a:pt x="275" y="12"/>
                      <a:pt x="264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8" name="Freeform 171">
                <a:extLst>
                  <a:ext uri="{FF2B5EF4-FFF2-40B4-BE49-F238E27FC236}">
                    <a16:creationId xmlns:a16="http://schemas.microsoft.com/office/drawing/2014/main" id="{6EDE1134-57DC-4F4B-8461-191389768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088" y="2160588"/>
                <a:ext cx="468313" cy="295275"/>
              </a:xfrm>
              <a:custGeom>
                <a:avLst/>
                <a:gdLst>
                  <a:gd name="T0" fmla="*/ 275 w 275"/>
                  <a:gd name="T1" fmla="*/ 115 h 173"/>
                  <a:gd name="T2" fmla="*/ 275 w 275"/>
                  <a:gd name="T3" fmla="*/ 26 h 173"/>
                  <a:gd name="T4" fmla="*/ 250 w 275"/>
                  <a:gd name="T5" fmla="*/ 0 h 173"/>
                  <a:gd name="T6" fmla="*/ 26 w 275"/>
                  <a:gd name="T7" fmla="*/ 0 h 173"/>
                  <a:gd name="T8" fmla="*/ 0 w 275"/>
                  <a:gd name="T9" fmla="*/ 26 h 173"/>
                  <a:gd name="T10" fmla="*/ 0 w 275"/>
                  <a:gd name="T11" fmla="*/ 123 h 173"/>
                  <a:gd name="T12" fmla="*/ 0 w 275"/>
                  <a:gd name="T13" fmla="*/ 147 h 173"/>
                  <a:gd name="T14" fmla="*/ 26 w 275"/>
                  <a:gd name="T15" fmla="*/ 173 h 173"/>
                  <a:gd name="T16" fmla="*/ 45 w 275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73">
                    <a:moveTo>
                      <a:pt x="275" y="115"/>
                    </a:moveTo>
                    <a:cubicBezTo>
                      <a:pt x="275" y="26"/>
                      <a:pt x="275" y="26"/>
                      <a:pt x="275" y="26"/>
                    </a:cubicBezTo>
                    <a:cubicBezTo>
                      <a:pt x="275" y="12"/>
                      <a:pt x="264" y="0"/>
                      <a:pt x="25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61"/>
                      <a:pt x="12" y="173"/>
                      <a:pt x="26" y="173"/>
                    </a:cubicBezTo>
                    <a:cubicBezTo>
                      <a:pt x="45" y="173"/>
                      <a:pt x="45" y="173"/>
                      <a:pt x="45" y="173"/>
                    </a:cubicBezTo>
                  </a:path>
                </a:pathLst>
              </a:cu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9" name="Line 172">
                <a:extLst>
                  <a:ext uri="{FF2B5EF4-FFF2-40B4-BE49-F238E27FC236}">
                    <a16:creationId xmlns:a16="http://schemas.microsoft.com/office/drawing/2014/main" id="{7581B8E2-6536-4088-9320-4C0C72D4E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77088" y="2216150"/>
                <a:ext cx="468313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0" name="Line 173">
                <a:extLst>
                  <a:ext uri="{FF2B5EF4-FFF2-40B4-BE49-F238E27FC236}">
                    <a16:creationId xmlns:a16="http://schemas.microsoft.com/office/drawing/2014/main" id="{00F2A009-A0E1-4F48-819F-C564629CC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77088" y="2279650"/>
                <a:ext cx="468313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1" name="Freeform 174">
                <a:extLst>
                  <a:ext uri="{FF2B5EF4-FFF2-40B4-BE49-F238E27FC236}">
                    <a16:creationId xmlns:a16="http://schemas.microsoft.com/office/drawing/2014/main" id="{798BE33E-E32B-495D-BF56-E80F0D37B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5513" y="2379663"/>
                <a:ext cx="468313" cy="314325"/>
              </a:xfrm>
              <a:custGeom>
                <a:avLst/>
                <a:gdLst>
                  <a:gd name="T0" fmla="*/ 25 w 275"/>
                  <a:gd name="T1" fmla="*/ 0 h 185"/>
                  <a:gd name="T2" fmla="*/ 0 w 275"/>
                  <a:gd name="T3" fmla="*/ 26 h 185"/>
                  <a:gd name="T4" fmla="*/ 0 w 275"/>
                  <a:gd name="T5" fmla="*/ 160 h 185"/>
                  <a:gd name="T6" fmla="*/ 25 w 275"/>
                  <a:gd name="T7" fmla="*/ 185 h 185"/>
                  <a:gd name="T8" fmla="*/ 249 w 275"/>
                  <a:gd name="T9" fmla="*/ 185 h 185"/>
                  <a:gd name="T10" fmla="*/ 275 w 275"/>
                  <a:gd name="T11" fmla="*/ 160 h 185"/>
                  <a:gd name="T12" fmla="*/ 275 w 275"/>
                  <a:gd name="T13" fmla="*/ 26 h 185"/>
                  <a:gd name="T14" fmla="*/ 249 w 275"/>
                  <a:gd name="T15" fmla="*/ 0 h 185"/>
                  <a:gd name="T16" fmla="*/ 25 w 275"/>
                  <a:gd name="T1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85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74"/>
                      <a:pt x="11" y="185"/>
                      <a:pt x="25" y="185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63" y="185"/>
                      <a:pt x="275" y="174"/>
                      <a:pt x="275" y="160"/>
                    </a:cubicBezTo>
                    <a:cubicBezTo>
                      <a:pt x="275" y="26"/>
                      <a:pt x="275" y="26"/>
                      <a:pt x="275" y="26"/>
                    </a:cubicBezTo>
                    <a:cubicBezTo>
                      <a:pt x="275" y="11"/>
                      <a:pt x="263" y="0"/>
                      <a:pt x="249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2" name="Line 175">
                <a:extLst>
                  <a:ext uri="{FF2B5EF4-FFF2-40B4-BE49-F238E27FC236}">
                    <a16:creationId xmlns:a16="http://schemas.microsoft.com/office/drawing/2014/main" id="{88331D22-2D55-4BBD-B412-0906ABC85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0600" y="2619375"/>
                <a:ext cx="66675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3" name="Line 176">
                <a:extLst>
                  <a:ext uri="{FF2B5EF4-FFF2-40B4-BE49-F238E27FC236}">
                    <a16:creationId xmlns:a16="http://schemas.microsoft.com/office/drawing/2014/main" id="{6D30B84D-69B5-4D32-A357-683481C72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39025" y="2619375"/>
                <a:ext cx="53975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4" name="Line 177">
                <a:extLst>
                  <a:ext uri="{FF2B5EF4-FFF2-40B4-BE49-F238E27FC236}">
                    <a16:creationId xmlns:a16="http://schemas.microsoft.com/office/drawing/2014/main" id="{B7A689F2-3C6F-4CA1-9450-8DFB80486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6338" y="2619375"/>
                <a:ext cx="63500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5" name="Line 178">
                <a:extLst>
                  <a:ext uri="{FF2B5EF4-FFF2-40B4-BE49-F238E27FC236}">
                    <a16:creationId xmlns:a16="http://schemas.microsoft.com/office/drawing/2014/main" id="{91CA697C-F054-4792-8FBE-43BD26D72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2619375"/>
                <a:ext cx="65088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6" name="Freeform 179">
                <a:extLst>
                  <a:ext uri="{FF2B5EF4-FFF2-40B4-BE49-F238E27FC236}">
                    <a16:creationId xmlns:a16="http://schemas.microsoft.com/office/drawing/2014/main" id="{885D38B4-246A-4908-B5B1-63B5A21E2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2538" y="2443163"/>
                <a:ext cx="87313" cy="77788"/>
              </a:xfrm>
              <a:custGeom>
                <a:avLst/>
                <a:gdLst>
                  <a:gd name="T0" fmla="*/ 51 w 51"/>
                  <a:gd name="T1" fmla="*/ 23 h 45"/>
                  <a:gd name="T2" fmla="*/ 29 w 51"/>
                  <a:gd name="T3" fmla="*/ 45 h 45"/>
                  <a:gd name="T4" fmla="*/ 22 w 51"/>
                  <a:gd name="T5" fmla="*/ 45 h 45"/>
                  <a:gd name="T6" fmla="*/ 0 w 51"/>
                  <a:gd name="T7" fmla="*/ 23 h 45"/>
                  <a:gd name="T8" fmla="*/ 0 w 51"/>
                  <a:gd name="T9" fmla="*/ 23 h 45"/>
                  <a:gd name="T10" fmla="*/ 22 w 51"/>
                  <a:gd name="T11" fmla="*/ 0 h 45"/>
                  <a:gd name="T12" fmla="*/ 29 w 51"/>
                  <a:gd name="T13" fmla="*/ 0 h 45"/>
                  <a:gd name="T14" fmla="*/ 51 w 51"/>
                  <a:gd name="T1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45">
                    <a:moveTo>
                      <a:pt x="51" y="23"/>
                    </a:moveTo>
                    <a:cubicBezTo>
                      <a:pt x="51" y="35"/>
                      <a:pt x="41" y="45"/>
                      <a:pt x="29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10" y="45"/>
                      <a:pt x="0" y="35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1" y="0"/>
                      <a:pt x="51" y="10"/>
                      <a:pt x="51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7" name="Line 180">
                <a:extLst>
                  <a:ext uri="{FF2B5EF4-FFF2-40B4-BE49-F238E27FC236}">
                    <a16:creationId xmlns:a16="http://schemas.microsoft.com/office/drawing/2014/main" id="{3E00DE38-BF2F-4828-8174-CE5971CD5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5" y="2324100"/>
                <a:ext cx="96838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38" name="Line 181">
                <a:extLst>
                  <a:ext uri="{FF2B5EF4-FFF2-40B4-BE49-F238E27FC236}">
                    <a16:creationId xmlns:a16="http://schemas.microsoft.com/office/drawing/2014/main" id="{D578A0B1-58C5-4291-8C11-1C06E8C4E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9488" y="2324100"/>
                <a:ext cx="96838" cy="0"/>
              </a:xfrm>
              <a:prstGeom prst="line">
                <a:avLst/>
              </a:prstGeom>
              <a:noFill/>
              <a:ln w="12700" cap="flat">
                <a:solidFill>
                  <a:srgbClr val="0471B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790C05C-A3E6-4B2A-8318-2C35D5FE92DA}"/>
                </a:ext>
              </a:extLst>
            </p:cNvPr>
            <p:cNvGrpSpPr/>
            <p:nvPr/>
          </p:nvGrpSpPr>
          <p:grpSpPr>
            <a:xfrm>
              <a:off x="7224136" y="2286635"/>
              <a:ext cx="645117" cy="558613"/>
              <a:chOff x="4168776" y="1841501"/>
              <a:chExt cx="698500" cy="604838"/>
            </a:xfrm>
          </p:grpSpPr>
          <p:sp>
            <p:nvSpPr>
              <p:cNvPr id="222" name="Freeform 128">
                <a:extLst>
                  <a:ext uri="{FF2B5EF4-FFF2-40B4-BE49-F238E27FC236}">
                    <a16:creationId xmlns:a16="http://schemas.microsoft.com/office/drawing/2014/main" id="{450EA5ED-CAFC-4A57-AFBB-ADAA6E0A4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6" y="2085976"/>
                <a:ext cx="15875" cy="355600"/>
              </a:xfrm>
              <a:custGeom>
                <a:avLst/>
                <a:gdLst>
                  <a:gd name="T0" fmla="*/ 5 w 10"/>
                  <a:gd name="T1" fmla="*/ 209 h 209"/>
                  <a:gd name="T2" fmla="*/ 0 w 10"/>
                  <a:gd name="T3" fmla="*/ 204 h 209"/>
                  <a:gd name="T4" fmla="*/ 0 w 10"/>
                  <a:gd name="T5" fmla="*/ 4 h 209"/>
                  <a:gd name="T6" fmla="*/ 5 w 10"/>
                  <a:gd name="T7" fmla="*/ 0 h 209"/>
                  <a:gd name="T8" fmla="*/ 10 w 10"/>
                  <a:gd name="T9" fmla="*/ 4 h 209"/>
                  <a:gd name="T10" fmla="*/ 10 w 10"/>
                  <a:gd name="T11" fmla="*/ 204 h 209"/>
                  <a:gd name="T12" fmla="*/ 5 w 10"/>
                  <a:gd name="T1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09">
                    <a:moveTo>
                      <a:pt x="5" y="209"/>
                    </a:moveTo>
                    <a:cubicBezTo>
                      <a:pt x="3" y="209"/>
                      <a:pt x="0" y="207"/>
                      <a:pt x="0" y="20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8" y="0"/>
                      <a:pt x="10" y="2"/>
                      <a:pt x="10" y="4"/>
                    </a:cubicBezTo>
                    <a:cubicBezTo>
                      <a:pt x="10" y="204"/>
                      <a:pt x="10" y="204"/>
                      <a:pt x="10" y="204"/>
                    </a:cubicBezTo>
                    <a:cubicBezTo>
                      <a:pt x="10" y="207"/>
                      <a:pt x="8" y="209"/>
                      <a:pt x="5" y="209"/>
                    </a:cubicBezTo>
                    <a:close/>
                  </a:path>
                </a:pathLst>
              </a:custGeom>
              <a:solidFill>
                <a:srgbClr val="047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3" name="Freeform 129">
                <a:extLst>
                  <a:ext uri="{FF2B5EF4-FFF2-40B4-BE49-F238E27FC236}">
                    <a16:creationId xmlns:a16="http://schemas.microsoft.com/office/drawing/2014/main" id="{F7BD9AB2-D1F6-4007-A177-F593F7F5B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1" y="2085976"/>
                <a:ext cx="17463" cy="355600"/>
              </a:xfrm>
              <a:custGeom>
                <a:avLst/>
                <a:gdLst>
                  <a:gd name="T0" fmla="*/ 5 w 10"/>
                  <a:gd name="T1" fmla="*/ 209 h 209"/>
                  <a:gd name="T2" fmla="*/ 0 w 10"/>
                  <a:gd name="T3" fmla="*/ 204 h 209"/>
                  <a:gd name="T4" fmla="*/ 0 w 10"/>
                  <a:gd name="T5" fmla="*/ 4 h 209"/>
                  <a:gd name="T6" fmla="*/ 5 w 10"/>
                  <a:gd name="T7" fmla="*/ 0 h 209"/>
                  <a:gd name="T8" fmla="*/ 10 w 10"/>
                  <a:gd name="T9" fmla="*/ 4 h 209"/>
                  <a:gd name="T10" fmla="*/ 10 w 10"/>
                  <a:gd name="T11" fmla="*/ 204 h 209"/>
                  <a:gd name="T12" fmla="*/ 5 w 10"/>
                  <a:gd name="T1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09">
                    <a:moveTo>
                      <a:pt x="5" y="209"/>
                    </a:moveTo>
                    <a:cubicBezTo>
                      <a:pt x="2" y="209"/>
                      <a:pt x="0" y="207"/>
                      <a:pt x="0" y="20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ubicBezTo>
                      <a:pt x="10" y="204"/>
                      <a:pt x="10" y="204"/>
                      <a:pt x="10" y="204"/>
                    </a:cubicBezTo>
                    <a:cubicBezTo>
                      <a:pt x="10" y="207"/>
                      <a:pt x="7" y="209"/>
                      <a:pt x="5" y="209"/>
                    </a:cubicBezTo>
                    <a:close/>
                  </a:path>
                </a:pathLst>
              </a:custGeom>
              <a:solidFill>
                <a:srgbClr val="047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4" name="Freeform 130">
                <a:extLst>
                  <a:ext uri="{FF2B5EF4-FFF2-40B4-BE49-F238E27FC236}">
                    <a16:creationId xmlns:a16="http://schemas.microsoft.com/office/drawing/2014/main" id="{F55E9C0D-37C8-4B1F-B6A6-AB9566621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776" y="1841501"/>
                <a:ext cx="698500" cy="357188"/>
              </a:xfrm>
              <a:custGeom>
                <a:avLst/>
                <a:gdLst>
                  <a:gd name="T0" fmla="*/ 405 w 410"/>
                  <a:gd name="T1" fmla="*/ 209 h 210"/>
                  <a:gd name="T2" fmla="*/ 402 w 410"/>
                  <a:gd name="T3" fmla="*/ 208 h 210"/>
                  <a:gd name="T4" fmla="*/ 205 w 410"/>
                  <a:gd name="T5" fmla="*/ 12 h 210"/>
                  <a:gd name="T6" fmla="*/ 9 w 410"/>
                  <a:gd name="T7" fmla="*/ 208 h 210"/>
                  <a:gd name="T8" fmla="*/ 2 w 410"/>
                  <a:gd name="T9" fmla="*/ 208 h 210"/>
                  <a:gd name="T10" fmla="*/ 2 w 410"/>
                  <a:gd name="T11" fmla="*/ 201 h 210"/>
                  <a:gd name="T12" fmla="*/ 202 w 410"/>
                  <a:gd name="T13" fmla="*/ 1 h 210"/>
                  <a:gd name="T14" fmla="*/ 209 w 410"/>
                  <a:gd name="T15" fmla="*/ 1 h 210"/>
                  <a:gd name="T16" fmla="*/ 409 w 410"/>
                  <a:gd name="T17" fmla="*/ 201 h 210"/>
                  <a:gd name="T18" fmla="*/ 409 w 410"/>
                  <a:gd name="T19" fmla="*/ 208 h 210"/>
                  <a:gd name="T20" fmla="*/ 405 w 410"/>
                  <a:gd name="T21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0" h="210">
                    <a:moveTo>
                      <a:pt x="405" y="209"/>
                    </a:moveTo>
                    <a:cubicBezTo>
                      <a:pt x="404" y="209"/>
                      <a:pt x="403" y="209"/>
                      <a:pt x="402" y="208"/>
                    </a:cubicBezTo>
                    <a:cubicBezTo>
                      <a:pt x="205" y="12"/>
                      <a:pt x="205" y="12"/>
                      <a:pt x="205" y="12"/>
                    </a:cubicBezTo>
                    <a:cubicBezTo>
                      <a:pt x="9" y="208"/>
                      <a:pt x="9" y="208"/>
                      <a:pt x="9" y="208"/>
                    </a:cubicBezTo>
                    <a:cubicBezTo>
                      <a:pt x="7" y="210"/>
                      <a:pt x="4" y="210"/>
                      <a:pt x="2" y="208"/>
                    </a:cubicBezTo>
                    <a:cubicBezTo>
                      <a:pt x="0" y="206"/>
                      <a:pt x="0" y="203"/>
                      <a:pt x="2" y="201"/>
                    </a:cubicBezTo>
                    <a:cubicBezTo>
                      <a:pt x="202" y="1"/>
                      <a:pt x="202" y="1"/>
                      <a:pt x="202" y="1"/>
                    </a:cubicBezTo>
                    <a:cubicBezTo>
                      <a:pt x="204" y="0"/>
                      <a:pt x="207" y="0"/>
                      <a:pt x="209" y="1"/>
                    </a:cubicBezTo>
                    <a:cubicBezTo>
                      <a:pt x="409" y="201"/>
                      <a:pt x="409" y="201"/>
                      <a:pt x="409" y="201"/>
                    </a:cubicBezTo>
                    <a:cubicBezTo>
                      <a:pt x="410" y="203"/>
                      <a:pt x="410" y="206"/>
                      <a:pt x="409" y="208"/>
                    </a:cubicBezTo>
                    <a:cubicBezTo>
                      <a:pt x="408" y="209"/>
                      <a:pt x="406" y="209"/>
                      <a:pt x="405" y="209"/>
                    </a:cubicBezTo>
                    <a:close/>
                  </a:path>
                </a:pathLst>
              </a:custGeom>
              <a:solidFill>
                <a:srgbClr val="047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5" name="Freeform 131">
                <a:extLst>
                  <a:ext uri="{FF2B5EF4-FFF2-40B4-BE49-F238E27FC236}">
                    <a16:creationId xmlns:a16="http://schemas.microsoft.com/office/drawing/2014/main" id="{4B0CCB10-3931-48A6-8C55-04577E21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0226" y="1890713"/>
                <a:ext cx="15875" cy="136525"/>
              </a:xfrm>
              <a:custGeom>
                <a:avLst/>
                <a:gdLst>
                  <a:gd name="T0" fmla="*/ 5 w 9"/>
                  <a:gd name="T1" fmla="*/ 80 h 80"/>
                  <a:gd name="T2" fmla="*/ 0 w 9"/>
                  <a:gd name="T3" fmla="*/ 76 h 80"/>
                  <a:gd name="T4" fmla="*/ 0 w 9"/>
                  <a:gd name="T5" fmla="*/ 4 h 80"/>
                  <a:gd name="T6" fmla="*/ 5 w 9"/>
                  <a:gd name="T7" fmla="*/ 0 h 80"/>
                  <a:gd name="T8" fmla="*/ 9 w 9"/>
                  <a:gd name="T9" fmla="*/ 4 h 80"/>
                  <a:gd name="T10" fmla="*/ 9 w 9"/>
                  <a:gd name="T11" fmla="*/ 76 h 80"/>
                  <a:gd name="T12" fmla="*/ 5 w 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0">
                    <a:moveTo>
                      <a:pt x="5" y="80"/>
                    </a:moveTo>
                    <a:cubicBezTo>
                      <a:pt x="2" y="80"/>
                      <a:pt x="0" y="78"/>
                      <a:pt x="0" y="7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7" y="80"/>
                      <a:pt x="5" y="80"/>
                    </a:cubicBezTo>
                    <a:close/>
                  </a:path>
                </a:pathLst>
              </a:custGeom>
              <a:solidFill>
                <a:srgbClr val="047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6" name="Freeform 132">
                <a:extLst>
                  <a:ext uri="{FF2B5EF4-FFF2-40B4-BE49-F238E27FC236}">
                    <a16:creationId xmlns:a16="http://schemas.microsoft.com/office/drawing/2014/main" id="{61EE76CF-A768-414B-A13B-5B4C0CADF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063" y="2187576"/>
                <a:ext cx="161925" cy="258763"/>
              </a:xfrm>
              <a:custGeom>
                <a:avLst/>
                <a:gdLst>
                  <a:gd name="T0" fmla="*/ 90 w 95"/>
                  <a:gd name="T1" fmla="*/ 152 h 152"/>
                  <a:gd name="T2" fmla="*/ 86 w 95"/>
                  <a:gd name="T3" fmla="*/ 147 h 152"/>
                  <a:gd name="T4" fmla="*/ 86 w 95"/>
                  <a:gd name="T5" fmla="*/ 9 h 152"/>
                  <a:gd name="T6" fmla="*/ 9 w 95"/>
                  <a:gd name="T7" fmla="*/ 9 h 152"/>
                  <a:gd name="T8" fmla="*/ 9 w 95"/>
                  <a:gd name="T9" fmla="*/ 147 h 152"/>
                  <a:gd name="T10" fmla="*/ 5 w 95"/>
                  <a:gd name="T11" fmla="*/ 152 h 152"/>
                  <a:gd name="T12" fmla="*/ 0 w 95"/>
                  <a:gd name="T13" fmla="*/ 147 h 152"/>
                  <a:gd name="T14" fmla="*/ 0 w 95"/>
                  <a:gd name="T15" fmla="*/ 4 h 152"/>
                  <a:gd name="T16" fmla="*/ 5 w 95"/>
                  <a:gd name="T17" fmla="*/ 0 h 152"/>
                  <a:gd name="T18" fmla="*/ 90 w 95"/>
                  <a:gd name="T19" fmla="*/ 0 h 152"/>
                  <a:gd name="T20" fmla="*/ 95 w 95"/>
                  <a:gd name="T21" fmla="*/ 4 h 152"/>
                  <a:gd name="T22" fmla="*/ 95 w 95"/>
                  <a:gd name="T23" fmla="*/ 147 h 152"/>
                  <a:gd name="T24" fmla="*/ 90 w 95"/>
                  <a:gd name="T2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152">
                    <a:moveTo>
                      <a:pt x="90" y="152"/>
                    </a:moveTo>
                    <a:cubicBezTo>
                      <a:pt x="88" y="152"/>
                      <a:pt x="86" y="150"/>
                      <a:pt x="86" y="147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0"/>
                      <a:pt x="7" y="152"/>
                      <a:pt x="5" y="152"/>
                    </a:cubicBezTo>
                    <a:cubicBezTo>
                      <a:pt x="2" y="152"/>
                      <a:pt x="0" y="150"/>
                      <a:pt x="0" y="1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5" y="2"/>
                      <a:pt x="95" y="4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50"/>
                      <a:pt x="93" y="152"/>
                      <a:pt x="90" y="152"/>
                    </a:cubicBezTo>
                    <a:close/>
                  </a:path>
                </a:pathLst>
              </a:custGeom>
              <a:solidFill>
                <a:srgbClr val="047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6988694-A371-44AD-B0B0-3D9BA833B679}"/>
                </a:ext>
              </a:extLst>
            </p:cNvPr>
            <p:cNvGrpSpPr/>
            <p:nvPr/>
          </p:nvGrpSpPr>
          <p:grpSpPr>
            <a:xfrm>
              <a:off x="7264779" y="4280162"/>
              <a:ext cx="500676" cy="624992"/>
              <a:chOff x="10131426" y="-123825"/>
              <a:chExt cx="1163637" cy="1452563"/>
            </a:xfrm>
            <a:solidFill>
              <a:srgbClr val="0070B9"/>
            </a:solidFill>
          </p:grpSpPr>
          <p:sp>
            <p:nvSpPr>
              <p:cNvPr id="211" name="Freeform 75">
                <a:extLst>
                  <a:ext uri="{FF2B5EF4-FFF2-40B4-BE49-F238E27FC236}">
                    <a16:creationId xmlns:a16="http://schemas.microsoft.com/office/drawing/2014/main" id="{D3C07DE7-3EA5-4FA2-AEF7-EC8131782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563" y="-123825"/>
                <a:ext cx="1079500" cy="538163"/>
              </a:xfrm>
              <a:custGeom>
                <a:avLst/>
                <a:gdLst>
                  <a:gd name="T0" fmla="*/ 71 w 339"/>
                  <a:gd name="T1" fmla="*/ 168 h 168"/>
                  <a:gd name="T2" fmla="*/ 36 w 339"/>
                  <a:gd name="T3" fmla="*/ 159 h 168"/>
                  <a:gd name="T4" fmla="*/ 4 w 339"/>
                  <a:gd name="T5" fmla="*/ 113 h 168"/>
                  <a:gd name="T6" fmla="*/ 16 w 339"/>
                  <a:gd name="T7" fmla="*/ 62 h 168"/>
                  <a:gd name="T8" fmla="*/ 130 w 339"/>
                  <a:gd name="T9" fmla="*/ 4 h 168"/>
                  <a:gd name="T10" fmla="*/ 208 w 339"/>
                  <a:gd name="T11" fmla="*/ 4 h 168"/>
                  <a:gd name="T12" fmla="*/ 211 w 339"/>
                  <a:gd name="T13" fmla="*/ 9 h 168"/>
                  <a:gd name="T14" fmla="*/ 207 w 339"/>
                  <a:gd name="T15" fmla="*/ 12 h 168"/>
                  <a:gd name="T16" fmla="*/ 132 w 339"/>
                  <a:gd name="T17" fmla="*/ 12 h 168"/>
                  <a:gd name="T18" fmla="*/ 22 w 339"/>
                  <a:gd name="T19" fmla="*/ 67 h 168"/>
                  <a:gd name="T20" fmla="*/ 12 w 339"/>
                  <a:gd name="T21" fmla="*/ 111 h 168"/>
                  <a:gd name="T22" fmla="*/ 40 w 339"/>
                  <a:gd name="T23" fmla="*/ 152 h 168"/>
                  <a:gd name="T24" fmla="*/ 115 w 339"/>
                  <a:gd name="T25" fmla="*/ 151 h 168"/>
                  <a:gd name="T26" fmla="*/ 156 w 339"/>
                  <a:gd name="T27" fmla="*/ 129 h 168"/>
                  <a:gd name="T28" fmla="*/ 327 w 339"/>
                  <a:gd name="T29" fmla="*/ 107 h 168"/>
                  <a:gd name="T30" fmla="*/ 330 w 339"/>
                  <a:gd name="T31" fmla="*/ 106 h 168"/>
                  <a:gd name="T32" fmla="*/ 331 w 339"/>
                  <a:gd name="T33" fmla="*/ 104 h 168"/>
                  <a:gd name="T34" fmla="*/ 229 w 339"/>
                  <a:gd name="T35" fmla="*/ 18 h 168"/>
                  <a:gd name="T36" fmla="*/ 227 w 339"/>
                  <a:gd name="T37" fmla="*/ 13 h 168"/>
                  <a:gd name="T38" fmla="*/ 232 w 339"/>
                  <a:gd name="T39" fmla="*/ 11 h 168"/>
                  <a:gd name="T40" fmla="*/ 339 w 339"/>
                  <a:gd name="T41" fmla="*/ 103 h 168"/>
                  <a:gd name="T42" fmla="*/ 334 w 339"/>
                  <a:gd name="T43" fmla="*/ 113 h 168"/>
                  <a:gd name="T44" fmla="*/ 323 w 339"/>
                  <a:gd name="T45" fmla="*/ 114 h 168"/>
                  <a:gd name="T46" fmla="*/ 161 w 339"/>
                  <a:gd name="T47" fmla="*/ 136 h 168"/>
                  <a:gd name="T48" fmla="*/ 118 w 339"/>
                  <a:gd name="T49" fmla="*/ 159 h 168"/>
                  <a:gd name="T50" fmla="*/ 71 w 339"/>
                  <a:gd name="T5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9" h="168">
                    <a:moveTo>
                      <a:pt x="71" y="168"/>
                    </a:moveTo>
                    <a:cubicBezTo>
                      <a:pt x="58" y="168"/>
                      <a:pt x="46" y="165"/>
                      <a:pt x="36" y="159"/>
                    </a:cubicBezTo>
                    <a:cubicBezTo>
                      <a:pt x="19" y="150"/>
                      <a:pt x="9" y="135"/>
                      <a:pt x="4" y="113"/>
                    </a:cubicBezTo>
                    <a:cubicBezTo>
                      <a:pt x="3" y="107"/>
                      <a:pt x="0" y="86"/>
                      <a:pt x="16" y="62"/>
                    </a:cubicBezTo>
                    <a:cubicBezTo>
                      <a:pt x="30" y="42"/>
                      <a:pt x="61" y="15"/>
                      <a:pt x="130" y="4"/>
                    </a:cubicBezTo>
                    <a:cubicBezTo>
                      <a:pt x="156" y="0"/>
                      <a:pt x="187" y="1"/>
                      <a:pt x="208" y="4"/>
                    </a:cubicBezTo>
                    <a:cubicBezTo>
                      <a:pt x="210" y="5"/>
                      <a:pt x="212" y="7"/>
                      <a:pt x="211" y="9"/>
                    </a:cubicBezTo>
                    <a:cubicBezTo>
                      <a:pt x="211" y="11"/>
                      <a:pt x="209" y="13"/>
                      <a:pt x="207" y="12"/>
                    </a:cubicBezTo>
                    <a:cubicBezTo>
                      <a:pt x="187" y="9"/>
                      <a:pt x="157" y="8"/>
                      <a:pt x="132" y="12"/>
                    </a:cubicBezTo>
                    <a:cubicBezTo>
                      <a:pt x="65" y="23"/>
                      <a:pt x="35" y="48"/>
                      <a:pt x="22" y="67"/>
                    </a:cubicBezTo>
                    <a:cubicBezTo>
                      <a:pt x="8" y="88"/>
                      <a:pt x="11" y="106"/>
                      <a:pt x="12" y="111"/>
                    </a:cubicBezTo>
                    <a:cubicBezTo>
                      <a:pt x="16" y="131"/>
                      <a:pt x="25" y="144"/>
                      <a:pt x="40" y="152"/>
                    </a:cubicBezTo>
                    <a:cubicBezTo>
                      <a:pt x="58" y="162"/>
                      <a:pt x="84" y="162"/>
                      <a:pt x="115" y="151"/>
                    </a:cubicBezTo>
                    <a:cubicBezTo>
                      <a:pt x="128" y="147"/>
                      <a:pt x="142" y="138"/>
                      <a:pt x="156" y="129"/>
                    </a:cubicBezTo>
                    <a:cubicBezTo>
                      <a:pt x="199" y="102"/>
                      <a:pt x="251" y="69"/>
                      <a:pt x="327" y="107"/>
                    </a:cubicBezTo>
                    <a:cubicBezTo>
                      <a:pt x="328" y="107"/>
                      <a:pt x="329" y="107"/>
                      <a:pt x="330" y="106"/>
                    </a:cubicBezTo>
                    <a:cubicBezTo>
                      <a:pt x="330" y="106"/>
                      <a:pt x="331" y="105"/>
                      <a:pt x="331" y="104"/>
                    </a:cubicBezTo>
                    <a:cubicBezTo>
                      <a:pt x="327" y="81"/>
                      <a:pt x="282" y="38"/>
                      <a:pt x="229" y="18"/>
                    </a:cubicBezTo>
                    <a:cubicBezTo>
                      <a:pt x="227" y="17"/>
                      <a:pt x="226" y="15"/>
                      <a:pt x="227" y="13"/>
                    </a:cubicBezTo>
                    <a:cubicBezTo>
                      <a:pt x="228" y="11"/>
                      <a:pt x="230" y="10"/>
                      <a:pt x="232" y="11"/>
                    </a:cubicBezTo>
                    <a:cubicBezTo>
                      <a:pt x="285" y="31"/>
                      <a:pt x="335" y="74"/>
                      <a:pt x="339" y="103"/>
                    </a:cubicBezTo>
                    <a:cubicBezTo>
                      <a:pt x="339" y="106"/>
                      <a:pt x="338" y="110"/>
                      <a:pt x="334" y="113"/>
                    </a:cubicBezTo>
                    <a:cubicBezTo>
                      <a:pt x="331" y="115"/>
                      <a:pt x="327" y="115"/>
                      <a:pt x="323" y="114"/>
                    </a:cubicBezTo>
                    <a:cubicBezTo>
                      <a:pt x="252" y="78"/>
                      <a:pt x="201" y="110"/>
                      <a:pt x="161" y="136"/>
                    </a:cubicBezTo>
                    <a:cubicBezTo>
                      <a:pt x="146" y="145"/>
                      <a:pt x="131" y="154"/>
                      <a:pt x="118" y="159"/>
                    </a:cubicBezTo>
                    <a:cubicBezTo>
                      <a:pt x="101" y="165"/>
                      <a:pt x="85" y="168"/>
                      <a:pt x="71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2" name="Freeform 76">
                <a:extLst>
                  <a:ext uri="{FF2B5EF4-FFF2-40B4-BE49-F238E27FC236}">
                    <a16:creationId xmlns:a16="http://schemas.microsoft.com/office/drawing/2014/main" id="{599F0D97-100E-489D-B1F7-584749DCC2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31426" y="828675"/>
                <a:ext cx="593725" cy="493713"/>
              </a:xfrm>
              <a:custGeom>
                <a:avLst/>
                <a:gdLst>
                  <a:gd name="T0" fmla="*/ 181 w 186"/>
                  <a:gd name="T1" fmla="*/ 154 h 154"/>
                  <a:gd name="T2" fmla="*/ 177 w 186"/>
                  <a:gd name="T3" fmla="*/ 152 h 154"/>
                  <a:gd name="T4" fmla="*/ 122 w 186"/>
                  <a:gd name="T5" fmla="*/ 77 h 154"/>
                  <a:gd name="T6" fmla="*/ 4 w 186"/>
                  <a:gd name="T7" fmla="*/ 10 h 154"/>
                  <a:gd name="T8" fmla="*/ 3 w 186"/>
                  <a:gd name="T9" fmla="*/ 9 h 154"/>
                  <a:gd name="T10" fmla="*/ 2 w 186"/>
                  <a:gd name="T11" fmla="*/ 3 h 154"/>
                  <a:gd name="T12" fmla="*/ 10 w 186"/>
                  <a:gd name="T13" fmla="*/ 1 h 154"/>
                  <a:gd name="T14" fmla="*/ 100 w 186"/>
                  <a:gd name="T15" fmla="*/ 24 h 154"/>
                  <a:gd name="T16" fmla="*/ 185 w 186"/>
                  <a:gd name="T17" fmla="*/ 150 h 154"/>
                  <a:gd name="T18" fmla="*/ 181 w 186"/>
                  <a:gd name="T19" fmla="*/ 154 h 154"/>
                  <a:gd name="T20" fmla="*/ 181 w 186"/>
                  <a:gd name="T21" fmla="*/ 154 h 154"/>
                  <a:gd name="T22" fmla="*/ 31 w 186"/>
                  <a:gd name="T23" fmla="*/ 12 h 154"/>
                  <a:gd name="T24" fmla="*/ 127 w 186"/>
                  <a:gd name="T25" fmla="*/ 71 h 154"/>
                  <a:gd name="T26" fmla="*/ 176 w 186"/>
                  <a:gd name="T27" fmla="*/ 132 h 154"/>
                  <a:gd name="T28" fmla="*/ 97 w 186"/>
                  <a:gd name="T29" fmla="*/ 31 h 154"/>
                  <a:gd name="T30" fmla="*/ 31 w 186"/>
                  <a:gd name="T31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154">
                    <a:moveTo>
                      <a:pt x="181" y="154"/>
                    </a:moveTo>
                    <a:cubicBezTo>
                      <a:pt x="179" y="154"/>
                      <a:pt x="178" y="153"/>
                      <a:pt x="177" y="152"/>
                    </a:cubicBezTo>
                    <a:cubicBezTo>
                      <a:pt x="168" y="133"/>
                      <a:pt x="149" y="97"/>
                      <a:pt x="122" y="77"/>
                    </a:cubicBezTo>
                    <a:cubicBezTo>
                      <a:pt x="75" y="43"/>
                      <a:pt x="53" y="29"/>
                      <a:pt x="4" y="10"/>
                    </a:cubicBezTo>
                    <a:cubicBezTo>
                      <a:pt x="4" y="10"/>
                      <a:pt x="3" y="9"/>
                      <a:pt x="3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3" y="0"/>
                      <a:pt x="8" y="1"/>
                      <a:pt x="10" y="1"/>
                    </a:cubicBezTo>
                    <a:cubicBezTo>
                      <a:pt x="47" y="6"/>
                      <a:pt x="76" y="12"/>
                      <a:pt x="100" y="24"/>
                    </a:cubicBezTo>
                    <a:cubicBezTo>
                      <a:pt x="159" y="52"/>
                      <a:pt x="186" y="93"/>
                      <a:pt x="185" y="150"/>
                    </a:cubicBezTo>
                    <a:cubicBezTo>
                      <a:pt x="185" y="152"/>
                      <a:pt x="183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lose/>
                    <a:moveTo>
                      <a:pt x="31" y="12"/>
                    </a:moveTo>
                    <a:cubicBezTo>
                      <a:pt x="65" y="27"/>
                      <a:pt x="88" y="42"/>
                      <a:pt x="127" y="71"/>
                    </a:cubicBezTo>
                    <a:cubicBezTo>
                      <a:pt x="149" y="87"/>
                      <a:pt x="165" y="112"/>
                      <a:pt x="176" y="132"/>
                    </a:cubicBezTo>
                    <a:cubicBezTo>
                      <a:pt x="172" y="87"/>
                      <a:pt x="146" y="55"/>
                      <a:pt x="97" y="31"/>
                    </a:cubicBezTo>
                    <a:cubicBezTo>
                      <a:pt x="78" y="22"/>
                      <a:pt x="55" y="16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3" name="Freeform 77">
                <a:extLst>
                  <a:ext uri="{FF2B5EF4-FFF2-40B4-BE49-F238E27FC236}">
                    <a16:creationId xmlns:a16="http://schemas.microsoft.com/office/drawing/2014/main" id="{9055AF9F-4971-44E7-BA9C-251DF3D5E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6576" y="42863"/>
                <a:ext cx="25400" cy="271463"/>
              </a:xfrm>
              <a:custGeom>
                <a:avLst/>
                <a:gdLst>
                  <a:gd name="T0" fmla="*/ 4 w 8"/>
                  <a:gd name="T1" fmla="*/ 85 h 85"/>
                  <a:gd name="T2" fmla="*/ 0 w 8"/>
                  <a:gd name="T3" fmla="*/ 81 h 85"/>
                  <a:gd name="T4" fmla="*/ 0 w 8"/>
                  <a:gd name="T5" fmla="*/ 4 h 85"/>
                  <a:gd name="T6" fmla="*/ 4 w 8"/>
                  <a:gd name="T7" fmla="*/ 0 h 85"/>
                  <a:gd name="T8" fmla="*/ 8 w 8"/>
                  <a:gd name="T9" fmla="*/ 4 h 85"/>
                  <a:gd name="T10" fmla="*/ 8 w 8"/>
                  <a:gd name="T11" fmla="*/ 81 h 85"/>
                  <a:gd name="T12" fmla="*/ 4 w 8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5">
                    <a:moveTo>
                      <a:pt x="4" y="85"/>
                    </a:moveTo>
                    <a:cubicBezTo>
                      <a:pt x="2" y="85"/>
                      <a:pt x="0" y="83"/>
                      <a:pt x="0" y="8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3"/>
                      <a:pt x="6" y="85"/>
                      <a:pt x="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4" name="Freeform 78">
                <a:extLst>
                  <a:ext uri="{FF2B5EF4-FFF2-40B4-BE49-F238E27FC236}">
                    <a16:creationId xmlns:a16="http://schemas.microsoft.com/office/drawing/2014/main" id="{FD6D30ED-3DD5-44D9-89BD-F6E175EC4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5113" y="384175"/>
                <a:ext cx="168275" cy="368300"/>
              </a:xfrm>
              <a:custGeom>
                <a:avLst/>
                <a:gdLst>
                  <a:gd name="T0" fmla="*/ 48 w 53"/>
                  <a:gd name="T1" fmla="*/ 115 h 115"/>
                  <a:gd name="T2" fmla="*/ 48 w 53"/>
                  <a:gd name="T3" fmla="*/ 115 h 115"/>
                  <a:gd name="T4" fmla="*/ 44 w 53"/>
                  <a:gd name="T5" fmla="*/ 111 h 115"/>
                  <a:gd name="T6" fmla="*/ 38 w 53"/>
                  <a:gd name="T7" fmla="*/ 48 h 115"/>
                  <a:gd name="T8" fmla="*/ 3 w 53"/>
                  <a:gd name="T9" fmla="*/ 8 h 115"/>
                  <a:gd name="T10" fmla="*/ 1 w 53"/>
                  <a:gd name="T11" fmla="*/ 3 h 115"/>
                  <a:gd name="T12" fmla="*/ 6 w 53"/>
                  <a:gd name="T13" fmla="*/ 1 h 115"/>
                  <a:gd name="T14" fmla="*/ 46 w 53"/>
                  <a:gd name="T15" fmla="*/ 46 h 115"/>
                  <a:gd name="T16" fmla="*/ 52 w 53"/>
                  <a:gd name="T17" fmla="*/ 111 h 115"/>
                  <a:gd name="T18" fmla="*/ 48 w 53"/>
                  <a:gd name="T1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15">
                    <a:moveTo>
                      <a:pt x="48" y="115"/>
                    </a:moveTo>
                    <a:cubicBezTo>
                      <a:pt x="48" y="115"/>
                      <a:pt x="48" y="115"/>
                      <a:pt x="48" y="115"/>
                    </a:cubicBezTo>
                    <a:cubicBezTo>
                      <a:pt x="46" y="115"/>
                      <a:pt x="44" y="113"/>
                      <a:pt x="44" y="111"/>
                    </a:cubicBezTo>
                    <a:cubicBezTo>
                      <a:pt x="44" y="111"/>
                      <a:pt x="45" y="73"/>
                      <a:pt x="38" y="48"/>
                    </a:cubicBezTo>
                    <a:cubicBezTo>
                      <a:pt x="31" y="23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" y="2"/>
                      <a:pt x="38" y="18"/>
                      <a:pt x="46" y="46"/>
                    </a:cubicBezTo>
                    <a:cubicBezTo>
                      <a:pt x="53" y="72"/>
                      <a:pt x="52" y="109"/>
                      <a:pt x="52" y="111"/>
                    </a:cubicBezTo>
                    <a:cubicBezTo>
                      <a:pt x="52" y="113"/>
                      <a:pt x="51" y="115"/>
                      <a:pt x="48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5" name="Freeform 79">
                <a:extLst>
                  <a:ext uri="{FF2B5EF4-FFF2-40B4-BE49-F238E27FC236}">
                    <a16:creationId xmlns:a16="http://schemas.microsoft.com/office/drawing/2014/main" id="{84BCDF40-AD5E-4CDF-8584-59B520479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4813" y="188913"/>
                <a:ext cx="596900" cy="755650"/>
              </a:xfrm>
              <a:custGeom>
                <a:avLst/>
                <a:gdLst>
                  <a:gd name="T0" fmla="*/ 45 w 187"/>
                  <a:gd name="T1" fmla="*/ 236 h 236"/>
                  <a:gd name="T2" fmla="*/ 0 w 187"/>
                  <a:gd name="T3" fmla="*/ 197 h 236"/>
                  <a:gd name="T4" fmla="*/ 4 w 187"/>
                  <a:gd name="T5" fmla="*/ 192 h 236"/>
                  <a:gd name="T6" fmla="*/ 8 w 187"/>
                  <a:gd name="T7" fmla="*/ 196 h 236"/>
                  <a:gd name="T8" fmla="*/ 45 w 187"/>
                  <a:gd name="T9" fmla="*/ 228 h 236"/>
                  <a:gd name="T10" fmla="*/ 86 w 187"/>
                  <a:gd name="T11" fmla="*/ 135 h 236"/>
                  <a:gd name="T12" fmla="*/ 123 w 187"/>
                  <a:gd name="T13" fmla="*/ 31 h 236"/>
                  <a:gd name="T14" fmla="*/ 183 w 187"/>
                  <a:gd name="T15" fmla="*/ 0 h 236"/>
                  <a:gd name="T16" fmla="*/ 187 w 187"/>
                  <a:gd name="T17" fmla="*/ 4 h 236"/>
                  <a:gd name="T18" fmla="*/ 183 w 187"/>
                  <a:gd name="T19" fmla="*/ 8 h 236"/>
                  <a:gd name="T20" fmla="*/ 130 w 187"/>
                  <a:gd name="T21" fmla="*/ 35 h 236"/>
                  <a:gd name="T22" fmla="*/ 94 w 187"/>
                  <a:gd name="T23" fmla="*/ 136 h 236"/>
                  <a:gd name="T24" fmla="*/ 45 w 187"/>
                  <a:gd name="T2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236">
                    <a:moveTo>
                      <a:pt x="45" y="236"/>
                    </a:moveTo>
                    <a:cubicBezTo>
                      <a:pt x="3" y="236"/>
                      <a:pt x="0" y="197"/>
                      <a:pt x="0" y="197"/>
                    </a:cubicBezTo>
                    <a:cubicBezTo>
                      <a:pt x="0" y="194"/>
                      <a:pt x="2" y="193"/>
                      <a:pt x="4" y="192"/>
                    </a:cubicBezTo>
                    <a:cubicBezTo>
                      <a:pt x="6" y="192"/>
                      <a:pt x="8" y="194"/>
                      <a:pt x="8" y="196"/>
                    </a:cubicBezTo>
                    <a:cubicBezTo>
                      <a:pt x="8" y="197"/>
                      <a:pt x="11" y="228"/>
                      <a:pt x="45" y="228"/>
                    </a:cubicBezTo>
                    <a:cubicBezTo>
                      <a:pt x="74" y="228"/>
                      <a:pt x="80" y="206"/>
                      <a:pt x="86" y="135"/>
                    </a:cubicBezTo>
                    <a:cubicBezTo>
                      <a:pt x="90" y="74"/>
                      <a:pt x="106" y="54"/>
                      <a:pt x="123" y="31"/>
                    </a:cubicBezTo>
                    <a:cubicBezTo>
                      <a:pt x="146" y="2"/>
                      <a:pt x="182" y="0"/>
                      <a:pt x="183" y="0"/>
                    </a:cubicBezTo>
                    <a:cubicBezTo>
                      <a:pt x="185" y="0"/>
                      <a:pt x="187" y="2"/>
                      <a:pt x="187" y="4"/>
                    </a:cubicBezTo>
                    <a:cubicBezTo>
                      <a:pt x="187" y="6"/>
                      <a:pt x="186" y="8"/>
                      <a:pt x="183" y="8"/>
                    </a:cubicBezTo>
                    <a:cubicBezTo>
                      <a:pt x="183" y="8"/>
                      <a:pt x="150" y="10"/>
                      <a:pt x="130" y="35"/>
                    </a:cubicBezTo>
                    <a:cubicBezTo>
                      <a:pt x="112" y="59"/>
                      <a:pt x="98" y="77"/>
                      <a:pt x="94" y="136"/>
                    </a:cubicBezTo>
                    <a:cubicBezTo>
                      <a:pt x="89" y="200"/>
                      <a:pt x="84" y="236"/>
                      <a:pt x="45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6" name="Freeform 80">
                <a:extLst>
                  <a:ext uri="{FF2B5EF4-FFF2-40B4-BE49-F238E27FC236}">
                    <a16:creationId xmlns:a16="http://schemas.microsoft.com/office/drawing/2014/main" id="{05AEF242-3CBB-427B-982E-EC1B1B84C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6576" y="919163"/>
                <a:ext cx="25400" cy="169863"/>
              </a:xfrm>
              <a:custGeom>
                <a:avLst/>
                <a:gdLst>
                  <a:gd name="T0" fmla="*/ 4 w 8"/>
                  <a:gd name="T1" fmla="*/ 53 h 53"/>
                  <a:gd name="T2" fmla="*/ 0 w 8"/>
                  <a:gd name="T3" fmla="*/ 49 h 53"/>
                  <a:gd name="T4" fmla="*/ 0 w 8"/>
                  <a:gd name="T5" fmla="*/ 4 h 53"/>
                  <a:gd name="T6" fmla="*/ 4 w 8"/>
                  <a:gd name="T7" fmla="*/ 0 h 53"/>
                  <a:gd name="T8" fmla="*/ 8 w 8"/>
                  <a:gd name="T9" fmla="*/ 4 h 53"/>
                  <a:gd name="T10" fmla="*/ 8 w 8"/>
                  <a:gd name="T11" fmla="*/ 49 h 53"/>
                  <a:gd name="T12" fmla="*/ 4 w 8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53"/>
                    </a:moveTo>
                    <a:cubicBezTo>
                      <a:pt x="2" y="53"/>
                      <a:pt x="0" y="51"/>
                      <a:pt x="0" y="4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51"/>
                      <a:pt x="6" y="53"/>
                      <a:pt x="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7" name="Freeform 81">
                <a:extLst>
                  <a:ext uri="{FF2B5EF4-FFF2-40B4-BE49-F238E27FC236}">
                    <a16:creationId xmlns:a16="http://schemas.microsoft.com/office/drawing/2014/main" id="{76C54F2B-23FA-4D24-B163-8D20C7198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0551" y="433388"/>
                <a:ext cx="63500" cy="373063"/>
              </a:xfrm>
              <a:custGeom>
                <a:avLst/>
                <a:gdLst>
                  <a:gd name="T0" fmla="*/ 5 w 20"/>
                  <a:gd name="T1" fmla="*/ 117 h 117"/>
                  <a:gd name="T2" fmla="*/ 5 w 20"/>
                  <a:gd name="T3" fmla="*/ 117 h 117"/>
                  <a:gd name="T4" fmla="*/ 1 w 20"/>
                  <a:gd name="T5" fmla="*/ 113 h 117"/>
                  <a:gd name="T6" fmla="*/ 1 w 20"/>
                  <a:gd name="T7" fmla="*/ 90 h 117"/>
                  <a:gd name="T8" fmla="*/ 1 w 20"/>
                  <a:gd name="T9" fmla="*/ 81 h 117"/>
                  <a:gd name="T10" fmla="*/ 2 w 20"/>
                  <a:gd name="T11" fmla="*/ 35 h 117"/>
                  <a:gd name="T12" fmla="*/ 12 w 20"/>
                  <a:gd name="T13" fmla="*/ 2 h 117"/>
                  <a:gd name="T14" fmla="*/ 18 w 20"/>
                  <a:gd name="T15" fmla="*/ 1 h 117"/>
                  <a:gd name="T16" fmla="*/ 19 w 20"/>
                  <a:gd name="T17" fmla="*/ 7 h 117"/>
                  <a:gd name="T18" fmla="*/ 10 w 20"/>
                  <a:gd name="T19" fmla="*/ 36 h 117"/>
                  <a:gd name="T20" fmla="*/ 9 w 20"/>
                  <a:gd name="T21" fmla="*/ 81 h 117"/>
                  <a:gd name="T22" fmla="*/ 9 w 20"/>
                  <a:gd name="T23" fmla="*/ 90 h 117"/>
                  <a:gd name="T24" fmla="*/ 9 w 20"/>
                  <a:gd name="T25" fmla="*/ 113 h 117"/>
                  <a:gd name="T26" fmla="*/ 5 w 20"/>
                  <a:gd name="T2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7">
                    <a:moveTo>
                      <a:pt x="5" y="117"/>
                    </a:moveTo>
                    <a:cubicBezTo>
                      <a:pt x="5" y="117"/>
                      <a:pt x="5" y="117"/>
                      <a:pt x="5" y="117"/>
                    </a:cubicBezTo>
                    <a:cubicBezTo>
                      <a:pt x="3" y="117"/>
                      <a:pt x="1" y="115"/>
                      <a:pt x="1" y="113"/>
                    </a:cubicBezTo>
                    <a:cubicBezTo>
                      <a:pt x="1" y="113"/>
                      <a:pt x="1" y="105"/>
                      <a:pt x="1" y="90"/>
                    </a:cubicBezTo>
                    <a:cubicBezTo>
                      <a:pt x="1" y="88"/>
                      <a:pt x="1" y="84"/>
                      <a:pt x="1" y="81"/>
                    </a:cubicBezTo>
                    <a:cubicBezTo>
                      <a:pt x="1" y="70"/>
                      <a:pt x="0" y="56"/>
                      <a:pt x="2" y="35"/>
                    </a:cubicBezTo>
                    <a:cubicBezTo>
                      <a:pt x="5" y="12"/>
                      <a:pt x="12" y="2"/>
                      <a:pt x="12" y="2"/>
                    </a:cubicBezTo>
                    <a:cubicBezTo>
                      <a:pt x="14" y="0"/>
                      <a:pt x="16" y="0"/>
                      <a:pt x="18" y="1"/>
                    </a:cubicBezTo>
                    <a:cubicBezTo>
                      <a:pt x="20" y="2"/>
                      <a:pt x="20" y="5"/>
                      <a:pt x="19" y="7"/>
                    </a:cubicBezTo>
                    <a:cubicBezTo>
                      <a:pt x="18" y="7"/>
                      <a:pt x="13" y="15"/>
                      <a:pt x="10" y="36"/>
                    </a:cubicBezTo>
                    <a:cubicBezTo>
                      <a:pt x="8" y="56"/>
                      <a:pt x="9" y="70"/>
                      <a:pt x="9" y="81"/>
                    </a:cubicBezTo>
                    <a:cubicBezTo>
                      <a:pt x="9" y="84"/>
                      <a:pt x="9" y="87"/>
                      <a:pt x="9" y="90"/>
                    </a:cubicBezTo>
                    <a:cubicBezTo>
                      <a:pt x="9" y="105"/>
                      <a:pt x="9" y="113"/>
                      <a:pt x="9" y="113"/>
                    </a:cubicBezTo>
                    <a:cubicBezTo>
                      <a:pt x="9" y="115"/>
                      <a:pt x="7" y="117"/>
                      <a:pt x="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8" name="Freeform 82">
                <a:extLst>
                  <a:ext uri="{FF2B5EF4-FFF2-40B4-BE49-F238E27FC236}">
                    <a16:creationId xmlns:a16="http://schemas.microsoft.com/office/drawing/2014/main" id="{8296B181-476B-41F5-B3C8-15168C5C8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1638" y="765175"/>
                <a:ext cx="34925" cy="31750"/>
              </a:xfrm>
              <a:custGeom>
                <a:avLst/>
                <a:gdLst>
                  <a:gd name="T0" fmla="*/ 9 w 11"/>
                  <a:gd name="T1" fmla="*/ 7 h 10"/>
                  <a:gd name="T2" fmla="*/ 8 w 11"/>
                  <a:gd name="T3" fmla="*/ 1 h 10"/>
                  <a:gd name="T4" fmla="*/ 2 w 11"/>
                  <a:gd name="T5" fmla="*/ 2 h 10"/>
                  <a:gd name="T6" fmla="*/ 3 w 11"/>
                  <a:gd name="T7" fmla="*/ 8 h 10"/>
                  <a:gd name="T8" fmla="*/ 9 w 11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7"/>
                    </a:moveTo>
                    <a:cubicBezTo>
                      <a:pt x="11" y="5"/>
                      <a:pt x="10" y="2"/>
                      <a:pt x="8" y="1"/>
                    </a:cubicBezTo>
                    <a:cubicBezTo>
                      <a:pt x="6" y="0"/>
                      <a:pt x="3" y="0"/>
                      <a:pt x="2" y="2"/>
                    </a:cubicBezTo>
                    <a:cubicBezTo>
                      <a:pt x="0" y="4"/>
                      <a:pt x="1" y="7"/>
                      <a:pt x="3" y="8"/>
                    </a:cubicBezTo>
                    <a:cubicBezTo>
                      <a:pt x="5" y="10"/>
                      <a:pt x="8" y="9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9" name="Oval 83">
                <a:extLst>
                  <a:ext uri="{FF2B5EF4-FFF2-40B4-BE49-F238E27FC236}">
                    <a16:creationId xmlns:a16="http://schemas.microsoft.com/office/drawing/2014/main" id="{46A03A58-34FB-4F3D-B6C8-776802840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4201" y="822325"/>
                <a:ext cx="28575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0" name="Oval 84">
                <a:extLst>
                  <a:ext uri="{FF2B5EF4-FFF2-40B4-BE49-F238E27FC236}">
                    <a16:creationId xmlns:a16="http://schemas.microsoft.com/office/drawing/2014/main" id="{1A7E718A-4B8C-47FC-8392-CEBADB9F6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6601" y="-95250"/>
                <a:ext cx="28575" cy="28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21" name="Freeform 85">
                <a:extLst>
                  <a:ext uri="{FF2B5EF4-FFF2-40B4-BE49-F238E27FC236}">
                    <a16:creationId xmlns:a16="http://schemas.microsoft.com/office/drawing/2014/main" id="{04701544-5D19-4FED-945E-BDC33FB07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90226" y="836613"/>
                <a:ext cx="592138" cy="492125"/>
              </a:xfrm>
              <a:custGeom>
                <a:avLst/>
                <a:gdLst>
                  <a:gd name="T0" fmla="*/ 6 w 186"/>
                  <a:gd name="T1" fmla="*/ 154 h 154"/>
                  <a:gd name="T2" fmla="*/ 5 w 186"/>
                  <a:gd name="T3" fmla="*/ 154 h 154"/>
                  <a:gd name="T4" fmla="*/ 2 w 186"/>
                  <a:gd name="T5" fmla="*/ 150 h 154"/>
                  <a:gd name="T6" fmla="*/ 86 w 186"/>
                  <a:gd name="T7" fmla="*/ 23 h 154"/>
                  <a:gd name="T8" fmla="*/ 176 w 186"/>
                  <a:gd name="T9" fmla="*/ 1 h 154"/>
                  <a:gd name="T10" fmla="*/ 176 w 186"/>
                  <a:gd name="T11" fmla="*/ 1 h 154"/>
                  <a:gd name="T12" fmla="*/ 185 w 186"/>
                  <a:gd name="T13" fmla="*/ 3 h 154"/>
                  <a:gd name="T14" fmla="*/ 184 w 186"/>
                  <a:gd name="T15" fmla="*/ 9 h 154"/>
                  <a:gd name="T16" fmla="*/ 182 w 186"/>
                  <a:gd name="T17" fmla="*/ 10 h 154"/>
                  <a:gd name="T18" fmla="*/ 64 w 186"/>
                  <a:gd name="T19" fmla="*/ 77 h 154"/>
                  <a:gd name="T20" fmla="*/ 9 w 186"/>
                  <a:gd name="T21" fmla="*/ 152 h 154"/>
                  <a:gd name="T22" fmla="*/ 6 w 186"/>
                  <a:gd name="T23" fmla="*/ 154 h 154"/>
                  <a:gd name="T24" fmla="*/ 156 w 186"/>
                  <a:gd name="T25" fmla="*/ 12 h 154"/>
                  <a:gd name="T26" fmla="*/ 90 w 186"/>
                  <a:gd name="T27" fmla="*/ 31 h 154"/>
                  <a:gd name="T28" fmla="*/ 10 w 186"/>
                  <a:gd name="T29" fmla="*/ 132 h 154"/>
                  <a:gd name="T30" fmla="*/ 60 w 186"/>
                  <a:gd name="T31" fmla="*/ 70 h 154"/>
                  <a:gd name="T32" fmla="*/ 156 w 186"/>
                  <a:gd name="T33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54">
                    <a:moveTo>
                      <a:pt x="6" y="154"/>
                    </a:moveTo>
                    <a:cubicBezTo>
                      <a:pt x="6" y="154"/>
                      <a:pt x="5" y="154"/>
                      <a:pt x="5" y="154"/>
                    </a:cubicBezTo>
                    <a:cubicBezTo>
                      <a:pt x="3" y="154"/>
                      <a:pt x="2" y="152"/>
                      <a:pt x="2" y="150"/>
                    </a:cubicBezTo>
                    <a:cubicBezTo>
                      <a:pt x="0" y="93"/>
                      <a:pt x="28" y="52"/>
                      <a:pt x="86" y="23"/>
                    </a:cubicBezTo>
                    <a:cubicBezTo>
                      <a:pt x="110" y="12"/>
                      <a:pt x="140" y="6"/>
                      <a:pt x="176" y="1"/>
                    </a:cubicBezTo>
                    <a:cubicBezTo>
                      <a:pt x="176" y="1"/>
                      <a:pt x="176" y="1"/>
                      <a:pt x="176" y="1"/>
                    </a:cubicBezTo>
                    <a:cubicBezTo>
                      <a:pt x="179" y="1"/>
                      <a:pt x="183" y="0"/>
                      <a:pt x="185" y="3"/>
                    </a:cubicBezTo>
                    <a:cubicBezTo>
                      <a:pt x="185" y="4"/>
                      <a:pt x="186" y="6"/>
                      <a:pt x="184" y="9"/>
                    </a:cubicBezTo>
                    <a:cubicBezTo>
                      <a:pt x="183" y="9"/>
                      <a:pt x="183" y="10"/>
                      <a:pt x="182" y="10"/>
                    </a:cubicBezTo>
                    <a:cubicBezTo>
                      <a:pt x="133" y="29"/>
                      <a:pt x="111" y="43"/>
                      <a:pt x="64" y="77"/>
                    </a:cubicBezTo>
                    <a:cubicBezTo>
                      <a:pt x="37" y="97"/>
                      <a:pt x="18" y="132"/>
                      <a:pt x="9" y="152"/>
                    </a:cubicBezTo>
                    <a:cubicBezTo>
                      <a:pt x="9" y="153"/>
                      <a:pt x="7" y="154"/>
                      <a:pt x="6" y="154"/>
                    </a:cubicBezTo>
                    <a:close/>
                    <a:moveTo>
                      <a:pt x="156" y="12"/>
                    </a:moveTo>
                    <a:cubicBezTo>
                      <a:pt x="132" y="16"/>
                      <a:pt x="108" y="21"/>
                      <a:pt x="90" y="31"/>
                    </a:cubicBezTo>
                    <a:cubicBezTo>
                      <a:pt x="40" y="55"/>
                      <a:pt x="14" y="87"/>
                      <a:pt x="10" y="132"/>
                    </a:cubicBezTo>
                    <a:cubicBezTo>
                      <a:pt x="21" y="112"/>
                      <a:pt x="38" y="87"/>
                      <a:pt x="60" y="70"/>
                    </a:cubicBezTo>
                    <a:cubicBezTo>
                      <a:pt x="99" y="42"/>
                      <a:pt x="121" y="27"/>
                      <a:pt x="15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056D50D-711D-47CC-97CA-157AB4B8E63A}"/>
                </a:ext>
              </a:extLst>
            </p:cNvPr>
            <p:cNvGrpSpPr/>
            <p:nvPr/>
          </p:nvGrpSpPr>
          <p:grpSpPr>
            <a:xfrm>
              <a:off x="7546972" y="3287618"/>
              <a:ext cx="680476" cy="589078"/>
              <a:chOff x="9066213" y="1093788"/>
              <a:chExt cx="1619250" cy="1401762"/>
            </a:xfrm>
            <a:solidFill>
              <a:srgbClr val="0070B9"/>
            </a:solidFill>
          </p:grpSpPr>
          <p:sp>
            <p:nvSpPr>
              <p:cNvPr id="198" name="Freeform 95">
                <a:extLst>
                  <a:ext uri="{FF2B5EF4-FFF2-40B4-BE49-F238E27FC236}">
                    <a16:creationId xmlns:a16="http://schemas.microsoft.com/office/drawing/2014/main" id="{8D5F91FB-0012-4648-B5FF-FB137F5B1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3213" y="1957388"/>
                <a:ext cx="1317625" cy="103187"/>
              </a:xfrm>
              <a:custGeom>
                <a:avLst/>
                <a:gdLst>
                  <a:gd name="T0" fmla="*/ 34 w 413"/>
                  <a:gd name="T1" fmla="*/ 32 h 32"/>
                  <a:gd name="T2" fmla="*/ 7 w 413"/>
                  <a:gd name="T3" fmla="*/ 18 h 32"/>
                  <a:gd name="T4" fmla="*/ 2 w 413"/>
                  <a:gd name="T5" fmla="*/ 9 h 32"/>
                  <a:gd name="T6" fmla="*/ 11 w 413"/>
                  <a:gd name="T7" fmla="*/ 12 h 32"/>
                  <a:gd name="T8" fmla="*/ 34 w 413"/>
                  <a:gd name="T9" fmla="*/ 24 h 32"/>
                  <a:gd name="T10" fmla="*/ 46 w 413"/>
                  <a:gd name="T11" fmla="*/ 19 h 32"/>
                  <a:gd name="T12" fmla="*/ 59 w 413"/>
                  <a:gd name="T13" fmla="*/ 9 h 32"/>
                  <a:gd name="T14" fmla="*/ 92 w 413"/>
                  <a:gd name="T15" fmla="*/ 9 h 32"/>
                  <a:gd name="T16" fmla="*/ 105 w 413"/>
                  <a:gd name="T17" fmla="*/ 19 h 32"/>
                  <a:gd name="T18" fmla="*/ 130 w 413"/>
                  <a:gd name="T19" fmla="*/ 19 h 32"/>
                  <a:gd name="T20" fmla="*/ 159 w 413"/>
                  <a:gd name="T21" fmla="*/ 1 h 32"/>
                  <a:gd name="T22" fmla="*/ 179 w 413"/>
                  <a:gd name="T23" fmla="*/ 12 h 32"/>
                  <a:gd name="T24" fmla="*/ 201 w 413"/>
                  <a:gd name="T25" fmla="*/ 24 h 32"/>
                  <a:gd name="T26" fmla="*/ 214 w 413"/>
                  <a:gd name="T27" fmla="*/ 19 h 32"/>
                  <a:gd name="T28" fmla="*/ 225 w 413"/>
                  <a:gd name="T29" fmla="*/ 10 h 32"/>
                  <a:gd name="T30" fmla="*/ 260 w 413"/>
                  <a:gd name="T31" fmla="*/ 10 h 32"/>
                  <a:gd name="T32" fmla="*/ 286 w 413"/>
                  <a:gd name="T33" fmla="*/ 24 h 32"/>
                  <a:gd name="T34" fmla="*/ 308 w 413"/>
                  <a:gd name="T35" fmla="*/ 13 h 32"/>
                  <a:gd name="T36" fmla="*/ 351 w 413"/>
                  <a:gd name="T37" fmla="*/ 13 h 32"/>
                  <a:gd name="T38" fmla="*/ 388 w 413"/>
                  <a:gd name="T39" fmla="*/ 17 h 32"/>
                  <a:gd name="T40" fmla="*/ 406 w 413"/>
                  <a:gd name="T41" fmla="*/ 2 h 32"/>
                  <a:gd name="T42" fmla="*/ 411 w 413"/>
                  <a:gd name="T43" fmla="*/ 8 h 32"/>
                  <a:gd name="T44" fmla="*/ 393 w 413"/>
                  <a:gd name="T45" fmla="*/ 23 h 32"/>
                  <a:gd name="T46" fmla="*/ 345 w 413"/>
                  <a:gd name="T47" fmla="*/ 19 h 32"/>
                  <a:gd name="T48" fmla="*/ 313 w 413"/>
                  <a:gd name="T49" fmla="*/ 19 h 32"/>
                  <a:gd name="T50" fmla="*/ 294 w 413"/>
                  <a:gd name="T51" fmla="*/ 30 h 32"/>
                  <a:gd name="T52" fmla="*/ 258 w 413"/>
                  <a:gd name="T53" fmla="*/ 18 h 32"/>
                  <a:gd name="T54" fmla="*/ 242 w 413"/>
                  <a:gd name="T55" fmla="*/ 9 h 32"/>
                  <a:gd name="T56" fmla="*/ 229 w 413"/>
                  <a:gd name="T57" fmla="*/ 18 h 32"/>
                  <a:gd name="T58" fmla="*/ 201 w 413"/>
                  <a:gd name="T59" fmla="*/ 32 h 32"/>
                  <a:gd name="T60" fmla="*/ 174 w 413"/>
                  <a:gd name="T61" fmla="*/ 18 h 32"/>
                  <a:gd name="T62" fmla="*/ 160 w 413"/>
                  <a:gd name="T63" fmla="*/ 9 h 32"/>
                  <a:gd name="T64" fmla="*/ 135 w 413"/>
                  <a:gd name="T65" fmla="*/ 26 h 32"/>
                  <a:gd name="T66" fmla="*/ 100 w 413"/>
                  <a:gd name="T67" fmla="*/ 26 h 32"/>
                  <a:gd name="T68" fmla="*/ 87 w 413"/>
                  <a:gd name="T69" fmla="*/ 15 h 32"/>
                  <a:gd name="T70" fmla="*/ 64 w 413"/>
                  <a:gd name="T71" fmla="*/ 15 h 32"/>
                  <a:gd name="T72" fmla="*/ 51 w 413"/>
                  <a:gd name="T73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3" h="32">
                    <a:moveTo>
                      <a:pt x="34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28" y="32"/>
                      <a:pt x="22" y="30"/>
                      <a:pt x="16" y="26"/>
                    </a:cubicBezTo>
                    <a:cubicBezTo>
                      <a:pt x="16" y="25"/>
                      <a:pt x="9" y="20"/>
                      <a:pt x="7" y="18"/>
                    </a:cubicBezTo>
                    <a:cubicBezTo>
                      <a:pt x="5" y="17"/>
                      <a:pt x="4" y="16"/>
                      <a:pt x="2" y="15"/>
                    </a:cubicBezTo>
                    <a:cubicBezTo>
                      <a:pt x="1" y="13"/>
                      <a:pt x="0" y="11"/>
                      <a:pt x="2" y="9"/>
                    </a:cubicBezTo>
                    <a:cubicBezTo>
                      <a:pt x="3" y="7"/>
                      <a:pt x="6" y="7"/>
                      <a:pt x="7" y="8"/>
                    </a:cubicBezTo>
                    <a:cubicBezTo>
                      <a:pt x="9" y="10"/>
                      <a:pt x="10" y="11"/>
                      <a:pt x="11" y="12"/>
                    </a:cubicBezTo>
                    <a:cubicBezTo>
                      <a:pt x="14" y="14"/>
                      <a:pt x="21" y="19"/>
                      <a:pt x="21" y="19"/>
                    </a:cubicBezTo>
                    <a:cubicBezTo>
                      <a:pt x="26" y="23"/>
                      <a:pt x="31" y="24"/>
                      <a:pt x="34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8" y="24"/>
                      <a:pt x="42" y="22"/>
                      <a:pt x="46" y="19"/>
                    </a:cubicBezTo>
                    <a:cubicBezTo>
                      <a:pt x="46" y="19"/>
                      <a:pt x="53" y="14"/>
                      <a:pt x="56" y="12"/>
                    </a:cubicBezTo>
                    <a:cubicBezTo>
                      <a:pt x="57" y="11"/>
                      <a:pt x="58" y="10"/>
                      <a:pt x="59" y="9"/>
                    </a:cubicBezTo>
                    <a:cubicBezTo>
                      <a:pt x="65" y="4"/>
                      <a:pt x="69" y="1"/>
                      <a:pt x="76" y="1"/>
                    </a:cubicBezTo>
                    <a:cubicBezTo>
                      <a:pt x="82" y="1"/>
                      <a:pt x="87" y="4"/>
                      <a:pt x="92" y="9"/>
                    </a:cubicBezTo>
                    <a:cubicBezTo>
                      <a:pt x="93" y="10"/>
                      <a:pt x="94" y="11"/>
                      <a:pt x="96" y="12"/>
                    </a:cubicBezTo>
                    <a:cubicBezTo>
                      <a:pt x="98" y="14"/>
                      <a:pt x="105" y="19"/>
                      <a:pt x="105" y="19"/>
                    </a:cubicBezTo>
                    <a:cubicBezTo>
                      <a:pt x="110" y="23"/>
                      <a:pt x="113" y="24"/>
                      <a:pt x="118" y="24"/>
                    </a:cubicBezTo>
                    <a:cubicBezTo>
                      <a:pt x="123" y="24"/>
                      <a:pt x="126" y="22"/>
                      <a:pt x="130" y="19"/>
                    </a:cubicBezTo>
                    <a:cubicBezTo>
                      <a:pt x="130" y="19"/>
                      <a:pt x="137" y="14"/>
                      <a:pt x="140" y="12"/>
                    </a:cubicBezTo>
                    <a:cubicBezTo>
                      <a:pt x="147" y="6"/>
                      <a:pt x="153" y="1"/>
                      <a:pt x="159" y="1"/>
                    </a:cubicBezTo>
                    <a:cubicBezTo>
                      <a:pt x="166" y="0"/>
                      <a:pt x="171" y="5"/>
                      <a:pt x="178" y="10"/>
                    </a:cubicBezTo>
                    <a:cubicBezTo>
                      <a:pt x="179" y="12"/>
                      <a:pt x="179" y="12"/>
                      <a:pt x="179" y="12"/>
                    </a:cubicBezTo>
                    <a:cubicBezTo>
                      <a:pt x="182" y="14"/>
                      <a:pt x="189" y="19"/>
                      <a:pt x="189" y="19"/>
                    </a:cubicBezTo>
                    <a:cubicBezTo>
                      <a:pt x="193" y="22"/>
                      <a:pt x="196" y="24"/>
                      <a:pt x="201" y="24"/>
                    </a:cubicBezTo>
                    <a:cubicBezTo>
                      <a:pt x="201" y="24"/>
                      <a:pt x="201" y="24"/>
                      <a:pt x="201" y="24"/>
                    </a:cubicBezTo>
                    <a:cubicBezTo>
                      <a:pt x="206" y="24"/>
                      <a:pt x="212" y="20"/>
                      <a:pt x="214" y="19"/>
                    </a:cubicBezTo>
                    <a:cubicBezTo>
                      <a:pt x="218" y="17"/>
                      <a:pt x="221" y="14"/>
                      <a:pt x="223" y="12"/>
                    </a:cubicBezTo>
                    <a:cubicBezTo>
                      <a:pt x="225" y="10"/>
                      <a:pt x="225" y="10"/>
                      <a:pt x="225" y="10"/>
                    </a:cubicBezTo>
                    <a:cubicBezTo>
                      <a:pt x="232" y="5"/>
                      <a:pt x="236" y="1"/>
                      <a:pt x="243" y="1"/>
                    </a:cubicBezTo>
                    <a:cubicBezTo>
                      <a:pt x="249" y="1"/>
                      <a:pt x="254" y="5"/>
                      <a:pt x="260" y="10"/>
                    </a:cubicBezTo>
                    <a:cubicBezTo>
                      <a:pt x="263" y="12"/>
                      <a:pt x="263" y="12"/>
                      <a:pt x="263" y="12"/>
                    </a:cubicBezTo>
                    <a:cubicBezTo>
                      <a:pt x="269" y="17"/>
                      <a:pt x="277" y="24"/>
                      <a:pt x="286" y="24"/>
                    </a:cubicBezTo>
                    <a:cubicBezTo>
                      <a:pt x="288" y="24"/>
                      <a:pt x="289" y="23"/>
                      <a:pt x="291" y="23"/>
                    </a:cubicBezTo>
                    <a:cubicBezTo>
                      <a:pt x="293" y="22"/>
                      <a:pt x="303" y="16"/>
                      <a:pt x="308" y="13"/>
                    </a:cubicBezTo>
                    <a:cubicBezTo>
                      <a:pt x="316" y="6"/>
                      <a:pt x="321" y="2"/>
                      <a:pt x="328" y="2"/>
                    </a:cubicBezTo>
                    <a:cubicBezTo>
                      <a:pt x="334" y="2"/>
                      <a:pt x="341" y="5"/>
                      <a:pt x="351" y="13"/>
                    </a:cubicBezTo>
                    <a:cubicBezTo>
                      <a:pt x="356" y="18"/>
                      <a:pt x="363" y="24"/>
                      <a:pt x="371" y="24"/>
                    </a:cubicBezTo>
                    <a:cubicBezTo>
                      <a:pt x="375" y="24"/>
                      <a:pt x="380" y="22"/>
                      <a:pt x="388" y="17"/>
                    </a:cubicBezTo>
                    <a:cubicBezTo>
                      <a:pt x="393" y="12"/>
                      <a:pt x="393" y="12"/>
                      <a:pt x="393" y="12"/>
                    </a:cubicBezTo>
                    <a:cubicBezTo>
                      <a:pt x="398" y="9"/>
                      <a:pt x="400" y="7"/>
                      <a:pt x="406" y="2"/>
                    </a:cubicBezTo>
                    <a:cubicBezTo>
                      <a:pt x="408" y="1"/>
                      <a:pt x="410" y="1"/>
                      <a:pt x="412" y="3"/>
                    </a:cubicBezTo>
                    <a:cubicBezTo>
                      <a:pt x="413" y="5"/>
                      <a:pt x="413" y="7"/>
                      <a:pt x="411" y="8"/>
                    </a:cubicBezTo>
                    <a:cubicBezTo>
                      <a:pt x="405" y="13"/>
                      <a:pt x="402" y="15"/>
                      <a:pt x="398" y="18"/>
                    </a:cubicBezTo>
                    <a:cubicBezTo>
                      <a:pt x="393" y="23"/>
                      <a:pt x="393" y="23"/>
                      <a:pt x="393" y="23"/>
                    </a:cubicBezTo>
                    <a:cubicBezTo>
                      <a:pt x="385" y="29"/>
                      <a:pt x="378" y="32"/>
                      <a:pt x="371" y="32"/>
                    </a:cubicBezTo>
                    <a:cubicBezTo>
                      <a:pt x="360" y="32"/>
                      <a:pt x="352" y="24"/>
                      <a:pt x="345" y="19"/>
                    </a:cubicBezTo>
                    <a:cubicBezTo>
                      <a:pt x="338" y="13"/>
                      <a:pt x="332" y="10"/>
                      <a:pt x="328" y="10"/>
                    </a:cubicBezTo>
                    <a:cubicBezTo>
                      <a:pt x="325" y="10"/>
                      <a:pt x="320" y="13"/>
                      <a:pt x="313" y="19"/>
                    </a:cubicBezTo>
                    <a:cubicBezTo>
                      <a:pt x="307" y="23"/>
                      <a:pt x="295" y="30"/>
                      <a:pt x="295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31"/>
                      <a:pt x="289" y="32"/>
                      <a:pt x="286" y="32"/>
                    </a:cubicBezTo>
                    <a:cubicBezTo>
                      <a:pt x="274" y="32"/>
                      <a:pt x="265" y="24"/>
                      <a:pt x="258" y="18"/>
                    </a:cubicBezTo>
                    <a:cubicBezTo>
                      <a:pt x="255" y="16"/>
                      <a:pt x="255" y="16"/>
                      <a:pt x="255" y="16"/>
                    </a:cubicBezTo>
                    <a:cubicBezTo>
                      <a:pt x="249" y="11"/>
                      <a:pt x="246" y="9"/>
                      <a:pt x="242" y="9"/>
                    </a:cubicBezTo>
                    <a:cubicBezTo>
                      <a:pt x="239" y="9"/>
                      <a:pt x="237" y="11"/>
                      <a:pt x="231" y="16"/>
                    </a:cubicBezTo>
                    <a:cubicBezTo>
                      <a:pt x="229" y="18"/>
                      <a:pt x="229" y="18"/>
                      <a:pt x="229" y="18"/>
                    </a:cubicBezTo>
                    <a:cubicBezTo>
                      <a:pt x="226" y="21"/>
                      <a:pt x="222" y="23"/>
                      <a:pt x="219" y="26"/>
                    </a:cubicBezTo>
                    <a:cubicBezTo>
                      <a:pt x="218" y="26"/>
                      <a:pt x="209" y="31"/>
                      <a:pt x="201" y="32"/>
                    </a:cubicBezTo>
                    <a:cubicBezTo>
                      <a:pt x="194" y="32"/>
                      <a:pt x="190" y="30"/>
                      <a:pt x="184" y="26"/>
                    </a:cubicBezTo>
                    <a:cubicBezTo>
                      <a:pt x="184" y="25"/>
                      <a:pt x="177" y="20"/>
                      <a:pt x="174" y="18"/>
                    </a:cubicBezTo>
                    <a:cubicBezTo>
                      <a:pt x="172" y="17"/>
                      <a:pt x="172" y="17"/>
                      <a:pt x="172" y="17"/>
                    </a:cubicBezTo>
                    <a:cubicBezTo>
                      <a:pt x="167" y="12"/>
                      <a:pt x="163" y="8"/>
                      <a:pt x="160" y="9"/>
                    </a:cubicBezTo>
                    <a:cubicBezTo>
                      <a:pt x="156" y="9"/>
                      <a:pt x="152" y="12"/>
                      <a:pt x="145" y="18"/>
                    </a:cubicBezTo>
                    <a:cubicBezTo>
                      <a:pt x="142" y="20"/>
                      <a:pt x="135" y="25"/>
                      <a:pt x="135" y="26"/>
                    </a:cubicBezTo>
                    <a:cubicBezTo>
                      <a:pt x="129" y="30"/>
                      <a:pt x="124" y="32"/>
                      <a:pt x="118" y="32"/>
                    </a:cubicBezTo>
                    <a:cubicBezTo>
                      <a:pt x="112" y="32"/>
                      <a:pt x="106" y="30"/>
                      <a:pt x="100" y="26"/>
                    </a:cubicBezTo>
                    <a:cubicBezTo>
                      <a:pt x="100" y="25"/>
                      <a:pt x="93" y="20"/>
                      <a:pt x="90" y="18"/>
                    </a:cubicBezTo>
                    <a:cubicBezTo>
                      <a:pt x="89" y="17"/>
                      <a:pt x="88" y="16"/>
                      <a:pt x="87" y="15"/>
                    </a:cubicBezTo>
                    <a:cubicBezTo>
                      <a:pt x="82" y="10"/>
                      <a:pt x="79" y="8"/>
                      <a:pt x="76" y="9"/>
                    </a:cubicBezTo>
                    <a:cubicBezTo>
                      <a:pt x="72" y="9"/>
                      <a:pt x="70" y="11"/>
                      <a:pt x="64" y="15"/>
                    </a:cubicBezTo>
                    <a:cubicBezTo>
                      <a:pt x="63" y="16"/>
                      <a:pt x="62" y="17"/>
                      <a:pt x="61" y="18"/>
                    </a:cubicBezTo>
                    <a:cubicBezTo>
                      <a:pt x="58" y="20"/>
                      <a:pt x="51" y="25"/>
                      <a:pt x="51" y="26"/>
                    </a:cubicBezTo>
                    <a:cubicBezTo>
                      <a:pt x="45" y="30"/>
                      <a:pt x="40" y="32"/>
                      <a:pt x="3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9" name="Oval 96">
                <a:extLst>
                  <a:ext uri="{FF2B5EF4-FFF2-40B4-BE49-F238E27FC236}">
                    <a16:creationId xmlns:a16="http://schemas.microsoft.com/office/drawing/2014/main" id="{5A651C36-643C-4253-87C9-6DA6BD104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7813" y="1951038"/>
                <a:ext cx="28575" cy="28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0" name="Oval 97">
                <a:extLst>
                  <a:ext uri="{FF2B5EF4-FFF2-40B4-BE49-F238E27FC236}">
                    <a16:creationId xmlns:a16="http://schemas.microsoft.com/office/drawing/2014/main" id="{9DC6A4F6-46CA-48EF-9E77-6B60A7C86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4013" y="1931988"/>
                <a:ext cx="31750" cy="28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1" name="Freeform 98">
                <a:extLst>
                  <a:ext uri="{FF2B5EF4-FFF2-40B4-BE49-F238E27FC236}">
                    <a16:creationId xmlns:a16="http://schemas.microsoft.com/office/drawing/2014/main" id="{4F4664BE-3281-4D92-9FC9-B16C6D5C3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1138" y="2197100"/>
                <a:ext cx="1562100" cy="103187"/>
              </a:xfrm>
              <a:custGeom>
                <a:avLst/>
                <a:gdLst>
                  <a:gd name="T0" fmla="*/ 16 w 490"/>
                  <a:gd name="T1" fmla="*/ 25 h 32"/>
                  <a:gd name="T2" fmla="*/ 2 w 490"/>
                  <a:gd name="T3" fmla="*/ 14 h 32"/>
                  <a:gd name="T4" fmla="*/ 7 w 490"/>
                  <a:gd name="T5" fmla="*/ 8 h 32"/>
                  <a:gd name="T6" fmla="*/ 20 w 490"/>
                  <a:gd name="T7" fmla="*/ 19 h 32"/>
                  <a:gd name="T8" fmla="*/ 46 w 490"/>
                  <a:gd name="T9" fmla="*/ 19 h 32"/>
                  <a:gd name="T10" fmla="*/ 58 w 490"/>
                  <a:gd name="T11" fmla="*/ 9 h 32"/>
                  <a:gd name="T12" fmla="*/ 91 w 490"/>
                  <a:gd name="T13" fmla="*/ 8 h 32"/>
                  <a:gd name="T14" fmla="*/ 104 w 490"/>
                  <a:gd name="T15" fmla="*/ 19 h 32"/>
                  <a:gd name="T16" fmla="*/ 129 w 490"/>
                  <a:gd name="T17" fmla="*/ 19 h 32"/>
                  <a:gd name="T18" fmla="*/ 159 w 490"/>
                  <a:gd name="T19" fmla="*/ 0 h 32"/>
                  <a:gd name="T20" fmla="*/ 179 w 490"/>
                  <a:gd name="T21" fmla="*/ 11 h 32"/>
                  <a:gd name="T22" fmla="*/ 201 w 490"/>
                  <a:gd name="T23" fmla="*/ 23 h 32"/>
                  <a:gd name="T24" fmla="*/ 213 w 490"/>
                  <a:gd name="T25" fmla="*/ 18 h 32"/>
                  <a:gd name="T26" fmla="*/ 225 w 490"/>
                  <a:gd name="T27" fmla="*/ 10 h 32"/>
                  <a:gd name="T28" fmla="*/ 260 w 490"/>
                  <a:gd name="T29" fmla="*/ 10 h 32"/>
                  <a:gd name="T30" fmla="*/ 285 w 490"/>
                  <a:gd name="T31" fmla="*/ 23 h 32"/>
                  <a:gd name="T32" fmla="*/ 307 w 490"/>
                  <a:gd name="T33" fmla="*/ 12 h 32"/>
                  <a:gd name="T34" fmla="*/ 350 w 490"/>
                  <a:gd name="T35" fmla="*/ 12 h 32"/>
                  <a:gd name="T36" fmla="*/ 387 w 490"/>
                  <a:gd name="T37" fmla="*/ 16 h 32"/>
                  <a:gd name="T38" fmla="*/ 411 w 490"/>
                  <a:gd name="T39" fmla="*/ 1 h 32"/>
                  <a:gd name="T40" fmla="*/ 431 w 490"/>
                  <a:gd name="T41" fmla="*/ 11 h 32"/>
                  <a:gd name="T42" fmla="*/ 471 w 490"/>
                  <a:gd name="T43" fmla="*/ 17 h 32"/>
                  <a:gd name="T44" fmla="*/ 483 w 490"/>
                  <a:gd name="T45" fmla="*/ 6 h 32"/>
                  <a:gd name="T46" fmla="*/ 488 w 490"/>
                  <a:gd name="T47" fmla="*/ 12 h 32"/>
                  <a:gd name="T48" fmla="*/ 475 w 490"/>
                  <a:gd name="T49" fmla="*/ 23 h 32"/>
                  <a:gd name="T50" fmla="*/ 426 w 490"/>
                  <a:gd name="T51" fmla="*/ 17 h 32"/>
                  <a:gd name="T52" fmla="*/ 411 w 490"/>
                  <a:gd name="T53" fmla="*/ 9 h 32"/>
                  <a:gd name="T54" fmla="*/ 392 w 490"/>
                  <a:gd name="T55" fmla="*/ 22 h 32"/>
                  <a:gd name="T56" fmla="*/ 345 w 490"/>
                  <a:gd name="T57" fmla="*/ 18 h 32"/>
                  <a:gd name="T58" fmla="*/ 312 w 490"/>
                  <a:gd name="T59" fmla="*/ 18 h 32"/>
                  <a:gd name="T60" fmla="*/ 293 w 490"/>
                  <a:gd name="T61" fmla="*/ 30 h 32"/>
                  <a:gd name="T62" fmla="*/ 257 w 490"/>
                  <a:gd name="T63" fmla="*/ 18 h 32"/>
                  <a:gd name="T64" fmla="*/ 242 w 490"/>
                  <a:gd name="T65" fmla="*/ 9 h 32"/>
                  <a:gd name="T66" fmla="*/ 228 w 490"/>
                  <a:gd name="T67" fmla="*/ 17 h 32"/>
                  <a:gd name="T68" fmla="*/ 201 w 490"/>
                  <a:gd name="T69" fmla="*/ 31 h 32"/>
                  <a:gd name="T70" fmla="*/ 183 w 490"/>
                  <a:gd name="T71" fmla="*/ 25 h 32"/>
                  <a:gd name="T72" fmla="*/ 172 w 490"/>
                  <a:gd name="T73" fmla="*/ 16 h 32"/>
                  <a:gd name="T74" fmla="*/ 144 w 490"/>
                  <a:gd name="T75" fmla="*/ 17 h 32"/>
                  <a:gd name="T76" fmla="*/ 117 w 490"/>
                  <a:gd name="T77" fmla="*/ 31 h 32"/>
                  <a:gd name="T78" fmla="*/ 90 w 490"/>
                  <a:gd name="T79" fmla="*/ 17 h 32"/>
                  <a:gd name="T80" fmla="*/ 75 w 490"/>
                  <a:gd name="T81" fmla="*/ 8 h 32"/>
                  <a:gd name="T82" fmla="*/ 60 w 490"/>
                  <a:gd name="T83" fmla="*/ 17 h 32"/>
                  <a:gd name="T84" fmla="*/ 34 w 490"/>
                  <a:gd name="T85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0" h="32">
                    <a:moveTo>
                      <a:pt x="34" y="31"/>
                    </a:moveTo>
                    <a:cubicBezTo>
                      <a:pt x="28" y="31"/>
                      <a:pt x="21" y="29"/>
                      <a:pt x="16" y="25"/>
                    </a:cubicBezTo>
                    <a:cubicBezTo>
                      <a:pt x="15" y="25"/>
                      <a:pt x="9" y="20"/>
                      <a:pt x="6" y="17"/>
                    </a:cubicBezTo>
                    <a:cubicBezTo>
                      <a:pt x="4" y="16"/>
                      <a:pt x="3" y="15"/>
                      <a:pt x="2" y="14"/>
                    </a:cubicBezTo>
                    <a:cubicBezTo>
                      <a:pt x="0" y="13"/>
                      <a:pt x="0" y="10"/>
                      <a:pt x="1" y="8"/>
                    </a:cubicBezTo>
                    <a:cubicBezTo>
                      <a:pt x="2" y="7"/>
                      <a:pt x="5" y="6"/>
                      <a:pt x="7" y="8"/>
                    </a:cubicBezTo>
                    <a:cubicBezTo>
                      <a:pt x="8" y="9"/>
                      <a:pt x="9" y="10"/>
                      <a:pt x="11" y="11"/>
                    </a:cubicBezTo>
                    <a:cubicBezTo>
                      <a:pt x="14" y="14"/>
                      <a:pt x="20" y="19"/>
                      <a:pt x="20" y="19"/>
                    </a:cubicBezTo>
                    <a:cubicBezTo>
                      <a:pt x="25" y="22"/>
                      <a:pt x="30" y="23"/>
                      <a:pt x="34" y="23"/>
                    </a:cubicBezTo>
                    <a:cubicBezTo>
                      <a:pt x="37" y="23"/>
                      <a:pt x="41" y="22"/>
                      <a:pt x="46" y="19"/>
                    </a:cubicBezTo>
                    <a:cubicBezTo>
                      <a:pt x="46" y="19"/>
                      <a:pt x="52" y="14"/>
                      <a:pt x="55" y="11"/>
                    </a:cubicBezTo>
                    <a:cubicBezTo>
                      <a:pt x="56" y="10"/>
                      <a:pt x="57" y="9"/>
                      <a:pt x="58" y="9"/>
                    </a:cubicBezTo>
                    <a:cubicBezTo>
                      <a:pt x="64" y="4"/>
                      <a:pt x="68" y="0"/>
                      <a:pt x="75" y="0"/>
                    </a:cubicBezTo>
                    <a:cubicBezTo>
                      <a:pt x="82" y="0"/>
                      <a:pt x="86" y="4"/>
                      <a:pt x="91" y="8"/>
                    </a:cubicBezTo>
                    <a:cubicBezTo>
                      <a:pt x="92" y="9"/>
                      <a:pt x="93" y="10"/>
                      <a:pt x="95" y="11"/>
                    </a:cubicBezTo>
                    <a:cubicBezTo>
                      <a:pt x="97" y="14"/>
                      <a:pt x="104" y="19"/>
                      <a:pt x="104" y="19"/>
                    </a:cubicBezTo>
                    <a:cubicBezTo>
                      <a:pt x="109" y="22"/>
                      <a:pt x="113" y="23"/>
                      <a:pt x="117" y="23"/>
                    </a:cubicBezTo>
                    <a:cubicBezTo>
                      <a:pt x="122" y="23"/>
                      <a:pt x="125" y="22"/>
                      <a:pt x="129" y="19"/>
                    </a:cubicBezTo>
                    <a:cubicBezTo>
                      <a:pt x="129" y="19"/>
                      <a:pt x="136" y="14"/>
                      <a:pt x="139" y="11"/>
                    </a:cubicBezTo>
                    <a:cubicBezTo>
                      <a:pt x="146" y="5"/>
                      <a:pt x="152" y="0"/>
                      <a:pt x="159" y="0"/>
                    </a:cubicBezTo>
                    <a:cubicBezTo>
                      <a:pt x="165" y="0"/>
                      <a:pt x="170" y="4"/>
                      <a:pt x="177" y="10"/>
                    </a:cubicBezTo>
                    <a:cubicBezTo>
                      <a:pt x="179" y="11"/>
                      <a:pt x="179" y="11"/>
                      <a:pt x="179" y="11"/>
                    </a:cubicBezTo>
                    <a:cubicBezTo>
                      <a:pt x="181" y="14"/>
                      <a:pt x="188" y="19"/>
                      <a:pt x="188" y="19"/>
                    </a:cubicBezTo>
                    <a:cubicBezTo>
                      <a:pt x="192" y="22"/>
                      <a:pt x="195" y="23"/>
                      <a:pt x="201" y="23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5" y="23"/>
                      <a:pt x="211" y="20"/>
                      <a:pt x="213" y="18"/>
                    </a:cubicBezTo>
                    <a:cubicBezTo>
                      <a:pt x="217" y="16"/>
                      <a:pt x="220" y="14"/>
                      <a:pt x="223" y="11"/>
                    </a:cubicBezTo>
                    <a:cubicBezTo>
                      <a:pt x="225" y="10"/>
                      <a:pt x="225" y="10"/>
                      <a:pt x="225" y="10"/>
                    </a:cubicBezTo>
                    <a:cubicBezTo>
                      <a:pt x="231" y="4"/>
                      <a:pt x="236" y="0"/>
                      <a:pt x="242" y="1"/>
                    </a:cubicBezTo>
                    <a:cubicBezTo>
                      <a:pt x="249" y="1"/>
                      <a:pt x="253" y="4"/>
                      <a:pt x="260" y="10"/>
                    </a:cubicBezTo>
                    <a:cubicBezTo>
                      <a:pt x="262" y="11"/>
                      <a:pt x="262" y="11"/>
                      <a:pt x="262" y="11"/>
                    </a:cubicBezTo>
                    <a:cubicBezTo>
                      <a:pt x="268" y="16"/>
                      <a:pt x="276" y="23"/>
                      <a:pt x="285" y="23"/>
                    </a:cubicBezTo>
                    <a:cubicBezTo>
                      <a:pt x="287" y="23"/>
                      <a:pt x="289" y="23"/>
                      <a:pt x="291" y="22"/>
                    </a:cubicBezTo>
                    <a:cubicBezTo>
                      <a:pt x="292" y="21"/>
                      <a:pt x="303" y="16"/>
                      <a:pt x="307" y="12"/>
                    </a:cubicBezTo>
                    <a:cubicBezTo>
                      <a:pt x="315" y="6"/>
                      <a:pt x="321" y="1"/>
                      <a:pt x="327" y="1"/>
                    </a:cubicBezTo>
                    <a:cubicBezTo>
                      <a:pt x="334" y="1"/>
                      <a:pt x="341" y="4"/>
                      <a:pt x="350" y="12"/>
                    </a:cubicBezTo>
                    <a:cubicBezTo>
                      <a:pt x="355" y="17"/>
                      <a:pt x="362" y="23"/>
                      <a:pt x="371" y="23"/>
                    </a:cubicBezTo>
                    <a:cubicBezTo>
                      <a:pt x="374" y="23"/>
                      <a:pt x="379" y="22"/>
                      <a:pt x="387" y="16"/>
                    </a:cubicBezTo>
                    <a:cubicBezTo>
                      <a:pt x="389" y="14"/>
                      <a:pt x="391" y="12"/>
                      <a:pt x="393" y="10"/>
                    </a:cubicBezTo>
                    <a:cubicBezTo>
                      <a:pt x="398" y="6"/>
                      <a:pt x="403" y="1"/>
                      <a:pt x="411" y="1"/>
                    </a:cubicBezTo>
                    <a:cubicBezTo>
                      <a:pt x="411" y="1"/>
                      <a:pt x="411" y="1"/>
                      <a:pt x="411" y="1"/>
                    </a:cubicBezTo>
                    <a:cubicBezTo>
                      <a:pt x="420" y="1"/>
                      <a:pt x="426" y="6"/>
                      <a:pt x="431" y="11"/>
                    </a:cubicBezTo>
                    <a:cubicBezTo>
                      <a:pt x="440" y="19"/>
                      <a:pt x="447" y="23"/>
                      <a:pt x="452" y="23"/>
                    </a:cubicBezTo>
                    <a:cubicBezTo>
                      <a:pt x="459" y="23"/>
                      <a:pt x="466" y="20"/>
                      <a:pt x="471" y="17"/>
                    </a:cubicBezTo>
                    <a:cubicBezTo>
                      <a:pt x="476" y="13"/>
                      <a:pt x="480" y="9"/>
                      <a:pt x="482" y="7"/>
                    </a:cubicBez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5"/>
                      <a:pt x="487" y="5"/>
                      <a:pt x="488" y="6"/>
                    </a:cubicBezTo>
                    <a:cubicBezTo>
                      <a:pt x="490" y="8"/>
                      <a:pt x="490" y="10"/>
                      <a:pt x="488" y="12"/>
                    </a:cubicBezTo>
                    <a:cubicBezTo>
                      <a:pt x="488" y="13"/>
                      <a:pt x="488" y="13"/>
                      <a:pt x="488" y="13"/>
                    </a:cubicBezTo>
                    <a:cubicBezTo>
                      <a:pt x="486" y="15"/>
                      <a:pt x="481" y="20"/>
                      <a:pt x="475" y="23"/>
                    </a:cubicBezTo>
                    <a:cubicBezTo>
                      <a:pt x="469" y="28"/>
                      <a:pt x="460" y="31"/>
                      <a:pt x="453" y="31"/>
                    </a:cubicBezTo>
                    <a:cubicBezTo>
                      <a:pt x="443" y="32"/>
                      <a:pt x="432" y="23"/>
                      <a:pt x="426" y="17"/>
                    </a:cubicBezTo>
                    <a:cubicBezTo>
                      <a:pt x="421" y="12"/>
                      <a:pt x="417" y="9"/>
                      <a:pt x="411" y="9"/>
                    </a:cubicBezTo>
                    <a:cubicBezTo>
                      <a:pt x="411" y="9"/>
                      <a:pt x="411" y="9"/>
                      <a:pt x="411" y="9"/>
                    </a:cubicBezTo>
                    <a:cubicBezTo>
                      <a:pt x="407" y="9"/>
                      <a:pt x="403" y="12"/>
                      <a:pt x="399" y="16"/>
                    </a:cubicBezTo>
                    <a:cubicBezTo>
                      <a:pt x="397" y="18"/>
                      <a:pt x="394" y="20"/>
                      <a:pt x="392" y="22"/>
                    </a:cubicBezTo>
                    <a:cubicBezTo>
                      <a:pt x="384" y="28"/>
                      <a:pt x="377" y="31"/>
                      <a:pt x="371" y="31"/>
                    </a:cubicBezTo>
                    <a:cubicBezTo>
                      <a:pt x="359" y="31"/>
                      <a:pt x="351" y="24"/>
                      <a:pt x="345" y="18"/>
                    </a:cubicBezTo>
                    <a:cubicBezTo>
                      <a:pt x="337" y="12"/>
                      <a:pt x="331" y="9"/>
                      <a:pt x="328" y="9"/>
                    </a:cubicBezTo>
                    <a:cubicBezTo>
                      <a:pt x="324" y="9"/>
                      <a:pt x="320" y="12"/>
                      <a:pt x="312" y="18"/>
                    </a:cubicBezTo>
                    <a:cubicBezTo>
                      <a:pt x="307" y="23"/>
                      <a:pt x="294" y="29"/>
                      <a:pt x="294" y="29"/>
                    </a:cubicBezTo>
                    <a:cubicBezTo>
                      <a:pt x="294" y="29"/>
                      <a:pt x="293" y="30"/>
                      <a:pt x="293" y="30"/>
                    </a:cubicBezTo>
                    <a:cubicBezTo>
                      <a:pt x="291" y="31"/>
                      <a:pt x="288" y="31"/>
                      <a:pt x="285" y="31"/>
                    </a:cubicBezTo>
                    <a:cubicBezTo>
                      <a:pt x="273" y="31"/>
                      <a:pt x="264" y="23"/>
                      <a:pt x="257" y="18"/>
                    </a:cubicBezTo>
                    <a:cubicBezTo>
                      <a:pt x="255" y="16"/>
                      <a:pt x="255" y="16"/>
                      <a:pt x="255" y="16"/>
                    </a:cubicBezTo>
                    <a:cubicBezTo>
                      <a:pt x="248" y="11"/>
                      <a:pt x="246" y="9"/>
                      <a:pt x="242" y="9"/>
                    </a:cubicBezTo>
                    <a:cubicBezTo>
                      <a:pt x="239" y="8"/>
                      <a:pt x="236" y="11"/>
                      <a:pt x="230" y="16"/>
                    </a:cubicBezTo>
                    <a:cubicBezTo>
                      <a:pt x="228" y="17"/>
                      <a:pt x="228" y="17"/>
                      <a:pt x="228" y="17"/>
                    </a:cubicBezTo>
                    <a:cubicBezTo>
                      <a:pt x="225" y="20"/>
                      <a:pt x="222" y="23"/>
                      <a:pt x="218" y="25"/>
                    </a:cubicBezTo>
                    <a:cubicBezTo>
                      <a:pt x="217" y="26"/>
                      <a:pt x="208" y="31"/>
                      <a:pt x="201" y="31"/>
                    </a:cubicBezTo>
                    <a:cubicBezTo>
                      <a:pt x="201" y="31"/>
                      <a:pt x="201" y="31"/>
                      <a:pt x="201" y="31"/>
                    </a:cubicBezTo>
                    <a:cubicBezTo>
                      <a:pt x="194" y="31"/>
                      <a:pt x="189" y="29"/>
                      <a:pt x="183" y="25"/>
                    </a:cubicBezTo>
                    <a:cubicBezTo>
                      <a:pt x="183" y="25"/>
                      <a:pt x="176" y="20"/>
                      <a:pt x="174" y="17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66" y="11"/>
                      <a:pt x="162" y="8"/>
                      <a:pt x="159" y="8"/>
                    </a:cubicBezTo>
                    <a:cubicBezTo>
                      <a:pt x="155" y="8"/>
                      <a:pt x="151" y="11"/>
                      <a:pt x="144" y="17"/>
                    </a:cubicBezTo>
                    <a:cubicBezTo>
                      <a:pt x="141" y="20"/>
                      <a:pt x="135" y="25"/>
                      <a:pt x="134" y="25"/>
                    </a:cubicBezTo>
                    <a:cubicBezTo>
                      <a:pt x="128" y="29"/>
                      <a:pt x="124" y="31"/>
                      <a:pt x="117" y="31"/>
                    </a:cubicBezTo>
                    <a:cubicBezTo>
                      <a:pt x="111" y="31"/>
                      <a:pt x="106" y="30"/>
                      <a:pt x="99" y="25"/>
                    </a:cubicBezTo>
                    <a:cubicBezTo>
                      <a:pt x="99" y="25"/>
                      <a:pt x="92" y="20"/>
                      <a:pt x="90" y="17"/>
                    </a:cubicBezTo>
                    <a:cubicBezTo>
                      <a:pt x="88" y="16"/>
                      <a:pt x="87" y="15"/>
                      <a:pt x="86" y="14"/>
                    </a:cubicBezTo>
                    <a:cubicBezTo>
                      <a:pt x="81" y="10"/>
                      <a:pt x="78" y="8"/>
                      <a:pt x="75" y="8"/>
                    </a:cubicBezTo>
                    <a:cubicBezTo>
                      <a:pt x="71" y="8"/>
                      <a:pt x="69" y="10"/>
                      <a:pt x="63" y="15"/>
                    </a:cubicBezTo>
                    <a:cubicBezTo>
                      <a:pt x="62" y="16"/>
                      <a:pt x="61" y="16"/>
                      <a:pt x="60" y="17"/>
                    </a:cubicBezTo>
                    <a:cubicBezTo>
                      <a:pt x="57" y="20"/>
                      <a:pt x="51" y="25"/>
                      <a:pt x="50" y="25"/>
                    </a:cubicBezTo>
                    <a:cubicBezTo>
                      <a:pt x="45" y="29"/>
                      <a:pt x="39" y="31"/>
                      <a:pt x="3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2" name="Oval 99">
                <a:extLst>
                  <a:ext uri="{FF2B5EF4-FFF2-40B4-BE49-F238E27FC236}">
                    <a16:creationId xmlns:a16="http://schemas.microsoft.com/office/drawing/2014/main" id="{49E36B41-E307-464E-94DE-5760CE09A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6888" y="2181225"/>
                <a:ext cx="28575" cy="301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3" name="Oval 100">
                <a:extLst>
                  <a:ext uri="{FF2B5EF4-FFF2-40B4-BE49-F238E27FC236}">
                    <a16:creationId xmlns:a16="http://schemas.microsoft.com/office/drawing/2014/main" id="{272B6E5E-72FD-4639-912E-68FE6C845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5738" y="2187575"/>
                <a:ext cx="28575" cy="301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1B96BD95-7374-41C7-9DEC-30818CF65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13" y="2395538"/>
                <a:ext cx="1562100" cy="100012"/>
              </a:xfrm>
              <a:custGeom>
                <a:avLst/>
                <a:gdLst>
                  <a:gd name="T0" fmla="*/ 16 w 490"/>
                  <a:gd name="T1" fmla="*/ 25 h 31"/>
                  <a:gd name="T2" fmla="*/ 2 w 490"/>
                  <a:gd name="T3" fmla="*/ 14 h 31"/>
                  <a:gd name="T4" fmla="*/ 7 w 490"/>
                  <a:gd name="T5" fmla="*/ 8 h 31"/>
                  <a:gd name="T6" fmla="*/ 21 w 490"/>
                  <a:gd name="T7" fmla="*/ 18 h 31"/>
                  <a:gd name="T8" fmla="*/ 46 w 490"/>
                  <a:gd name="T9" fmla="*/ 18 h 31"/>
                  <a:gd name="T10" fmla="*/ 58 w 490"/>
                  <a:gd name="T11" fmla="*/ 8 h 31"/>
                  <a:gd name="T12" fmla="*/ 91 w 490"/>
                  <a:gd name="T13" fmla="*/ 8 h 31"/>
                  <a:gd name="T14" fmla="*/ 104 w 490"/>
                  <a:gd name="T15" fmla="*/ 18 h 31"/>
                  <a:gd name="T16" fmla="*/ 130 w 490"/>
                  <a:gd name="T17" fmla="*/ 18 h 31"/>
                  <a:gd name="T18" fmla="*/ 159 w 490"/>
                  <a:gd name="T19" fmla="*/ 0 h 31"/>
                  <a:gd name="T20" fmla="*/ 179 w 490"/>
                  <a:gd name="T21" fmla="*/ 11 h 31"/>
                  <a:gd name="T22" fmla="*/ 201 w 490"/>
                  <a:gd name="T23" fmla="*/ 23 h 31"/>
                  <a:gd name="T24" fmla="*/ 214 w 490"/>
                  <a:gd name="T25" fmla="*/ 18 h 31"/>
                  <a:gd name="T26" fmla="*/ 225 w 490"/>
                  <a:gd name="T27" fmla="*/ 9 h 31"/>
                  <a:gd name="T28" fmla="*/ 260 w 490"/>
                  <a:gd name="T29" fmla="*/ 9 h 31"/>
                  <a:gd name="T30" fmla="*/ 285 w 490"/>
                  <a:gd name="T31" fmla="*/ 23 h 31"/>
                  <a:gd name="T32" fmla="*/ 308 w 490"/>
                  <a:gd name="T33" fmla="*/ 12 h 31"/>
                  <a:gd name="T34" fmla="*/ 350 w 490"/>
                  <a:gd name="T35" fmla="*/ 12 h 31"/>
                  <a:gd name="T36" fmla="*/ 387 w 490"/>
                  <a:gd name="T37" fmla="*/ 16 h 31"/>
                  <a:gd name="T38" fmla="*/ 411 w 490"/>
                  <a:gd name="T39" fmla="*/ 0 h 31"/>
                  <a:gd name="T40" fmla="*/ 432 w 490"/>
                  <a:gd name="T41" fmla="*/ 11 h 31"/>
                  <a:gd name="T42" fmla="*/ 471 w 490"/>
                  <a:gd name="T43" fmla="*/ 17 h 31"/>
                  <a:gd name="T44" fmla="*/ 483 w 490"/>
                  <a:gd name="T45" fmla="*/ 6 h 31"/>
                  <a:gd name="T46" fmla="*/ 489 w 490"/>
                  <a:gd name="T47" fmla="*/ 12 h 31"/>
                  <a:gd name="T48" fmla="*/ 476 w 490"/>
                  <a:gd name="T49" fmla="*/ 23 h 31"/>
                  <a:gd name="T50" fmla="*/ 426 w 490"/>
                  <a:gd name="T51" fmla="*/ 17 h 31"/>
                  <a:gd name="T52" fmla="*/ 411 w 490"/>
                  <a:gd name="T53" fmla="*/ 8 h 31"/>
                  <a:gd name="T54" fmla="*/ 392 w 490"/>
                  <a:gd name="T55" fmla="*/ 22 h 31"/>
                  <a:gd name="T56" fmla="*/ 345 w 490"/>
                  <a:gd name="T57" fmla="*/ 18 h 31"/>
                  <a:gd name="T58" fmla="*/ 313 w 490"/>
                  <a:gd name="T59" fmla="*/ 18 h 31"/>
                  <a:gd name="T60" fmla="*/ 294 w 490"/>
                  <a:gd name="T61" fmla="*/ 29 h 31"/>
                  <a:gd name="T62" fmla="*/ 257 w 490"/>
                  <a:gd name="T63" fmla="*/ 17 h 31"/>
                  <a:gd name="T64" fmla="*/ 242 w 490"/>
                  <a:gd name="T65" fmla="*/ 8 h 31"/>
                  <a:gd name="T66" fmla="*/ 228 w 490"/>
                  <a:gd name="T67" fmla="*/ 17 h 31"/>
                  <a:gd name="T68" fmla="*/ 201 w 490"/>
                  <a:gd name="T69" fmla="*/ 31 h 31"/>
                  <a:gd name="T70" fmla="*/ 184 w 490"/>
                  <a:gd name="T71" fmla="*/ 25 h 31"/>
                  <a:gd name="T72" fmla="*/ 172 w 490"/>
                  <a:gd name="T73" fmla="*/ 16 h 31"/>
                  <a:gd name="T74" fmla="*/ 144 w 490"/>
                  <a:gd name="T75" fmla="*/ 17 h 31"/>
                  <a:gd name="T76" fmla="*/ 117 w 490"/>
                  <a:gd name="T77" fmla="*/ 31 h 31"/>
                  <a:gd name="T78" fmla="*/ 90 w 490"/>
                  <a:gd name="T79" fmla="*/ 17 h 31"/>
                  <a:gd name="T80" fmla="*/ 75 w 490"/>
                  <a:gd name="T81" fmla="*/ 8 h 31"/>
                  <a:gd name="T82" fmla="*/ 60 w 490"/>
                  <a:gd name="T83" fmla="*/ 17 h 31"/>
                  <a:gd name="T84" fmla="*/ 34 w 490"/>
                  <a:gd name="T8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0" h="31">
                    <a:moveTo>
                      <a:pt x="34" y="31"/>
                    </a:moveTo>
                    <a:cubicBezTo>
                      <a:pt x="28" y="31"/>
                      <a:pt x="21" y="29"/>
                      <a:pt x="16" y="25"/>
                    </a:cubicBezTo>
                    <a:cubicBezTo>
                      <a:pt x="15" y="25"/>
                      <a:pt x="9" y="20"/>
                      <a:pt x="6" y="17"/>
                    </a:cubicBezTo>
                    <a:cubicBezTo>
                      <a:pt x="4" y="16"/>
                      <a:pt x="3" y="15"/>
                      <a:pt x="2" y="14"/>
                    </a:cubicBezTo>
                    <a:cubicBezTo>
                      <a:pt x="0" y="12"/>
                      <a:pt x="0" y="10"/>
                      <a:pt x="1" y="8"/>
                    </a:cubicBezTo>
                    <a:cubicBezTo>
                      <a:pt x="3" y="7"/>
                      <a:pt x="5" y="6"/>
                      <a:pt x="7" y="8"/>
                    </a:cubicBezTo>
                    <a:cubicBezTo>
                      <a:pt x="8" y="9"/>
                      <a:pt x="10" y="10"/>
                      <a:pt x="11" y="11"/>
                    </a:cubicBezTo>
                    <a:cubicBezTo>
                      <a:pt x="14" y="13"/>
                      <a:pt x="21" y="18"/>
                      <a:pt x="21" y="18"/>
                    </a:cubicBezTo>
                    <a:cubicBezTo>
                      <a:pt x="25" y="22"/>
                      <a:pt x="30" y="23"/>
                      <a:pt x="34" y="23"/>
                    </a:cubicBezTo>
                    <a:cubicBezTo>
                      <a:pt x="38" y="23"/>
                      <a:pt x="42" y="21"/>
                      <a:pt x="46" y="18"/>
                    </a:cubicBezTo>
                    <a:cubicBezTo>
                      <a:pt x="46" y="18"/>
                      <a:pt x="53" y="13"/>
                      <a:pt x="55" y="11"/>
                    </a:cubicBezTo>
                    <a:cubicBezTo>
                      <a:pt x="56" y="10"/>
                      <a:pt x="57" y="9"/>
                      <a:pt x="58" y="8"/>
                    </a:cubicBezTo>
                    <a:cubicBezTo>
                      <a:pt x="64" y="4"/>
                      <a:pt x="68" y="0"/>
                      <a:pt x="75" y="0"/>
                    </a:cubicBezTo>
                    <a:cubicBezTo>
                      <a:pt x="82" y="0"/>
                      <a:pt x="86" y="3"/>
                      <a:pt x="91" y="8"/>
                    </a:cubicBezTo>
                    <a:cubicBezTo>
                      <a:pt x="93" y="9"/>
                      <a:pt x="94" y="10"/>
                      <a:pt x="95" y="11"/>
                    </a:cubicBezTo>
                    <a:cubicBezTo>
                      <a:pt x="98" y="13"/>
                      <a:pt x="104" y="18"/>
                      <a:pt x="104" y="18"/>
                    </a:cubicBezTo>
                    <a:cubicBezTo>
                      <a:pt x="109" y="22"/>
                      <a:pt x="113" y="23"/>
                      <a:pt x="117" y="23"/>
                    </a:cubicBezTo>
                    <a:cubicBezTo>
                      <a:pt x="122" y="23"/>
                      <a:pt x="125" y="22"/>
                      <a:pt x="130" y="18"/>
                    </a:cubicBezTo>
                    <a:cubicBezTo>
                      <a:pt x="130" y="18"/>
                      <a:pt x="136" y="13"/>
                      <a:pt x="139" y="11"/>
                    </a:cubicBezTo>
                    <a:cubicBezTo>
                      <a:pt x="147" y="5"/>
                      <a:pt x="152" y="0"/>
                      <a:pt x="159" y="0"/>
                    </a:cubicBezTo>
                    <a:cubicBezTo>
                      <a:pt x="165" y="0"/>
                      <a:pt x="170" y="4"/>
                      <a:pt x="177" y="10"/>
                    </a:cubicBezTo>
                    <a:cubicBezTo>
                      <a:pt x="179" y="11"/>
                      <a:pt x="179" y="11"/>
                      <a:pt x="179" y="11"/>
                    </a:cubicBezTo>
                    <a:cubicBezTo>
                      <a:pt x="182" y="13"/>
                      <a:pt x="188" y="18"/>
                      <a:pt x="188" y="18"/>
                    </a:cubicBezTo>
                    <a:cubicBezTo>
                      <a:pt x="193" y="22"/>
                      <a:pt x="195" y="23"/>
                      <a:pt x="201" y="23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5" y="23"/>
                      <a:pt x="212" y="19"/>
                      <a:pt x="214" y="18"/>
                    </a:cubicBezTo>
                    <a:cubicBezTo>
                      <a:pt x="217" y="16"/>
                      <a:pt x="220" y="14"/>
                      <a:pt x="223" y="11"/>
                    </a:cubicBezTo>
                    <a:cubicBezTo>
                      <a:pt x="225" y="9"/>
                      <a:pt x="225" y="9"/>
                      <a:pt x="225" y="9"/>
                    </a:cubicBezTo>
                    <a:cubicBezTo>
                      <a:pt x="232" y="4"/>
                      <a:pt x="236" y="0"/>
                      <a:pt x="242" y="0"/>
                    </a:cubicBezTo>
                    <a:cubicBezTo>
                      <a:pt x="249" y="1"/>
                      <a:pt x="253" y="4"/>
                      <a:pt x="260" y="9"/>
                    </a:cubicBezTo>
                    <a:cubicBezTo>
                      <a:pt x="262" y="11"/>
                      <a:pt x="262" y="11"/>
                      <a:pt x="262" y="11"/>
                    </a:cubicBezTo>
                    <a:cubicBezTo>
                      <a:pt x="268" y="16"/>
                      <a:pt x="277" y="23"/>
                      <a:pt x="285" y="23"/>
                    </a:cubicBezTo>
                    <a:cubicBezTo>
                      <a:pt x="287" y="23"/>
                      <a:pt x="289" y="22"/>
                      <a:pt x="291" y="22"/>
                    </a:cubicBezTo>
                    <a:cubicBezTo>
                      <a:pt x="293" y="21"/>
                      <a:pt x="303" y="16"/>
                      <a:pt x="308" y="12"/>
                    </a:cubicBezTo>
                    <a:cubicBezTo>
                      <a:pt x="315" y="5"/>
                      <a:pt x="321" y="1"/>
                      <a:pt x="328" y="1"/>
                    </a:cubicBezTo>
                    <a:cubicBezTo>
                      <a:pt x="334" y="1"/>
                      <a:pt x="341" y="4"/>
                      <a:pt x="350" y="12"/>
                    </a:cubicBezTo>
                    <a:cubicBezTo>
                      <a:pt x="356" y="17"/>
                      <a:pt x="363" y="23"/>
                      <a:pt x="371" y="23"/>
                    </a:cubicBezTo>
                    <a:cubicBezTo>
                      <a:pt x="374" y="23"/>
                      <a:pt x="380" y="22"/>
                      <a:pt x="387" y="16"/>
                    </a:cubicBezTo>
                    <a:cubicBezTo>
                      <a:pt x="389" y="14"/>
                      <a:pt x="392" y="12"/>
                      <a:pt x="394" y="10"/>
                    </a:cubicBezTo>
                    <a:cubicBezTo>
                      <a:pt x="398" y="5"/>
                      <a:pt x="404" y="1"/>
                      <a:pt x="411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0" y="0"/>
                      <a:pt x="426" y="6"/>
                      <a:pt x="432" y="11"/>
                    </a:cubicBezTo>
                    <a:cubicBezTo>
                      <a:pt x="440" y="19"/>
                      <a:pt x="448" y="23"/>
                      <a:pt x="453" y="23"/>
                    </a:cubicBezTo>
                    <a:cubicBezTo>
                      <a:pt x="459" y="22"/>
                      <a:pt x="466" y="20"/>
                      <a:pt x="471" y="17"/>
                    </a:cubicBezTo>
                    <a:cubicBezTo>
                      <a:pt x="477" y="13"/>
                      <a:pt x="480" y="9"/>
                      <a:pt x="482" y="7"/>
                    </a:cubicBez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5"/>
                      <a:pt x="487" y="5"/>
                      <a:pt x="489" y="6"/>
                    </a:cubicBezTo>
                    <a:cubicBezTo>
                      <a:pt x="490" y="8"/>
                      <a:pt x="490" y="10"/>
                      <a:pt x="489" y="12"/>
                    </a:cubicBezTo>
                    <a:cubicBezTo>
                      <a:pt x="488" y="12"/>
                      <a:pt x="488" y="12"/>
                      <a:pt x="488" y="12"/>
                    </a:cubicBezTo>
                    <a:cubicBezTo>
                      <a:pt x="486" y="15"/>
                      <a:pt x="482" y="19"/>
                      <a:pt x="476" y="23"/>
                    </a:cubicBezTo>
                    <a:cubicBezTo>
                      <a:pt x="469" y="27"/>
                      <a:pt x="461" y="30"/>
                      <a:pt x="453" y="31"/>
                    </a:cubicBezTo>
                    <a:cubicBezTo>
                      <a:pt x="443" y="31"/>
                      <a:pt x="432" y="22"/>
                      <a:pt x="426" y="17"/>
                    </a:cubicBezTo>
                    <a:cubicBezTo>
                      <a:pt x="421" y="12"/>
                      <a:pt x="417" y="8"/>
                      <a:pt x="411" y="8"/>
                    </a:cubicBezTo>
                    <a:cubicBezTo>
                      <a:pt x="411" y="8"/>
                      <a:pt x="411" y="8"/>
                      <a:pt x="411" y="8"/>
                    </a:cubicBezTo>
                    <a:cubicBezTo>
                      <a:pt x="407" y="9"/>
                      <a:pt x="403" y="12"/>
                      <a:pt x="399" y="16"/>
                    </a:cubicBezTo>
                    <a:cubicBezTo>
                      <a:pt x="397" y="18"/>
                      <a:pt x="395" y="20"/>
                      <a:pt x="392" y="22"/>
                    </a:cubicBezTo>
                    <a:cubicBezTo>
                      <a:pt x="385" y="28"/>
                      <a:pt x="377" y="31"/>
                      <a:pt x="371" y="31"/>
                    </a:cubicBezTo>
                    <a:cubicBezTo>
                      <a:pt x="360" y="31"/>
                      <a:pt x="351" y="23"/>
                      <a:pt x="345" y="18"/>
                    </a:cubicBezTo>
                    <a:cubicBezTo>
                      <a:pt x="338" y="12"/>
                      <a:pt x="332" y="9"/>
                      <a:pt x="328" y="9"/>
                    </a:cubicBezTo>
                    <a:cubicBezTo>
                      <a:pt x="324" y="9"/>
                      <a:pt x="320" y="12"/>
                      <a:pt x="313" y="18"/>
                    </a:cubicBezTo>
                    <a:cubicBezTo>
                      <a:pt x="307" y="23"/>
                      <a:pt x="295" y="29"/>
                      <a:pt x="294" y="29"/>
                    </a:cubicBezTo>
                    <a:cubicBezTo>
                      <a:pt x="294" y="29"/>
                      <a:pt x="294" y="29"/>
                      <a:pt x="294" y="29"/>
                    </a:cubicBezTo>
                    <a:cubicBezTo>
                      <a:pt x="291" y="30"/>
                      <a:pt x="288" y="31"/>
                      <a:pt x="285" y="31"/>
                    </a:cubicBezTo>
                    <a:cubicBezTo>
                      <a:pt x="274" y="31"/>
                      <a:pt x="264" y="23"/>
                      <a:pt x="257" y="17"/>
                    </a:cubicBezTo>
                    <a:cubicBezTo>
                      <a:pt x="255" y="16"/>
                      <a:pt x="255" y="16"/>
                      <a:pt x="255" y="16"/>
                    </a:cubicBezTo>
                    <a:cubicBezTo>
                      <a:pt x="248" y="10"/>
                      <a:pt x="246" y="9"/>
                      <a:pt x="242" y="8"/>
                    </a:cubicBezTo>
                    <a:cubicBezTo>
                      <a:pt x="239" y="8"/>
                      <a:pt x="236" y="11"/>
                      <a:pt x="230" y="16"/>
                    </a:cubicBezTo>
                    <a:cubicBezTo>
                      <a:pt x="228" y="17"/>
                      <a:pt x="228" y="17"/>
                      <a:pt x="228" y="17"/>
                    </a:cubicBezTo>
                    <a:cubicBezTo>
                      <a:pt x="225" y="20"/>
                      <a:pt x="222" y="22"/>
                      <a:pt x="218" y="25"/>
                    </a:cubicBezTo>
                    <a:cubicBezTo>
                      <a:pt x="217" y="25"/>
                      <a:pt x="209" y="31"/>
                      <a:pt x="201" y="31"/>
                    </a:cubicBezTo>
                    <a:cubicBezTo>
                      <a:pt x="201" y="31"/>
                      <a:pt x="201" y="31"/>
                      <a:pt x="201" y="31"/>
                    </a:cubicBezTo>
                    <a:cubicBezTo>
                      <a:pt x="194" y="31"/>
                      <a:pt x="190" y="29"/>
                      <a:pt x="184" y="25"/>
                    </a:cubicBezTo>
                    <a:cubicBezTo>
                      <a:pt x="183" y="25"/>
                      <a:pt x="177" y="20"/>
                      <a:pt x="174" y="17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66" y="11"/>
                      <a:pt x="162" y="8"/>
                      <a:pt x="159" y="8"/>
                    </a:cubicBezTo>
                    <a:cubicBezTo>
                      <a:pt x="155" y="8"/>
                      <a:pt x="152" y="11"/>
                      <a:pt x="144" y="17"/>
                    </a:cubicBezTo>
                    <a:cubicBezTo>
                      <a:pt x="141" y="20"/>
                      <a:pt x="135" y="25"/>
                      <a:pt x="135" y="25"/>
                    </a:cubicBezTo>
                    <a:cubicBezTo>
                      <a:pt x="129" y="29"/>
                      <a:pt x="124" y="31"/>
                      <a:pt x="117" y="31"/>
                    </a:cubicBezTo>
                    <a:cubicBezTo>
                      <a:pt x="111" y="31"/>
                      <a:pt x="106" y="29"/>
                      <a:pt x="100" y="25"/>
                    </a:cubicBezTo>
                    <a:cubicBezTo>
                      <a:pt x="99" y="25"/>
                      <a:pt x="93" y="20"/>
                      <a:pt x="90" y="17"/>
                    </a:cubicBezTo>
                    <a:cubicBezTo>
                      <a:pt x="89" y="16"/>
                      <a:pt x="87" y="15"/>
                      <a:pt x="86" y="14"/>
                    </a:cubicBezTo>
                    <a:cubicBezTo>
                      <a:pt x="81" y="10"/>
                      <a:pt x="79" y="8"/>
                      <a:pt x="75" y="8"/>
                    </a:cubicBezTo>
                    <a:cubicBezTo>
                      <a:pt x="71" y="8"/>
                      <a:pt x="69" y="10"/>
                      <a:pt x="64" y="14"/>
                    </a:cubicBezTo>
                    <a:cubicBezTo>
                      <a:pt x="63" y="15"/>
                      <a:pt x="62" y="16"/>
                      <a:pt x="60" y="17"/>
                    </a:cubicBezTo>
                    <a:cubicBezTo>
                      <a:pt x="58" y="20"/>
                      <a:pt x="51" y="25"/>
                      <a:pt x="51" y="25"/>
                    </a:cubicBezTo>
                    <a:cubicBezTo>
                      <a:pt x="45" y="29"/>
                      <a:pt x="39" y="31"/>
                      <a:pt x="3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5" name="Oval 102">
                <a:extLst>
                  <a:ext uri="{FF2B5EF4-FFF2-40B4-BE49-F238E27FC236}">
                    <a16:creationId xmlns:a16="http://schemas.microsoft.com/office/drawing/2014/main" id="{2D5CB133-DDAB-4F6B-9DAD-9671C3DB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7363" y="2379663"/>
                <a:ext cx="28575" cy="28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6" name="Oval 103">
                <a:extLst>
                  <a:ext uri="{FF2B5EF4-FFF2-40B4-BE49-F238E27FC236}">
                    <a16:creationId xmlns:a16="http://schemas.microsoft.com/office/drawing/2014/main" id="{D36A7116-BF4D-4527-BC83-368E9DB40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6213" y="2386013"/>
                <a:ext cx="28575" cy="301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7" name="Freeform 104">
                <a:extLst>
                  <a:ext uri="{FF2B5EF4-FFF2-40B4-BE49-F238E27FC236}">
                    <a16:creationId xmlns:a16="http://schemas.microsoft.com/office/drawing/2014/main" id="{D11787DC-6FC9-46F5-8766-0D1C1AF55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1450" y="1557338"/>
                <a:ext cx="25400" cy="368300"/>
              </a:xfrm>
              <a:custGeom>
                <a:avLst/>
                <a:gdLst>
                  <a:gd name="T0" fmla="*/ 4 w 8"/>
                  <a:gd name="T1" fmla="*/ 115 h 115"/>
                  <a:gd name="T2" fmla="*/ 0 w 8"/>
                  <a:gd name="T3" fmla="*/ 111 h 115"/>
                  <a:gd name="T4" fmla="*/ 0 w 8"/>
                  <a:gd name="T5" fmla="*/ 4 h 115"/>
                  <a:gd name="T6" fmla="*/ 4 w 8"/>
                  <a:gd name="T7" fmla="*/ 0 h 115"/>
                  <a:gd name="T8" fmla="*/ 8 w 8"/>
                  <a:gd name="T9" fmla="*/ 4 h 115"/>
                  <a:gd name="T10" fmla="*/ 8 w 8"/>
                  <a:gd name="T11" fmla="*/ 111 h 115"/>
                  <a:gd name="T12" fmla="*/ 4 w 8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5">
                    <a:moveTo>
                      <a:pt x="4" y="115"/>
                    </a:moveTo>
                    <a:cubicBezTo>
                      <a:pt x="2" y="115"/>
                      <a:pt x="0" y="113"/>
                      <a:pt x="0" y="1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3"/>
                      <a:pt x="6" y="115"/>
                      <a:pt x="4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8" name="Freeform 105">
                <a:extLst>
                  <a:ext uri="{FF2B5EF4-FFF2-40B4-BE49-F238E27FC236}">
                    <a16:creationId xmlns:a16="http://schemas.microsoft.com/office/drawing/2014/main" id="{BE8EB6B6-806E-446D-ADC7-6736AA34C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1557338"/>
                <a:ext cx="25400" cy="368300"/>
              </a:xfrm>
              <a:custGeom>
                <a:avLst/>
                <a:gdLst>
                  <a:gd name="T0" fmla="*/ 4 w 8"/>
                  <a:gd name="T1" fmla="*/ 115 h 115"/>
                  <a:gd name="T2" fmla="*/ 0 w 8"/>
                  <a:gd name="T3" fmla="*/ 111 h 115"/>
                  <a:gd name="T4" fmla="*/ 0 w 8"/>
                  <a:gd name="T5" fmla="*/ 4 h 115"/>
                  <a:gd name="T6" fmla="*/ 4 w 8"/>
                  <a:gd name="T7" fmla="*/ 0 h 115"/>
                  <a:gd name="T8" fmla="*/ 8 w 8"/>
                  <a:gd name="T9" fmla="*/ 4 h 115"/>
                  <a:gd name="T10" fmla="*/ 8 w 8"/>
                  <a:gd name="T11" fmla="*/ 111 h 115"/>
                  <a:gd name="T12" fmla="*/ 4 w 8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5">
                    <a:moveTo>
                      <a:pt x="4" y="115"/>
                    </a:moveTo>
                    <a:cubicBezTo>
                      <a:pt x="2" y="115"/>
                      <a:pt x="0" y="113"/>
                      <a:pt x="0" y="1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3"/>
                      <a:pt x="7" y="115"/>
                      <a:pt x="4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9" name="Freeform 106">
                <a:extLst>
                  <a:ext uri="{FF2B5EF4-FFF2-40B4-BE49-F238E27FC236}">
                    <a16:creationId xmlns:a16="http://schemas.microsoft.com/office/drawing/2014/main" id="{F9D46456-2DE4-45C9-81EE-E62702323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8613" y="1093788"/>
                <a:ext cx="1327150" cy="677862"/>
              </a:xfrm>
              <a:custGeom>
                <a:avLst/>
                <a:gdLst>
                  <a:gd name="T0" fmla="*/ 411 w 416"/>
                  <a:gd name="T1" fmla="*/ 212 h 212"/>
                  <a:gd name="T2" fmla="*/ 409 w 416"/>
                  <a:gd name="T3" fmla="*/ 210 h 212"/>
                  <a:gd name="T4" fmla="*/ 208 w 416"/>
                  <a:gd name="T5" fmla="*/ 10 h 212"/>
                  <a:gd name="T6" fmla="*/ 7 w 416"/>
                  <a:gd name="T7" fmla="*/ 210 h 212"/>
                  <a:gd name="T8" fmla="*/ 1 w 416"/>
                  <a:gd name="T9" fmla="*/ 210 h 212"/>
                  <a:gd name="T10" fmla="*/ 1 w 416"/>
                  <a:gd name="T11" fmla="*/ 205 h 212"/>
                  <a:gd name="T12" fmla="*/ 205 w 416"/>
                  <a:gd name="T13" fmla="*/ 1 h 212"/>
                  <a:gd name="T14" fmla="*/ 211 w 416"/>
                  <a:gd name="T15" fmla="*/ 1 h 212"/>
                  <a:gd name="T16" fmla="*/ 414 w 416"/>
                  <a:gd name="T17" fmla="*/ 205 h 212"/>
                  <a:gd name="T18" fmla="*/ 414 w 416"/>
                  <a:gd name="T19" fmla="*/ 210 h 212"/>
                  <a:gd name="T20" fmla="*/ 411 w 416"/>
                  <a:gd name="T21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6" h="212">
                    <a:moveTo>
                      <a:pt x="411" y="212"/>
                    </a:moveTo>
                    <a:cubicBezTo>
                      <a:pt x="410" y="212"/>
                      <a:pt x="409" y="211"/>
                      <a:pt x="409" y="210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7" y="210"/>
                      <a:pt x="7" y="210"/>
                      <a:pt x="7" y="210"/>
                    </a:cubicBezTo>
                    <a:cubicBezTo>
                      <a:pt x="5" y="212"/>
                      <a:pt x="3" y="212"/>
                      <a:pt x="1" y="210"/>
                    </a:cubicBezTo>
                    <a:cubicBezTo>
                      <a:pt x="0" y="209"/>
                      <a:pt x="0" y="206"/>
                      <a:pt x="1" y="205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207" y="0"/>
                      <a:pt x="209" y="0"/>
                      <a:pt x="211" y="1"/>
                    </a:cubicBezTo>
                    <a:cubicBezTo>
                      <a:pt x="414" y="205"/>
                      <a:pt x="414" y="205"/>
                      <a:pt x="414" y="205"/>
                    </a:cubicBezTo>
                    <a:cubicBezTo>
                      <a:pt x="416" y="206"/>
                      <a:pt x="416" y="209"/>
                      <a:pt x="414" y="210"/>
                    </a:cubicBezTo>
                    <a:cubicBezTo>
                      <a:pt x="414" y="211"/>
                      <a:pt x="412" y="212"/>
                      <a:pt x="411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10" name="Freeform 107">
                <a:extLst>
                  <a:ext uri="{FF2B5EF4-FFF2-40B4-BE49-F238E27FC236}">
                    <a16:creationId xmlns:a16="http://schemas.microsoft.com/office/drawing/2014/main" id="{0D5A9427-696A-4C3F-A8A5-35822FE0A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9788" y="1752600"/>
                <a:ext cx="303212" cy="182562"/>
              </a:xfrm>
              <a:custGeom>
                <a:avLst/>
                <a:gdLst>
                  <a:gd name="T0" fmla="*/ 91 w 95"/>
                  <a:gd name="T1" fmla="*/ 57 h 57"/>
                  <a:gd name="T2" fmla="*/ 87 w 95"/>
                  <a:gd name="T3" fmla="*/ 53 h 57"/>
                  <a:gd name="T4" fmla="*/ 87 w 95"/>
                  <a:gd name="T5" fmla="*/ 8 h 57"/>
                  <a:gd name="T6" fmla="*/ 8 w 95"/>
                  <a:gd name="T7" fmla="*/ 8 h 57"/>
                  <a:gd name="T8" fmla="*/ 8 w 95"/>
                  <a:gd name="T9" fmla="*/ 53 h 57"/>
                  <a:gd name="T10" fmla="*/ 4 w 95"/>
                  <a:gd name="T11" fmla="*/ 57 h 57"/>
                  <a:gd name="T12" fmla="*/ 0 w 95"/>
                  <a:gd name="T13" fmla="*/ 53 h 57"/>
                  <a:gd name="T14" fmla="*/ 0 w 95"/>
                  <a:gd name="T15" fmla="*/ 4 h 57"/>
                  <a:gd name="T16" fmla="*/ 4 w 95"/>
                  <a:gd name="T17" fmla="*/ 0 h 57"/>
                  <a:gd name="T18" fmla="*/ 91 w 95"/>
                  <a:gd name="T19" fmla="*/ 0 h 57"/>
                  <a:gd name="T20" fmla="*/ 95 w 95"/>
                  <a:gd name="T21" fmla="*/ 4 h 57"/>
                  <a:gd name="T22" fmla="*/ 95 w 95"/>
                  <a:gd name="T23" fmla="*/ 53 h 57"/>
                  <a:gd name="T24" fmla="*/ 91 w 95"/>
                  <a:gd name="T2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57">
                    <a:moveTo>
                      <a:pt x="91" y="57"/>
                    </a:moveTo>
                    <a:cubicBezTo>
                      <a:pt x="89" y="57"/>
                      <a:pt x="87" y="55"/>
                      <a:pt x="87" y="53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5"/>
                      <a:pt x="6" y="57"/>
                      <a:pt x="4" y="57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4" y="0"/>
                      <a:pt x="95" y="2"/>
                      <a:pt x="95" y="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5"/>
                      <a:pt x="94" y="57"/>
                      <a:pt x="9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066FC7A-F65D-4BA6-9A7C-320FC21A8217}"/>
                </a:ext>
              </a:extLst>
            </p:cNvPr>
            <p:cNvGrpSpPr/>
            <p:nvPr/>
          </p:nvGrpSpPr>
          <p:grpSpPr>
            <a:xfrm>
              <a:off x="4093184" y="3320652"/>
              <a:ext cx="441400" cy="545998"/>
              <a:chOff x="3629847" y="1866539"/>
              <a:chExt cx="334963" cy="414338"/>
            </a:xfrm>
            <a:solidFill>
              <a:srgbClr val="0070B9"/>
            </a:solidFill>
          </p:grpSpPr>
          <p:sp>
            <p:nvSpPr>
              <p:cNvPr id="188" name="Freeform 215">
                <a:extLst>
                  <a:ext uri="{FF2B5EF4-FFF2-40B4-BE49-F238E27FC236}">
                    <a16:creationId xmlns:a16="http://schemas.microsoft.com/office/drawing/2014/main" id="{3CAED451-145E-423A-95C7-C64BDAB2D9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29847" y="1866539"/>
                <a:ext cx="334963" cy="414338"/>
              </a:xfrm>
              <a:custGeom>
                <a:avLst/>
                <a:gdLst>
                  <a:gd name="T0" fmla="*/ 16 w 198"/>
                  <a:gd name="T1" fmla="*/ 244 h 244"/>
                  <a:gd name="T2" fmla="*/ 182 w 198"/>
                  <a:gd name="T3" fmla="*/ 244 h 244"/>
                  <a:gd name="T4" fmla="*/ 198 w 198"/>
                  <a:gd name="T5" fmla="*/ 229 h 244"/>
                  <a:gd name="T6" fmla="*/ 198 w 198"/>
                  <a:gd name="T7" fmla="*/ 66 h 244"/>
                  <a:gd name="T8" fmla="*/ 198 w 198"/>
                  <a:gd name="T9" fmla="*/ 64 h 244"/>
                  <a:gd name="T10" fmla="*/ 198 w 198"/>
                  <a:gd name="T11" fmla="*/ 62 h 244"/>
                  <a:gd name="T12" fmla="*/ 198 w 198"/>
                  <a:gd name="T13" fmla="*/ 16 h 244"/>
                  <a:gd name="T14" fmla="*/ 182 w 198"/>
                  <a:gd name="T15" fmla="*/ 0 h 244"/>
                  <a:gd name="T16" fmla="*/ 16 w 198"/>
                  <a:gd name="T17" fmla="*/ 0 h 244"/>
                  <a:gd name="T18" fmla="*/ 0 w 198"/>
                  <a:gd name="T19" fmla="*/ 16 h 244"/>
                  <a:gd name="T20" fmla="*/ 0 w 198"/>
                  <a:gd name="T21" fmla="*/ 229 h 244"/>
                  <a:gd name="T22" fmla="*/ 16 w 198"/>
                  <a:gd name="T23" fmla="*/ 244 h 244"/>
                  <a:gd name="T24" fmla="*/ 182 w 198"/>
                  <a:gd name="T25" fmla="*/ 238 h 244"/>
                  <a:gd name="T26" fmla="*/ 16 w 198"/>
                  <a:gd name="T27" fmla="*/ 238 h 244"/>
                  <a:gd name="T28" fmla="*/ 7 w 198"/>
                  <a:gd name="T29" fmla="*/ 229 h 244"/>
                  <a:gd name="T30" fmla="*/ 7 w 198"/>
                  <a:gd name="T31" fmla="*/ 67 h 244"/>
                  <a:gd name="T32" fmla="*/ 191 w 198"/>
                  <a:gd name="T33" fmla="*/ 67 h 244"/>
                  <a:gd name="T34" fmla="*/ 191 w 198"/>
                  <a:gd name="T35" fmla="*/ 229 h 244"/>
                  <a:gd name="T36" fmla="*/ 182 w 198"/>
                  <a:gd name="T37" fmla="*/ 238 h 244"/>
                  <a:gd name="T38" fmla="*/ 7 w 198"/>
                  <a:gd name="T39" fmla="*/ 16 h 244"/>
                  <a:gd name="T40" fmla="*/ 16 w 198"/>
                  <a:gd name="T41" fmla="*/ 7 h 244"/>
                  <a:gd name="T42" fmla="*/ 182 w 198"/>
                  <a:gd name="T43" fmla="*/ 7 h 244"/>
                  <a:gd name="T44" fmla="*/ 191 w 198"/>
                  <a:gd name="T45" fmla="*/ 16 h 244"/>
                  <a:gd name="T46" fmla="*/ 191 w 198"/>
                  <a:gd name="T47" fmla="*/ 61 h 244"/>
                  <a:gd name="T48" fmla="*/ 7 w 198"/>
                  <a:gd name="T49" fmla="*/ 61 h 244"/>
                  <a:gd name="T50" fmla="*/ 7 w 198"/>
                  <a:gd name="T51" fmla="*/ 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244">
                    <a:moveTo>
                      <a:pt x="16" y="244"/>
                    </a:moveTo>
                    <a:cubicBezTo>
                      <a:pt x="182" y="244"/>
                      <a:pt x="182" y="244"/>
                      <a:pt x="182" y="244"/>
                    </a:cubicBezTo>
                    <a:cubicBezTo>
                      <a:pt x="191" y="244"/>
                      <a:pt x="198" y="237"/>
                      <a:pt x="198" y="229"/>
                    </a:cubicBezTo>
                    <a:cubicBezTo>
                      <a:pt x="198" y="66"/>
                      <a:pt x="198" y="66"/>
                      <a:pt x="198" y="66"/>
                    </a:cubicBezTo>
                    <a:cubicBezTo>
                      <a:pt x="198" y="65"/>
                      <a:pt x="198" y="65"/>
                      <a:pt x="198" y="64"/>
                    </a:cubicBezTo>
                    <a:cubicBezTo>
                      <a:pt x="198" y="64"/>
                      <a:pt x="198" y="63"/>
                      <a:pt x="198" y="62"/>
                    </a:cubicBezTo>
                    <a:cubicBezTo>
                      <a:pt x="198" y="16"/>
                      <a:pt x="198" y="16"/>
                      <a:pt x="198" y="16"/>
                    </a:cubicBezTo>
                    <a:cubicBezTo>
                      <a:pt x="198" y="7"/>
                      <a:pt x="191" y="0"/>
                      <a:pt x="18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7"/>
                      <a:pt x="7" y="244"/>
                      <a:pt x="16" y="244"/>
                    </a:cubicBezTo>
                    <a:close/>
                    <a:moveTo>
                      <a:pt x="182" y="238"/>
                    </a:moveTo>
                    <a:cubicBezTo>
                      <a:pt x="16" y="238"/>
                      <a:pt x="16" y="238"/>
                      <a:pt x="16" y="238"/>
                    </a:cubicBezTo>
                    <a:cubicBezTo>
                      <a:pt x="11" y="238"/>
                      <a:pt x="7" y="234"/>
                      <a:pt x="7" y="229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191" y="67"/>
                      <a:pt x="191" y="67"/>
                      <a:pt x="191" y="67"/>
                    </a:cubicBezTo>
                    <a:cubicBezTo>
                      <a:pt x="191" y="229"/>
                      <a:pt x="191" y="229"/>
                      <a:pt x="191" y="229"/>
                    </a:cubicBezTo>
                    <a:cubicBezTo>
                      <a:pt x="191" y="234"/>
                      <a:pt x="187" y="238"/>
                      <a:pt x="182" y="238"/>
                    </a:cubicBezTo>
                    <a:close/>
                    <a:moveTo>
                      <a:pt x="7" y="16"/>
                    </a:moveTo>
                    <a:cubicBezTo>
                      <a:pt x="7" y="11"/>
                      <a:pt x="11" y="7"/>
                      <a:pt x="16" y="7"/>
                    </a:cubicBezTo>
                    <a:cubicBezTo>
                      <a:pt x="182" y="7"/>
                      <a:pt x="182" y="7"/>
                      <a:pt x="182" y="7"/>
                    </a:cubicBezTo>
                    <a:cubicBezTo>
                      <a:pt x="187" y="7"/>
                      <a:pt x="191" y="11"/>
                      <a:pt x="191" y="16"/>
                    </a:cubicBezTo>
                    <a:cubicBezTo>
                      <a:pt x="191" y="61"/>
                      <a:pt x="191" y="61"/>
                      <a:pt x="191" y="61"/>
                    </a:cubicBezTo>
                    <a:cubicBezTo>
                      <a:pt x="7" y="61"/>
                      <a:pt x="7" y="61"/>
                      <a:pt x="7" y="61"/>
                    </a:cubicBezTo>
                    <a:lnTo>
                      <a:pt x="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89" name="Freeform 216">
                <a:extLst>
                  <a:ext uri="{FF2B5EF4-FFF2-40B4-BE49-F238E27FC236}">
                    <a16:creationId xmlns:a16="http://schemas.microsoft.com/office/drawing/2014/main" id="{4D447154-1CE4-4BD3-AB46-1D80062911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3997" y="1896702"/>
                <a:ext cx="50800" cy="50800"/>
              </a:xfrm>
              <a:custGeom>
                <a:avLst/>
                <a:gdLst>
                  <a:gd name="T0" fmla="*/ 15 w 30"/>
                  <a:gd name="T1" fmla="*/ 0 h 30"/>
                  <a:gd name="T2" fmla="*/ 0 w 30"/>
                  <a:gd name="T3" fmla="*/ 15 h 30"/>
                  <a:gd name="T4" fmla="*/ 15 w 30"/>
                  <a:gd name="T5" fmla="*/ 30 h 30"/>
                  <a:gd name="T6" fmla="*/ 30 w 30"/>
                  <a:gd name="T7" fmla="*/ 15 h 30"/>
                  <a:gd name="T8" fmla="*/ 15 w 30"/>
                  <a:gd name="T9" fmla="*/ 0 h 30"/>
                  <a:gd name="T10" fmla="*/ 14 w 30"/>
                  <a:gd name="T11" fmla="*/ 6 h 30"/>
                  <a:gd name="T12" fmla="*/ 17 w 30"/>
                  <a:gd name="T13" fmla="*/ 6 h 30"/>
                  <a:gd name="T14" fmla="*/ 8 w 30"/>
                  <a:gd name="T15" fmla="*/ 20 h 30"/>
                  <a:gd name="T16" fmla="*/ 6 w 30"/>
                  <a:gd name="T17" fmla="*/ 15 h 30"/>
                  <a:gd name="T18" fmla="*/ 14 w 30"/>
                  <a:gd name="T19" fmla="*/ 6 h 30"/>
                  <a:gd name="T20" fmla="*/ 15 w 30"/>
                  <a:gd name="T21" fmla="*/ 24 h 30"/>
                  <a:gd name="T22" fmla="*/ 13 w 30"/>
                  <a:gd name="T23" fmla="*/ 24 h 30"/>
                  <a:gd name="T24" fmla="*/ 12 w 30"/>
                  <a:gd name="T25" fmla="*/ 24 h 30"/>
                  <a:gd name="T26" fmla="*/ 22 w 30"/>
                  <a:gd name="T27" fmla="*/ 9 h 30"/>
                  <a:gd name="T28" fmla="*/ 24 w 30"/>
                  <a:gd name="T29" fmla="*/ 15 h 30"/>
                  <a:gd name="T30" fmla="*/ 15 w 30"/>
                  <a:gd name="T31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7" y="0"/>
                      <a:pt x="0" y="6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  <a:close/>
                    <a:moveTo>
                      <a:pt x="14" y="6"/>
                    </a:moveTo>
                    <a:cubicBezTo>
                      <a:pt x="15" y="6"/>
                      <a:pt x="16" y="6"/>
                      <a:pt x="17" y="6"/>
                    </a:cubicBezTo>
                    <a:cubicBezTo>
                      <a:pt x="13" y="11"/>
                      <a:pt x="8" y="19"/>
                      <a:pt x="8" y="20"/>
                    </a:cubicBezTo>
                    <a:cubicBezTo>
                      <a:pt x="6" y="18"/>
                      <a:pt x="6" y="17"/>
                      <a:pt x="6" y="15"/>
                    </a:cubicBezTo>
                    <a:cubicBezTo>
                      <a:pt x="6" y="15"/>
                      <a:pt x="6" y="6"/>
                      <a:pt x="14" y="6"/>
                    </a:cubicBezTo>
                    <a:close/>
                    <a:moveTo>
                      <a:pt x="15" y="24"/>
                    </a:moveTo>
                    <a:cubicBezTo>
                      <a:pt x="14" y="24"/>
                      <a:pt x="14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3"/>
                      <a:pt x="19" y="13"/>
                      <a:pt x="22" y="9"/>
                    </a:cubicBezTo>
                    <a:cubicBezTo>
                      <a:pt x="24" y="10"/>
                      <a:pt x="24" y="13"/>
                      <a:pt x="24" y="15"/>
                    </a:cubicBezTo>
                    <a:cubicBezTo>
                      <a:pt x="24" y="20"/>
                      <a:pt x="2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0" name="Freeform 217">
                <a:extLst>
                  <a:ext uri="{FF2B5EF4-FFF2-40B4-BE49-F238E27FC236}">
                    <a16:creationId xmlns:a16="http://schemas.microsoft.com/office/drawing/2014/main" id="{63F826F4-31D3-4F96-9436-D24B71C94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3847" y="1896702"/>
                <a:ext cx="47625" cy="49213"/>
              </a:xfrm>
              <a:custGeom>
                <a:avLst/>
                <a:gdLst>
                  <a:gd name="T0" fmla="*/ 14 w 28"/>
                  <a:gd name="T1" fmla="*/ 0 h 29"/>
                  <a:gd name="T2" fmla="*/ 0 w 28"/>
                  <a:gd name="T3" fmla="*/ 15 h 29"/>
                  <a:gd name="T4" fmla="*/ 14 w 28"/>
                  <a:gd name="T5" fmla="*/ 29 h 29"/>
                  <a:gd name="T6" fmla="*/ 28 w 28"/>
                  <a:gd name="T7" fmla="*/ 15 h 29"/>
                  <a:gd name="T8" fmla="*/ 14 w 28"/>
                  <a:gd name="T9" fmla="*/ 0 h 29"/>
                  <a:gd name="T10" fmla="*/ 14 w 28"/>
                  <a:gd name="T11" fmla="*/ 22 h 29"/>
                  <a:gd name="T12" fmla="*/ 6 w 28"/>
                  <a:gd name="T13" fmla="*/ 15 h 29"/>
                  <a:gd name="T14" fmla="*/ 14 w 28"/>
                  <a:gd name="T15" fmla="*/ 7 h 29"/>
                  <a:gd name="T16" fmla="*/ 22 w 28"/>
                  <a:gd name="T17" fmla="*/ 15 h 29"/>
                  <a:gd name="T18" fmla="*/ 14 w 28"/>
                  <a:gd name="T1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9">
                    <a:moveTo>
                      <a:pt x="14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22" y="29"/>
                      <a:pt x="28" y="23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9"/>
                      <a:pt x="6" y="15"/>
                    </a:cubicBezTo>
                    <a:cubicBezTo>
                      <a:pt x="6" y="10"/>
                      <a:pt x="10" y="7"/>
                      <a:pt x="14" y="7"/>
                    </a:cubicBezTo>
                    <a:cubicBezTo>
                      <a:pt x="18" y="7"/>
                      <a:pt x="22" y="10"/>
                      <a:pt x="22" y="15"/>
                    </a:cubicBezTo>
                    <a:cubicBezTo>
                      <a:pt x="22" y="19"/>
                      <a:pt x="18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1" name="Freeform 218">
                <a:extLst>
                  <a:ext uri="{FF2B5EF4-FFF2-40B4-BE49-F238E27FC236}">
                    <a16:creationId xmlns:a16="http://schemas.microsoft.com/office/drawing/2014/main" id="{F42C9A2D-B705-47F1-BF9E-FED02DA205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060" y="2007827"/>
                <a:ext cx="239713" cy="239713"/>
              </a:xfrm>
              <a:custGeom>
                <a:avLst/>
                <a:gdLst>
                  <a:gd name="T0" fmla="*/ 71 w 141"/>
                  <a:gd name="T1" fmla="*/ 0 h 141"/>
                  <a:gd name="T2" fmla="*/ 0 w 141"/>
                  <a:gd name="T3" fmla="*/ 71 h 141"/>
                  <a:gd name="T4" fmla="*/ 71 w 141"/>
                  <a:gd name="T5" fmla="*/ 141 h 141"/>
                  <a:gd name="T6" fmla="*/ 141 w 141"/>
                  <a:gd name="T7" fmla="*/ 71 h 141"/>
                  <a:gd name="T8" fmla="*/ 71 w 141"/>
                  <a:gd name="T9" fmla="*/ 0 h 141"/>
                  <a:gd name="T10" fmla="*/ 71 w 141"/>
                  <a:gd name="T11" fmla="*/ 135 h 141"/>
                  <a:gd name="T12" fmla="*/ 7 w 141"/>
                  <a:gd name="T13" fmla="*/ 71 h 141"/>
                  <a:gd name="T14" fmla="*/ 71 w 141"/>
                  <a:gd name="T15" fmla="*/ 7 h 141"/>
                  <a:gd name="T16" fmla="*/ 135 w 141"/>
                  <a:gd name="T17" fmla="*/ 71 h 141"/>
                  <a:gd name="T18" fmla="*/ 71 w 141"/>
                  <a:gd name="T19" fmla="*/ 13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71" y="0"/>
                    </a:move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lose/>
                    <a:moveTo>
                      <a:pt x="71" y="135"/>
                    </a:moveTo>
                    <a:cubicBezTo>
                      <a:pt x="36" y="135"/>
                      <a:pt x="7" y="106"/>
                      <a:pt x="7" y="71"/>
                    </a:cubicBezTo>
                    <a:cubicBezTo>
                      <a:pt x="7" y="36"/>
                      <a:pt x="36" y="7"/>
                      <a:pt x="71" y="7"/>
                    </a:cubicBezTo>
                    <a:cubicBezTo>
                      <a:pt x="106" y="7"/>
                      <a:pt x="135" y="36"/>
                      <a:pt x="135" y="71"/>
                    </a:cubicBezTo>
                    <a:cubicBezTo>
                      <a:pt x="135" y="106"/>
                      <a:pt x="106" y="135"/>
                      <a:pt x="71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2" name="Freeform 219">
                <a:extLst>
                  <a:ext uri="{FF2B5EF4-FFF2-40B4-BE49-F238E27FC236}">
                    <a16:creationId xmlns:a16="http://schemas.microsoft.com/office/drawing/2014/main" id="{C7E2EC42-3D28-48DA-9F8E-94D0C3FBED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0335" y="2052277"/>
                <a:ext cx="150813" cy="153988"/>
              </a:xfrm>
              <a:custGeom>
                <a:avLst/>
                <a:gdLst>
                  <a:gd name="T0" fmla="*/ 83 w 88"/>
                  <a:gd name="T1" fmla="*/ 32 h 91"/>
                  <a:gd name="T2" fmla="*/ 84 w 88"/>
                  <a:gd name="T3" fmla="*/ 31 h 91"/>
                  <a:gd name="T4" fmla="*/ 86 w 88"/>
                  <a:gd name="T5" fmla="*/ 31 h 91"/>
                  <a:gd name="T6" fmla="*/ 87 w 88"/>
                  <a:gd name="T7" fmla="*/ 26 h 91"/>
                  <a:gd name="T8" fmla="*/ 46 w 88"/>
                  <a:gd name="T9" fmla="*/ 0 h 91"/>
                  <a:gd name="T10" fmla="*/ 0 w 88"/>
                  <a:gd name="T11" fmla="*/ 46 h 91"/>
                  <a:gd name="T12" fmla="*/ 46 w 88"/>
                  <a:gd name="T13" fmla="*/ 91 h 91"/>
                  <a:gd name="T14" fmla="*/ 86 w 88"/>
                  <a:gd name="T15" fmla="*/ 67 h 91"/>
                  <a:gd name="T16" fmla="*/ 86 w 88"/>
                  <a:gd name="T17" fmla="*/ 65 h 91"/>
                  <a:gd name="T18" fmla="*/ 87 w 88"/>
                  <a:gd name="T19" fmla="*/ 63 h 91"/>
                  <a:gd name="T20" fmla="*/ 85 w 88"/>
                  <a:gd name="T21" fmla="*/ 59 h 91"/>
                  <a:gd name="T22" fmla="*/ 74 w 88"/>
                  <a:gd name="T23" fmla="*/ 45 h 91"/>
                  <a:gd name="T24" fmla="*/ 83 w 88"/>
                  <a:gd name="T25" fmla="*/ 32 h 91"/>
                  <a:gd name="T26" fmla="*/ 80 w 88"/>
                  <a:gd name="T27" fmla="*/ 64 h 91"/>
                  <a:gd name="T28" fmla="*/ 46 w 88"/>
                  <a:gd name="T29" fmla="*/ 85 h 91"/>
                  <a:gd name="T30" fmla="*/ 7 w 88"/>
                  <a:gd name="T31" fmla="*/ 46 h 91"/>
                  <a:gd name="T32" fmla="*/ 46 w 88"/>
                  <a:gd name="T33" fmla="*/ 7 h 91"/>
                  <a:gd name="T34" fmla="*/ 80 w 88"/>
                  <a:gd name="T35" fmla="*/ 26 h 91"/>
                  <a:gd name="T36" fmla="*/ 68 w 88"/>
                  <a:gd name="T37" fmla="*/ 45 h 91"/>
                  <a:gd name="T38" fmla="*/ 80 w 88"/>
                  <a:gd name="T39" fmla="*/ 6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8" h="91">
                    <a:moveTo>
                      <a:pt x="83" y="32"/>
                    </a:moveTo>
                    <a:cubicBezTo>
                      <a:pt x="83" y="31"/>
                      <a:pt x="84" y="31"/>
                      <a:pt x="84" y="31"/>
                    </a:cubicBezTo>
                    <a:cubicBezTo>
                      <a:pt x="85" y="31"/>
                      <a:pt x="85" y="31"/>
                      <a:pt x="86" y="31"/>
                    </a:cubicBezTo>
                    <a:cubicBezTo>
                      <a:pt x="87" y="30"/>
                      <a:pt x="88" y="28"/>
                      <a:pt x="87" y="26"/>
                    </a:cubicBezTo>
                    <a:cubicBezTo>
                      <a:pt x="80" y="10"/>
                      <a:pt x="63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71"/>
                      <a:pt x="21" y="91"/>
                      <a:pt x="46" y="91"/>
                    </a:cubicBezTo>
                    <a:cubicBezTo>
                      <a:pt x="63" y="91"/>
                      <a:pt x="78" y="82"/>
                      <a:pt x="86" y="67"/>
                    </a:cubicBezTo>
                    <a:cubicBezTo>
                      <a:pt x="87" y="66"/>
                      <a:pt x="87" y="66"/>
                      <a:pt x="86" y="65"/>
                    </a:cubicBezTo>
                    <a:cubicBezTo>
                      <a:pt x="87" y="64"/>
                      <a:pt x="87" y="64"/>
                      <a:pt x="87" y="63"/>
                    </a:cubicBezTo>
                    <a:cubicBezTo>
                      <a:pt x="88" y="61"/>
                      <a:pt x="87" y="60"/>
                      <a:pt x="85" y="59"/>
                    </a:cubicBezTo>
                    <a:cubicBezTo>
                      <a:pt x="79" y="57"/>
                      <a:pt x="74" y="52"/>
                      <a:pt x="74" y="45"/>
                    </a:cubicBezTo>
                    <a:cubicBezTo>
                      <a:pt x="74" y="39"/>
                      <a:pt x="78" y="34"/>
                      <a:pt x="83" y="32"/>
                    </a:cubicBezTo>
                    <a:close/>
                    <a:moveTo>
                      <a:pt x="80" y="64"/>
                    </a:moveTo>
                    <a:cubicBezTo>
                      <a:pt x="73" y="77"/>
                      <a:pt x="60" y="85"/>
                      <a:pt x="46" y="85"/>
                    </a:cubicBezTo>
                    <a:cubicBezTo>
                      <a:pt x="24" y="85"/>
                      <a:pt x="7" y="67"/>
                      <a:pt x="7" y="46"/>
                    </a:cubicBezTo>
                    <a:cubicBezTo>
                      <a:pt x="7" y="24"/>
                      <a:pt x="24" y="7"/>
                      <a:pt x="46" y="7"/>
                    </a:cubicBezTo>
                    <a:cubicBezTo>
                      <a:pt x="60" y="7"/>
                      <a:pt x="73" y="14"/>
                      <a:pt x="80" y="26"/>
                    </a:cubicBezTo>
                    <a:cubicBezTo>
                      <a:pt x="72" y="30"/>
                      <a:pt x="68" y="37"/>
                      <a:pt x="68" y="45"/>
                    </a:cubicBezTo>
                    <a:cubicBezTo>
                      <a:pt x="68" y="53"/>
                      <a:pt x="73" y="61"/>
                      <a:pt x="8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3" name="Freeform 220">
                <a:extLst>
                  <a:ext uri="{FF2B5EF4-FFF2-40B4-BE49-F238E27FC236}">
                    <a16:creationId xmlns:a16="http://schemas.microsoft.com/office/drawing/2014/main" id="{C35D7307-202D-47DF-B0D1-274FA3E3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960" y="2080852"/>
                <a:ext cx="15875" cy="12700"/>
              </a:xfrm>
              <a:custGeom>
                <a:avLst/>
                <a:gdLst>
                  <a:gd name="T0" fmla="*/ 3 w 9"/>
                  <a:gd name="T1" fmla="*/ 8 h 8"/>
                  <a:gd name="T2" fmla="*/ 5 w 9"/>
                  <a:gd name="T3" fmla="*/ 7 h 8"/>
                  <a:gd name="T4" fmla="*/ 7 w 9"/>
                  <a:gd name="T5" fmla="*/ 6 h 8"/>
                  <a:gd name="T6" fmla="*/ 8 w 9"/>
                  <a:gd name="T7" fmla="*/ 2 h 8"/>
                  <a:gd name="T8" fmla="*/ 4 w 9"/>
                  <a:gd name="T9" fmla="*/ 0 h 8"/>
                  <a:gd name="T10" fmla="*/ 2 w 9"/>
                  <a:gd name="T11" fmla="*/ 1 h 8"/>
                  <a:gd name="T12" fmla="*/ 1 w 9"/>
                  <a:gd name="T13" fmla="*/ 6 h 8"/>
                  <a:gd name="T14" fmla="*/ 3 w 9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3" y="8"/>
                    </a:moveTo>
                    <a:cubicBezTo>
                      <a:pt x="4" y="8"/>
                      <a:pt x="5" y="7"/>
                      <a:pt x="5" y="7"/>
                    </a:cubicBezTo>
                    <a:cubicBezTo>
                      <a:pt x="6" y="7"/>
                      <a:pt x="6" y="6"/>
                      <a:pt x="7" y="6"/>
                    </a:cubicBezTo>
                    <a:cubicBezTo>
                      <a:pt x="8" y="5"/>
                      <a:pt x="9" y="3"/>
                      <a:pt x="8" y="2"/>
                    </a:cubicBezTo>
                    <a:cubicBezTo>
                      <a:pt x="7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1" y="7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4" name="Freeform 221">
                <a:extLst>
                  <a:ext uri="{FF2B5EF4-FFF2-40B4-BE49-F238E27FC236}">
                    <a16:creationId xmlns:a16="http://schemas.microsoft.com/office/drawing/2014/main" id="{0223C830-31DE-4C88-929A-39A715C77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7322" y="2093552"/>
                <a:ext cx="39688" cy="84138"/>
              </a:xfrm>
              <a:custGeom>
                <a:avLst/>
                <a:gdLst>
                  <a:gd name="T0" fmla="*/ 21 w 24"/>
                  <a:gd name="T1" fmla="*/ 43 h 49"/>
                  <a:gd name="T2" fmla="*/ 7 w 24"/>
                  <a:gd name="T3" fmla="*/ 20 h 49"/>
                  <a:gd name="T4" fmla="*/ 12 w 24"/>
                  <a:gd name="T5" fmla="*/ 5 h 49"/>
                  <a:gd name="T6" fmla="*/ 12 w 24"/>
                  <a:gd name="T7" fmla="*/ 1 h 49"/>
                  <a:gd name="T8" fmla="*/ 7 w 24"/>
                  <a:gd name="T9" fmla="*/ 1 h 49"/>
                  <a:gd name="T10" fmla="*/ 0 w 24"/>
                  <a:gd name="T11" fmla="*/ 20 h 49"/>
                  <a:gd name="T12" fmla="*/ 19 w 24"/>
                  <a:gd name="T13" fmla="*/ 49 h 49"/>
                  <a:gd name="T14" fmla="*/ 20 w 24"/>
                  <a:gd name="T15" fmla="*/ 49 h 49"/>
                  <a:gd name="T16" fmla="*/ 23 w 24"/>
                  <a:gd name="T17" fmla="*/ 47 h 49"/>
                  <a:gd name="T18" fmla="*/ 21 w 24"/>
                  <a:gd name="T1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49">
                    <a:moveTo>
                      <a:pt x="21" y="43"/>
                    </a:moveTo>
                    <a:cubicBezTo>
                      <a:pt x="12" y="39"/>
                      <a:pt x="7" y="30"/>
                      <a:pt x="7" y="20"/>
                    </a:cubicBezTo>
                    <a:cubicBezTo>
                      <a:pt x="7" y="15"/>
                      <a:pt x="9" y="10"/>
                      <a:pt x="12" y="5"/>
                    </a:cubicBezTo>
                    <a:cubicBezTo>
                      <a:pt x="13" y="4"/>
                      <a:pt x="13" y="2"/>
                      <a:pt x="12" y="1"/>
                    </a:cubicBezTo>
                    <a:cubicBezTo>
                      <a:pt x="10" y="0"/>
                      <a:pt x="8" y="0"/>
                      <a:pt x="7" y="1"/>
                    </a:cubicBezTo>
                    <a:cubicBezTo>
                      <a:pt x="3" y="7"/>
                      <a:pt x="0" y="14"/>
                      <a:pt x="0" y="20"/>
                    </a:cubicBezTo>
                    <a:cubicBezTo>
                      <a:pt x="0" y="33"/>
                      <a:pt x="7" y="44"/>
                      <a:pt x="19" y="49"/>
                    </a:cubicBezTo>
                    <a:cubicBezTo>
                      <a:pt x="19" y="49"/>
                      <a:pt x="19" y="49"/>
                      <a:pt x="20" y="49"/>
                    </a:cubicBezTo>
                    <a:cubicBezTo>
                      <a:pt x="21" y="49"/>
                      <a:pt x="22" y="48"/>
                      <a:pt x="23" y="47"/>
                    </a:cubicBezTo>
                    <a:cubicBezTo>
                      <a:pt x="24" y="45"/>
                      <a:pt x="23" y="43"/>
                      <a:pt x="2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5" name="Freeform 222">
                <a:extLst>
                  <a:ext uri="{FF2B5EF4-FFF2-40B4-BE49-F238E27FC236}">
                    <a16:creationId xmlns:a16="http://schemas.microsoft.com/office/drawing/2014/main" id="{66FA9B35-06D7-4231-AA14-0383642F1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7947" y="1898290"/>
                <a:ext cx="100013" cy="50800"/>
              </a:xfrm>
              <a:custGeom>
                <a:avLst/>
                <a:gdLst>
                  <a:gd name="T0" fmla="*/ 52 w 59"/>
                  <a:gd name="T1" fmla="*/ 0 h 30"/>
                  <a:gd name="T2" fmla="*/ 7 w 59"/>
                  <a:gd name="T3" fmla="*/ 0 h 30"/>
                  <a:gd name="T4" fmla="*/ 0 w 59"/>
                  <a:gd name="T5" fmla="*/ 7 h 30"/>
                  <a:gd name="T6" fmla="*/ 0 w 59"/>
                  <a:gd name="T7" fmla="*/ 23 h 30"/>
                  <a:gd name="T8" fmla="*/ 7 w 59"/>
                  <a:gd name="T9" fmla="*/ 30 h 30"/>
                  <a:gd name="T10" fmla="*/ 52 w 59"/>
                  <a:gd name="T11" fmla="*/ 30 h 30"/>
                  <a:gd name="T12" fmla="*/ 59 w 59"/>
                  <a:gd name="T13" fmla="*/ 23 h 30"/>
                  <a:gd name="T14" fmla="*/ 59 w 59"/>
                  <a:gd name="T15" fmla="*/ 7 h 30"/>
                  <a:gd name="T16" fmla="*/ 52 w 59"/>
                  <a:gd name="T17" fmla="*/ 0 h 30"/>
                  <a:gd name="T18" fmla="*/ 53 w 59"/>
                  <a:gd name="T19" fmla="*/ 23 h 30"/>
                  <a:gd name="T20" fmla="*/ 52 w 59"/>
                  <a:gd name="T21" fmla="*/ 23 h 30"/>
                  <a:gd name="T22" fmla="*/ 7 w 59"/>
                  <a:gd name="T23" fmla="*/ 23 h 30"/>
                  <a:gd name="T24" fmla="*/ 6 w 59"/>
                  <a:gd name="T25" fmla="*/ 23 h 30"/>
                  <a:gd name="T26" fmla="*/ 6 w 59"/>
                  <a:gd name="T27" fmla="*/ 7 h 30"/>
                  <a:gd name="T28" fmla="*/ 7 w 59"/>
                  <a:gd name="T29" fmla="*/ 7 h 30"/>
                  <a:gd name="T30" fmla="*/ 52 w 59"/>
                  <a:gd name="T31" fmla="*/ 7 h 30"/>
                  <a:gd name="T32" fmla="*/ 53 w 59"/>
                  <a:gd name="T33" fmla="*/ 7 h 30"/>
                  <a:gd name="T34" fmla="*/ 53 w 59"/>
                  <a:gd name="T35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30">
                    <a:moveTo>
                      <a:pt x="5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3" y="30"/>
                      <a:pt x="7" y="30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6" y="30"/>
                      <a:pt x="59" y="27"/>
                      <a:pt x="59" y="2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3"/>
                      <a:pt x="56" y="0"/>
                      <a:pt x="52" y="0"/>
                    </a:cubicBezTo>
                    <a:close/>
                    <a:moveTo>
                      <a:pt x="53" y="23"/>
                    </a:moveTo>
                    <a:cubicBezTo>
                      <a:pt x="53" y="23"/>
                      <a:pt x="53" y="23"/>
                      <a:pt x="52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6" y="23"/>
                      <a:pt x="6" y="2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lnTo>
                      <a:pt x="53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6" name="Freeform 223">
                <a:extLst>
                  <a:ext uri="{FF2B5EF4-FFF2-40B4-BE49-F238E27FC236}">
                    <a16:creationId xmlns:a16="http://schemas.microsoft.com/office/drawing/2014/main" id="{4F18BC20-B9ED-416C-BD6E-6CBE80F7D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772" y="1903052"/>
                <a:ext cx="11113" cy="12700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4 h 7"/>
                  <a:gd name="T4" fmla="*/ 1 w 6"/>
                  <a:gd name="T5" fmla="*/ 6 h 7"/>
                  <a:gd name="T6" fmla="*/ 3 w 6"/>
                  <a:gd name="T7" fmla="*/ 7 h 7"/>
                  <a:gd name="T8" fmla="*/ 5 w 6"/>
                  <a:gd name="T9" fmla="*/ 6 h 7"/>
                  <a:gd name="T10" fmla="*/ 6 w 6"/>
                  <a:gd name="T11" fmla="*/ 4 h 7"/>
                  <a:gd name="T12" fmla="*/ 5 w 6"/>
                  <a:gd name="T13" fmla="*/ 1 h 7"/>
                  <a:gd name="T14" fmla="*/ 1 w 6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1" y="1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3"/>
                      <a:pt x="6" y="2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97" name="Freeform 224">
                <a:extLst>
                  <a:ext uri="{FF2B5EF4-FFF2-40B4-BE49-F238E27FC236}">
                    <a16:creationId xmlns:a16="http://schemas.microsoft.com/office/drawing/2014/main" id="{4B57D857-4205-4A0E-94FC-94654AE11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772" y="1926865"/>
                <a:ext cx="11113" cy="12700"/>
              </a:xfrm>
              <a:custGeom>
                <a:avLst/>
                <a:gdLst>
                  <a:gd name="T0" fmla="*/ 1 w 6"/>
                  <a:gd name="T1" fmla="*/ 2 h 7"/>
                  <a:gd name="T2" fmla="*/ 0 w 6"/>
                  <a:gd name="T3" fmla="*/ 4 h 7"/>
                  <a:gd name="T4" fmla="*/ 1 w 6"/>
                  <a:gd name="T5" fmla="*/ 6 h 7"/>
                  <a:gd name="T6" fmla="*/ 3 w 6"/>
                  <a:gd name="T7" fmla="*/ 7 h 7"/>
                  <a:gd name="T8" fmla="*/ 5 w 6"/>
                  <a:gd name="T9" fmla="*/ 6 h 7"/>
                  <a:gd name="T10" fmla="*/ 6 w 6"/>
                  <a:gd name="T11" fmla="*/ 4 h 7"/>
                  <a:gd name="T12" fmla="*/ 5 w 6"/>
                  <a:gd name="T13" fmla="*/ 2 h 7"/>
                  <a:gd name="T14" fmla="*/ 1 w 6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1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0"/>
                      <a:pt x="2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5143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B9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8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3A8E-7628-4EDB-9E17-FCB48BC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5B36-26B7-4DA4-A33A-848D8C04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Is it feasible to model customer attrition using claim data and achieve actionable results?</a:t>
            </a:r>
          </a:p>
          <a:p>
            <a:r>
              <a:rPr lang="en-US" dirty="0"/>
              <a:t> Can specific attributes associated with high likelihood of attrition be derived?</a:t>
            </a:r>
          </a:p>
        </p:txBody>
      </p:sp>
    </p:spTree>
    <p:extLst>
      <p:ext uri="{BB962C8B-B14F-4D97-AF65-F5344CB8AC3E}">
        <p14:creationId xmlns:p14="http://schemas.microsoft.com/office/powerpoint/2010/main" val="19355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8C1-0860-4B99-B1D0-D45C4C1C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5B679B-66D6-4422-9032-4D237A8AF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70548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60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8C1-0860-4B99-B1D0-D45C4C1C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F10B-0955-488E-AE02-76A9D937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97670" cy="43513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Post-claim survey responses + claim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Customer level claims + enrollment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Zip code level demographics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Emotion lexicons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NRC Emotion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NRC Valence, Arousal, &amp; Dominance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NRC Affect Intensity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72E8687F-1D48-4763-AAC5-1A93A23C8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253" y="1920048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57D0793-0B6F-4780-88A3-9EA5747D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7724" y="1920048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0917FF7-FC92-483E-ACFE-FAD49543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847" y="192004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9A5B39-2353-4592-BD76-F1FC7E86B0CB}"/>
              </a:ext>
            </a:extLst>
          </p:cNvPr>
          <p:cNvSpPr/>
          <p:nvPr/>
        </p:nvSpPr>
        <p:spPr>
          <a:xfrm>
            <a:off x="7421434" y="2832236"/>
            <a:ext cx="1970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[VW_AMSDOM_SURVEY_DETAIL]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[AMSDOM_CLAIM]</a:t>
            </a:r>
          </a:p>
        </p:txBody>
      </p:sp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CB6B7F6-8DED-4BDB-BC1F-68DFBE6AA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093" y="5890014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">
            <a:extLst>
              <a:ext uri="{FF2B5EF4-FFF2-40B4-BE49-F238E27FC236}">
                <a16:creationId xmlns:a16="http://schemas.microsoft.com/office/drawing/2014/main" id="{D4875757-436B-4891-955D-1746F5DBC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4296" y="4307130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1454ED-0573-493E-813F-46CE9E4981D6}"/>
              </a:ext>
            </a:extLst>
          </p:cNvPr>
          <p:cNvSpPr/>
          <p:nvPr/>
        </p:nvSpPr>
        <p:spPr>
          <a:xfrm>
            <a:off x="9472487" y="2832236"/>
            <a:ext cx="18069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[FACT_ENROLLMENT]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</a:rPr>
              <a:t>[DIM_CARRIER]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[DIM_ENROLLMENT_DETAIL]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[DIM_LOCATION]</a:t>
            </a:r>
          </a:p>
          <a:p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6E2D12-841D-491B-B2D5-0265E9428867}"/>
              </a:ext>
            </a:extLst>
          </p:cNvPr>
          <p:cNvSpPr/>
          <p:nvPr/>
        </p:nvSpPr>
        <p:spPr>
          <a:xfrm>
            <a:off x="7858761" y="1614639"/>
            <a:ext cx="10953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[DW_FORECAST]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354D9-9213-4F50-B999-84A38B1BA14A}"/>
              </a:ext>
            </a:extLst>
          </p:cNvPr>
          <p:cNvSpPr/>
          <p:nvPr/>
        </p:nvSpPr>
        <p:spPr>
          <a:xfrm>
            <a:off x="9953966" y="1614639"/>
            <a:ext cx="687436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[DW_GW]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Graphic 19" descr="Web design">
            <a:extLst>
              <a:ext uri="{FF2B5EF4-FFF2-40B4-BE49-F238E27FC236}">
                <a16:creationId xmlns:a16="http://schemas.microsoft.com/office/drawing/2014/main" id="{0F9ACF2E-8014-4ED1-A360-90902344F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3621" y="4307130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7F2463-E77A-4A5A-AAF9-F8E089824577}"/>
              </a:ext>
            </a:extLst>
          </p:cNvPr>
          <p:cNvSpPr/>
          <p:nvPr/>
        </p:nvSpPr>
        <p:spPr>
          <a:xfrm>
            <a:off x="6048698" y="1614639"/>
            <a:ext cx="1123720" cy="24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</a:rPr>
              <a:t>[DW_DA_USER]</a:t>
            </a:r>
            <a:endParaRPr lang="de-DE" sz="1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BAE71BDA-EE1B-4AB4-A196-CE4BCDB84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9714" y="5890014"/>
            <a:ext cx="914400" cy="914400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F16BB3B6-C706-449C-9439-D3347EABB317}"/>
              </a:ext>
            </a:extLst>
          </p:cNvPr>
          <p:cNvSpPr/>
          <p:nvPr/>
        </p:nvSpPr>
        <p:spPr>
          <a:xfrm rot="18655574">
            <a:off x="8935013" y="3248052"/>
            <a:ext cx="318052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90507F3-ECD2-4CBD-B277-2227AA55A421}"/>
              </a:ext>
            </a:extLst>
          </p:cNvPr>
          <p:cNvSpPr/>
          <p:nvPr/>
        </p:nvSpPr>
        <p:spPr>
          <a:xfrm>
            <a:off x="10057888" y="5201930"/>
            <a:ext cx="318052" cy="779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87FCE38-5350-404D-BD89-8EC734C4FDDA}"/>
              </a:ext>
            </a:extLst>
          </p:cNvPr>
          <p:cNvSpPr/>
          <p:nvPr/>
        </p:nvSpPr>
        <p:spPr>
          <a:xfrm>
            <a:off x="7303205" y="5201930"/>
            <a:ext cx="318052" cy="779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1189BE8-916A-4E40-BA6D-78DD5A9D4236}"/>
              </a:ext>
            </a:extLst>
          </p:cNvPr>
          <p:cNvSpPr/>
          <p:nvPr/>
        </p:nvSpPr>
        <p:spPr>
          <a:xfrm rot="1771136">
            <a:off x="7814603" y="3434638"/>
            <a:ext cx="318052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194BFE0-339F-4DB6-BEA9-4EF131ECE833}"/>
              </a:ext>
            </a:extLst>
          </p:cNvPr>
          <p:cNvSpPr/>
          <p:nvPr/>
        </p:nvSpPr>
        <p:spPr>
          <a:xfrm>
            <a:off x="10057888" y="3585748"/>
            <a:ext cx="318052" cy="779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02BD1E-3260-473A-8170-D0F573F88B7F}"/>
              </a:ext>
            </a:extLst>
          </p:cNvPr>
          <p:cNvSpPr/>
          <p:nvPr/>
        </p:nvSpPr>
        <p:spPr>
          <a:xfrm>
            <a:off x="5846191" y="2832236"/>
            <a:ext cx="1524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</a:rPr>
              <a:t>[DEMOGRAPHICS_ZIP5]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3373F71-5E3E-4116-BF92-4E745270BE49}"/>
              </a:ext>
            </a:extLst>
          </p:cNvPr>
          <p:cNvSpPr/>
          <p:nvPr/>
        </p:nvSpPr>
        <p:spPr>
          <a:xfrm rot="19914169">
            <a:off x="6757031" y="3375076"/>
            <a:ext cx="318052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47CB-DB98-4D55-BB51-F36000425BCB}"/>
              </a:ext>
            </a:extLst>
          </p:cNvPr>
          <p:cNvSpPr txBox="1"/>
          <p:nvPr/>
        </p:nvSpPr>
        <p:spPr>
          <a:xfrm>
            <a:off x="5846191" y="4572000"/>
            <a:ext cx="11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FA5FA-3BEB-40EC-A154-31898687C5D5}"/>
              </a:ext>
            </a:extLst>
          </p:cNvPr>
          <p:cNvSpPr txBox="1"/>
          <p:nvPr/>
        </p:nvSpPr>
        <p:spPr>
          <a:xfrm>
            <a:off x="8730070" y="4572000"/>
            <a:ext cx="11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FE821D-20FF-4629-81B1-D35882B8862D}"/>
              </a:ext>
            </a:extLst>
          </p:cNvPr>
          <p:cNvSpPr txBox="1"/>
          <p:nvPr/>
        </p:nvSpPr>
        <p:spPr>
          <a:xfrm>
            <a:off x="5846191" y="6170212"/>
            <a:ext cx="11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5BC875-C19E-4D0B-A4DC-42A0DACE17CF}"/>
              </a:ext>
            </a:extLst>
          </p:cNvPr>
          <p:cNvSpPr txBox="1"/>
          <p:nvPr/>
        </p:nvSpPr>
        <p:spPr>
          <a:xfrm>
            <a:off x="8730070" y="6170212"/>
            <a:ext cx="11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69341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9ED5-83FD-4EBB-B91E-A9BAC072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8B249-180D-48FE-9178-C7486204D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7" y="1872980"/>
            <a:ext cx="3582292" cy="2275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26E4A-1DFB-4097-971E-E688EAE36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4328031"/>
            <a:ext cx="5023636" cy="2410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1626A-FF9A-4A39-A0B8-C06C9CBCB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1854517"/>
            <a:ext cx="5023636" cy="2566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656869-6524-400B-8806-1A06E0471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2" y="4305237"/>
            <a:ext cx="3788463" cy="243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248A49-CA8E-46C0-B4E3-04295041D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36" y="2002618"/>
            <a:ext cx="2100350" cy="40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9ED5-83FD-4EBB-B91E-A9BAC072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AF72-6226-4387-8A3C-CA9EC966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99950" cy="4351337"/>
          </a:xfrm>
        </p:spPr>
        <p:txBody>
          <a:bodyPr/>
          <a:lstStyle/>
          <a:p>
            <a:r>
              <a:rPr lang="en-US" dirty="0"/>
              <a:t>High/low scrutiny buckets</a:t>
            </a:r>
          </a:p>
          <a:p>
            <a:r>
              <a:rPr lang="en-US" dirty="0"/>
              <a:t>Model, color, and capacity match features</a:t>
            </a:r>
          </a:p>
          <a:p>
            <a:r>
              <a:rPr lang="en-US" dirty="0"/>
              <a:t>Demographics</a:t>
            </a:r>
          </a:p>
          <a:p>
            <a:r>
              <a:rPr lang="en-US" dirty="0"/>
              <a:t>Features from text</a:t>
            </a:r>
          </a:p>
          <a:p>
            <a:pPr lvl="1"/>
            <a:r>
              <a:rPr lang="en-US" dirty="0"/>
              <a:t>Sentiment scores (VADER)</a:t>
            </a:r>
          </a:p>
          <a:p>
            <a:pPr lvl="1"/>
            <a:r>
              <a:rPr lang="en-US" dirty="0"/>
              <a:t>Emotion scores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C1627-5154-4D46-AEF1-63D8E41A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32" y="2963536"/>
            <a:ext cx="5978848" cy="1432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44A85-0AD5-4C6B-B0E5-8DD878BB3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632" y="4517924"/>
            <a:ext cx="4580915" cy="23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9ED5-83FD-4EBB-B91E-A9BAC072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9EC629-E46D-43CA-89B7-DBBD37E98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638692"/>
              </p:ext>
            </p:extLst>
          </p:nvPr>
        </p:nvGraphicFramePr>
        <p:xfrm>
          <a:off x="1261872" y="1828799"/>
          <a:ext cx="8906697" cy="473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83D3B-8FA4-4A7B-888A-68D16AC5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7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2630</TotalTime>
  <Words>1733</Words>
  <Application>Microsoft Office PowerPoint</Application>
  <PresentationFormat>Widescreen</PresentationFormat>
  <Paragraphs>301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Consolas</vt:lpstr>
      <vt:lpstr>Trebuchet MS</vt:lpstr>
      <vt:lpstr>Wingdings 2</vt:lpstr>
      <vt:lpstr>View</vt:lpstr>
      <vt:lpstr>Modeling Customer Attrition Based on Post-Event Insurance Data</vt:lpstr>
      <vt:lpstr>Motivation</vt:lpstr>
      <vt:lpstr>Background</vt:lpstr>
      <vt:lpstr>Project Goals</vt:lpstr>
      <vt:lpstr>Implementation</vt:lpstr>
      <vt:lpstr>Data Collection</vt:lpstr>
      <vt:lpstr>Data Characteristics</vt:lpstr>
      <vt:lpstr>Feature Engineering</vt:lpstr>
      <vt:lpstr>Models</vt:lpstr>
      <vt:lpstr>Results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Customer Attrition Based on Post-Event Insurance Data</dc:title>
  <dc:creator>Connie Schubert</dc:creator>
  <cp:lastModifiedBy>Connie Schubert</cp:lastModifiedBy>
  <cp:revision>56</cp:revision>
  <dcterms:created xsi:type="dcterms:W3CDTF">2019-12-03T23:46:45Z</dcterms:created>
  <dcterms:modified xsi:type="dcterms:W3CDTF">2019-12-05T19:44:27Z</dcterms:modified>
</cp:coreProperties>
</file>