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B0604020202020204" charset="0"/>
      <p:regular r:id="rId11"/>
      <p:bold r:id="rId12"/>
      <p:italic r:id="rId13"/>
      <p:boldItalic r:id="rId14"/>
    </p:embeddedFont>
    <p:embeddedFont>
      <p:font typeface="Raleway"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671ae110c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671ae110c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Constanza</a:t>
            </a:r>
            <a:endParaRPr/>
          </a:p>
          <a:p>
            <a:pPr marL="0" lvl="0" indent="0" algn="l" rtl="0">
              <a:spcBef>
                <a:spcPts val="0"/>
              </a:spcBef>
              <a:spcAft>
                <a:spcPts val="0"/>
              </a:spcAft>
              <a:buNone/>
            </a:pPr>
            <a:endParaRPr/>
          </a:p>
          <a:p>
            <a:pPr marL="457200" lvl="0" indent="-298450" algn="l" rtl="0">
              <a:lnSpc>
                <a:spcPct val="115000"/>
              </a:lnSpc>
              <a:spcBef>
                <a:spcPts val="0"/>
              </a:spcBef>
              <a:spcAft>
                <a:spcPts val="0"/>
              </a:spcAft>
              <a:buClr>
                <a:srgbClr val="000000"/>
              </a:buClr>
              <a:buSzPts val="1100"/>
              <a:buFont typeface="Arial"/>
              <a:buChar char="●"/>
            </a:pPr>
            <a:r>
              <a:rPr lang="en"/>
              <a:t>For instance, teachers across Oklahoma went on strike to protest low pay, overcrowded classrooms, and decreased education spending  in April of this year. The strike ended 10 days later after an agreement to increase salaries and funding was reached.</a:t>
            </a:r>
            <a:endParaRPr/>
          </a:p>
          <a:p>
            <a:pPr marL="457200" lvl="0" indent="-311150" algn="l" rtl="0">
              <a:lnSpc>
                <a:spcPct val="115000"/>
              </a:lnSpc>
              <a:spcBef>
                <a:spcPts val="0"/>
              </a:spcBef>
              <a:spcAft>
                <a:spcPts val="0"/>
              </a:spcAft>
              <a:buClr>
                <a:schemeClr val="accent1"/>
              </a:buClr>
              <a:buSzPts val="1300"/>
              <a:buFont typeface="Lato"/>
              <a:buChar char="●"/>
            </a:pPr>
            <a:r>
              <a:rPr lang="en"/>
              <a:t>Special purposes: school safety and mental health services</a:t>
            </a:r>
            <a:endParaRPr/>
          </a:p>
          <a:p>
            <a:pPr marL="457200" lvl="0" indent="-311150" algn="l" rtl="0">
              <a:lnSpc>
                <a:spcPct val="115000"/>
              </a:lnSpc>
              <a:spcBef>
                <a:spcPts val="0"/>
              </a:spcBef>
              <a:spcAft>
                <a:spcPts val="0"/>
              </a:spcAft>
              <a:buClr>
                <a:schemeClr val="accent1"/>
              </a:buClr>
              <a:buSzPts val="1300"/>
              <a:buFont typeface="Lato"/>
              <a:buChar char="●"/>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671ae110c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671ae110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Constanza</a:t>
            </a:r>
            <a:endParaRPr/>
          </a:p>
          <a:p>
            <a:pPr marL="457200" lvl="0" indent="-298450" algn="l" rtl="0">
              <a:lnSpc>
                <a:spcPct val="115000"/>
              </a:lnSpc>
              <a:spcBef>
                <a:spcPts val="0"/>
              </a:spcBef>
              <a:spcAft>
                <a:spcPts val="0"/>
              </a:spcAft>
              <a:buClr>
                <a:srgbClr val="000000"/>
              </a:buClr>
              <a:buSzPts val="1100"/>
              <a:buFont typeface="Arial"/>
              <a:buChar char="●"/>
            </a:pPr>
            <a:r>
              <a:rPr lang="en"/>
              <a:t>While this may be true, theoretically, we’ll be examining whether systemic funding inequalities still arise and their impact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71ae110c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71ae110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Paulo</a:t>
            </a:r>
            <a:endParaRPr/>
          </a:p>
          <a:p>
            <a:pPr marL="0" lvl="0" indent="0" algn="l" rtl="0">
              <a:spcBef>
                <a:spcPts val="0"/>
              </a:spcBef>
              <a:spcAft>
                <a:spcPts val="0"/>
              </a:spcAft>
              <a:buNone/>
            </a:pPr>
            <a:r>
              <a:rPr lang="en"/>
              <a:t>What we are trying to find out is the correlation between education and crime.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671ae110c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671ae110c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Constanza</a:t>
            </a:r>
            <a:endParaRPr/>
          </a:p>
          <a:p>
            <a:pPr marL="0" lvl="0" indent="0" algn="l" rtl="0">
              <a:spcBef>
                <a:spcPts val="0"/>
              </a:spcBef>
              <a:spcAft>
                <a:spcPts val="0"/>
              </a:spcAft>
              <a:buNone/>
            </a:pPr>
            <a:r>
              <a:rPr lang="en"/>
              <a:t>Visualizations: funding inequality based on geography, tie this to demographics; juvenile crime based on geography</a:t>
            </a:r>
            <a:endParaRPr/>
          </a:p>
          <a:p>
            <a:pPr marL="0" lvl="0" indent="0" algn="l" rtl="0">
              <a:lnSpc>
                <a:spcPct val="138000"/>
              </a:lnSpc>
              <a:spcBef>
                <a:spcPts val="0"/>
              </a:spcBef>
              <a:spcAft>
                <a:spcPts val="0"/>
              </a:spcAft>
              <a:buNone/>
            </a:pPr>
            <a:r>
              <a:rPr lang="en"/>
              <a:t>School performance: SAT/ACT scores, state assessments, school grades, improvement ratings</a:t>
            </a:r>
            <a:endParaRPr/>
          </a:p>
          <a:p>
            <a:pPr marL="0" lvl="0" indent="0" algn="l" rtl="0">
              <a:lnSpc>
                <a:spcPct val="138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38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38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38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671ae110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671ae110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Paulo</a:t>
            </a:r>
            <a:endParaRPr/>
          </a:p>
          <a:p>
            <a:pPr marL="0" lvl="0" indent="0" algn="l" rtl="0">
              <a:spcBef>
                <a:spcPts val="0"/>
              </a:spcBef>
              <a:spcAft>
                <a:spcPts val="0"/>
              </a:spcAft>
              <a:buNone/>
            </a:pPr>
            <a:endParaRPr/>
          </a:p>
          <a:p>
            <a:pPr marL="0" lvl="0" indent="0" algn="l" rtl="0">
              <a:spcBef>
                <a:spcPts val="0"/>
              </a:spcBef>
              <a:spcAft>
                <a:spcPts val="0"/>
              </a:spcAft>
              <a:buNone/>
            </a:pPr>
            <a:r>
              <a:rPr lang="en"/>
              <a:t>Cleaned the data and created some visualizations</a:t>
            </a:r>
            <a:endParaRPr/>
          </a:p>
          <a:p>
            <a:pPr marL="0" lvl="0" indent="0" algn="l" rtl="0">
              <a:spcBef>
                <a:spcPts val="0"/>
              </a:spcBef>
              <a:spcAft>
                <a:spcPts val="0"/>
              </a:spcAft>
              <a:buNone/>
            </a:pPr>
            <a:r>
              <a:rPr lang="en"/>
              <a:t>Next step is to finish merging finding data with arrest data and begin Florida-level analysis</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67a68b6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67a68b6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Paulo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680ef9d9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680ef9d9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Paulo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300"/>
              </a:spcAft>
              <a:buNone/>
            </a:pPr>
            <a:r>
              <a:rPr lang="en" sz="2600" b="0">
                <a:solidFill>
                  <a:srgbClr val="000000"/>
                </a:solidFill>
                <a:latin typeface="Arial"/>
                <a:ea typeface="Arial"/>
                <a:cs typeface="Arial"/>
                <a:sym typeface="Arial"/>
              </a:rPr>
              <a:t>Effect of School Funding Inequalities on School Performance and Juvenile Crime</a:t>
            </a:r>
            <a:endParaRPr/>
          </a:p>
        </p:txBody>
      </p:sp>
      <p:sp>
        <p:nvSpPr>
          <p:cNvPr id="87" name="Google Shape;87;p13"/>
          <p:cNvSpPr txBox="1">
            <a:spLocks noGrp="1"/>
          </p:cNvSpPr>
          <p:nvPr>
            <p:ph type="subTitle" idx="1"/>
          </p:nvPr>
        </p:nvSpPr>
        <p:spPr>
          <a:xfrm>
            <a:off x="729625" y="3172900"/>
            <a:ext cx="7688100" cy="120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Constanza Schubert</a:t>
            </a:r>
            <a:endParaRPr/>
          </a:p>
          <a:p>
            <a:pPr marL="0" lvl="0" indent="0" algn="l" rtl="0">
              <a:spcBef>
                <a:spcPts val="0"/>
              </a:spcBef>
              <a:spcAft>
                <a:spcPts val="0"/>
              </a:spcAft>
              <a:buNone/>
            </a:pPr>
            <a:r>
              <a:rPr lang="en"/>
              <a:t>Paulo Sosa	</a:t>
            </a:r>
            <a:endParaRPr/>
          </a:p>
          <a:p>
            <a:pPr marL="0" lvl="0" indent="0" algn="l" rtl="0">
              <a:spcBef>
                <a:spcPts val="0"/>
              </a:spcBef>
              <a:spcAft>
                <a:spcPts val="0"/>
              </a:spcAft>
              <a:buNone/>
            </a:pPr>
            <a:r>
              <a:rPr lang="en"/>
              <a:t>Lisbeth Santana</a:t>
            </a:r>
            <a:endParaRPr/>
          </a:p>
        </p:txBody>
      </p:sp>
      <p:pic>
        <p:nvPicPr>
          <p:cNvPr id="88" name="Google Shape;88;p13"/>
          <p:cNvPicPr preferRelativeResize="0"/>
          <p:nvPr/>
        </p:nvPicPr>
        <p:blipFill>
          <a:blip r:embed="rId3">
            <a:alphaModFix/>
          </a:blip>
          <a:stretch>
            <a:fillRect/>
          </a:stretch>
        </p:blipFill>
        <p:spPr>
          <a:xfrm>
            <a:off x="5691125" y="2466874"/>
            <a:ext cx="2976825" cy="2366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94" name="Google Shape;94;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000000"/>
              </a:buClr>
              <a:buSzPts val="1100"/>
              <a:buFont typeface="Arial"/>
              <a:buChar char="●"/>
            </a:pPr>
            <a:r>
              <a:rPr lang="en" sz="1400" dirty="0">
                <a:solidFill>
                  <a:srgbClr val="000000"/>
                </a:solidFill>
                <a:latin typeface="Arial"/>
                <a:ea typeface="Arial"/>
                <a:cs typeface="Arial"/>
                <a:sym typeface="Arial"/>
              </a:rPr>
              <a:t>Inspired by the rise of teacher-led strikes and protests and portrayal of their dire struggle by the media</a:t>
            </a:r>
            <a:endParaRPr sz="1400" dirty="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400" dirty="0">
                <a:solidFill>
                  <a:srgbClr val="000000"/>
                </a:solidFill>
                <a:latin typeface="Arial"/>
                <a:ea typeface="Arial"/>
                <a:cs typeface="Arial"/>
                <a:sym typeface="Arial"/>
              </a:rPr>
              <a:t>Macro-view of school funding characteristics across the nation is created and a detailed investigation into the funding crisis in Florida</a:t>
            </a:r>
            <a:endParaRPr sz="1400" dirty="0">
              <a:solidFill>
                <a:srgbClr val="000000"/>
              </a:solidFill>
              <a:latin typeface="Arial"/>
              <a:ea typeface="Arial"/>
              <a:cs typeface="Arial"/>
              <a:sym typeface="Arial"/>
            </a:endParaRPr>
          </a:p>
          <a:p>
            <a:pPr marL="914400" lvl="1" indent="-298450" algn="l" rtl="0">
              <a:lnSpc>
                <a:spcPct val="147115"/>
              </a:lnSpc>
              <a:spcBef>
                <a:spcPts val="0"/>
              </a:spcBef>
              <a:spcAft>
                <a:spcPts val="0"/>
              </a:spcAft>
              <a:buClr>
                <a:srgbClr val="000000"/>
              </a:buClr>
              <a:buSzPts val="1100"/>
              <a:buFont typeface="Arial"/>
              <a:buChar char="○"/>
            </a:pPr>
            <a:r>
              <a:rPr lang="en" sz="1400" dirty="0">
                <a:solidFill>
                  <a:srgbClr val="000000"/>
                </a:solidFill>
                <a:latin typeface="Arial"/>
                <a:ea typeface="Arial"/>
                <a:cs typeface="Arial"/>
                <a:sym typeface="Arial"/>
              </a:rPr>
              <a:t>Florida per student funding increase is reserved for specific purposes</a:t>
            </a:r>
            <a:endParaRPr sz="1400" dirty="0">
              <a:solidFill>
                <a:srgbClr val="000000"/>
              </a:solidFill>
              <a:latin typeface="Arial"/>
              <a:ea typeface="Arial"/>
              <a:cs typeface="Arial"/>
              <a:sym typeface="Arial"/>
            </a:endParaRPr>
          </a:p>
          <a:p>
            <a:pPr marL="914400" lvl="1" indent="-298450" algn="l" rtl="0">
              <a:lnSpc>
                <a:spcPct val="147115"/>
              </a:lnSpc>
              <a:spcBef>
                <a:spcPts val="0"/>
              </a:spcBef>
              <a:spcAft>
                <a:spcPts val="0"/>
              </a:spcAft>
              <a:buClr>
                <a:srgbClr val="000000"/>
              </a:buClr>
              <a:buSzPts val="1100"/>
              <a:buFont typeface="Arial"/>
              <a:buChar char="○"/>
            </a:pPr>
            <a:r>
              <a:rPr lang="en" sz="1400" dirty="0">
                <a:solidFill>
                  <a:srgbClr val="000000"/>
                </a:solidFill>
                <a:latin typeface="Arial"/>
                <a:ea typeface="Arial"/>
                <a:cs typeface="Arial"/>
                <a:sym typeface="Arial"/>
              </a:rPr>
              <a:t>Only has 47 cents per student to help pay for the regular rising cost of doing school district business</a:t>
            </a:r>
            <a:endParaRPr sz="1400" dirty="0">
              <a:solidFill>
                <a:srgbClr val="000000"/>
              </a:solidFill>
              <a:latin typeface="Arial"/>
              <a:ea typeface="Arial"/>
              <a:cs typeface="Arial"/>
              <a:sym typeface="Arial"/>
            </a:endParaRPr>
          </a:p>
          <a:p>
            <a:pPr marL="1371600" lvl="2" indent="-298450" algn="l" rtl="0">
              <a:lnSpc>
                <a:spcPct val="147115"/>
              </a:lnSpc>
              <a:spcBef>
                <a:spcPts val="0"/>
              </a:spcBef>
              <a:spcAft>
                <a:spcPts val="0"/>
              </a:spcAft>
              <a:buClr>
                <a:srgbClr val="000000"/>
              </a:buClr>
              <a:buSzPts val="1100"/>
              <a:buFont typeface="Arial"/>
              <a:buChar char="■"/>
            </a:pPr>
            <a:r>
              <a:rPr lang="en" sz="1400" dirty="0">
                <a:solidFill>
                  <a:srgbClr val="000000"/>
                </a:solidFill>
                <a:latin typeface="Arial"/>
                <a:ea typeface="Arial"/>
                <a:cs typeface="Arial"/>
                <a:sym typeface="Arial"/>
              </a:rPr>
              <a:t>Higher retirement benefits, growing utility costs, employee salary raises or expanded educational offerings</a:t>
            </a:r>
            <a:endParaRPr sz="1400" dirty="0">
              <a:solidFill>
                <a:srgbClr val="000000"/>
              </a:solidFill>
              <a:latin typeface="Arial"/>
              <a:ea typeface="Arial"/>
              <a:cs typeface="Arial"/>
              <a:sym typeface="Arial"/>
            </a:endParaRPr>
          </a:p>
          <a:p>
            <a:pPr marL="0" lvl="0" indent="0" algn="l" rtl="0">
              <a:lnSpc>
                <a:spcPct val="147115"/>
              </a:lnSpc>
              <a:spcBef>
                <a:spcPts val="1300"/>
              </a:spcBef>
              <a:spcAft>
                <a:spcPts val="0"/>
              </a:spcAft>
              <a:buNone/>
            </a:pPr>
            <a:endParaRPr sz="1300" dirty="0">
              <a:solidFill>
                <a:srgbClr val="000000"/>
              </a:solidFill>
              <a:latin typeface="Arial"/>
              <a:ea typeface="Arial"/>
              <a:cs typeface="Arial"/>
              <a:sym typeface="Arial"/>
            </a:endParaRPr>
          </a:p>
          <a:p>
            <a:pPr marL="0" lvl="0" indent="0" algn="l" rtl="0">
              <a:lnSpc>
                <a:spcPct val="115000"/>
              </a:lnSpc>
              <a:spcBef>
                <a:spcPts val="1300"/>
              </a:spcBef>
              <a:spcAft>
                <a:spcPts val="0"/>
              </a:spcAft>
              <a:buNone/>
            </a:pPr>
            <a:endParaRPr sz="1100"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100" dirty="0">
              <a:solidFill>
                <a:srgbClr val="000000"/>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endParaRPr/>
          </a:p>
        </p:txBody>
      </p:sp>
      <p:sp>
        <p:nvSpPr>
          <p:cNvPr id="100" name="Google Shape;100;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000000"/>
              </a:buClr>
              <a:buSzPts val="1100"/>
              <a:buFont typeface="Arial"/>
              <a:buChar char="●"/>
            </a:pPr>
            <a:r>
              <a:rPr lang="en" sz="1400" dirty="0">
                <a:solidFill>
                  <a:srgbClr val="000000"/>
                </a:solidFill>
                <a:latin typeface="Arial"/>
                <a:ea typeface="Arial"/>
                <a:cs typeface="Arial"/>
                <a:sym typeface="Arial"/>
              </a:rPr>
              <a:t>The Florida Department of Education (FLDOE)  oversees the Florida Education Finance Program (FEFP)</a:t>
            </a:r>
            <a:endParaRPr sz="14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400" dirty="0">
                <a:solidFill>
                  <a:srgbClr val="000000"/>
                </a:solidFill>
                <a:latin typeface="Arial"/>
                <a:ea typeface="Arial"/>
                <a:cs typeface="Arial"/>
                <a:sym typeface="Arial"/>
              </a:rPr>
              <a:t>FEFP is supposed to guarantee that each student in the public education system has opportunities to programs and services appropriate to his or her educational needs, which are equal to a similar student</a:t>
            </a:r>
            <a:endParaRPr sz="14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400" dirty="0">
                <a:solidFill>
                  <a:srgbClr val="000000"/>
                </a:solidFill>
                <a:latin typeface="Arial"/>
                <a:ea typeface="Arial"/>
                <a:cs typeface="Arial"/>
                <a:sym typeface="Arial"/>
              </a:rPr>
              <a:t>Formula is based on an individual student participating in a particular program and considers several factors, including varying property taxes, program costs, and costs of living</a:t>
            </a:r>
            <a:endParaRPr sz="14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400" dirty="0">
                <a:solidFill>
                  <a:srgbClr val="000000"/>
                </a:solidFill>
                <a:latin typeface="Arial"/>
                <a:ea typeface="Arial"/>
                <a:cs typeface="Arial"/>
                <a:sym typeface="Arial"/>
              </a:rPr>
              <a:t>Claims the formula doesn’t discriminate where students live or their economic factors</a:t>
            </a:r>
            <a:endParaRPr sz="1400" dirty="0">
              <a:solidFill>
                <a:srgbClr val="000000"/>
              </a:solidFill>
              <a:latin typeface="Arial"/>
              <a:ea typeface="Arial"/>
              <a:cs typeface="Arial"/>
              <a:sym typeface="Arial"/>
            </a:endParaRPr>
          </a:p>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6307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Questions/Goals</a:t>
            </a:r>
            <a:endParaRPr/>
          </a:p>
        </p:txBody>
      </p:sp>
      <p:sp>
        <p:nvSpPr>
          <p:cNvPr id="106" name="Google Shape;106;p16"/>
          <p:cNvSpPr txBox="1">
            <a:spLocks noGrp="1"/>
          </p:cNvSpPr>
          <p:nvPr>
            <p:ph type="body" idx="1"/>
          </p:nvPr>
        </p:nvSpPr>
        <p:spPr>
          <a:xfrm>
            <a:off x="727650" y="1380750"/>
            <a:ext cx="7688700" cy="3647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400" dirty="0">
              <a:solidFill>
                <a:srgbClr val="000000"/>
              </a:solidFill>
              <a:latin typeface="Arial"/>
              <a:ea typeface="Arial"/>
              <a:cs typeface="Arial"/>
              <a:sym typeface="Arial"/>
            </a:endParaRPr>
          </a:p>
          <a:p>
            <a:pPr marL="457200" lvl="0" indent="-317500" algn="l" rtl="0">
              <a:lnSpc>
                <a:spcPct val="137931"/>
              </a:lnSpc>
              <a:spcBef>
                <a:spcPts val="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Is there a significant relationship between school funding attributes and juvenile crime on a national level?</a:t>
            </a:r>
            <a:endParaRPr sz="1400" dirty="0">
              <a:solidFill>
                <a:srgbClr val="000000"/>
              </a:solidFill>
              <a:latin typeface="Arial"/>
              <a:ea typeface="Arial"/>
              <a:cs typeface="Arial"/>
              <a:sym typeface="Arial"/>
            </a:endParaRPr>
          </a:p>
          <a:p>
            <a:pPr marL="457200" lvl="0" indent="-317500" algn="l" rtl="0">
              <a:lnSpc>
                <a:spcPct val="137931"/>
              </a:lnSpc>
              <a:spcBef>
                <a:spcPts val="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In the case of Florida public schools:</a:t>
            </a:r>
            <a:endParaRPr sz="1400" dirty="0">
              <a:solidFill>
                <a:srgbClr val="000000"/>
              </a:solidFill>
              <a:latin typeface="Arial"/>
              <a:ea typeface="Arial"/>
              <a:cs typeface="Arial"/>
              <a:sym typeface="Arial"/>
            </a:endParaRPr>
          </a:p>
          <a:p>
            <a:pPr marL="914400" lvl="1" indent="-317500" algn="l" rtl="0">
              <a:lnSpc>
                <a:spcPct val="137931"/>
              </a:lnSpc>
              <a:spcBef>
                <a:spcPts val="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Is there a significant relationship between school funding attributes and juvenile crime at a county level?</a:t>
            </a:r>
            <a:endParaRPr sz="1400" dirty="0">
              <a:solidFill>
                <a:srgbClr val="000000"/>
              </a:solidFill>
              <a:latin typeface="Arial"/>
              <a:ea typeface="Arial"/>
              <a:cs typeface="Arial"/>
              <a:sym typeface="Arial"/>
            </a:endParaRPr>
          </a:p>
          <a:p>
            <a:pPr marL="457200" lvl="0" indent="-317500" algn="l" rtl="0">
              <a:lnSpc>
                <a:spcPct val="137931"/>
              </a:lnSpc>
              <a:spcBef>
                <a:spcPts val="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How does funding impact school performance? School performance is measured as follows:</a:t>
            </a:r>
            <a:endParaRPr sz="1400" dirty="0">
              <a:solidFill>
                <a:srgbClr val="000000"/>
              </a:solidFill>
              <a:latin typeface="Arial"/>
              <a:ea typeface="Arial"/>
              <a:cs typeface="Arial"/>
              <a:sym typeface="Arial"/>
            </a:endParaRPr>
          </a:p>
          <a:p>
            <a:pPr marL="914400" lvl="1" indent="-317500" algn="l" rtl="0">
              <a:lnSpc>
                <a:spcPct val="137931"/>
              </a:lnSpc>
              <a:spcBef>
                <a:spcPts val="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School grades</a:t>
            </a:r>
            <a:endParaRPr sz="1400" dirty="0">
              <a:solidFill>
                <a:srgbClr val="000000"/>
              </a:solidFill>
              <a:latin typeface="Arial"/>
              <a:ea typeface="Arial"/>
              <a:cs typeface="Arial"/>
              <a:sym typeface="Arial"/>
            </a:endParaRPr>
          </a:p>
          <a:p>
            <a:pPr marL="914400" lvl="1" indent="-317500" algn="l" rtl="0">
              <a:lnSpc>
                <a:spcPct val="137931"/>
              </a:lnSpc>
              <a:spcBef>
                <a:spcPts val="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School improvement ratings</a:t>
            </a:r>
            <a:endParaRPr sz="1400" dirty="0">
              <a:solidFill>
                <a:srgbClr val="000000"/>
              </a:solidFill>
              <a:latin typeface="Arial"/>
              <a:ea typeface="Arial"/>
              <a:cs typeface="Arial"/>
              <a:sym typeface="Arial"/>
            </a:endParaRPr>
          </a:p>
          <a:p>
            <a:pPr marL="914400" lvl="1" indent="-317500" algn="l" rtl="0">
              <a:lnSpc>
                <a:spcPct val="137931"/>
              </a:lnSpc>
              <a:spcBef>
                <a:spcPts val="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State assessment scores</a:t>
            </a:r>
            <a:endParaRPr sz="1400" dirty="0">
              <a:solidFill>
                <a:srgbClr val="000000"/>
              </a:solidFill>
              <a:latin typeface="Arial"/>
              <a:ea typeface="Arial"/>
              <a:cs typeface="Arial"/>
              <a:sym typeface="Arial"/>
            </a:endParaRPr>
          </a:p>
          <a:p>
            <a:pPr marL="0" lvl="0" indent="0" algn="l" rtl="0">
              <a:spcBef>
                <a:spcPts val="0"/>
              </a:spcBef>
              <a:spcAft>
                <a:spcPts val="0"/>
              </a:spcAft>
              <a:buNone/>
            </a:pPr>
            <a:endParaRPr sz="1800"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br>
              <a:rPr lang="en" sz="1800" dirty="0">
                <a:solidFill>
                  <a:srgbClr val="000000"/>
                </a:solidFill>
                <a:latin typeface="Arial"/>
                <a:ea typeface="Arial"/>
                <a:cs typeface="Arial"/>
                <a:sym typeface="Arial"/>
              </a:rPr>
            </a:br>
            <a:endParaRPr sz="1800" dirty="0">
              <a:solidFill>
                <a:srgbClr val="000000"/>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12" name="Google Shape;112;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Explore and gain a deep understanding of the data</a:t>
            </a:r>
            <a:endParaRPr sz="1800" dirty="0">
              <a:solidFill>
                <a:srgbClr val="000000"/>
              </a:solidFill>
              <a:latin typeface="Arial"/>
              <a:ea typeface="Arial"/>
              <a:cs typeface="Arial"/>
              <a:sym typeface="Arial"/>
            </a:endParaRPr>
          </a:p>
          <a:p>
            <a:pPr marL="914400" lvl="1" indent="-342900" algn="l" rtl="0">
              <a:lnSpc>
                <a:spcPct val="115000"/>
              </a:lnSpc>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Clean datasets, create visualizations, and merge data</a:t>
            </a:r>
            <a:endParaRPr sz="1800" dirty="0">
              <a:solidFill>
                <a:srgbClr val="000000"/>
              </a:solidFill>
              <a:latin typeface="Arial"/>
              <a:ea typeface="Arial"/>
              <a:cs typeface="Arial"/>
              <a:sym typeface="Arial"/>
            </a:endParaRPr>
          </a:p>
          <a:p>
            <a:pPr marL="457200" lvl="0" indent="-342900" algn="l" rtl="0">
              <a:lnSpc>
                <a:spcPct val="115000"/>
              </a:lnSpc>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Create predictive models for juvenile crime rates based on school funding attributes</a:t>
            </a:r>
            <a:endParaRPr sz="1800" dirty="0">
              <a:solidFill>
                <a:srgbClr val="000000"/>
              </a:solidFill>
              <a:latin typeface="Arial"/>
              <a:ea typeface="Arial"/>
              <a:cs typeface="Arial"/>
              <a:sym typeface="Arial"/>
            </a:endParaRPr>
          </a:p>
          <a:p>
            <a:pPr marL="914400" lvl="1" indent="-342900" algn="l" rtl="0">
              <a:lnSpc>
                <a:spcPct val="115000"/>
              </a:lnSpc>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Linear Regression ,Regression Trees</a:t>
            </a:r>
            <a:endParaRPr sz="1800" dirty="0">
              <a:solidFill>
                <a:srgbClr val="000000"/>
              </a:solidFill>
              <a:latin typeface="Arial"/>
              <a:ea typeface="Arial"/>
              <a:cs typeface="Arial"/>
              <a:sym typeface="Arial"/>
            </a:endParaRPr>
          </a:p>
          <a:p>
            <a:pPr marL="457200" lvl="0" indent="-342900" algn="l" rtl="0">
              <a:lnSpc>
                <a:spcPct val="115000"/>
              </a:lnSpc>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Create models for school performance using funding attributes</a:t>
            </a:r>
            <a:endParaRPr sz="1800" dirty="0">
              <a:solidFill>
                <a:srgbClr val="000000"/>
              </a:solidFill>
              <a:latin typeface="Arial"/>
              <a:ea typeface="Arial"/>
              <a:cs typeface="Arial"/>
              <a:sym typeface="Arial"/>
            </a:endParaRPr>
          </a:p>
          <a:p>
            <a:pPr marL="457200" lvl="0" indent="-342900" algn="l" rtl="0">
              <a:lnSpc>
                <a:spcPct val="115000"/>
              </a:lnSpc>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Hypothesis testing - charter vs non-charter schools</a:t>
            </a:r>
            <a:endParaRPr sz="1800" dirty="0">
              <a:solidFill>
                <a:srgbClr val="000000"/>
              </a:solidFill>
              <a:latin typeface="Arial"/>
              <a:ea typeface="Arial"/>
              <a:cs typeface="Arial"/>
              <a:sym typeface="Arial"/>
            </a:endParaRPr>
          </a:p>
          <a:p>
            <a:pPr marL="457200" lvl="0" indent="-342900" algn="l" rtl="0">
              <a:lnSpc>
                <a:spcPct val="115000"/>
              </a:lnSpc>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Compare results, make improvements, discuss future direction</a:t>
            </a:r>
            <a:endParaRPr sz="1800"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Progress</a:t>
            </a:r>
            <a:endParaRPr/>
          </a:p>
        </p:txBody>
      </p:sp>
      <p:sp>
        <p:nvSpPr>
          <p:cNvPr id="118" name="Google Shape;118;p18"/>
          <p:cNvSpPr txBox="1">
            <a:spLocks noGrp="1"/>
          </p:cNvSpPr>
          <p:nvPr>
            <p:ph type="body" idx="1"/>
          </p:nvPr>
        </p:nvSpPr>
        <p:spPr>
          <a:xfrm>
            <a:off x="729450" y="2078875"/>
            <a:ext cx="7688700" cy="27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000000"/>
                </a:solidFill>
                <a:latin typeface="Arial"/>
                <a:ea typeface="Arial"/>
                <a:cs typeface="Arial"/>
                <a:sym typeface="Arial"/>
              </a:rPr>
              <a:t>We have obtained all the data necessary from different repositories provided by the government and FLDOE</a:t>
            </a:r>
            <a:endParaRPr sz="1400" dirty="0">
              <a:solidFill>
                <a:srgbClr val="000000"/>
              </a:solidFill>
              <a:latin typeface="Arial"/>
              <a:ea typeface="Arial"/>
              <a:cs typeface="Arial"/>
              <a:sym typeface="Arial"/>
            </a:endParaRPr>
          </a:p>
          <a:p>
            <a:pPr marL="457200" lvl="0" indent="-317500" algn="l" rtl="0">
              <a:spcBef>
                <a:spcPts val="160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Education Funding</a:t>
            </a:r>
            <a:endParaRPr sz="1400" dirty="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Arrests by category</a:t>
            </a:r>
            <a:endParaRPr sz="1400" dirty="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Academic performance</a:t>
            </a:r>
            <a:endParaRPr sz="1400" dirty="0">
              <a:solidFill>
                <a:srgbClr val="000000"/>
              </a:solidFill>
              <a:latin typeface="Arial"/>
              <a:ea typeface="Arial"/>
              <a:cs typeface="Arial"/>
              <a:sym typeface="Arial"/>
            </a:endParaRPr>
          </a:p>
          <a:p>
            <a:pPr marL="0" lvl="0" indent="0" algn="l" rtl="0">
              <a:spcBef>
                <a:spcPts val="1600"/>
              </a:spcBef>
              <a:spcAft>
                <a:spcPts val="0"/>
              </a:spcAft>
              <a:buNone/>
            </a:pPr>
            <a:r>
              <a:rPr lang="en" sz="1400" dirty="0">
                <a:solidFill>
                  <a:srgbClr val="000000"/>
                </a:solidFill>
                <a:latin typeface="Arial"/>
                <a:ea typeface="Arial"/>
                <a:cs typeface="Arial"/>
                <a:sym typeface="Arial"/>
              </a:rPr>
              <a:t>We’ve grouped data by State and calculated the average per student  for each states funding </a:t>
            </a:r>
            <a:endParaRPr sz="1400" dirty="0">
              <a:solidFill>
                <a:srgbClr val="000000"/>
              </a:solidFill>
              <a:latin typeface="Arial"/>
              <a:ea typeface="Arial"/>
              <a:cs typeface="Arial"/>
              <a:sym typeface="Arial"/>
            </a:endParaRPr>
          </a:p>
          <a:p>
            <a:pPr marL="0" lvl="0" indent="0" algn="l" rtl="0">
              <a:spcBef>
                <a:spcPts val="1600"/>
              </a:spcBef>
              <a:spcAft>
                <a:spcPts val="0"/>
              </a:spcAft>
              <a:buNone/>
            </a:pPr>
            <a:r>
              <a:rPr lang="en" sz="1400" dirty="0">
                <a:solidFill>
                  <a:srgbClr val="000000"/>
                </a:solidFill>
                <a:latin typeface="Arial"/>
                <a:ea typeface="Arial"/>
                <a:cs typeface="Arial"/>
                <a:sym typeface="Arial"/>
              </a:rPr>
              <a:t>The same is true for school districts in Florida -- average expenses/funding per student</a:t>
            </a:r>
            <a:endParaRPr sz="1400" dirty="0">
              <a:solidFill>
                <a:srgbClr val="000000"/>
              </a:solidFill>
              <a:latin typeface="Arial"/>
              <a:ea typeface="Arial"/>
              <a:cs typeface="Arial"/>
              <a:sym typeface="Arial"/>
            </a:endParaRPr>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5" name="Google Shape;125;p19"/>
          <p:cNvPicPr preferRelativeResize="0"/>
          <p:nvPr/>
        </p:nvPicPr>
        <p:blipFill>
          <a:blip r:embed="rId3">
            <a:alphaModFix/>
          </a:blip>
          <a:stretch>
            <a:fillRect/>
          </a:stretch>
        </p:blipFill>
        <p:spPr>
          <a:xfrm>
            <a:off x="606829" y="0"/>
            <a:ext cx="7930341"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0"/>
          <p:cNvPicPr preferRelativeResize="0"/>
          <p:nvPr/>
        </p:nvPicPr>
        <p:blipFill>
          <a:blip r:embed="rId3">
            <a:alphaModFix/>
          </a:blip>
          <a:stretch>
            <a:fillRect/>
          </a:stretch>
        </p:blipFill>
        <p:spPr>
          <a:xfrm>
            <a:off x="1552575" y="0"/>
            <a:ext cx="6737559" cy="5143499"/>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524</Words>
  <Application>Microsoft Office PowerPoint</Application>
  <PresentationFormat>On-screen Show (16:9)</PresentationFormat>
  <Paragraphs>69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Lato</vt:lpstr>
      <vt:lpstr>Raleway</vt:lpstr>
      <vt:lpstr>Streamline</vt:lpstr>
      <vt:lpstr>Effect of School Funding Inequalities on School Performance and Juvenile Crime</vt:lpstr>
      <vt:lpstr>Motivation</vt:lpstr>
      <vt:lpstr>Background</vt:lpstr>
      <vt:lpstr>Questions/Goals</vt:lpstr>
      <vt:lpstr>Methodology</vt:lpstr>
      <vt:lpstr>Progress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School Funding Inequalities on School Performance and Juvenile Crime</dc:title>
  <cp:lastModifiedBy>Constanza Schubert</cp:lastModifiedBy>
  <cp:revision>1</cp:revision>
  <dcterms:modified xsi:type="dcterms:W3CDTF">2018-10-29T21:36:32Z</dcterms:modified>
</cp:coreProperties>
</file>