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PT Sans Narrow"/>
      <p:regular r:id="rId32"/>
      <p:bold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TSansNarrow-bold.fntdata"/><Relationship Id="rId10" Type="http://schemas.openxmlformats.org/officeDocument/2006/relationships/slide" Target="slides/slide5.xml"/><Relationship Id="rId32" Type="http://schemas.openxmlformats.org/officeDocument/2006/relationships/font" Target="fonts/PTSansNarrow-regular.fntdata"/><Relationship Id="rId13" Type="http://schemas.openxmlformats.org/officeDocument/2006/relationships/slide" Target="slides/slide8.xml"/><Relationship Id="rId35" Type="http://schemas.openxmlformats.org/officeDocument/2006/relationships/font" Target="fonts/OpenSans-bold.fntdata"/><Relationship Id="rId12" Type="http://schemas.openxmlformats.org/officeDocument/2006/relationships/slide" Target="slides/slide7.xml"/><Relationship Id="rId34" Type="http://schemas.openxmlformats.org/officeDocument/2006/relationships/font" Target="fonts/OpenSans-regular.fntdata"/><Relationship Id="rId15" Type="http://schemas.openxmlformats.org/officeDocument/2006/relationships/slide" Target="slides/slide10.xml"/><Relationship Id="rId37" Type="http://schemas.openxmlformats.org/officeDocument/2006/relationships/font" Target="fonts/OpenSans-boldItalic.fntdata"/><Relationship Id="rId14" Type="http://schemas.openxmlformats.org/officeDocument/2006/relationships/slide" Target="slides/slide9.xml"/><Relationship Id="rId36" Type="http://schemas.openxmlformats.org/officeDocument/2006/relationships/font" Target="fonts/Open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Paulo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94bc239eb_1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94bc239eb_1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n"/>
              <a:t>Constanza</a:t>
            </a:r>
            <a:endParaRPr/>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94e84875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94e84875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Constanza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94e8487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94e8487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Lisbeth</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94e84875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94e84875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Lisbeth</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96bfd6fea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96bfd6fea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Constanza</a:t>
            </a:r>
            <a:endParaRPr/>
          </a:p>
          <a:p>
            <a:pPr indent="0" lvl="0" marL="0" rtl="0" algn="l">
              <a:spcBef>
                <a:spcPts val="0"/>
              </a:spcBef>
              <a:spcAft>
                <a:spcPts val="0"/>
              </a:spcAft>
              <a:buNone/>
            </a:pPr>
            <a:r>
              <a:rPr lang="en"/>
              <a:t>Discipline: number of students who received discipline in the following categories:</a:t>
            </a:r>
            <a:endParaRPr/>
          </a:p>
          <a:p>
            <a:pPr indent="0" lvl="0" marL="0" rtl="0" algn="l">
              <a:spcBef>
                <a:spcPts val="0"/>
              </a:spcBef>
              <a:spcAft>
                <a:spcPts val="0"/>
              </a:spcAft>
              <a:buNone/>
            </a:pPr>
            <a:r>
              <a:rPr lang="en"/>
              <a:t>Corporal punishment</a:t>
            </a:r>
            <a:br>
              <a:rPr lang="en"/>
            </a:br>
            <a:r>
              <a:rPr lang="en"/>
              <a:t>Expelled without </a:t>
            </a:r>
            <a:r>
              <a:rPr lang="en"/>
              <a:t>continuing</a:t>
            </a:r>
            <a:r>
              <a:rPr lang="en"/>
              <a:t> educational services</a:t>
            </a:r>
            <a:endParaRPr/>
          </a:p>
          <a:p>
            <a:pPr indent="0" lvl="0" marL="0" rtl="0" algn="l">
              <a:spcBef>
                <a:spcPts val="0"/>
              </a:spcBef>
              <a:spcAft>
                <a:spcPts val="0"/>
              </a:spcAft>
              <a:buNone/>
            </a:pPr>
            <a:r>
              <a:rPr lang="en"/>
              <a:t>Expelled with continuing educational services</a:t>
            </a:r>
            <a:endParaRPr/>
          </a:p>
          <a:p>
            <a:pPr indent="0" lvl="0" marL="0" rtl="0" algn="l">
              <a:spcBef>
                <a:spcPts val="0"/>
              </a:spcBef>
              <a:spcAft>
                <a:spcPts val="0"/>
              </a:spcAft>
              <a:buNone/>
            </a:pPr>
            <a:r>
              <a:rPr lang="en"/>
              <a:t>Suspension in-school</a:t>
            </a:r>
            <a:endParaRPr/>
          </a:p>
          <a:p>
            <a:pPr indent="0" lvl="0" marL="0" rtl="0" algn="l">
              <a:spcBef>
                <a:spcPts val="0"/>
              </a:spcBef>
              <a:spcAft>
                <a:spcPts val="0"/>
              </a:spcAft>
              <a:buNone/>
            </a:pPr>
            <a:r>
              <a:rPr lang="en"/>
              <a:t>Suspension out of school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94e84875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94e84875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Constanza</a:t>
            </a:r>
            <a:endParaRPr/>
          </a:p>
          <a:p>
            <a:pPr indent="0" lvl="0" marL="0" rtl="0" algn="l">
              <a:spcBef>
                <a:spcPts val="0"/>
              </a:spcBef>
              <a:spcAft>
                <a:spcPts val="0"/>
              </a:spcAft>
              <a:buNone/>
            </a:pPr>
            <a:r>
              <a:t/>
            </a:r>
            <a:endParaRPr/>
          </a:p>
          <a:p>
            <a:pPr indent="0" lvl="0" marL="0" rtl="0" algn="l">
              <a:lnSpc>
                <a:spcPct val="138888"/>
              </a:lnSpc>
              <a:spcBef>
                <a:spcPts val="0"/>
              </a:spcBef>
              <a:spcAft>
                <a:spcPts val="0"/>
              </a:spcAft>
              <a:buNone/>
            </a:pPr>
            <a:r>
              <a:rPr lang="en" sz="1350"/>
              <a:t>In addition, in order to implement provisions under Title I of the Elementary and Secondary Education Act as amended, we produce the following estimates for school districts:</a:t>
            </a:r>
            <a:endParaRPr sz="1350"/>
          </a:p>
          <a:p>
            <a:pPr indent="-314325" lvl="0" marL="749300" rtl="0" algn="l">
              <a:lnSpc>
                <a:spcPct val="138888"/>
              </a:lnSpc>
              <a:spcBef>
                <a:spcPts val="800"/>
              </a:spcBef>
              <a:spcAft>
                <a:spcPts val="0"/>
              </a:spcAft>
              <a:buSzPts val="1350"/>
              <a:buChar char="●"/>
            </a:pPr>
            <a:r>
              <a:rPr lang="en" sz="1350"/>
              <a:t>total population</a:t>
            </a:r>
            <a:endParaRPr sz="1350"/>
          </a:p>
          <a:p>
            <a:pPr indent="-314325" lvl="0" marL="749300" rtl="0" algn="l">
              <a:lnSpc>
                <a:spcPct val="138888"/>
              </a:lnSpc>
              <a:spcBef>
                <a:spcPts val="0"/>
              </a:spcBef>
              <a:spcAft>
                <a:spcPts val="0"/>
              </a:spcAft>
              <a:buSzPts val="1350"/>
              <a:buChar char="●"/>
            </a:pPr>
            <a:r>
              <a:rPr lang="en" sz="1350"/>
              <a:t>number of children ages 5 to 17</a:t>
            </a:r>
            <a:endParaRPr sz="1350"/>
          </a:p>
          <a:p>
            <a:pPr indent="-314325" lvl="0" marL="749300" rtl="0" algn="l">
              <a:lnSpc>
                <a:spcPct val="138888"/>
              </a:lnSpc>
              <a:spcBef>
                <a:spcPts val="0"/>
              </a:spcBef>
              <a:spcAft>
                <a:spcPts val="0"/>
              </a:spcAft>
              <a:buSzPts val="1350"/>
              <a:buChar char="●"/>
            </a:pPr>
            <a:r>
              <a:rPr lang="en" sz="1350"/>
              <a:t>number of related children ages 5 to 17 in families in poverty</a:t>
            </a:r>
            <a:endParaRPr sz="1350"/>
          </a:p>
          <a:p>
            <a:pPr indent="0" lvl="0" marL="0" rtl="0" algn="l">
              <a:lnSpc>
                <a:spcPct val="138888"/>
              </a:lnSpc>
              <a:spcBef>
                <a:spcPts val="1600"/>
              </a:spcBef>
              <a:spcAft>
                <a:spcPts val="0"/>
              </a:spcAft>
              <a:buClr>
                <a:srgbClr val="000000"/>
              </a:buClr>
              <a:buSzPts val="1100"/>
              <a:buFont typeface="Arial"/>
              <a:buNone/>
            </a:pPr>
            <a:r>
              <a:t/>
            </a:r>
            <a:endParaRPr sz="1350"/>
          </a:p>
          <a:p>
            <a:pPr indent="0" lvl="0" marL="0" rtl="0" algn="l">
              <a:spcBef>
                <a:spcPts val="8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94bc239eb_1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94bc239eb_1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n"/>
              <a:t>Constanza</a:t>
            </a:r>
            <a:endParaRPr/>
          </a:p>
          <a:p>
            <a:pPr indent="0" lvl="0" marL="0" rtl="0" algn="l">
              <a:lnSpc>
                <a:spcPct val="138000"/>
              </a:lnSpc>
              <a:spcBef>
                <a:spcPts val="0"/>
              </a:spcBef>
              <a:spcAft>
                <a:spcPts val="0"/>
              </a:spcAft>
              <a:buNone/>
            </a:pPr>
            <a:r>
              <a:rPr lang="en"/>
              <a:t>Putnam</a:t>
            </a:r>
            <a:endParaRPr/>
          </a:p>
          <a:p>
            <a:pPr indent="0" lvl="0" marL="0" rtl="0" algn="l">
              <a:lnSpc>
                <a:spcPct val="138000"/>
              </a:lnSpc>
              <a:spcBef>
                <a:spcPts val="0"/>
              </a:spcBef>
              <a:spcAft>
                <a:spcPts val="0"/>
              </a:spcAft>
              <a:buNone/>
            </a:pPr>
            <a:r>
              <a:rPr lang="en"/>
              <a:t>Desoto</a:t>
            </a:r>
            <a:endParaRPr/>
          </a:p>
          <a:p>
            <a:pPr indent="0" lvl="0" marL="0" rtl="0" algn="l">
              <a:lnSpc>
                <a:spcPct val="138000"/>
              </a:lnSpc>
              <a:spcBef>
                <a:spcPts val="0"/>
              </a:spcBef>
              <a:spcAft>
                <a:spcPts val="0"/>
              </a:spcAft>
              <a:buNone/>
            </a:pPr>
            <a:r>
              <a:rPr lang="en"/>
              <a:t>Hamilton</a:t>
            </a:r>
            <a:endParaRPr/>
          </a:p>
          <a:p>
            <a:pPr indent="0" lvl="0" marL="0" rtl="0" algn="l">
              <a:lnSpc>
                <a:spcPct val="138000"/>
              </a:lnSpc>
              <a:spcBef>
                <a:spcPts val="0"/>
              </a:spcBef>
              <a:spcAft>
                <a:spcPts val="0"/>
              </a:spcAft>
              <a:buNone/>
            </a:pPr>
            <a:r>
              <a:rPr lang="en"/>
              <a:t>Hardee</a:t>
            </a:r>
            <a:endParaRPr/>
          </a:p>
          <a:p>
            <a:pPr indent="0" lvl="0" marL="0" rtl="0" algn="l">
              <a:lnSpc>
                <a:spcPct val="138000"/>
              </a:lnSpc>
              <a:spcBef>
                <a:spcPts val="0"/>
              </a:spcBef>
              <a:spcAft>
                <a:spcPts val="0"/>
              </a:spcAft>
              <a:buNone/>
            </a:pPr>
            <a:r>
              <a:rPr lang="en"/>
              <a:t>Dixie</a:t>
            </a:r>
            <a:endParaRPr/>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96bfd6fe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96bfd6fe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n"/>
              <a:t>Constanza</a:t>
            </a:r>
            <a:endParaRPr/>
          </a:p>
          <a:p>
            <a:pPr indent="0" lvl="0" marL="0" rtl="0" algn="l">
              <a:lnSpc>
                <a:spcPct val="138000"/>
              </a:lnSpc>
              <a:spcBef>
                <a:spcPts val="0"/>
              </a:spcBef>
              <a:spcAft>
                <a:spcPts val="0"/>
              </a:spcAft>
              <a:buNone/>
            </a:pPr>
            <a:r>
              <a:rPr lang="en"/>
              <a:t>Putnam</a:t>
            </a:r>
            <a:endParaRPr/>
          </a:p>
          <a:p>
            <a:pPr indent="0" lvl="0" marL="0" rtl="0" algn="l">
              <a:lnSpc>
                <a:spcPct val="138000"/>
              </a:lnSpc>
              <a:spcBef>
                <a:spcPts val="0"/>
              </a:spcBef>
              <a:spcAft>
                <a:spcPts val="0"/>
              </a:spcAft>
              <a:buNone/>
            </a:pPr>
            <a:r>
              <a:rPr lang="en"/>
              <a:t>Desoto</a:t>
            </a:r>
            <a:endParaRPr/>
          </a:p>
          <a:p>
            <a:pPr indent="0" lvl="0" marL="0" rtl="0" algn="l">
              <a:lnSpc>
                <a:spcPct val="138000"/>
              </a:lnSpc>
              <a:spcBef>
                <a:spcPts val="0"/>
              </a:spcBef>
              <a:spcAft>
                <a:spcPts val="0"/>
              </a:spcAft>
              <a:buNone/>
            </a:pPr>
            <a:r>
              <a:rPr lang="en"/>
              <a:t>Hamilton</a:t>
            </a:r>
            <a:endParaRPr/>
          </a:p>
          <a:p>
            <a:pPr indent="0" lvl="0" marL="0" rtl="0" algn="l">
              <a:lnSpc>
                <a:spcPct val="138000"/>
              </a:lnSpc>
              <a:spcBef>
                <a:spcPts val="0"/>
              </a:spcBef>
              <a:spcAft>
                <a:spcPts val="0"/>
              </a:spcAft>
              <a:buNone/>
            </a:pPr>
            <a:r>
              <a:rPr lang="en"/>
              <a:t>Hardee</a:t>
            </a:r>
            <a:endParaRPr/>
          </a:p>
          <a:p>
            <a:pPr indent="0" lvl="0" marL="0" rtl="0" algn="l">
              <a:lnSpc>
                <a:spcPct val="138000"/>
              </a:lnSpc>
              <a:spcBef>
                <a:spcPts val="0"/>
              </a:spcBef>
              <a:spcAft>
                <a:spcPts val="0"/>
              </a:spcAft>
              <a:buNone/>
            </a:pPr>
            <a:r>
              <a:rPr lang="en"/>
              <a:t>Dixie</a:t>
            </a:r>
            <a:endParaRPr/>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96bfd6fea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96bfd6fea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Constanza</a:t>
            </a:r>
            <a:endParaRPr/>
          </a:p>
          <a:p>
            <a:pPr indent="0" lvl="0" marL="0" rtl="0" algn="l">
              <a:lnSpc>
                <a:spcPct val="138000"/>
              </a:lnSpc>
              <a:spcBef>
                <a:spcPts val="0"/>
              </a:spcBef>
              <a:spcAft>
                <a:spcPts val="0"/>
              </a:spcAft>
              <a:buNone/>
            </a:pPr>
            <a:r>
              <a:rPr lang="en"/>
              <a:t>A series of scatter plots were created vs placement rate to choose independent variables</a:t>
            </a:r>
            <a:endParaRPr/>
          </a:p>
          <a:p>
            <a:pPr indent="0" lvl="0" marL="0" marR="63500" rtl="0" algn="l">
              <a:spcBef>
                <a:spcPts val="1000"/>
              </a:spcBef>
              <a:spcAft>
                <a:spcPts val="0"/>
              </a:spcAft>
              <a:buClr>
                <a:srgbClr val="000000"/>
              </a:buClr>
              <a:buSzPts val="1100"/>
              <a:buFont typeface="Arial"/>
              <a:buNone/>
            </a:pPr>
            <a:r>
              <a:rPr lang="en" sz="1200">
                <a:solidFill>
                  <a:srgbClr val="24292E"/>
                </a:solidFill>
              </a:rPr>
              <a:t>Coefficients were smaller for OLS</a:t>
            </a:r>
            <a:endParaRPr b="1" sz="1350"/>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94bc239eb_1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94bc239eb_1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Constanza</a:t>
            </a:r>
            <a:endParaRPr/>
          </a:p>
          <a:p>
            <a:pPr indent="0" lvl="0" marL="0" rtl="0" algn="l">
              <a:lnSpc>
                <a:spcPct val="138000"/>
              </a:lnSpc>
              <a:spcBef>
                <a:spcPts val="0"/>
              </a:spcBef>
              <a:spcAft>
                <a:spcPts val="0"/>
              </a:spcAft>
              <a:buNone/>
            </a:pPr>
            <a:r>
              <a:rPr lang="en"/>
              <a:t>A series of scatter plots were created vs placement rate to choose independent variables</a:t>
            </a:r>
            <a:endParaRPr/>
          </a:p>
          <a:p>
            <a:pPr indent="0" lvl="0" marL="0" marR="63500" rtl="0" algn="l">
              <a:spcBef>
                <a:spcPts val="1000"/>
              </a:spcBef>
              <a:spcAft>
                <a:spcPts val="0"/>
              </a:spcAft>
              <a:buClr>
                <a:srgbClr val="000000"/>
              </a:buClr>
              <a:buSzPts val="1100"/>
              <a:buFont typeface="Arial"/>
              <a:buNone/>
            </a:pPr>
            <a:r>
              <a:rPr lang="en" sz="1200">
                <a:solidFill>
                  <a:srgbClr val="24292E"/>
                </a:solidFill>
              </a:rPr>
              <a:t>Mixed models are a form of regression model, meaning that the goal is to relate one </a:t>
            </a:r>
            <a:r>
              <a:rPr i="1" lang="en" sz="1200">
                <a:solidFill>
                  <a:srgbClr val="24292E"/>
                </a:solidFill>
              </a:rPr>
              <a:t>dependent variable</a:t>
            </a:r>
            <a:r>
              <a:rPr lang="en" sz="1200">
                <a:solidFill>
                  <a:srgbClr val="24292E"/>
                </a:solidFill>
              </a:rPr>
              <a:t> (also known as the outcome or response) to one or more </a:t>
            </a:r>
            <a:r>
              <a:rPr i="1" lang="en" sz="1200">
                <a:solidFill>
                  <a:srgbClr val="24292E"/>
                </a:solidFill>
              </a:rPr>
              <a:t>independent variables</a:t>
            </a:r>
            <a:r>
              <a:rPr lang="en" sz="1200">
                <a:solidFill>
                  <a:srgbClr val="24292E"/>
                </a:solidFill>
              </a:rPr>
              <a:t> (known as predictors, covariates, or regressors). Mixed models are typically used when there may be statistical dependencies among the observations. More basic regression procedures like least squares regression and generalized linear models (GLM) take the observations to be independent of each other. Although it is sometimes possible to use OLS or GLM with dependent data, usually an alternative approach that explicitly accounts for any statistical dependencies in the data is a better choice</a:t>
            </a:r>
            <a:endParaRPr b="1" sz="1350"/>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671ae110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671ae110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Paulo</a:t>
            </a:r>
            <a:endParaRPr/>
          </a:p>
          <a:p>
            <a:pPr indent="0" lvl="0" marL="0" rtl="0" algn="l">
              <a:spcBef>
                <a:spcPts val="0"/>
              </a:spcBef>
              <a:spcAft>
                <a:spcPts val="0"/>
              </a:spcAft>
              <a:buNone/>
            </a:pPr>
            <a:r>
              <a:t/>
            </a:r>
            <a:endParaRPr/>
          </a:p>
          <a:p>
            <a:pPr indent="-298450" lvl="0" marL="457200" rtl="0" algn="l">
              <a:lnSpc>
                <a:spcPct val="115000"/>
              </a:lnSpc>
              <a:spcBef>
                <a:spcPts val="0"/>
              </a:spcBef>
              <a:spcAft>
                <a:spcPts val="0"/>
              </a:spcAft>
              <a:buClr>
                <a:srgbClr val="000000"/>
              </a:buClr>
              <a:buSzPts val="1100"/>
              <a:buFont typeface="Arial"/>
              <a:buChar char="●"/>
            </a:pPr>
            <a:r>
              <a:rPr lang="en"/>
              <a:t>For instance, teachers across Oklahoma went on strike to protest low pay, overcrowded classrooms, and decreased education spending  in April of this year. The strike ended 10 days later after an agreement to increase salaries and funding was reached.</a:t>
            </a:r>
            <a:endParaRPr/>
          </a:p>
          <a:p>
            <a:pPr indent="-311150" lvl="0" marL="457200" rtl="0" algn="l">
              <a:lnSpc>
                <a:spcPct val="115000"/>
              </a:lnSpc>
              <a:spcBef>
                <a:spcPts val="0"/>
              </a:spcBef>
              <a:spcAft>
                <a:spcPts val="0"/>
              </a:spcAft>
              <a:buClr>
                <a:schemeClr val="accent1"/>
              </a:buClr>
              <a:buSzPts val="1300"/>
              <a:buFont typeface="Lato"/>
              <a:buChar char="●"/>
            </a:pPr>
            <a:r>
              <a:rPr lang="en"/>
              <a:t>Special purposes: school safety and mental health services</a:t>
            </a:r>
            <a:endParaRPr/>
          </a:p>
          <a:p>
            <a:pPr indent="-311150" lvl="0" marL="457200" rtl="0" algn="l">
              <a:lnSpc>
                <a:spcPct val="115000"/>
              </a:lnSpc>
              <a:spcBef>
                <a:spcPts val="0"/>
              </a:spcBef>
              <a:spcAft>
                <a:spcPts val="0"/>
              </a:spcAft>
              <a:buClr>
                <a:schemeClr val="accent1"/>
              </a:buClr>
              <a:buSzPts val="1300"/>
              <a:buFont typeface="Lato"/>
              <a:buChar char="●"/>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94bc239eb_1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94bc239eb_1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Lisbeth</a:t>
            </a:r>
            <a:endParaRPr/>
          </a:p>
          <a:p>
            <a:pPr indent="0" lvl="0" marL="0" rtl="0" algn="l">
              <a:lnSpc>
                <a:spcPct val="138000"/>
              </a:lnSpc>
              <a:spcBef>
                <a:spcPts val="0"/>
              </a:spcBef>
              <a:spcAft>
                <a:spcPts val="0"/>
              </a:spcAft>
              <a:buNone/>
            </a:pPr>
            <a:r>
              <a:t/>
            </a:r>
            <a:endParaRPr/>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94e84875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94e84875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Lisbeth</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94bc239eb_1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94bc239eb_1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Paulo</a:t>
            </a:r>
            <a:endParaRPr/>
          </a:p>
          <a:p>
            <a:pPr indent="0" lvl="0" marL="0" rtl="0" algn="l">
              <a:lnSpc>
                <a:spcPct val="138000"/>
              </a:lnSpc>
              <a:spcBef>
                <a:spcPts val="0"/>
              </a:spcBef>
              <a:spcAft>
                <a:spcPts val="0"/>
              </a:spcAft>
              <a:buNone/>
            </a:pPr>
            <a:r>
              <a:t/>
            </a:r>
            <a:endParaRPr/>
          </a:p>
          <a:p>
            <a:pPr indent="-295275" lvl="0" marL="723900" marR="266700" rtl="0" algn="l">
              <a:lnSpc>
                <a:spcPct val="142857"/>
              </a:lnSpc>
              <a:spcBef>
                <a:spcPts val="0"/>
              </a:spcBef>
              <a:spcAft>
                <a:spcPts val="0"/>
              </a:spcAft>
              <a:buSzPts val="1050"/>
              <a:buChar char="●"/>
            </a:pPr>
            <a:r>
              <a:rPr lang="en" sz="1050"/>
              <a:t>Persistence Forecast</a:t>
            </a:r>
            <a:endParaRPr sz="1050"/>
          </a:p>
          <a:p>
            <a:pPr indent="-295275" lvl="1" marL="1447800" marR="533400" rtl="0" algn="l">
              <a:lnSpc>
                <a:spcPct val="142857"/>
              </a:lnSpc>
              <a:spcBef>
                <a:spcPts val="0"/>
              </a:spcBef>
              <a:spcAft>
                <a:spcPts val="0"/>
              </a:spcAft>
              <a:buSzPts val="1050"/>
              <a:buChar char="■"/>
            </a:pPr>
            <a:r>
              <a:rPr lang="en" sz="1050"/>
              <a:t>Historical mean and median</a:t>
            </a:r>
            <a:endParaRPr sz="1050"/>
          </a:p>
          <a:p>
            <a:pPr indent="-295275" lvl="0" marL="723900" marR="266700" rtl="0" algn="l">
              <a:lnSpc>
                <a:spcPct val="142857"/>
              </a:lnSpc>
              <a:spcBef>
                <a:spcPts val="0"/>
              </a:spcBef>
              <a:spcAft>
                <a:spcPts val="0"/>
              </a:spcAft>
              <a:buSzPts val="1050"/>
              <a:buChar char="●"/>
            </a:pPr>
            <a:r>
              <a:rPr lang="en" sz="1050"/>
              <a:t>Expanding Window Forecast- adding from previous</a:t>
            </a:r>
            <a:endParaRPr sz="1050"/>
          </a:p>
          <a:p>
            <a:pPr indent="-295275" lvl="0" marL="723900" marR="266700" rtl="0" algn="l">
              <a:lnSpc>
                <a:spcPct val="142857"/>
              </a:lnSpc>
              <a:spcBef>
                <a:spcPts val="0"/>
              </a:spcBef>
              <a:spcAft>
                <a:spcPts val="0"/>
              </a:spcAft>
              <a:buSzPts val="1050"/>
              <a:buChar char="●"/>
            </a:pPr>
            <a:r>
              <a:rPr lang="en" sz="1050"/>
              <a:t>Rolling Window Forecast</a:t>
            </a:r>
            <a:endParaRPr sz="1050"/>
          </a:p>
          <a:p>
            <a:pPr indent="-295275" lvl="1" marL="1447800" marR="533400" rtl="0" algn="l">
              <a:lnSpc>
                <a:spcPct val="142857"/>
              </a:lnSpc>
              <a:spcBef>
                <a:spcPts val="0"/>
              </a:spcBef>
              <a:spcAft>
                <a:spcPts val="0"/>
              </a:spcAft>
              <a:buSzPts val="1050"/>
              <a:buChar char="■"/>
            </a:pPr>
            <a:r>
              <a:rPr lang="en" sz="1050"/>
              <a:t>Moving average or medium</a:t>
            </a:r>
            <a:endParaRPr sz="1050"/>
          </a:p>
          <a:p>
            <a:pPr indent="0" lvl="0" marL="0" rtl="0" algn="l">
              <a:lnSpc>
                <a:spcPct val="138000"/>
              </a:lnSpc>
              <a:spcBef>
                <a:spcPts val="0"/>
              </a:spcBef>
              <a:spcAft>
                <a:spcPts val="0"/>
              </a:spcAft>
              <a:buNone/>
            </a:pPr>
            <a:r>
              <a:t/>
            </a:r>
            <a:endParaRPr/>
          </a:p>
          <a:p>
            <a:pPr indent="0" lvl="0" marL="0" rtl="0" algn="l">
              <a:lnSpc>
                <a:spcPct val="138000"/>
              </a:lnSpc>
              <a:spcBef>
                <a:spcPts val="0"/>
              </a:spcBef>
              <a:spcAft>
                <a:spcPts val="0"/>
              </a:spcAft>
              <a:buNone/>
            </a:pPr>
            <a:r>
              <a:rPr lang="en"/>
              <a:t>Lowest MSE was persistence with t-1 (using previous year to predict next year)</a:t>
            </a:r>
            <a:endParaRPr/>
          </a:p>
          <a:p>
            <a:pPr indent="0" lvl="0" marL="0" rtl="0" algn="l">
              <a:lnSpc>
                <a:spcPct val="138000"/>
              </a:lnSpc>
              <a:spcBef>
                <a:spcPts val="0"/>
              </a:spcBef>
              <a:spcAft>
                <a:spcPts val="0"/>
              </a:spcAft>
              <a:buNone/>
            </a:pPr>
            <a:r>
              <a:t/>
            </a:r>
            <a:endParaRPr/>
          </a:p>
          <a:p>
            <a:pPr indent="0" lvl="0" marL="0" rtl="0" algn="l">
              <a:lnSpc>
                <a:spcPct val="138000"/>
              </a:lnSpc>
              <a:spcBef>
                <a:spcPts val="0"/>
              </a:spcBef>
              <a:spcAft>
                <a:spcPts val="0"/>
              </a:spcAft>
              <a:buNone/>
            </a:pPr>
            <a:r>
              <a:rPr lang="en"/>
              <a:t>GDP is going up while the Education expenditure is going down</a:t>
            </a:r>
            <a:endParaRPr/>
          </a:p>
          <a:p>
            <a:pPr indent="0" lvl="0" marL="0" rtl="0" algn="l">
              <a:lnSpc>
                <a:spcPct val="115000"/>
              </a:lnSpc>
              <a:spcBef>
                <a:spcPts val="0"/>
              </a:spcBef>
              <a:spcAft>
                <a:spcPts val="0"/>
              </a:spcAft>
              <a:buNone/>
            </a:pPr>
            <a:r>
              <a:t/>
            </a:r>
            <a:endParaRPr/>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94bc239eb_1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94bc239eb_1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Paulo</a:t>
            </a:r>
            <a:endParaRPr/>
          </a:p>
          <a:p>
            <a:pPr indent="0" lvl="0" marL="0" rtl="0" algn="l">
              <a:lnSpc>
                <a:spcPct val="138000"/>
              </a:lnSpc>
              <a:spcBef>
                <a:spcPts val="0"/>
              </a:spcBef>
              <a:spcAft>
                <a:spcPts val="0"/>
              </a:spcAft>
              <a:buNone/>
            </a:pPr>
            <a:r>
              <a:t/>
            </a:r>
            <a:endParaRPr/>
          </a:p>
          <a:p>
            <a:pPr indent="0" lvl="0" marL="0" rtl="0" algn="l">
              <a:lnSpc>
                <a:spcPct val="138000"/>
              </a:lnSpc>
              <a:spcBef>
                <a:spcPts val="0"/>
              </a:spcBef>
              <a:spcAft>
                <a:spcPts val="0"/>
              </a:spcAft>
              <a:buNone/>
            </a:pPr>
            <a:r>
              <a:rPr lang="en" sz="1050"/>
              <a:t>Since the school grades data is ordinal, we need to use a non-parametric hypothesis test to compare the two independent samples (non-charter and charter). The Mann-Whitney U test is a nonparametric statistical significance test for determining whether two independent samples were drawn from a population with the same distribution.</a:t>
            </a:r>
            <a:endParaRPr sz="1050"/>
          </a:p>
          <a:p>
            <a:pPr indent="0" lvl="0" marL="0" rtl="0" algn="l">
              <a:lnSpc>
                <a:spcPct val="138000"/>
              </a:lnSpc>
              <a:spcBef>
                <a:spcPts val="0"/>
              </a:spcBef>
              <a:spcAft>
                <a:spcPts val="0"/>
              </a:spcAft>
              <a:buNone/>
            </a:pPr>
            <a:r>
              <a:t/>
            </a:r>
            <a:endParaRPr sz="1050"/>
          </a:p>
          <a:p>
            <a:pPr indent="0" lvl="0" marL="0" rtl="0" algn="l">
              <a:lnSpc>
                <a:spcPct val="115000"/>
              </a:lnSpc>
              <a:spcBef>
                <a:spcPts val="0"/>
              </a:spcBef>
              <a:spcAft>
                <a:spcPts val="0"/>
              </a:spcAft>
              <a:buNone/>
            </a:pPr>
            <a:r>
              <a:rPr lang="en" sz="1050"/>
              <a:t>Reject the null hypothesis. There is a significant difference in the grade performance of charter schools compared to non-charter public schools.</a:t>
            </a:r>
            <a:endParaRPr/>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494bc239eb_1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494bc239eb_1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Paulo</a:t>
            </a:r>
            <a:endParaRPr/>
          </a:p>
          <a:p>
            <a:pPr indent="0" lvl="0" marL="0" rtl="0" algn="l">
              <a:lnSpc>
                <a:spcPct val="138000"/>
              </a:lnSpc>
              <a:spcBef>
                <a:spcPts val="0"/>
              </a:spcBef>
              <a:spcAft>
                <a:spcPts val="0"/>
              </a:spcAft>
              <a:buNone/>
            </a:pPr>
            <a:r>
              <a:t/>
            </a:r>
            <a:endParaRPr/>
          </a:p>
          <a:p>
            <a:pPr indent="0" lvl="0" marL="0" rtl="0" algn="l">
              <a:lnSpc>
                <a:spcPct val="138000"/>
              </a:lnSpc>
              <a:spcBef>
                <a:spcPts val="0"/>
              </a:spcBef>
              <a:spcAft>
                <a:spcPts val="0"/>
              </a:spcAft>
              <a:buNone/>
            </a:pPr>
            <a:r>
              <a:rPr lang="en"/>
              <a:t>Data collection- finding data that we can use</a:t>
            </a:r>
            <a:endParaRPr/>
          </a:p>
          <a:p>
            <a:pPr indent="0" lvl="0" marL="0" rtl="0" algn="l">
              <a:lnSpc>
                <a:spcPct val="138000"/>
              </a:lnSpc>
              <a:spcBef>
                <a:spcPts val="0"/>
              </a:spcBef>
              <a:spcAft>
                <a:spcPts val="0"/>
              </a:spcAft>
              <a:buNone/>
            </a:pPr>
            <a:r>
              <a:rPr lang="en"/>
              <a:t>Cleaning data sets-</a:t>
            </a:r>
            <a:endParaRPr/>
          </a:p>
          <a:p>
            <a:pPr indent="-298450" lvl="0" marL="457200" rtl="0" algn="l">
              <a:lnSpc>
                <a:spcPct val="138000"/>
              </a:lnSpc>
              <a:spcBef>
                <a:spcPts val="0"/>
              </a:spcBef>
              <a:spcAft>
                <a:spcPts val="0"/>
              </a:spcAft>
              <a:buSzPts val="1100"/>
              <a:buChar char="●"/>
            </a:pPr>
            <a:r>
              <a:rPr lang="en"/>
              <a:t>Preparing data </a:t>
            </a:r>
            <a:endParaRPr/>
          </a:p>
          <a:p>
            <a:pPr indent="0" lvl="0" marL="0" rtl="0" algn="l">
              <a:lnSpc>
                <a:spcPct val="138000"/>
              </a:lnSpc>
              <a:spcBef>
                <a:spcPts val="0"/>
              </a:spcBef>
              <a:spcAft>
                <a:spcPts val="0"/>
              </a:spcAft>
              <a:buNone/>
            </a:pPr>
            <a:r>
              <a:rPr lang="en"/>
              <a:t>Small sample sizes- finding data that was to small to make sense of </a:t>
            </a:r>
            <a:endParaRPr/>
          </a:p>
          <a:p>
            <a:pPr indent="0" lvl="0" marL="0" rtl="0" algn="l">
              <a:lnSpc>
                <a:spcPct val="138000"/>
              </a:lnSpc>
              <a:spcBef>
                <a:spcPts val="0"/>
              </a:spcBef>
              <a:spcAft>
                <a:spcPts val="0"/>
              </a:spcAft>
              <a:buNone/>
            </a:pPr>
            <a:r>
              <a:t/>
            </a:r>
            <a:endParaRPr/>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494bc239eb_1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94bc239eb_1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Lisbeth</a:t>
            </a:r>
            <a:endParaRPr/>
          </a:p>
          <a:p>
            <a:pPr indent="0" lvl="0" marL="0" rtl="0" algn="l">
              <a:lnSpc>
                <a:spcPct val="138000"/>
              </a:lnSpc>
              <a:spcBef>
                <a:spcPts val="0"/>
              </a:spcBef>
              <a:spcAft>
                <a:spcPts val="0"/>
              </a:spcAft>
              <a:buNone/>
            </a:pPr>
            <a:r>
              <a:t/>
            </a:r>
            <a:endParaRPr/>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494bc239eb_1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94bc239eb_1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Paulo</a:t>
            </a:r>
            <a:endParaRPr/>
          </a:p>
          <a:p>
            <a:pPr indent="0" lvl="0" marL="0" rtl="0" algn="l">
              <a:lnSpc>
                <a:spcPct val="138000"/>
              </a:lnSpc>
              <a:spcBef>
                <a:spcPts val="0"/>
              </a:spcBef>
              <a:spcAft>
                <a:spcPts val="0"/>
              </a:spcAft>
              <a:buNone/>
            </a:pPr>
            <a:r>
              <a:t/>
            </a:r>
            <a:endParaRPr/>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671ae110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671ae110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Paulo</a:t>
            </a:r>
            <a:endParaRPr/>
          </a:p>
          <a:p>
            <a:pPr indent="-298450" lvl="0" marL="457200" rtl="0" algn="l">
              <a:lnSpc>
                <a:spcPct val="115000"/>
              </a:lnSpc>
              <a:spcBef>
                <a:spcPts val="0"/>
              </a:spcBef>
              <a:spcAft>
                <a:spcPts val="0"/>
              </a:spcAft>
              <a:buClr>
                <a:srgbClr val="000000"/>
              </a:buClr>
              <a:buSzPts val="1100"/>
              <a:buFont typeface="Arial"/>
              <a:buChar char="●"/>
            </a:pPr>
            <a:r>
              <a:rPr lang="en"/>
              <a:t>While this may be true, theoretically, we’ll be examining whether systemic funding inequalities still arise and their impact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671ae110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671ae110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Paulo</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671ae110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671ae110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Lisbeth</a:t>
            </a:r>
            <a:endParaRPr/>
          </a:p>
          <a:p>
            <a:pPr indent="0" lvl="0" marL="0" rtl="0" algn="l">
              <a:spcBef>
                <a:spcPts val="0"/>
              </a:spcBef>
              <a:spcAft>
                <a:spcPts val="0"/>
              </a:spcAft>
              <a:buNone/>
            </a:pPr>
            <a:r>
              <a:rPr lang="en"/>
              <a:t>Visualizations: funding inequality based on geography, tie this to demographics; juvenile crime based on geography</a:t>
            </a:r>
            <a:endParaRPr/>
          </a:p>
          <a:p>
            <a:pPr indent="0" lvl="0" marL="0" rtl="0" algn="l">
              <a:lnSpc>
                <a:spcPct val="138000"/>
              </a:lnSpc>
              <a:spcBef>
                <a:spcPts val="0"/>
              </a:spcBef>
              <a:spcAft>
                <a:spcPts val="0"/>
              </a:spcAft>
              <a:buNone/>
            </a:pPr>
            <a:r>
              <a:rPr lang="en"/>
              <a:t>School performance: SAT/ACT scores, state assessments, school grades, improvement ratings</a:t>
            </a:r>
            <a:endParaRPr/>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671ae110c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671ae110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Lisbeth</a:t>
            </a:r>
            <a:endParaRPr/>
          </a:p>
          <a:p>
            <a:pPr indent="0" lvl="0" marL="0" rtl="0" algn="l">
              <a:spcBef>
                <a:spcPts val="0"/>
              </a:spcBef>
              <a:spcAft>
                <a:spcPts val="0"/>
              </a:spcAft>
              <a:buNone/>
            </a:pPr>
            <a:r>
              <a:rPr lang="en"/>
              <a:t>Preprocesssing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94bc239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94bc239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n"/>
              <a:t>Lisbeth</a:t>
            </a:r>
            <a:endParaRPr/>
          </a:p>
          <a:p>
            <a:pPr indent="0" lvl="0" marL="0" rtl="0" algn="l">
              <a:lnSpc>
                <a:spcPct val="115000"/>
              </a:lnSpc>
              <a:spcBef>
                <a:spcPts val="0"/>
              </a:spcBef>
              <a:spcAft>
                <a:spcPts val="0"/>
              </a:spcAft>
              <a:buNone/>
            </a:pPr>
            <a:r>
              <a:t/>
            </a:r>
            <a:endParaRPr/>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38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94bc239eb_1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94bc239eb_1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Constanza</a:t>
            </a:r>
            <a:endParaRPr/>
          </a:p>
          <a:p>
            <a:pPr indent="0" lvl="0" marL="0" rtl="0" algn="l">
              <a:spcBef>
                <a:spcPts val="0"/>
              </a:spcBef>
              <a:spcAft>
                <a:spcPts val="0"/>
              </a:spcAft>
              <a:buNone/>
            </a:pPr>
            <a:r>
              <a:rPr lang="en"/>
              <a:t>-Only used for state comparison analysis</a:t>
            </a:r>
            <a:endParaRPr/>
          </a:p>
          <a:p>
            <a:pPr indent="0" lvl="0" marL="0" rtl="0" algn="l">
              <a:spcBef>
                <a:spcPts val="0"/>
              </a:spcBef>
              <a:spcAft>
                <a:spcPts val="0"/>
              </a:spcAft>
              <a:buNone/>
            </a:pPr>
            <a:r>
              <a:rPr lang="en"/>
              <a:t>-DoDEA = </a:t>
            </a:r>
            <a:r>
              <a:rPr lang="en" sz="1000">
                <a:solidFill>
                  <a:srgbClr val="222222"/>
                </a:solidFill>
              </a:rPr>
              <a:t>Department of Defense Education Activity; manages schools for military-connected children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94bc239eb_1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94bc239eb_1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Constanza</a:t>
            </a:r>
            <a:endParaRPr/>
          </a:p>
          <a:p>
            <a:pPr indent="0" lvl="0" marL="0" rtl="0" algn="l">
              <a:spcBef>
                <a:spcPts val="0"/>
              </a:spcBef>
              <a:spcAft>
                <a:spcPts val="0"/>
              </a:spcAft>
              <a:buNone/>
            </a:pPr>
            <a:r>
              <a:rPr lang="en"/>
              <a:t>-to report individual-level information on </a:t>
            </a:r>
            <a:r>
              <a:rPr lang="en" sz="900"/>
              <a:t>on gender, date of birth, race, placement authority, most serious offense charged, court adjudication status, and admission date</a:t>
            </a:r>
            <a:endParaRPr/>
          </a:p>
          <a:p>
            <a:pPr indent="0" lvl="0" marL="0" rtl="0" algn="l">
              <a:spcBef>
                <a:spcPts val="0"/>
              </a:spcBef>
              <a:spcAft>
                <a:spcPts val="0"/>
              </a:spcAft>
              <a:buNone/>
            </a:pPr>
            <a:r>
              <a:rPr lang="en"/>
              <a:t>-younger than 21 assigned a bed in each facility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19.png"/><Relationship Id="rId5"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300"/>
              </a:spcAft>
              <a:buNone/>
            </a:pPr>
            <a:r>
              <a:rPr b="0" lang="en" sz="2600">
                <a:solidFill>
                  <a:srgbClr val="000000"/>
                </a:solidFill>
                <a:latin typeface="Arial"/>
                <a:ea typeface="Arial"/>
                <a:cs typeface="Arial"/>
                <a:sym typeface="Arial"/>
              </a:rPr>
              <a:t>Effect of School Funding Inequalities on School Performance and Juvenile Crime</a:t>
            </a:r>
            <a:endParaRPr/>
          </a:p>
        </p:txBody>
      </p:sp>
      <p:sp>
        <p:nvSpPr>
          <p:cNvPr id="67" name="Google Shape;67;p13"/>
          <p:cNvSpPr txBox="1"/>
          <p:nvPr>
            <p:ph idx="1" type="subTitle"/>
          </p:nvPr>
        </p:nvSpPr>
        <p:spPr>
          <a:xfrm>
            <a:off x="2137225" y="2926475"/>
            <a:ext cx="4870500" cy="102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Constanza Schubert</a:t>
            </a:r>
            <a:endParaRPr sz="1800"/>
          </a:p>
          <a:p>
            <a:pPr indent="0" lvl="0" marL="0" rtl="0" algn="ctr">
              <a:spcBef>
                <a:spcPts val="0"/>
              </a:spcBef>
              <a:spcAft>
                <a:spcPts val="0"/>
              </a:spcAft>
              <a:buNone/>
            </a:pPr>
            <a:r>
              <a:rPr lang="en" sz="1800"/>
              <a:t>Paulo Sosa	</a:t>
            </a:r>
            <a:endParaRPr sz="1800"/>
          </a:p>
          <a:p>
            <a:pPr indent="0" lvl="0" marL="0" rtl="0" algn="ctr">
              <a:spcBef>
                <a:spcPts val="0"/>
              </a:spcBef>
              <a:spcAft>
                <a:spcPts val="0"/>
              </a:spcAft>
              <a:buNone/>
            </a:pPr>
            <a:r>
              <a:rPr lang="en" sz="1800"/>
              <a:t>Lisbeth Santana</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 Juvenile Placement</a:t>
            </a:r>
            <a:endParaRPr/>
          </a:p>
        </p:txBody>
      </p:sp>
      <p:pic>
        <p:nvPicPr>
          <p:cNvPr id="127" name="Google Shape;127;p22"/>
          <p:cNvPicPr preferRelativeResize="0"/>
          <p:nvPr/>
        </p:nvPicPr>
        <p:blipFill>
          <a:blip r:embed="rId3">
            <a:alphaModFix/>
          </a:blip>
          <a:stretch>
            <a:fillRect/>
          </a:stretch>
        </p:blipFill>
        <p:spPr>
          <a:xfrm>
            <a:off x="1846950" y="1237975"/>
            <a:ext cx="5450109" cy="3636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Exploratory Data Analysis - Juvenile Placement</a:t>
            </a:r>
            <a:endParaRPr/>
          </a:p>
        </p:txBody>
      </p:sp>
      <p:pic>
        <p:nvPicPr>
          <p:cNvPr id="133" name="Google Shape;133;p23"/>
          <p:cNvPicPr preferRelativeResize="0"/>
          <p:nvPr/>
        </p:nvPicPr>
        <p:blipFill rotWithShape="1">
          <a:blip r:embed="rId3">
            <a:alphaModFix/>
          </a:blip>
          <a:srcRect b="0" l="0" r="0" t="5793"/>
          <a:stretch/>
        </p:blipFill>
        <p:spPr>
          <a:xfrm>
            <a:off x="427700" y="1394725"/>
            <a:ext cx="8342901" cy="3165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 - Juvenile Crime Rates</a:t>
            </a:r>
            <a:endParaRPr/>
          </a:p>
        </p:txBody>
      </p:sp>
      <p:sp>
        <p:nvSpPr>
          <p:cNvPr id="139" name="Google Shape;139;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solidFill>
                  <a:srgbClr val="000000"/>
                </a:solidFill>
                <a:latin typeface="Arial"/>
                <a:ea typeface="Arial"/>
                <a:cs typeface="Arial"/>
                <a:sym typeface="Arial"/>
              </a:rPr>
              <a:t>Two data sets were combined </a:t>
            </a:r>
            <a:endParaRPr sz="2400">
              <a:solidFill>
                <a:srgbClr val="000000"/>
              </a:solidFill>
              <a:latin typeface="Arial"/>
              <a:ea typeface="Arial"/>
              <a:cs typeface="Arial"/>
              <a:sym typeface="Arial"/>
            </a:endParaRPr>
          </a:p>
          <a:p>
            <a:pPr indent="-381000" lvl="1" marL="914400" rtl="0" algn="l">
              <a:lnSpc>
                <a:spcPct val="115000"/>
              </a:lnSpc>
              <a:spcBef>
                <a:spcPts val="0"/>
              </a:spcBef>
              <a:spcAft>
                <a:spcPts val="0"/>
              </a:spcAft>
              <a:buSzPts val="2400"/>
              <a:buChar char="○"/>
            </a:pPr>
            <a:r>
              <a:rPr lang="en" sz="2400">
                <a:solidFill>
                  <a:srgbClr val="000000"/>
                </a:solidFill>
                <a:latin typeface="Arial"/>
                <a:ea typeface="Arial"/>
                <a:cs typeface="Arial"/>
                <a:sym typeface="Arial"/>
              </a:rPr>
              <a:t>Total juvenile arrests per county </a:t>
            </a:r>
            <a:endParaRPr sz="2400">
              <a:solidFill>
                <a:srgbClr val="000000"/>
              </a:solidFill>
              <a:latin typeface="Arial"/>
              <a:ea typeface="Arial"/>
              <a:cs typeface="Arial"/>
              <a:sym typeface="Arial"/>
            </a:endParaRPr>
          </a:p>
          <a:p>
            <a:pPr indent="-381000" lvl="2" marL="1371600" rtl="0" algn="l">
              <a:lnSpc>
                <a:spcPct val="115000"/>
              </a:lnSpc>
              <a:spcBef>
                <a:spcPts val="0"/>
              </a:spcBef>
              <a:spcAft>
                <a:spcPts val="0"/>
              </a:spcAft>
              <a:buClr>
                <a:srgbClr val="000000"/>
              </a:buClr>
              <a:buSzPts val="2400"/>
              <a:buFont typeface="Arial"/>
              <a:buChar char="■"/>
            </a:pPr>
            <a:r>
              <a:rPr lang="en" sz="2400">
                <a:solidFill>
                  <a:srgbClr val="000000"/>
                </a:solidFill>
                <a:highlight>
                  <a:srgbClr val="FFFFFF"/>
                </a:highlight>
                <a:latin typeface="Arial"/>
                <a:ea typeface="Arial"/>
                <a:cs typeface="Arial"/>
                <a:sym typeface="Arial"/>
              </a:rPr>
              <a:t>Florida's Uniform Crime Reports</a:t>
            </a:r>
            <a:endParaRPr sz="2400">
              <a:solidFill>
                <a:srgbClr val="000000"/>
              </a:solidFill>
              <a:highlight>
                <a:srgbClr val="FFFFFF"/>
              </a:highlight>
              <a:latin typeface="Arial"/>
              <a:ea typeface="Arial"/>
              <a:cs typeface="Arial"/>
              <a:sym typeface="Arial"/>
            </a:endParaRPr>
          </a:p>
          <a:p>
            <a:pPr indent="-381000" lvl="1" marL="914400" rtl="0" algn="l">
              <a:lnSpc>
                <a:spcPct val="115000"/>
              </a:lnSpc>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Juvenile population per county </a:t>
            </a:r>
            <a:endParaRPr sz="2400">
              <a:solidFill>
                <a:srgbClr val="000000"/>
              </a:solidFill>
              <a:latin typeface="Arial"/>
              <a:ea typeface="Arial"/>
              <a:cs typeface="Arial"/>
              <a:sym typeface="Arial"/>
            </a:endParaRPr>
          </a:p>
          <a:p>
            <a:pPr indent="-381000" lvl="2" marL="1371600" rtl="0" algn="l">
              <a:lnSpc>
                <a:spcPct val="115000"/>
              </a:lnSpc>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Office of Juvenile Justice and Delinquency Prevention</a:t>
            </a:r>
            <a:endParaRPr sz="240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Juvenile Crime</a:t>
            </a:r>
            <a:endParaRPr/>
          </a:p>
        </p:txBody>
      </p:sp>
      <p:pic>
        <p:nvPicPr>
          <p:cNvPr id="145" name="Google Shape;145;p25"/>
          <p:cNvPicPr preferRelativeResize="0"/>
          <p:nvPr/>
        </p:nvPicPr>
        <p:blipFill>
          <a:blip r:embed="rId3">
            <a:alphaModFix/>
          </a:blip>
          <a:stretch>
            <a:fillRect/>
          </a:stretch>
        </p:blipFill>
        <p:spPr>
          <a:xfrm>
            <a:off x="311700" y="1152425"/>
            <a:ext cx="8520597" cy="357659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 - School District Discipline &amp; Grades</a:t>
            </a:r>
            <a:endParaRPr/>
          </a:p>
        </p:txBody>
      </p:sp>
      <p:sp>
        <p:nvSpPr>
          <p:cNvPr id="151" name="Google Shape;151;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Discipline reports list the number of students by district who have received discipline in the following categories:</a:t>
            </a:r>
            <a:endParaRPr>
              <a:solidFill>
                <a:srgbClr val="000000"/>
              </a:solidFill>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Corporal punishment, expulsion, and suspension</a:t>
            </a:r>
            <a:endParaRPr sz="1800">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School grades is an understandable metric to measure the performance of a school</a:t>
            </a:r>
            <a:endParaRPr>
              <a:solidFill>
                <a:srgbClr val="000000"/>
              </a:solidFill>
              <a:latin typeface="Arial"/>
              <a:ea typeface="Arial"/>
              <a:cs typeface="Arial"/>
              <a:sym typeface="Arial"/>
            </a:endParaRPr>
          </a:p>
          <a:p>
            <a:pPr indent="-342900" lvl="1" marL="914400" rtl="0" algn="l">
              <a:lnSpc>
                <a:spcPct val="10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Incorporates the FSA achievement &amp; learning gains; graduation; and achievement success KPI’s</a:t>
            </a:r>
            <a:endParaRPr sz="180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 - Child Poverty Rates</a:t>
            </a:r>
            <a:endParaRPr/>
          </a:p>
        </p:txBody>
      </p:sp>
      <p:sp>
        <p:nvSpPr>
          <p:cNvPr id="157" name="Google Shape;157;p27"/>
          <p:cNvSpPr txBox="1"/>
          <p:nvPr>
            <p:ph idx="1" type="body"/>
          </p:nvPr>
        </p:nvSpPr>
        <p:spPr>
          <a:xfrm>
            <a:off x="311700" y="1266325"/>
            <a:ext cx="8520600" cy="3974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solidFill>
                  <a:srgbClr val="000000"/>
                </a:solidFill>
                <a:latin typeface="Arial"/>
                <a:ea typeface="Arial"/>
                <a:cs typeface="Arial"/>
                <a:sym typeface="Arial"/>
              </a:rPr>
              <a:t>Obtained from U.S. Census Bureau’s Small Area Income and Poverty Estimates (SAIPE)</a:t>
            </a:r>
            <a:r>
              <a:rPr lang="en" sz="2400">
                <a:solidFill>
                  <a:srgbClr val="000000"/>
                </a:solidFill>
                <a:latin typeface="Arial"/>
                <a:ea typeface="Arial"/>
                <a:cs typeface="Arial"/>
                <a:sym typeface="Arial"/>
              </a:rPr>
              <a:t> </a:t>
            </a:r>
            <a:endParaRPr sz="2400">
              <a:solidFill>
                <a:srgbClr val="000000"/>
              </a:solidFill>
              <a:latin typeface="Arial"/>
              <a:ea typeface="Arial"/>
              <a:cs typeface="Arial"/>
              <a:sym typeface="Arial"/>
            </a:endParaRPr>
          </a:p>
          <a:p>
            <a:pPr indent="-381000" lvl="0" marL="457200" rtl="0" algn="l">
              <a:spcBef>
                <a:spcPts val="0"/>
              </a:spcBef>
              <a:spcAft>
                <a:spcPts val="0"/>
              </a:spcAft>
              <a:buSzPts val="2400"/>
              <a:buChar char="●"/>
            </a:pPr>
            <a:r>
              <a:rPr lang="en" sz="2400">
                <a:solidFill>
                  <a:srgbClr val="000000"/>
                </a:solidFill>
                <a:latin typeface="Arial"/>
                <a:ea typeface="Arial"/>
                <a:cs typeface="Arial"/>
                <a:sym typeface="Arial"/>
              </a:rPr>
              <a:t>SAIPE includes annual estimates poverty statistics for school districts</a:t>
            </a:r>
            <a:endParaRPr sz="2400">
              <a:solidFill>
                <a:srgbClr val="000000"/>
              </a:solidFill>
              <a:latin typeface="Arial"/>
              <a:ea typeface="Arial"/>
              <a:cs typeface="Arial"/>
              <a:sym typeface="Arial"/>
            </a:endParaRPr>
          </a:p>
          <a:p>
            <a:pPr indent="-381000" lvl="1" marL="9144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Number of children ages 5 to 17</a:t>
            </a:r>
            <a:endParaRPr sz="2400">
              <a:solidFill>
                <a:srgbClr val="000000"/>
              </a:solidFill>
              <a:latin typeface="Arial"/>
              <a:ea typeface="Arial"/>
              <a:cs typeface="Arial"/>
              <a:sym typeface="Arial"/>
            </a:endParaRPr>
          </a:p>
          <a:p>
            <a:pPr indent="-381000" lvl="1" marL="9144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Number of related children ages 5 to 17 in families in poverty</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Rate = # children 5-17/ # children in families in poverty </a:t>
            </a:r>
            <a:endParaRPr sz="240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 Child Poverty Rates</a:t>
            </a:r>
            <a:endParaRPr/>
          </a:p>
        </p:txBody>
      </p:sp>
      <p:pic>
        <p:nvPicPr>
          <p:cNvPr id="163" name="Google Shape;163;p28"/>
          <p:cNvPicPr preferRelativeResize="0"/>
          <p:nvPr/>
        </p:nvPicPr>
        <p:blipFill rotWithShape="1">
          <a:blip r:embed="rId3">
            <a:alphaModFix/>
          </a:blip>
          <a:srcRect b="0" l="0" r="9403" t="0"/>
          <a:stretch/>
        </p:blipFill>
        <p:spPr>
          <a:xfrm>
            <a:off x="311700" y="1152425"/>
            <a:ext cx="5966275" cy="3847475"/>
          </a:xfrm>
          <a:prstGeom prst="rect">
            <a:avLst/>
          </a:prstGeom>
          <a:noFill/>
          <a:ln>
            <a:noFill/>
          </a:ln>
        </p:spPr>
      </p:pic>
      <p:pic>
        <p:nvPicPr>
          <p:cNvPr id="164" name="Google Shape;164;p28"/>
          <p:cNvPicPr preferRelativeResize="0"/>
          <p:nvPr/>
        </p:nvPicPr>
        <p:blipFill>
          <a:blip r:embed="rId4">
            <a:alphaModFix/>
          </a:blip>
          <a:stretch>
            <a:fillRect/>
          </a:stretch>
        </p:blipFill>
        <p:spPr>
          <a:xfrm>
            <a:off x="6629300" y="1285975"/>
            <a:ext cx="2203000" cy="3713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 Child Poverty Rates</a:t>
            </a:r>
            <a:endParaRPr/>
          </a:p>
        </p:txBody>
      </p:sp>
      <p:pic>
        <p:nvPicPr>
          <p:cNvPr id="170" name="Google Shape;170;p29"/>
          <p:cNvPicPr preferRelativeResize="0"/>
          <p:nvPr/>
        </p:nvPicPr>
        <p:blipFill>
          <a:blip r:embed="rId3">
            <a:alphaModFix/>
          </a:blip>
          <a:stretch>
            <a:fillRect/>
          </a:stretch>
        </p:blipFill>
        <p:spPr>
          <a:xfrm>
            <a:off x="311700" y="1417975"/>
            <a:ext cx="8417375" cy="3159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National</a:t>
            </a:r>
            <a:r>
              <a:rPr lang="en"/>
              <a:t> Analysis: Revenues</a:t>
            </a:r>
            <a:endParaRPr/>
          </a:p>
        </p:txBody>
      </p:sp>
      <p:sp>
        <p:nvSpPr>
          <p:cNvPr id="176" name="Google Shape;176;p30"/>
          <p:cNvSpPr txBox="1"/>
          <p:nvPr>
            <p:ph idx="1" type="body"/>
          </p:nvPr>
        </p:nvSpPr>
        <p:spPr>
          <a:xfrm>
            <a:off x="164675" y="1261650"/>
            <a:ext cx="4878600" cy="13101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Mixed Effect Linear Models</a:t>
            </a:r>
            <a:endParaRPr>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Compared to OLS models</a:t>
            </a:r>
            <a:endParaRPr>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a:p>
        </p:txBody>
      </p:sp>
      <p:sp>
        <p:nvSpPr>
          <p:cNvPr id="177" name="Google Shape;177;p30"/>
          <p:cNvSpPr txBox="1"/>
          <p:nvPr/>
        </p:nvSpPr>
        <p:spPr>
          <a:xfrm>
            <a:off x="7433050" y="2571750"/>
            <a:ext cx="1645800" cy="707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t>RMSE: 4.04</a:t>
            </a:r>
            <a:endParaRPr/>
          </a:p>
        </p:txBody>
      </p:sp>
      <p:sp>
        <p:nvSpPr>
          <p:cNvPr id="178" name="Google Shape;178;p30"/>
          <p:cNvSpPr txBox="1"/>
          <p:nvPr/>
        </p:nvSpPr>
        <p:spPr>
          <a:xfrm>
            <a:off x="7433050" y="4483100"/>
            <a:ext cx="1645800" cy="561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t>RMSE: 4.16</a:t>
            </a:r>
            <a:endParaRPr/>
          </a:p>
        </p:txBody>
      </p:sp>
      <p:pic>
        <p:nvPicPr>
          <p:cNvPr id="179" name="Google Shape;179;p30"/>
          <p:cNvPicPr preferRelativeResize="0"/>
          <p:nvPr/>
        </p:nvPicPr>
        <p:blipFill>
          <a:blip r:embed="rId3">
            <a:alphaModFix/>
          </a:blip>
          <a:stretch>
            <a:fillRect/>
          </a:stretch>
        </p:blipFill>
        <p:spPr>
          <a:xfrm>
            <a:off x="5394722" y="1832922"/>
            <a:ext cx="3684125" cy="846825"/>
          </a:xfrm>
          <a:prstGeom prst="rect">
            <a:avLst/>
          </a:prstGeom>
          <a:noFill/>
          <a:ln>
            <a:noFill/>
          </a:ln>
        </p:spPr>
      </p:pic>
      <p:pic>
        <p:nvPicPr>
          <p:cNvPr id="180" name="Google Shape;180;p30"/>
          <p:cNvPicPr preferRelativeResize="0"/>
          <p:nvPr/>
        </p:nvPicPr>
        <p:blipFill>
          <a:blip r:embed="rId4">
            <a:alphaModFix/>
          </a:blip>
          <a:stretch>
            <a:fillRect/>
          </a:stretch>
        </p:blipFill>
        <p:spPr>
          <a:xfrm>
            <a:off x="5394726" y="3360250"/>
            <a:ext cx="3684125" cy="1122848"/>
          </a:xfrm>
          <a:prstGeom prst="rect">
            <a:avLst/>
          </a:prstGeom>
          <a:noFill/>
          <a:ln>
            <a:noFill/>
          </a:ln>
        </p:spPr>
      </p:pic>
      <p:pic>
        <p:nvPicPr>
          <p:cNvPr id="181" name="Google Shape;181;p30"/>
          <p:cNvPicPr preferRelativeResize="0"/>
          <p:nvPr/>
        </p:nvPicPr>
        <p:blipFill>
          <a:blip r:embed="rId5">
            <a:alphaModFix/>
          </a:blip>
          <a:stretch>
            <a:fillRect/>
          </a:stretch>
        </p:blipFill>
        <p:spPr>
          <a:xfrm>
            <a:off x="164673" y="3468673"/>
            <a:ext cx="4588400" cy="967275"/>
          </a:xfrm>
          <a:prstGeom prst="rect">
            <a:avLst/>
          </a:prstGeom>
          <a:noFill/>
          <a:ln>
            <a:noFill/>
          </a:ln>
        </p:spPr>
      </p:pic>
      <p:sp>
        <p:nvSpPr>
          <p:cNvPr id="182" name="Google Shape;182;p30"/>
          <p:cNvSpPr txBox="1"/>
          <p:nvPr/>
        </p:nvSpPr>
        <p:spPr>
          <a:xfrm>
            <a:off x="164675" y="4410200"/>
            <a:ext cx="1645800" cy="707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t>RMSE: 0.45</a:t>
            </a:r>
            <a:endParaRPr/>
          </a:p>
        </p:txBody>
      </p:sp>
      <p:sp>
        <p:nvSpPr>
          <p:cNvPr id="183" name="Google Shape;183;p30"/>
          <p:cNvSpPr/>
          <p:nvPr/>
        </p:nvSpPr>
        <p:spPr>
          <a:xfrm>
            <a:off x="5954425" y="1012475"/>
            <a:ext cx="3073800" cy="70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Math score as input; total revenue as response</a:t>
            </a:r>
            <a:endParaRPr/>
          </a:p>
          <a:p>
            <a:pPr indent="0" lvl="0" marL="0" rtl="0" algn="l">
              <a:spcBef>
                <a:spcPts val="0"/>
              </a:spcBef>
              <a:spcAft>
                <a:spcPts val="0"/>
              </a:spcAft>
              <a:buNone/>
            </a:pPr>
            <a:r>
              <a:rPr lang="en"/>
              <a:t>Extended to include reading score</a:t>
            </a:r>
            <a:endParaRPr/>
          </a:p>
        </p:txBody>
      </p:sp>
      <p:sp>
        <p:nvSpPr>
          <p:cNvPr id="184" name="Google Shape;184;p30"/>
          <p:cNvSpPr/>
          <p:nvPr/>
        </p:nvSpPr>
        <p:spPr>
          <a:xfrm>
            <a:off x="164675" y="2666513"/>
            <a:ext cx="3073800" cy="7074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State revenue</a:t>
            </a:r>
            <a:r>
              <a:rPr lang="en"/>
              <a:t> as input; placement rate as response</a:t>
            </a:r>
            <a:br>
              <a:rPr lang="en"/>
            </a:br>
            <a:r>
              <a:rPr lang="en"/>
              <a:t>RLM: used log(y) transformation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National</a:t>
            </a:r>
            <a:r>
              <a:rPr lang="en"/>
              <a:t> Analysis: Expenditures</a:t>
            </a:r>
            <a:endParaRPr/>
          </a:p>
        </p:txBody>
      </p:sp>
      <p:sp>
        <p:nvSpPr>
          <p:cNvPr id="190" name="Google Shape;190;p31"/>
          <p:cNvSpPr txBox="1"/>
          <p:nvPr>
            <p:ph idx="1" type="body"/>
          </p:nvPr>
        </p:nvSpPr>
        <p:spPr>
          <a:xfrm>
            <a:off x="164675" y="1261650"/>
            <a:ext cx="7275900" cy="3881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Mixed Effect Linear Models</a:t>
            </a:r>
            <a:endParaRPr>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Compared to OLS models</a:t>
            </a:r>
            <a:endParaRPr>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No meaningful result for placement rate as response variable</a:t>
            </a:r>
            <a:endParaRPr>
              <a:solidFill>
                <a:srgbClr val="000000"/>
              </a:solidFill>
              <a:latin typeface="Arial"/>
              <a:ea typeface="Arial"/>
              <a:cs typeface="Arial"/>
              <a:sym typeface="Arial"/>
            </a:endParaRPr>
          </a:p>
          <a:p>
            <a:pPr indent="0" lvl="0" marL="457200" rtl="0" algn="l">
              <a:spcBef>
                <a:spcPts val="0"/>
              </a:spcBef>
              <a:spcAft>
                <a:spcPts val="0"/>
              </a:spcAft>
              <a:buNone/>
            </a:pPr>
            <a:r>
              <a:t/>
            </a:r>
            <a:endParaRPr>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a:p>
        </p:txBody>
      </p:sp>
      <p:pic>
        <p:nvPicPr>
          <p:cNvPr id="191" name="Google Shape;191;p31"/>
          <p:cNvPicPr preferRelativeResize="0"/>
          <p:nvPr/>
        </p:nvPicPr>
        <p:blipFill>
          <a:blip r:embed="rId3">
            <a:alphaModFix/>
          </a:blip>
          <a:stretch>
            <a:fillRect/>
          </a:stretch>
        </p:blipFill>
        <p:spPr>
          <a:xfrm>
            <a:off x="210489" y="3527563"/>
            <a:ext cx="3800525" cy="851975"/>
          </a:xfrm>
          <a:prstGeom prst="rect">
            <a:avLst/>
          </a:prstGeom>
          <a:noFill/>
          <a:ln>
            <a:noFill/>
          </a:ln>
        </p:spPr>
      </p:pic>
      <p:pic>
        <p:nvPicPr>
          <p:cNvPr id="192" name="Google Shape;192;p31"/>
          <p:cNvPicPr preferRelativeResize="0"/>
          <p:nvPr/>
        </p:nvPicPr>
        <p:blipFill>
          <a:blip r:embed="rId4">
            <a:alphaModFix/>
          </a:blip>
          <a:stretch>
            <a:fillRect/>
          </a:stretch>
        </p:blipFill>
        <p:spPr>
          <a:xfrm>
            <a:off x="4571996" y="3391421"/>
            <a:ext cx="3329127" cy="999400"/>
          </a:xfrm>
          <a:prstGeom prst="rect">
            <a:avLst/>
          </a:prstGeom>
          <a:noFill/>
          <a:ln>
            <a:noFill/>
          </a:ln>
        </p:spPr>
      </p:pic>
      <p:sp>
        <p:nvSpPr>
          <p:cNvPr id="193" name="Google Shape;193;p31"/>
          <p:cNvSpPr txBox="1"/>
          <p:nvPr/>
        </p:nvSpPr>
        <p:spPr>
          <a:xfrm>
            <a:off x="210500" y="4393688"/>
            <a:ext cx="1645800" cy="707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t>RMSE: 3.99</a:t>
            </a:r>
            <a:endParaRPr/>
          </a:p>
        </p:txBody>
      </p:sp>
      <p:sp>
        <p:nvSpPr>
          <p:cNvPr id="194" name="Google Shape;194;p31"/>
          <p:cNvSpPr txBox="1"/>
          <p:nvPr/>
        </p:nvSpPr>
        <p:spPr>
          <a:xfrm>
            <a:off x="4572000" y="4453250"/>
            <a:ext cx="1645800" cy="588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t>RMSE: 4.10</a:t>
            </a:r>
            <a:endParaRPr/>
          </a:p>
        </p:txBody>
      </p:sp>
      <p:sp>
        <p:nvSpPr>
          <p:cNvPr id="195" name="Google Shape;195;p31"/>
          <p:cNvSpPr/>
          <p:nvPr/>
        </p:nvSpPr>
        <p:spPr>
          <a:xfrm>
            <a:off x="311700" y="2684025"/>
            <a:ext cx="3073800" cy="70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Math score as input; total expenditure as response</a:t>
            </a:r>
            <a:endParaRPr/>
          </a:p>
          <a:p>
            <a:pPr indent="0" lvl="0" marL="0" rtl="0" algn="l">
              <a:spcBef>
                <a:spcPts val="0"/>
              </a:spcBef>
              <a:spcAft>
                <a:spcPts val="0"/>
              </a:spcAft>
              <a:buNone/>
            </a:pPr>
            <a:r>
              <a:rPr lang="en"/>
              <a:t>Extended to include reading score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73" name="Google Shape;73;p14"/>
          <p:cNvSpPr txBox="1"/>
          <p:nvPr>
            <p:ph idx="1" type="body"/>
          </p:nvPr>
        </p:nvSpPr>
        <p:spPr>
          <a:xfrm>
            <a:off x="311700" y="1266325"/>
            <a:ext cx="5775900" cy="36549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Inspired by the rise of teacher-led strikes and protests and portrayal of their dire struggle by the media</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Detailed investigation into the funding crisis in Florida</a:t>
            </a:r>
            <a:endParaRPr sz="1400">
              <a:solidFill>
                <a:srgbClr val="000000"/>
              </a:solidFill>
              <a:latin typeface="Arial"/>
              <a:ea typeface="Arial"/>
              <a:cs typeface="Arial"/>
              <a:sym typeface="Arial"/>
            </a:endParaRPr>
          </a:p>
          <a:p>
            <a:pPr indent="-317500" lvl="1" marL="914400" rtl="0" algn="l">
              <a:lnSpc>
                <a:spcPct val="147115"/>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Florida per student funding increase is reserved for specific purposes</a:t>
            </a:r>
            <a:endParaRPr>
              <a:solidFill>
                <a:srgbClr val="000000"/>
              </a:solidFill>
              <a:latin typeface="Arial"/>
              <a:ea typeface="Arial"/>
              <a:cs typeface="Arial"/>
              <a:sym typeface="Arial"/>
            </a:endParaRPr>
          </a:p>
          <a:p>
            <a:pPr indent="-317500" lvl="1" marL="914400" rtl="0" algn="l">
              <a:lnSpc>
                <a:spcPct val="147115"/>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Only has 47 cents per student to help pay for the regular rising cost of doing school district business</a:t>
            </a:r>
            <a:endParaRPr>
              <a:solidFill>
                <a:srgbClr val="000000"/>
              </a:solidFill>
              <a:latin typeface="Arial"/>
              <a:ea typeface="Arial"/>
              <a:cs typeface="Arial"/>
              <a:sym typeface="Arial"/>
            </a:endParaRPr>
          </a:p>
          <a:p>
            <a:pPr indent="-317500" lvl="2" marL="1371600" rtl="0" algn="l">
              <a:lnSpc>
                <a:spcPct val="147115"/>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Higher retirement benefits, growing utility costs, employee salary raises or expanded educational offerings</a:t>
            </a:r>
            <a:endParaRPr>
              <a:solidFill>
                <a:srgbClr val="000000"/>
              </a:solidFill>
              <a:latin typeface="Arial"/>
              <a:ea typeface="Arial"/>
              <a:cs typeface="Arial"/>
              <a:sym typeface="Arial"/>
            </a:endParaRPr>
          </a:p>
          <a:p>
            <a:pPr indent="0" lvl="0" marL="0" rtl="0" algn="l">
              <a:lnSpc>
                <a:spcPct val="147115"/>
              </a:lnSpc>
              <a:spcBef>
                <a:spcPts val="1300"/>
              </a:spcBef>
              <a:spcAft>
                <a:spcPts val="0"/>
              </a:spcAft>
              <a:buNone/>
            </a:pPr>
            <a:r>
              <a:t/>
            </a:r>
            <a:endParaRPr sz="1300">
              <a:solidFill>
                <a:srgbClr val="000000"/>
              </a:solidFill>
              <a:latin typeface="Arial"/>
              <a:ea typeface="Arial"/>
              <a:cs typeface="Arial"/>
              <a:sym typeface="Arial"/>
            </a:endParaRPr>
          </a:p>
          <a:p>
            <a:pPr indent="0" lvl="0" marL="0" rtl="0" algn="l">
              <a:lnSpc>
                <a:spcPct val="115000"/>
              </a:lnSpc>
              <a:spcBef>
                <a:spcPts val="130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74" name="Google Shape;74;p14"/>
          <p:cNvPicPr preferRelativeResize="0"/>
          <p:nvPr/>
        </p:nvPicPr>
        <p:blipFill>
          <a:blip r:embed="rId3">
            <a:alphaModFix/>
          </a:blip>
          <a:stretch>
            <a:fillRect/>
          </a:stretch>
        </p:blipFill>
        <p:spPr>
          <a:xfrm>
            <a:off x="6229425" y="1843000"/>
            <a:ext cx="2757225" cy="18390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311700" y="3892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Florida School Districts: Funding vs. Juvenile Crime</a:t>
            </a:r>
            <a:endParaRPr/>
          </a:p>
        </p:txBody>
      </p:sp>
      <p:sp>
        <p:nvSpPr>
          <p:cNvPr id="201" name="Google Shape;201;p32"/>
          <p:cNvSpPr txBox="1"/>
          <p:nvPr>
            <p:ph idx="1" type="body"/>
          </p:nvPr>
        </p:nvSpPr>
        <p:spPr>
          <a:xfrm>
            <a:off x="729450" y="1261650"/>
            <a:ext cx="7561500" cy="329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Least Squares Linear Regression and Linear Mixed Models</a:t>
            </a:r>
            <a:endParaRPr>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Relevant features	for Least Squares</a:t>
            </a:r>
            <a:endParaRPr>
              <a:solidFill>
                <a:srgbClr val="000000"/>
              </a:solidFill>
              <a:latin typeface="Arial"/>
              <a:ea typeface="Arial"/>
              <a:cs typeface="Arial"/>
              <a:sym typeface="Arial"/>
            </a:endParaRPr>
          </a:p>
          <a:p>
            <a:pPr indent="-317500" lvl="1" marL="914400" rtl="0" algn="l">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Local Revenue (+)</a:t>
            </a:r>
            <a:endParaRPr>
              <a:solidFill>
                <a:srgbClr val="000000"/>
              </a:solidFill>
              <a:latin typeface="Arial"/>
              <a:ea typeface="Arial"/>
              <a:cs typeface="Arial"/>
              <a:sym typeface="Arial"/>
            </a:endParaRPr>
          </a:p>
          <a:p>
            <a:pPr indent="-317500" lvl="1" marL="914400" rtl="0" algn="l">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Total spending on support services (-)</a:t>
            </a:r>
            <a:endParaRPr>
              <a:solidFill>
                <a:srgbClr val="000000"/>
              </a:solidFill>
              <a:latin typeface="Arial"/>
              <a:ea typeface="Arial"/>
              <a:cs typeface="Arial"/>
              <a:sym typeface="Arial"/>
            </a:endParaRPr>
          </a:p>
          <a:p>
            <a:pPr indent="-317500" lvl="1" marL="914400" rtl="0" algn="l">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Total spending on instruction (-)</a:t>
            </a:r>
            <a:endParaRPr>
              <a:solidFill>
                <a:srgbClr val="000000"/>
              </a:solidFill>
              <a:latin typeface="Arial"/>
              <a:ea typeface="Arial"/>
              <a:cs typeface="Arial"/>
              <a:sym typeface="Arial"/>
            </a:endParaRPr>
          </a:p>
          <a:p>
            <a:pPr indent="-317500" lvl="1" marL="914400" rtl="0" algn="l">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Time (+)</a:t>
            </a:r>
            <a:endParaRPr>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These features explain about 80% of the variation in Juvenile crime rates</a:t>
            </a:r>
            <a:endParaRPr>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RMSE: 1.29</a:t>
            </a:r>
            <a:endParaRPr>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Mixed Linear Model placed importance on “Other Current Spending” instead of “Total Spending on Support Services”</a:t>
            </a:r>
            <a:endParaRPr>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RMSE: 1.32</a:t>
            </a:r>
            <a:endParaRPr>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Florida School Districts: Performance vs. Funding</a:t>
            </a:r>
            <a:endParaRPr/>
          </a:p>
        </p:txBody>
      </p:sp>
      <p:sp>
        <p:nvSpPr>
          <p:cNvPr id="207" name="Google Shape;207;p33"/>
          <p:cNvSpPr txBox="1"/>
          <p:nvPr>
            <p:ph idx="1" type="body"/>
          </p:nvPr>
        </p:nvSpPr>
        <p:spPr>
          <a:xfrm>
            <a:off x="311700" y="1266325"/>
            <a:ext cx="7825800" cy="3257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Least Squares Regression model </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Target: Total Revenue</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Relevant features:</a:t>
            </a:r>
            <a:endParaRPr>
              <a:solidFill>
                <a:srgbClr val="000000"/>
              </a:solidFill>
              <a:latin typeface="Arial"/>
              <a:ea typeface="Arial"/>
              <a:cs typeface="Arial"/>
              <a:sym typeface="Arial"/>
            </a:endParaRPr>
          </a:p>
          <a:p>
            <a:pPr indent="-317500" lvl="1" marL="914400" marR="0" rtl="0" algn="l">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Grades (-)</a:t>
            </a:r>
            <a:endParaRPr>
              <a:solidFill>
                <a:srgbClr val="000000"/>
              </a:solidFill>
              <a:latin typeface="Arial"/>
              <a:ea typeface="Arial"/>
              <a:cs typeface="Arial"/>
              <a:sym typeface="Arial"/>
            </a:endParaRPr>
          </a:p>
          <a:p>
            <a:pPr indent="-317500" lvl="2" marL="1371600" marR="0" rtl="0" algn="l">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A = 1</a:t>
            </a:r>
            <a:endParaRPr>
              <a:solidFill>
                <a:srgbClr val="000000"/>
              </a:solidFill>
              <a:latin typeface="Arial"/>
              <a:ea typeface="Arial"/>
              <a:cs typeface="Arial"/>
              <a:sym typeface="Arial"/>
            </a:endParaRPr>
          </a:p>
          <a:p>
            <a:pPr indent="-317500" lvl="2" marL="1371600" marR="0" rtl="0" algn="l">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F = 5</a:t>
            </a:r>
            <a:endParaRPr>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Time (+)</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98.6 % of variability in Total Revenue can be explained by Grades and Year</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RMSE: 1.56</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Mixed Linear Models showed similar findings with RMSE of 1.61</a:t>
            </a:r>
            <a:endParaRPr>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Series Analysis</a:t>
            </a:r>
            <a:endParaRPr/>
          </a:p>
        </p:txBody>
      </p:sp>
      <p:sp>
        <p:nvSpPr>
          <p:cNvPr id="213" name="Google Shape;213;p34"/>
          <p:cNvSpPr txBox="1"/>
          <p:nvPr>
            <p:ph idx="1" type="body"/>
          </p:nvPr>
        </p:nvSpPr>
        <p:spPr>
          <a:xfrm>
            <a:off x="257175" y="1261650"/>
            <a:ext cx="3499500" cy="30783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E</a:t>
            </a:r>
            <a:r>
              <a:rPr lang="en">
                <a:solidFill>
                  <a:srgbClr val="000000"/>
                </a:solidFill>
                <a:latin typeface="Arial"/>
                <a:ea typeface="Arial"/>
                <a:cs typeface="Arial"/>
                <a:sym typeface="Arial"/>
              </a:rPr>
              <a:t>xpenditure</a:t>
            </a:r>
            <a:r>
              <a:rPr lang="en">
                <a:solidFill>
                  <a:srgbClr val="000000"/>
                </a:solidFill>
                <a:latin typeface="Arial"/>
                <a:ea typeface="Arial"/>
                <a:cs typeface="Arial"/>
                <a:sym typeface="Arial"/>
              </a:rPr>
              <a:t> as % of GDP for United States</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Persistence </a:t>
            </a:r>
            <a:endParaRPr>
              <a:solidFill>
                <a:srgbClr val="000000"/>
              </a:solidFill>
              <a:latin typeface="Arial"/>
              <a:ea typeface="Arial"/>
              <a:cs typeface="Arial"/>
              <a:sym typeface="Arial"/>
            </a:endParaRPr>
          </a:p>
          <a:p>
            <a:pPr indent="-317500" lvl="1" marL="914400" rtl="0" algn="l">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Historical mean &amp; median</a:t>
            </a:r>
            <a:endParaRPr>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Expanding window</a:t>
            </a:r>
            <a:endParaRPr>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Rolling window</a:t>
            </a:r>
            <a:endParaRPr>
              <a:solidFill>
                <a:srgbClr val="000000"/>
              </a:solidFill>
              <a:latin typeface="Arial"/>
              <a:ea typeface="Arial"/>
              <a:cs typeface="Arial"/>
              <a:sym typeface="Arial"/>
            </a:endParaRPr>
          </a:p>
          <a:p>
            <a:pPr indent="-317500" lvl="1" marL="914400" rtl="0" algn="l">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Moving Average</a:t>
            </a:r>
            <a:endParaRPr>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a:p>
        </p:txBody>
      </p:sp>
      <p:pic>
        <p:nvPicPr>
          <p:cNvPr id="214" name="Google Shape;214;p34"/>
          <p:cNvPicPr preferRelativeResize="0"/>
          <p:nvPr/>
        </p:nvPicPr>
        <p:blipFill>
          <a:blip r:embed="rId3">
            <a:alphaModFix/>
          </a:blip>
          <a:stretch>
            <a:fillRect/>
          </a:stretch>
        </p:blipFill>
        <p:spPr>
          <a:xfrm>
            <a:off x="4295825" y="70675"/>
            <a:ext cx="4806650" cy="2583587"/>
          </a:xfrm>
          <a:prstGeom prst="rect">
            <a:avLst/>
          </a:prstGeom>
          <a:noFill/>
          <a:ln>
            <a:noFill/>
          </a:ln>
        </p:spPr>
      </p:pic>
      <p:pic>
        <p:nvPicPr>
          <p:cNvPr id="215" name="Google Shape;215;p34"/>
          <p:cNvPicPr preferRelativeResize="0"/>
          <p:nvPr/>
        </p:nvPicPr>
        <p:blipFill>
          <a:blip r:embed="rId4">
            <a:alphaModFix/>
          </a:blip>
          <a:stretch>
            <a:fillRect/>
          </a:stretch>
        </p:blipFill>
        <p:spPr>
          <a:xfrm>
            <a:off x="4270138" y="2836925"/>
            <a:ext cx="4858000" cy="2174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Testing</a:t>
            </a:r>
            <a:endParaRPr/>
          </a:p>
        </p:txBody>
      </p:sp>
      <p:sp>
        <p:nvSpPr>
          <p:cNvPr id="221" name="Google Shape;221;p35"/>
          <p:cNvSpPr txBox="1"/>
          <p:nvPr>
            <p:ph idx="1" type="body"/>
          </p:nvPr>
        </p:nvSpPr>
        <p:spPr>
          <a:xfrm>
            <a:off x="92250" y="1261650"/>
            <a:ext cx="5973900" cy="26121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Is there a significant difference in the grade performance of charter schools and non-charter public schools?</a:t>
            </a:r>
            <a:endParaRPr>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A non-parametric test must be used for ordinal data</a:t>
            </a:r>
            <a:endParaRPr>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Mann-Whitney U test</a:t>
            </a:r>
            <a:endParaRPr>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a:p>
        </p:txBody>
      </p:sp>
      <p:pic>
        <p:nvPicPr>
          <p:cNvPr id="222" name="Google Shape;222;p35"/>
          <p:cNvPicPr preferRelativeResize="0"/>
          <p:nvPr/>
        </p:nvPicPr>
        <p:blipFill>
          <a:blip r:embed="rId3">
            <a:alphaModFix/>
          </a:blip>
          <a:stretch>
            <a:fillRect/>
          </a:stretch>
        </p:blipFill>
        <p:spPr>
          <a:xfrm>
            <a:off x="6280050" y="843525"/>
            <a:ext cx="2673075" cy="1825025"/>
          </a:xfrm>
          <a:prstGeom prst="rect">
            <a:avLst/>
          </a:prstGeom>
          <a:noFill/>
          <a:ln>
            <a:noFill/>
          </a:ln>
        </p:spPr>
      </p:pic>
      <p:pic>
        <p:nvPicPr>
          <p:cNvPr id="223" name="Google Shape;223;p35"/>
          <p:cNvPicPr preferRelativeResize="0"/>
          <p:nvPr/>
        </p:nvPicPr>
        <p:blipFill>
          <a:blip r:embed="rId4">
            <a:alphaModFix/>
          </a:blip>
          <a:stretch>
            <a:fillRect/>
          </a:stretch>
        </p:blipFill>
        <p:spPr>
          <a:xfrm>
            <a:off x="6280044" y="2968375"/>
            <a:ext cx="2757586" cy="1825025"/>
          </a:xfrm>
          <a:prstGeom prst="rect">
            <a:avLst/>
          </a:prstGeom>
          <a:noFill/>
          <a:ln>
            <a:noFill/>
          </a:ln>
        </p:spPr>
      </p:pic>
      <p:pic>
        <p:nvPicPr>
          <p:cNvPr id="224" name="Google Shape;224;p35"/>
          <p:cNvPicPr preferRelativeResize="0"/>
          <p:nvPr/>
        </p:nvPicPr>
        <p:blipFill>
          <a:blip r:embed="rId5">
            <a:alphaModFix/>
          </a:blip>
          <a:stretch>
            <a:fillRect/>
          </a:stretch>
        </p:blipFill>
        <p:spPr>
          <a:xfrm>
            <a:off x="426700" y="3259050"/>
            <a:ext cx="4392600" cy="614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230" name="Google Shape;230;p36"/>
          <p:cNvSpPr txBox="1"/>
          <p:nvPr>
            <p:ph idx="1" type="body"/>
          </p:nvPr>
        </p:nvSpPr>
        <p:spPr>
          <a:xfrm>
            <a:off x="729450" y="1590500"/>
            <a:ext cx="7688700" cy="2749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Data collection</a:t>
            </a:r>
            <a:endParaRPr>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Clean datasets</a:t>
            </a:r>
            <a:endParaRPr>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Noisy data</a:t>
            </a:r>
            <a:endParaRPr>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Small sample sizes</a:t>
            </a:r>
            <a:endParaRPr>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t/>
            </a:r>
            <a:endParaRPr sz="18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a:p>
        </p:txBody>
      </p:sp>
      <p:pic>
        <p:nvPicPr>
          <p:cNvPr id="231" name="Google Shape;231;p36"/>
          <p:cNvPicPr preferRelativeResize="0"/>
          <p:nvPr/>
        </p:nvPicPr>
        <p:blipFill>
          <a:blip r:embed="rId3">
            <a:alphaModFix/>
          </a:blip>
          <a:stretch>
            <a:fillRect/>
          </a:stretch>
        </p:blipFill>
        <p:spPr>
          <a:xfrm>
            <a:off x="6151170" y="1261650"/>
            <a:ext cx="2862450" cy="2065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Improvements</a:t>
            </a:r>
            <a:endParaRPr/>
          </a:p>
        </p:txBody>
      </p:sp>
      <p:sp>
        <p:nvSpPr>
          <p:cNvPr id="237" name="Google Shape;237;p37"/>
          <p:cNvSpPr txBox="1"/>
          <p:nvPr>
            <p:ph idx="1" type="body"/>
          </p:nvPr>
        </p:nvSpPr>
        <p:spPr>
          <a:xfrm>
            <a:off x="729450" y="1261650"/>
            <a:ext cx="7688700" cy="3448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Obtain demographics for school districts</a:t>
            </a:r>
            <a:endParaRPr>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Different metric for state level performance</a:t>
            </a:r>
            <a:endParaRPr>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Additional performance metrics for school districts</a:t>
            </a:r>
            <a:endParaRPr>
              <a:solidFill>
                <a:srgbClr val="000000"/>
              </a:solidFill>
              <a:latin typeface="Arial"/>
              <a:ea typeface="Arial"/>
              <a:cs typeface="Arial"/>
              <a:sym typeface="Arial"/>
            </a:endParaRPr>
          </a:p>
          <a:p>
            <a:pPr indent="0" lvl="0" marL="457200" marR="0" rtl="0" algn="l">
              <a:lnSpc>
                <a:spcPct val="115000"/>
              </a:lnSpc>
              <a:spcBef>
                <a:spcPts val="0"/>
              </a:spcBef>
              <a:spcAft>
                <a:spcPts val="0"/>
              </a:spcAft>
              <a:buNone/>
            </a:pPr>
            <a:r>
              <a:t/>
            </a:r>
            <a:endParaRPr>
              <a:solidFill>
                <a:srgbClr val="000000"/>
              </a:solidFill>
              <a:latin typeface="Arial"/>
              <a:ea typeface="Arial"/>
              <a:cs typeface="Arial"/>
              <a:sym typeface="Arial"/>
            </a:endParaRPr>
          </a:p>
          <a:p>
            <a:pPr indent="0" lvl="0" marL="457200" marR="0" rtl="0" algn="l">
              <a:lnSpc>
                <a:spcPct val="115000"/>
              </a:lnSpc>
              <a:spcBef>
                <a:spcPts val="0"/>
              </a:spcBef>
              <a:spcAft>
                <a:spcPts val="0"/>
              </a:spcAft>
              <a:buNone/>
            </a:pPr>
            <a:r>
              <a:t/>
            </a:r>
            <a:endParaRPr>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243" name="Google Shape;243;p38"/>
          <p:cNvSpPr txBox="1"/>
          <p:nvPr>
            <p:ph idx="1" type="body"/>
          </p:nvPr>
        </p:nvSpPr>
        <p:spPr>
          <a:xfrm>
            <a:off x="729450" y="1261650"/>
            <a:ext cx="7688700" cy="30783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There is an inverse relationship between state revenues and juvenile placement rates</a:t>
            </a:r>
            <a:endParaRPr>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Higher math scores seem to be related to increasing expenditures</a:t>
            </a:r>
            <a:endParaRPr>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Higher grades seem to be related to more school funds</a:t>
            </a:r>
            <a:endParaRPr>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Local Revenue seems to be related to an increase in juvenile crime rates</a:t>
            </a:r>
            <a:endParaRPr>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There is a significant difference in grade performance between charter schools and non-charter public schools</a:t>
            </a:r>
            <a:endParaRPr>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80" name="Google Shape;80;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Florida Department of Education (FLDOE)  oversees the Florida Education Finance Program (FEFP)</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FEFP is supposed to guarantee that each student in the public education system has opportunities to programs and services appropriate to his or her educational needs, which are equal to a similar student</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Formula is based on an individual student participating in a particular program and considers several factors, including varying property taxes, program costs, and costs of living</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Claims the formula doesn’t discriminate where students live or their economic factors</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600"/>
              </a:spcBef>
              <a:spcAft>
                <a:spcPts val="1600"/>
              </a:spcAft>
              <a:buNone/>
            </a:pPr>
            <a:r>
              <a:rPr lang="en" sz="1400"/>
              <a:t>Definitions</a:t>
            </a:r>
            <a:endParaRPr sz="1400"/>
          </a:p>
        </p:txBody>
      </p:sp>
      <p:sp>
        <p:nvSpPr>
          <p:cNvPr id="81" name="Google Shape;81;p15"/>
          <p:cNvSpPr/>
          <p:nvPr/>
        </p:nvSpPr>
        <p:spPr>
          <a:xfrm>
            <a:off x="354050" y="3564050"/>
            <a:ext cx="8664300" cy="1248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Expenditure: the payment of cash or transfer of property or services for the purpose of acquiring an asset  or service. In other words, expenditures are what it costs to run the school district— the “spending” side of the budget.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Revenues: sources of income financing the operation of the school district.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729450" y="630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Questions/Goals</a:t>
            </a:r>
            <a:endParaRPr/>
          </a:p>
        </p:txBody>
      </p:sp>
      <p:sp>
        <p:nvSpPr>
          <p:cNvPr id="87" name="Google Shape;87;p16"/>
          <p:cNvSpPr txBox="1"/>
          <p:nvPr>
            <p:ph idx="1" type="body"/>
          </p:nvPr>
        </p:nvSpPr>
        <p:spPr>
          <a:xfrm>
            <a:off x="727650" y="1302100"/>
            <a:ext cx="7688700" cy="3726300"/>
          </a:xfrm>
          <a:prstGeom prst="rect">
            <a:avLst/>
          </a:prstGeom>
        </p:spPr>
        <p:txBody>
          <a:bodyPr anchorCtr="0" anchor="t" bIns="91425" lIns="91425" spcFirstLastPara="1" rIns="91425" wrap="square" tIns="91425">
            <a:noAutofit/>
          </a:bodyPr>
          <a:lstStyle/>
          <a:p>
            <a:pPr indent="0" lvl="0" marL="0" rtl="0" algn="l">
              <a:lnSpc>
                <a:spcPct val="137931"/>
              </a:lnSpc>
              <a:spcBef>
                <a:spcPts val="0"/>
              </a:spcBef>
              <a:spcAft>
                <a:spcPts val="0"/>
              </a:spcAft>
              <a:buNone/>
            </a:pPr>
            <a:r>
              <a:t/>
            </a:r>
            <a:endParaRPr sz="1400">
              <a:solidFill>
                <a:srgbClr val="000000"/>
              </a:solidFill>
              <a:latin typeface="Arial"/>
              <a:ea typeface="Arial"/>
              <a:cs typeface="Arial"/>
              <a:sym typeface="Arial"/>
            </a:endParaRPr>
          </a:p>
          <a:p>
            <a:pPr indent="-317500" lvl="0" marL="457200" rtl="0" algn="l">
              <a:lnSpc>
                <a:spcPct val="137931"/>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At a national level:</a:t>
            </a:r>
            <a:endParaRPr sz="1400">
              <a:solidFill>
                <a:srgbClr val="000000"/>
              </a:solidFill>
              <a:latin typeface="Arial"/>
              <a:ea typeface="Arial"/>
              <a:cs typeface="Arial"/>
              <a:sym typeface="Arial"/>
            </a:endParaRPr>
          </a:p>
          <a:p>
            <a:pPr indent="-317500" lvl="1" marL="914400" rtl="0" algn="l">
              <a:lnSpc>
                <a:spcPct val="138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Does school funding have an effect on juvenile placement rates?</a:t>
            </a:r>
            <a:endParaRPr>
              <a:solidFill>
                <a:srgbClr val="000000"/>
              </a:solidFill>
              <a:latin typeface="Arial"/>
              <a:ea typeface="Arial"/>
              <a:cs typeface="Arial"/>
              <a:sym typeface="Arial"/>
            </a:endParaRPr>
          </a:p>
          <a:p>
            <a:pPr indent="-317500" lvl="1" marL="914400" rtl="0" algn="l">
              <a:lnSpc>
                <a:spcPct val="138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Is there a relationship between school performance and funding?</a:t>
            </a:r>
            <a:endParaRPr strike="sngStrike">
              <a:solidFill>
                <a:srgbClr val="000000"/>
              </a:solidFill>
              <a:latin typeface="Arial"/>
              <a:ea typeface="Arial"/>
              <a:cs typeface="Arial"/>
              <a:sym typeface="Arial"/>
            </a:endParaRPr>
          </a:p>
          <a:p>
            <a:pPr indent="-317500" lvl="0" marL="457200" rtl="0" algn="l">
              <a:lnSpc>
                <a:spcPct val="137931"/>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In the case of Florida school districts:</a:t>
            </a:r>
            <a:endParaRPr sz="1400">
              <a:solidFill>
                <a:srgbClr val="000000"/>
              </a:solidFill>
              <a:latin typeface="Arial"/>
              <a:ea typeface="Arial"/>
              <a:cs typeface="Arial"/>
              <a:sym typeface="Arial"/>
            </a:endParaRPr>
          </a:p>
          <a:p>
            <a:pPr indent="-317500" lvl="1" marL="914400" rtl="0" algn="l">
              <a:lnSpc>
                <a:spcPct val="137931"/>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Is there a significant relationship between school funding attributes and juvenile crime at a county level?</a:t>
            </a:r>
            <a:endParaRPr sz="1400">
              <a:solidFill>
                <a:srgbClr val="000000"/>
              </a:solidFill>
              <a:latin typeface="Arial"/>
              <a:ea typeface="Arial"/>
              <a:cs typeface="Arial"/>
              <a:sym typeface="Arial"/>
            </a:endParaRPr>
          </a:p>
          <a:p>
            <a:pPr indent="-317500" lvl="1" marL="914400" marR="0" rtl="0" algn="l">
              <a:lnSpc>
                <a:spcPct val="137931"/>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How does school performance (Discipline and Grades) affect total funding?</a:t>
            </a:r>
            <a:endParaRPr>
              <a:solidFill>
                <a:srgbClr val="000000"/>
              </a:solidFill>
              <a:latin typeface="Arial"/>
              <a:ea typeface="Arial"/>
              <a:cs typeface="Arial"/>
              <a:sym typeface="Arial"/>
            </a:endParaRPr>
          </a:p>
          <a:p>
            <a:pPr indent="-317500" lvl="1" marL="914400" rtl="0" algn="l">
              <a:lnSpc>
                <a:spcPct val="137931"/>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How does child poverty impact </a:t>
            </a:r>
            <a:r>
              <a:rPr lang="en">
                <a:solidFill>
                  <a:srgbClr val="000000"/>
                </a:solidFill>
                <a:latin typeface="Arial"/>
                <a:ea typeface="Arial"/>
                <a:cs typeface="Arial"/>
                <a:sym typeface="Arial"/>
              </a:rPr>
              <a:t>funding?</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rgbClr val="000000"/>
              </a:solidFill>
              <a:latin typeface="Arial"/>
              <a:ea typeface="Arial"/>
              <a:cs typeface="Arial"/>
              <a:sym typeface="Arial"/>
            </a:endParaRPr>
          </a:p>
          <a:p>
            <a:pPr indent="0" lvl="0" marL="0" rtl="0" algn="l">
              <a:lnSpc>
                <a:spcPct val="115000"/>
              </a:lnSpc>
              <a:spcBef>
                <a:spcPts val="0"/>
              </a:spcBef>
              <a:spcAft>
                <a:spcPts val="0"/>
              </a:spcAft>
              <a:buNone/>
            </a:pPr>
            <a:br>
              <a:rPr lang="en" sz="1800">
                <a:solidFill>
                  <a:srgbClr val="000000"/>
                </a:solidFill>
                <a:latin typeface="Arial"/>
                <a:ea typeface="Arial"/>
                <a:cs typeface="Arial"/>
                <a:sym typeface="Arial"/>
              </a:rPr>
            </a:br>
            <a:endParaRPr sz="18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93" name="Google Shape;93;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Explore and gain a deep understanding of the data</a:t>
            </a:r>
            <a:endParaRPr sz="1800">
              <a:solidFill>
                <a:srgbClr val="000000"/>
              </a:solidFill>
              <a:latin typeface="Arial"/>
              <a:ea typeface="Arial"/>
              <a:cs typeface="Arial"/>
              <a:sym typeface="Arial"/>
            </a:endParaRPr>
          </a:p>
          <a:p>
            <a:pPr indent="-342900" lvl="1" marL="914400" rtl="0" algn="l">
              <a:lnSpc>
                <a:spcPct val="115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Clean datasets, create visualizations, and merge data</a:t>
            </a:r>
            <a:endParaRPr sz="1800">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Create different predictive models </a:t>
            </a:r>
            <a:r>
              <a:rPr lang="en">
                <a:solidFill>
                  <a:srgbClr val="000000"/>
                </a:solidFill>
                <a:latin typeface="Arial"/>
                <a:ea typeface="Arial"/>
                <a:cs typeface="Arial"/>
                <a:sym typeface="Arial"/>
              </a:rPr>
              <a:t>to address questions </a:t>
            </a:r>
            <a:endParaRPr sz="1800">
              <a:solidFill>
                <a:srgbClr val="000000"/>
              </a:solidFill>
              <a:latin typeface="Arial"/>
              <a:ea typeface="Arial"/>
              <a:cs typeface="Arial"/>
              <a:sym typeface="Arial"/>
            </a:endParaRPr>
          </a:p>
          <a:p>
            <a:pPr indent="-342900" lvl="1" marL="914400" rtl="0" algn="l">
              <a:lnSpc>
                <a:spcPct val="115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Linear Regression</a:t>
            </a:r>
            <a:endParaRPr sz="1800">
              <a:solidFill>
                <a:srgbClr val="000000"/>
              </a:solidFill>
              <a:latin typeface="Arial"/>
              <a:ea typeface="Arial"/>
              <a:cs typeface="Arial"/>
              <a:sym typeface="Arial"/>
            </a:endParaRPr>
          </a:p>
          <a:p>
            <a:pPr indent="-342900" lvl="1" marL="914400" rtl="0" algn="l">
              <a:lnSpc>
                <a:spcPct val="115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Mixed Effects Linear Model</a:t>
            </a:r>
            <a:endParaRPr sz="1800">
              <a:solidFill>
                <a:srgbClr val="000000"/>
              </a:solidFill>
              <a:latin typeface="Arial"/>
              <a:ea typeface="Arial"/>
              <a:cs typeface="Arial"/>
              <a:sym typeface="Arial"/>
            </a:endParaRPr>
          </a:p>
          <a:p>
            <a:pPr indent="-342900" lvl="1" marL="914400" rtl="0" algn="l">
              <a:lnSpc>
                <a:spcPct val="115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Regression trees</a:t>
            </a:r>
            <a:endParaRPr sz="1800">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Hypothesis testing</a:t>
            </a:r>
            <a:r>
              <a:rPr lang="en">
                <a:solidFill>
                  <a:srgbClr val="000000"/>
                </a:solidFill>
                <a:latin typeface="Arial"/>
                <a:ea typeface="Arial"/>
                <a:cs typeface="Arial"/>
                <a:sym typeface="Arial"/>
              </a:rPr>
              <a:t>: </a:t>
            </a:r>
            <a:r>
              <a:rPr lang="en" sz="1800">
                <a:solidFill>
                  <a:srgbClr val="000000"/>
                </a:solidFill>
                <a:latin typeface="Arial"/>
                <a:ea typeface="Arial"/>
                <a:cs typeface="Arial"/>
                <a:sym typeface="Arial"/>
              </a:rPr>
              <a:t>charter vs non-charter schools </a:t>
            </a:r>
            <a:r>
              <a:rPr lang="en">
                <a:solidFill>
                  <a:srgbClr val="000000"/>
                </a:solidFill>
                <a:latin typeface="Arial"/>
                <a:ea typeface="Arial"/>
                <a:cs typeface="Arial"/>
                <a:sym typeface="Arial"/>
              </a:rPr>
              <a:t>performance</a:t>
            </a:r>
            <a:endParaRPr>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Time series analysis: expenditure as share of GDP</a:t>
            </a:r>
            <a:endParaRPr>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Compare results, make improvements, discuss future direction</a:t>
            </a:r>
            <a:endParaRPr sz="18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 - School Funding</a:t>
            </a:r>
            <a:endParaRPr/>
          </a:p>
        </p:txBody>
      </p:sp>
      <p:sp>
        <p:nvSpPr>
          <p:cNvPr id="99" name="Google Shape;99;p18"/>
          <p:cNvSpPr txBox="1"/>
          <p:nvPr>
            <p:ph idx="1" type="body"/>
          </p:nvPr>
        </p:nvSpPr>
        <p:spPr>
          <a:xfrm>
            <a:off x="540125" y="1556500"/>
            <a:ext cx="6177000" cy="3453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Obtained from US Census Bureau </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Available at a state and district level</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Includes federal, state and local revenue</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Spending for instruction, support services, among others</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Dataset was standardized to funding/expenditure per student enrolled</a:t>
            </a:r>
            <a:endParaRPr sz="24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pic>
        <p:nvPicPr>
          <p:cNvPr id="100" name="Google Shape;100;p18"/>
          <p:cNvPicPr preferRelativeResize="0"/>
          <p:nvPr/>
        </p:nvPicPr>
        <p:blipFill>
          <a:blip r:embed="rId3">
            <a:alphaModFix/>
          </a:blip>
          <a:stretch>
            <a:fillRect/>
          </a:stretch>
        </p:blipFill>
        <p:spPr>
          <a:xfrm>
            <a:off x="6869525" y="1819413"/>
            <a:ext cx="2122075" cy="1896786"/>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 Funding</a:t>
            </a:r>
            <a:endParaRPr/>
          </a:p>
        </p:txBody>
      </p:sp>
      <p:pic>
        <p:nvPicPr>
          <p:cNvPr id="106" name="Google Shape;106;p19"/>
          <p:cNvPicPr preferRelativeResize="0"/>
          <p:nvPr/>
        </p:nvPicPr>
        <p:blipFill>
          <a:blip r:embed="rId3">
            <a:alphaModFix/>
          </a:blip>
          <a:stretch>
            <a:fillRect/>
          </a:stretch>
        </p:blipFill>
        <p:spPr>
          <a:xfrm>
            <a:off x="4979225" y="1363350"/>
            <a:ext cx="4058125" cy="3051644"/>
          </a:xfrm>
          <a:prstGeom prst="rect">
            <a:avLst/>
          </a:prstGeom>
          <a:noFill/>
          <a:ln>
            <a:noFill/>
          </a:ln>
        </p:spPr>
      </p:pic>
      <p:pic>
        <p:nvPicPr>
          <p:cNvPr id="107" name="Google Shape;107;p19"/>
          <p:cNvPicPr preferRelativeResize="0"/>
          <p:nvPr/>
        </p:nvPicPr>
        <p:blipFill>
          <a:blip r:embed="rId4">
            <a:alphaModFix/>
          </a:blip>
          <a:stretch>
            <a:fillRect/>
          </a:stretch>
        </p:blipFill>
        <p:spPr>
          <a:xfrm>
            <a:off x="189800" y="1271900"/>
            <a:ext cx="4693000" cy="3565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 - NAEP scores</a:t>
            </a:r>
            <a:endParaRPr/>
          </a:p>
        </p:txBody>
      </p:sp>
      <p:sp>
        <p:nvSpPr>
          <p:cNvPr id="113" name="Google Shape;113;p20"/>
          <p:cNvSpPr txBox="1"/>
          <p:nvPr>
            <p:ph idx="1" type="body"/>
          </p:nvPr>
        </p:nvSpPr>
        <p:spPr>
          <a:xfrm>
            <a:off x="540125" y="1296250"/>
            <a:ext cx="4095900" cy="3713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Contains state performance on mathematics and reading tests, for 4th and 8th grade on a selection of years</a:t>
            </a:r>
            <a:endParaRPr sz="2400">
              <a:solidFill>
                <a:srgbClr val="000000"/>
              </a:solidFill>
              <a:latin typeface="Arial"/>
              <a:ea typeface="Arial"/>
              <a:cs typeface="Arial"/>
              <a:sym typeface="Arial"/>
            </a:endParaRPr>
          </a:p>
          <a:p>
            <a:pPr indent="0" lvl="0" marL="457200" rtl="0" algn="l">
              <a:spcBef>
                <a:spcPts val="1600"/>
              </a:spcBef>
              <a:spcAft>
                <a:spcPts val="0"/>
              </a:spcAft>
              <a:buNone/>
            </a:pPr>
            <a:r>
              <a:t/>
            </a:r>
            <a:endParaRPr sz="24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pic>
        <p:nvPicPr>
          <p:cNvPr id="114" name="Google Shape;114;p20"/>
          <p:cNvPicPr preferRelativeResize="0"/>
          <p:nvPr/>
        </p:nvPicPr>
        <p:blipFill>
          <a:blip r:embed="rId3">
            <a:alphaModFix/>
          </a:blip>
          <a:stretch>
            <a:fillRect/>
          </a:stretch>
        </p:blipFill>
        <p:spPr>
          <a:xfrm>
            <a:off x="4887750" y="2843900"/>
            <a:ext cx="4256251" cy="2077460"/>
          </a:xfrm>
          <a:prstGeom prst="rect">
            <a:avLst/>
          </a:prstGeom>
          <a:noFill/>
          <a:ln>
            <a:noFill/>
          </a:ln>
        </p:spPr>
      </p:pic>
      <p:pic>
        <p:nvPicPr>
          <p:cNvPr id="115" name="Google Shape;115;p20"/>
          <p:cNvPicPr preferRelativeResize="0"/>
          <p:nvPr/>
        </p:nvPicPr>
        <p:blipFill>
          <a:blip r:embed="rId4">
            <a:alphaModFix/>
          </a:blip>
          <a:stretch>
            <a:fillRect/>
          </a:stretch>
        </p:blipFill>
        <p:spPr>
          <a:xfrm>
            <a:off x="4887750" y="1152425"/>
            <a:ext cx="4256251" cy="1608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 - Juvenile Placement Rates</a:t>
            </a:r>
            <a:endParaRPr/>
          </a:p>
        </p:txBody>
      </p:sp>
      <p:sp>
        <p:nvSpPr>
          <p:cNvPr id="121" name="Google Shape;121;p21"/>
          <p:cNvSpPr txBox="1"/>
          <p:nvPr>
            <p:ph idx="1" type="body"/>
          </p:nvPr>
        </p:nvSpPr>
        <p:spPr>
          <a:xfrm>
            <a:off x="540125" y="1556500"/>
            <a:ext cx="8292300" cy="4724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From the US Census of Juveniles in Residential Placement (CJRP)</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CRJP asks all juvenile residential facilities to report information for each person younger than 21</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lang="en" sz="2400">
                <a:solidFill>
                  <a:srgbClr val="222222"/>
                </a:solidFill>
                <a:latin typeface="Arial"/>
                <a:ea typeface="Arial"/>
                <a:cs typeface="Arial"/>
                <a:sym typeface="Arial"/>
              </a:rPr>
              <a:t>Rate is the number of juvenile offenders in residential placement per 100,000 juveniles ages 10 through the upper age of original juvenile court jurisdiction in each state</a:t>
            </a:r>
            <a:endParaRPr sz="24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