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262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9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5701" autoAdjust="0"/>
  </p:normalViewPr>
  <p:slideViewPr>
    <p:cSldViewPr snapToGrid="0">
      <p:cViewPr>
        <p:scale>
          <a:sx n="95" d="100"/>
          <a:sy n="95" d="100"/>
        </p:scale>
        <p:origin x="1728" y="360"/>
      </p:cViewPr>
      <p:guideLst>
        <p:guide orient="horz" pos="23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1E5DB-4A09-1946-BA56-BBBED59A4E4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2EBC0-133B-414A-96D3-892DA1945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9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A91F-63CE-CF43-AEF2-6055D59FD001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DFAD-3B5B-634D-8FB1-3A82A869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67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46634"/>
            <a:ext cx="1561378" cy="8192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60676"/>
            <a:ext cx="804672" cy="822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14" y="1897508"/>
            <a:ext cx="960120" cy="178612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32630" y="1885950"/>
            <a:ext cx="6962120" cy="1797686"/>
          </a:xfrm>
          <a:prstGeom prst="rect">
            <a:avLst/>
          </a:prstGeom>
          <a:solidFill>
            <a:srgbClr val="E98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2495" y="2074123"/>
            <a:ext cx="6323317" cy="1065384"/>
          </a:xfrm>
        </p:spPr>
        <p:txBody>
          <a:bodyPr vert="horz" lIns="91440" tIns="0" rIns="91440" bIns="0" rtlCol="0" anchor="b">
            <a:noAutofit/>
          </a:bodyPr>
          <a:lstStyle>
            <a:lvl1pPr>
              <a:lnSpc>
                <a:spcPct val="200000"/>
              </a:lnSpc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2495" y="3149547"/>
            <a:ext cx="6308959" cy="47769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4" y="1891158"/>
            <a:ext cx="521208" cy="935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14" y="577757"/>
            <a:ext cx="960120" cy="12862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55" y="6468340"/>
            <a:ext cx="1817624" cy="13532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57"/>
            <a:ext cx="1080000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4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8280000" cy="5907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0868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195525"/>
            <a:ext cx="2949178" cy="387870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4348" y="655819"/>
            <a:ext cx="2952000" cy="14555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3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75500"/>
            <a:ext cx="4644000" cy="5112000"/>
          </a:xfrm>
          <a:solidFill>
            <a:schemeClr val="bg2"/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201462"/>
            <a:ext cx="2949178" cy="387720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4348" y="655819"/>
            <a:ext cx="2952000" cy="14555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" y="1465877"/>
            <a:ext cx="8280000" cy="46080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8" y="655819"/>
            <a:ext cx="8280000" cy="948391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" y="1893669"/>
            <a:ext cx="8280000" cy="4182838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389467"/>
            <a:ext cx="8794800" cy="5554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348" y="1109137"/>
            <a:ext cx="6849533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14348" y="3012987"/>
            <a:ext cx="5329562" cy="445294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013229"/>
            <a:ext cx="8794349" cy="64800"/>
            <a:chOff x="0" y="6079904"/>
            <a:chExt cx="8794349" cy="64800"/>
          </a:xfrm>
        </p:grpSpPr>
        <p:sp>
          <p:nvSpPr>
            <p:cNvPr id="19" name="Rectangle 18"/>
            <p:cNvSpPr/>
            <p:nvPr/>
          </p:nvSpPr>
          <p:spPr>
            <a:xfrm>
              <a:off x="0" y="6079904"/>
              <a:ext cx="8794349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6079904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57"/>
            <a:ext cx="1080000" cy="61714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816360" y="6502166"/>
            <a:ext cx="3618298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 smtClean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800" dirty="0" smtClean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</p:spTree>
    <p:extLst>
      <p:ext uri="{BB962C8B-B14F-4D97-AF65-F5344CB8AC3E}">
        <p14:creationId xmlns:p14="http://schemas.microsoft.com/office/powerpoint/2010/main" val="452030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89467"/>
            <a:ext cx="8794800" cy="5554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57"/>
            <a:ext cx="1080000" cy="617143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0" y="6013229"/>
            <a:ext cx="8794349" cy="64800"/>
            <a:chOff x="0" y="6079904"/>
            <a:chExt cx="8794349" cy="64800"/>
          </a:xfrm>
        </p:grpSpPr>
        <p:sp>
          <p:nvSpPr>
            <p:cNvPr id="13" name="Rectangle 12"/>
            <p:cNvSpPr/>
            <p:nvPr/>
          </p:nvSpPr>
          <p:spPr>
            <a:xfrm>
              <a:off x="0" y="6079904"/>
              <a:ext cx="8794349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079904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14348" y="1109137"/>
            <a:ext cx="6849533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14348" y="3012987"/>
            <a:ext cx="5329562" cy="445294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6360" y="6502166"/>
            <a:ext cx="3618298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 smtClean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800" dirty="0" smtClean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</p:spTree>
    <p:extLst>
      <p:ext uri="{BB962C8B-B14F-4D97-AF65-F5344CB8AC3E}">
        <p14:creationId xmlns:p14="http://schemas.microsoft.com/office/powerpoint/2010/main" val="177250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89467"/>
            <a:ext cx="8794800" cy="55541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57"/>
            <a:ext cx="1080000" cy="617143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0" y="6013229"/>
            <a:ext cx="8794349" cy="64800"/>
            <a:chOff x="0" y="6079904"/>
            <a:chExt cx="8794349" cy="64800"/>
          </a:xfrm>
        </p:grpSpPr>
        <p:sp>
          <p:nvSpPr>
            <p:cNvPr id="13" name="Rectangle 12"/>
            <p:cNvSpPr/>
            <p:nvPr/>
          </p:nvSpPr>
          <p:spPr>
            <a:xfrm>
              <a:off x="0" y="6079904"/>
              <a:ext cx="8794349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079904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48" y="1109137"/>
            <a:ext cx="6849533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14348" y="3012987"/>
            <a:ext cx="5329562" cy="445294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6360" y="6502166"/>
            <a:ext cx="3618298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 smtClean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800" dirty="0" smtClean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</p:spTree>
    <p:extLst>
      <p:ext uri="{BB962C8B-B14F-4D97-AF65-F5344CB8AC3E}">
        <p14:creationId xmlns:p14="http://schemas.microsoft.com/office/powerpoint/2010/main" val="360051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89467"/>
            <a:ext cx="8794800" cy="55541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77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57"/>
            <a:ext cx="1080000" cy="617143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0" y="6013229"/>
            <a:ext cx="8794349" cy="64800"/>
            <a:chOff x="0" y="6079904"/>
            <a:chExt cx="8794349" cy="64800"/>
          </a:xfrm>
        </p:grpSpPr>
        <p:sp>
          <p:nvSpPr>
            <p:cNvPr id="13" name="Rectangle 12"/>
            <p:cNvSpPr/>
            <p:nvPr/>
          </p:nvSpPr>
          <p:spPr>
            <a:xfrm>
              <a:off x="0" y="6079904"/>
              <a:ext cx="8794349" cy="6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6079904"/>
              <a:ext cx="612000" cy="6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14348" y="1109137"/>
            <a:ext cx="6849533" cy="1905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514348" y="3012987"/>
            <a:ext cx="5329562" cy="445294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16360" y="6529060"/>
            <a:ext cx="3618298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 smtClean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800" dirty="0" smtClean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</p:spTree>
    <p:extLst>
      <p:ext uri="{BB962C8B-B14F-4D97-AF65-F5344CB8AC3E}">
        <p14:creationId xmlns:p14="http://schemas.microsoft.com/office/powerpoint/2010/main" val="414653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48" y="1465877"/>
            <a:ext cx="3960000" cy="4608000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Aft>
                <a:spcPts val="600"/>
              </a:spcAft>
              <a:defRPr sz="1200"/>
            </a:lvl2pPr>
            <a:lvl3pPr>
              <a:spcAft>
                <a:spcPts val="600"/>
              </a:spcAft>
              <a:defRPr sz="1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828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834348" y="1465877"/>
            <a:ext cx="3960000" cy="4608000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Aft>
                <a:spcPts val="600"/>
              </a:spcAft>
              <a:defRPr sz="1200"/>
            </a:lvl2pPr>
            <a:lvl3pPr>
              <a:spcAft>
                <a:spcPts val="600"/>
              </a:spcAft>
              <a:defRPr sz="1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57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8" y="1465877"/>
            <a:ext cx="3960000" cy="541447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48" y="2201462"/>
            <a:ext cx="3960000" cy="3866400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Aft>
                <a:spcPts val="600"/>
              </a:spcAft>
              <a:defRPr sz="1200"/>
            </a:lvl2pPr>
            <a:lvl3pPr>
              <a:spcAft>
                <a:spcPts val="600"/>
              </a:spcAft>
              <a:defRPr sz="1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4348" y="1465877"/>
            <a:ext cx="3960000" cy="5400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b="0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4348" y="2201462"/>
            <a:ext cx="3960000" cy="3872314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Aft>
                <a:spcPts val="600"/>
              </a:spcAft>
              <a:defRPr sz="1200"/>
            </a:lvl2pPr>
            <a:lvl3pPr>
              <a:spcAft>
                <a:spcPts val="600"/>
              </a:spcAft>
              <a:defRPr sz="1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828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71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87809"/>
            <a:ext cx="8798719" cy="60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48" y="655820"/>
            <a:ext cx="8280000" cy="590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1465877"/>
            <a:ext cx="8280000" cy="460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16675"/>
            <a:ext cx="426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287809"/>
            <a:ext cx="612000" cy="595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49" y="6240857"/>
            <a:ext cx="1080000" cy="61714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16360" y="6502166"/>
            <a:ext cx="3618298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 smtClean="0">
                <a:solidFill>
                  <a:srgbClr val="919195"/>
                </a:solidFill>
                <a:latin typeface="Arial"/>
                <a:cs typeface="Arial"/>
              </a:rPr>
              <a:t>TE Connectivity</a:t>
            </a:r>
            <a:r>
              <a:rPr lang="en-US" sz="800" dirty="0" smtClean="0">
                <a:solidFill>
                  <a:srgbClr val="919195"/>
                </a:solidFill>
                <a:latin typeface="Arial"/>
                <a:cs typeface="Arial"/>
              </a:rPr>
              <a:t> Confidential &amp; Proprietary. Do not reproduce or distribute.</a:t>
            </a:r>
          </a:p>
        </p:txBody>
      </p:sp>
    </p:spTree>
    <p:extLst>
      <p:ext uri="{BB962C8B-B14F-4D97-AF65-F5344CB8AC3E}">
        <p14:creationId xmlns:p14="http://schemas.microsoft.com/office/powerpoint/2010/main" val="12006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52438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88975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139825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Mac Office 2016 Activation Troubleshooting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TEIS Digital Workplace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245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Version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1" b="-4171"/>
          <a:stretch/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514600"/>
            <a:ext cx="2949178" cy="3564062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Microsoft Outlook is unable to send or receive email, while Outlook Web Access continues to function without issue.  Word, Excel, PowerPoint will only open documents as “read-only”.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 most cases, you should be promoted to activate Office, but any correct set of credentials provided just cause the activation screen to refresh, while incorrect credentials generate an error message. </a:t>
            </a:r>
            <a:endParaRPr lang="en-US" dirty="0">
              <a:latin typeface="Arial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Symptom: Unable to Activate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4" r="-7014"/>
          <a:stretch/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troubleshooting is only valid on Microsoft Office 2016.</a:t>
            </a:r>
          </a:p>
          <a:p>
            <a:endParaRPr lang="en-US" dirty="0"/>
          </a:p>
          <a:p>
            <a:r>
              <a:rPr lang="en-US" dirty="0" smtClean="0"/>
              <a:t>Begin by verifying the version by opening any Office application, clicking on the name of the application in the upper left (near the Apple menu), and selecting the “About </a:t>
            </a:r>
            <a:r>
              <a:rPr lang="mr-IN" dirty="0" smtClean="0"/>
              <a:t>…</a:t>
            </a:r>
            <a:r>
              <a:rPr lang="en-US" dirty="0" smtClean="0"/>
              <a:t>” option.  You are looking for a version number of 15.20 or higher.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Office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8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107" b="-38107"/>
          <a:stretch/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Open a Finder window </a:t>
            </a:r>
            <a:r>
              <a:rPr lang="en-US" dirty="0"/>
              <a:t>and navigate to “/System/Library/</a:t>
            </a:r>
            <a:r>
              <a:rPr lang="en-US" dirty="0" err="1"/>
              <a:t>CoreServices</a:t>
            </a:r>
            <a:r>
              <a:rPr lang="en-US" dirty="0" smtClean="0"/>
              <a:t>/” (note this is NOT the user’s home folder Library, nor the Library on the root level of the drive).  Locate and launch </a:t>
            </a:r>
            <a:r>
              <a:rPr lang="en-US" dirty="0" err="1" smtClean="0"/>
              <a:t>TicketViewer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Verify that there is a valid identity present; use the Add Identity button to create one (you will need to be on the TE network).  Highlight and remove any expired identities.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Kerberos 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043" b="-33043"/>
          <a:stretch/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Be sure to quit all Office applications.  In the Utilities folder in the Applications folder, launch Keychain Access.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the </a:t>
            </a:r>
            <a:r>
              <a:rPr lang="en-US" i="1" dirty="0" smtClean="0"/>
              <a:t>Keychains</a:t>
            </a:r>
            <a:r>
              <a:rPr lang="en-US" dirty="0" smtClean="0"/>
              <a:t> list in the upper left, select </a:t>
            </a:r>
            <a:r>
              <a:rPr lang="en-US" i="1" dirty="0" smtClean="0"/>
              <a:t>Login</a:t>
            </a:r>
            <a:r>
              <a:rPr lang="en-US" dirty="0" smtClean="0"/>
              <a:t>.  Select </a:t>
            </a:r>
            <a:r>
              <a:rPr lang="en-US" i="1" dirty="0" smtClean="0"/>
              <a:t>Passwords</a:t>
            </a:r>
            <a:r>
              <a:rPr lang="en-US" dirty="0" smtClean="0"/>
              <a:t> from the </a:t>
            </a:r>
            <a:r>
              <a:rPr lang="en-US" i="1" dirty="0" smtClean="0"/>
              <a:t>Category</a:t>
            </a:r>
            <a:r>
              <a:rPr lang="en-US" dirty="0" smtClean="0"/>
              <a:t> list in the lower left.  Sort the resulting list on the right by </a:t>
            </a:r>
            <a:r>
              <a:rPr lang="en-US" i="1" dirty="0" smtClean="0"/>
              <a:t>Kind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Highlight and delete any entries with the kind of </a:t>
            </a:r>
            <a:r>
              <a:rPr lang="en-US" i="1" dirty="0" smtClean="0"/>
              <a:t>MicrosoftOffice15_...”.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Office Keychains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9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1" b="-4171"/>
          <a:stretch/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Launch Microsoft Outlook.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a few moments, you will be prompted with the same activation screen again.  This is normal, as we just removed the current activation files.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However, with the corrupt activation entries removed, this single activation screen should return all Office applications to full functionality.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Re-Activate</a:t>
            </a:r>
            <a:br>
              <a:rPr lang="en-US" dirty="0" smtClean="0"/>
            </a:br>
            <a:r>
              <a:rPr lang="en-US" dirty="0" smtClean="0"/>
              <a:t>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324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 Colors">
      <a:dk1>
        <a:srgbClr val="E98300"/>
      </a:dk1>
      <a:lt1>
        <a:srgbClr val="FFFFFF"/>
      </a:lt1>
      <a:dk2>
        <a:srgbClr val="747678"/>
      </a:dk2>
      <a:lt2>
        <a:srgbClr val="E7E6E6"/>
      </a:lt2>
      <a:accent1>
        <a:srgbClr val="0066A1"/>
      </a:accent1>
      <a:accent2>
        <a:srgbClr val="3DB7E4"/>
      </a:accent2>
      <a:accent3>
        <a:srgbClr val="FCD450"/>
      </a:accent3>
      <a:accent4>
        <a:srgbClr val="CD202C"/>
      </a:accent4>
      <a:accent5>
        <a:srgbClr val="899F99"/>
      </a:accent5>
      <a:accent6>
        <a:srgbClr val="D6E342"/>
      </a:accent6>
      <a:hlink>
        <a:srgbClr val="0563C1"/>
      </a:hlink>
      <a:folHlink>
        <a:srgbClr val="954F72"/>
      </a:folHlink>
    </a:clrScheme>
    <a:fontScheme name="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_PPT_Template_4x3_2016" id="{872FCB26-5A52-824D-B582-2FD2E11B5B64}" vid="{44089D06-288C-1E4C-9643-06D41659E9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TE_PPT_Template_4x3_2016</Template>
  <TotalTime>16</TotalTime>
  <Words>186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Default Theme</vt:lpstr>
      <vt:lpstr>Mac Office 2016 Activation Troubleshooting</vt:lpstr>
      <vt:lpstr>Symptom: Unable to Activate Office</vt:lpstr>
      <vt:lpstr>Verify Office Version</vt:lpstr>
      <vt:lpstr>Verify Kerberos Ticket</vt:lpstr>
      <vt:lpstr>Remove Office Keychains</vt:lpstr>
      <vt:lpstr>Re-Activate Office</vt:lpstr>
    </vt:vector>
  </TitlesOfParts>
  <Manager>Sheri Chandler</Manager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Office 2016 Activation Troubleshooting</dc:title>
  <dc:subject/>
  <dc:creator>Schutzman, Conor</dc:creator>
  <cp:keywords/>
  <dc:description/>
  <cp:lastModifiedBy>Schutzman, Conor</cp:lastModifiedBy>
  <cp:revision>2</cp:revision>
  <cp:lastPrinted>2015-08-04T17:40:44Z</cp:lastPrinted>
  <dcterms:created xsi:type="dcterms:W3CDTF">2017-01-25T17:44:58Z</dcterms:created>
  <dcterms:modified xsi:type="dcterms:W3CDTF">2017-01-25T18:01:53Z</dcterms:modified>
  <cp:category>2016 - Version 1</cp:category>
</cp:coreProperties>
</file>