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49" r:id="rId1"/>
  </p:sldMasterIdLst>
  <p:notesMasterIdLst>
    <p:notesMasterId r:id="rId33"/>
  </p:notesMasterIdLst>
  <p:sldIdLst>
    <p:sldId id="256" r:id="rId2"/>
    <p:sldId id="257" r:id="rId3"/>
    <p:sldId id="258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82" r:id="rId14"/>
    <p:sldId id="283" r:id="rId15"/>
    <p:sldId id="284" r:id="rId16"/>
    <p:sldId id="286" r:id="rId17"/>
    <p:sldId id="285" r:id="rId18"/>
    <p:sldId id="259" r:id="rId19"/>
    <p:sldId id="261" r:id="rId20"/>
    <p:sldId id="263" r:id="rId21"/>
    <p:sldId id="264" r:id="rId22"/>
    <p:sldId id="265" r:id="rId23"/>
    <p:sldId id="266" r:id="rId24"/>
    <p:sldId id="267" r:id="rId25"/>
    <p:sldId id="268" r:id="rId26"/>
    <p:sldId id="269" r:id="rId27"/>
    <p:sldId id="262" r:id="rId28"/>
    <p:sldId id="270" r:id="rId29"/>
    <p:sldId id="260" r:id="rId30"/>
    <p:sldId id="272" r:id="rId31"/>
    <p:sldId id="271" r:id="rId3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7417" autoAdjust="0"/>
  </p:normalViewPr>
  <p:slideViewPr>
    <p:cSldViewPr snapToGrid="0" snapToObjects="1">
      <p:cViewPr varScale="1">
        <p:scale>
          <a:sx n="77" d="100"/>
          <a:sy n="77" d="100"/>
        </p:scale>
        <p:origin x="-180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notesMaster" Target="notesMasters/notesMaster1.xml"/><Relationship Id="rId34" Type="http://schemas.openxmlformats.org/officeDocument/2006/relationships/printerSettings" Target="printerSettings/printerSettings1.bin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2F1A-287B-1549-B871-2516245E23A3}" type="datetimeFigureOut">
              <a:rPr lang="en-US" smtClean="0"/>
              <a:t>4/29/15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91EB33-377D-8042-A9F7-722A70D34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1607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91EB33-377D-8042-A9F7-722A70D3403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9936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Cassie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91EB33-377D-8042-A9F7-722A70D3403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0752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Robert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91EB33-377D-8042-A9F7-722A70D3403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3824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Cassie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91EB33-377D-8042-A9F7-722A70D3403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125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Cassie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91EB33-377D-8042-A9F7-722A70D3403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2972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Robert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91EB33-377D-8042-A9F7-722A70D3403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5164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Cassie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91EB33-377D-8042-A9F7-722A70D3403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5692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Robert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91EB33-377D-8042-A9F7-722A70D3403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7782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Cassie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91EB33-377D-8042-A9F7-722A70D3403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2054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Robert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91EB33-377D-8042-A9F7-722A70D3403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9477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Cassie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91EB33-377D-8042-A9F7-722A70D3403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6510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98D32-CF37-1848-A958-A191270B3DA1}" type="datetimeFigureOut">
              <a:rPr lang="en-US" smtClean="0"/>
              <a:t>4/29/15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98D32-CF37-1848-A958-A191270B3DA1}" type="datetimeFigureOut">
              <a:rPr lang="en-US" smtClean="0"/>
              <a:t>4/29/15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DE938-D516-EF47-817B-FECE0EC8B8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98D32-CF37-1848-A958-A191270B3DA1}" type="datetimeFigureOut">
              <a:rPr lang="en-US" smtClean="0"/>
              <a:t>4/29/15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DE938-D516-EF47-817B-FECE0EC8B8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98D32-CF37-1848-A958-A191270B3DA1}" type="datetimeFigureOut">
              <a:rPr lang="en-US" smtClean="0"/>
              <a:t>4/29/15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DE938-D516-EF47-817B-FECE0EC8B8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98D32-CF37-1848-A958-A191270B3DA1}" type="datetimeFigureOut">
              <a:rPr lang="en-US" smtClean="0"/>
              <a:t>4/29/15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DE938-D516-EF47-817B-FECE0EC8B88C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98D32-CF37-1848-A958-A191270B3DA1}" type="datetimeFigureOut">
              <a:rPr lang="en-US" smtClean="0"/>
              <a:t>4/29/15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DE938-D516-EF47-817B-FECE0EC8B8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98D32-CF37-1848-A958-A191270B3DA1}" type="datetimeFigureOut">
              <a:rPr lang="en-US" smtClean="0"/>
              <a:t>4/29/15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DE938-D516-EF47-817B-FECE0EC8B88C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98D32-CF37-1848-A958-A191270B3DA1}" type="datetimeFigureOut">
              <a:rPr lang="en-US" smtClean="0"/>
              <a:t>4/29/15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DE938-D516-EF47-817B-FECE0EC8B8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98D32-CF37-1848-A958-A191270B3DA1}" type="datetimeFigureOut">
              <a:rPr lang="en-US" smtClean="0"/>
              <a:t>4/29/15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DE938-D516-EF47-817B-FECE0EC8B8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98D32-CF37-1848-A958-A191270B3DA1}" type="datetimeFigureOut">
              <a:rPr lang="en-US" smtClean="0"/>
              <a:t>4/29/15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98D32-CF37-1848-A958-A191270B3DA1}" type="datetimeFigureOut">
              <a:rPr lang="en-US" smtClean="0"/>
              <a:t>4/29/15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DE938-D516-EF47-817B-FECE0EC8B8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67498D32-CF37-1848-A958-A191270B3DA1}" type="datetimeFigureOut">
              <a:rPr lang="en-US" smtClean="0"/>
              <a:t>4/29/15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36CDE938-D516-EF47-817B-FECE0EC8B88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0" r:id="rId1"/>
    <p:sldLayoutId id="2147483951" r:id="rId2"/>
    <p:sldLayoutId id="2147483952" r:id="rId3"/>
    <p:sldLayoutId id="2147483953" r:id="rId4"/>
    <p:sldLayoutId id="2147483954" r:id="rId5"/>
    <p:sldLayoutId id="2147483955" r:id="rId6"/>
    <p:sldLayoutId id="2147483956" r:id="rId7"/>
    <p:sldLayoutId id="2147483957" r:id="rId8"/>
    <p:sldLayoutId id="2147483958" r:id="rId9"/>
    <p:sldLayoutId id="2147483959" r:id="rId10"/>
    <p:sldLayoutId id="2147483960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8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4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ARL Apex APP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Robert </a:t>
            </a:r>
            <a:r>
              <a:rPr lang="en-US" dirty="0" err="1" smtClean="0"/>
              <a:t>Gehring</a:t>
            </a:r>
            <a:r>
              <a:rPr lang="en-US" dirty="0" smtClean="0"/>
              <a:t>, Cassie Schwendiman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92790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Membership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See current membership, add/remove functionality</a:t>
            </a:r>
          </a:p>
          <a:p>
            <a:r>
              <a:rPr lang="en-US" dirty="0" smtClean="0"/>
              <a:t>See active employees not in list (add &gt;1 at a time)</a:t>
            </a:r>
          </a:p>
          <a:p>
            <a:r>
              <a:rPr lang="en-US" dirty="0" smtClean="0"/>
              <a:t>Warn of inactive members with easy removal</a:t>
            </a:r>
          </a:p>
          <a:p>
            <a:r>
              <a:rPr lang="en-US" dirty="0" smtClean="0"/>
              <a:t>See list of active employees</a:t>
            </a:r>
          </a:p>
          <a:p>
            <a:pPr lvl="1"/>
            <a:r>
              <a:rPr lang="en-US" dirty="0" smtClean="0"/>
              <a:t>Searches</a:t>
            </a:r>
          </a:p>
        </p:txBody>
      </p:sp>
    </p:spTree>
    <p:extLst>
      <p:ext uri="{BB962C8B-B14F-4D97-AF65-F5344CB8AC3E}">
        <p14:creationId xmlns:p14="http://schemas.microsoft.com/office/powerpoint/2010/main" val="21349951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See List Membership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95" y="1524000"/>
            <a:ext cx="7816669" cy="3490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064" y="5063887"/>
            <a:ext cx="5957329" cy="1794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190186" y="581524"/>
            <a:ext cx="37219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Inactive employees</a:t>
            </a:r>
          </a:p>
          <a:p>
            <a:r>
              <a:rPr lang="en-US" dirty="0" smtClean="0"/>
              <a:t>Delete Employees from list</a:t>
            </a:r>
          </a:p>
          <a:p>
            <a:r>
              <a:rPr lang="en-US" dirty="0" smtClean="0"/>
              <a:t>Add Members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1531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Members</a:t>
            </a:r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3356" y="1777465"/>
            <a:ext cx="6176985" cy="2213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5162" y="4269457"/>
            <a:ext cx="6233374" cy="22484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98490" y="1275009"/>
            <a:ext cx="7888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See all active employees not on 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6943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See All Active Employees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819" y="1437223"/>
            <a:ext cx="8569088" cy="2582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005" y="4280707"/>
            <a:ext cx="7366716" cy="23253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009945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List Maintenance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Clone Membership</a:t>
            </a:r>
          </a:p>
          <a:p>
            <a:r>
              <a:rPr lang="en-US" dirty="0" smtClean="0"/>
              <a:t>Remove employee from all their lists</a:t>
            </a:r>
          </a:p>
          <a:p>
            <a:r>
              <a:rPr lang="en-US" dirty="0" smtClean="0"/>
              <a:t>See all lists employee belongs 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7829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4304"/>
            <a:ext cx="8229600" cy="990600"/>
          </a:xfrm>
        </p:spPr>
        <p:txBody>
          <a:bodyPr/>
          <a:lstStyle/>
          <a:p>
            <a:r>
              <a:rPr lang="en-US" dirty="0" smtClean="0"/>
              <a:t>Clone Membership</a:t>
            </a:r>
            <a:endParaRPr lang="en-US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06" y="1024207"/>
            <a:ext cx="7462546" cy="2430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06" y="3467129"/>
            <a:ext cx="7462546" cy="32382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465347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409" y="2295077"/>
            <a:ext cx="7156450" cy="311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189387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Inspect Employee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212" y="1764406"/>
            <a:ext cx="4331166" cy="465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1223" y="3589851"/>
            <a:ext cx="5942473" cy="319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49" y="3615609"/>
            <a:ext cx="3219450" cy="319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748924" y="2075886"/>
            <a:ext cx="40924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See all lists employee is 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Remove employee from all lists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9605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Must Have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Report Downloads</a:t>
            </a:r>
          </a:p>
          <a:p>
            <a:r>
              <a:rPr lang="en-US" dirty="0" smtClean="0"/>
              <a:t>Data Loading</a:t>
            </a:r>
          </a:p>
          <a:p>
            <a:r>
              <a:rPr lang="en-US" dirty="0" smtClean="0"/>
              <a:t>Document Uploads</a:t>
            </a:r>
          </a:p>
          <a:p>
            <a:r>
              <a:rPr lang="en-US" dirty="0" smtClean="0"/>
              <a:t>Homepage Search Bar</a:t>
            </a:r>
          </a:p>
          <a:p>
            <a:r>
              <a:rPr lang="en-US" dirty="0" smtClean="0"/>
              <a:t>Region Display Selector</a:t>
            </a:r>
          </a:p>
          <a:p>
            <a:r>
              <a:rPr lang="en-US" dirty="0" smtClean="0"/>
              <a:t>Trees</a:t>
            </a:r>
          </a:p>
          <a:p>
            <a:r>
              <a:rPr lang="en-US" dirty="0" smtClean="0"/>
              <a:t>Shortcut</a:t>
            </a:r>
          </a:p>
          <a:p>
            <a:r>
              <a:rPr lang="en-US" dirty="0" smtClean="0"/>
              <a:t>Shuttle</a:t>
            </a:r>
          </a:p>
          <a:p>
            <a:r>
              <a:rPr lang="en-US" dirty="0" smtClean="0"/>
              <a:t>Group Select List</a:t>
            </a:r>
          </a:p>
          <a:p>
            <a:r>
              <a:rPr lang="en-US" dirty="0" smtClean="0"/>
              <a:t>Modal Branching</a:t>
            </a:r>
          </a:p>
        </p:txBody>
      </p:sp>
    </p:spTree>
    <p:extLst>
      <p:ext uri="{BB962C8B-B14F-4D97-AF65-F5344CB8AC3E}">
        <p14:creationId xmlns:p14="http://schemas.microsoft.com/office/powerpoint/2010/main" val="346251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Report Downloads</a:t>
            </a:r>
            <a:endParaRPr lang="en-US" dirty="0"/>
          </a:p>
        </p:txBody>
      </p:sp>
      <p:pic>
        <p:nvPicPr>
          <p:cNvPr id="4" name="Content Placeholder 3" descr="Screen Shot 2015-04-28 at 5.07.32 P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1550" b="-11550"/>
          <a:stretch>
            <a:fillRect/>
          </a:stretch>
        </p:blipFill>
        <p:spPr/>
      </p:pic>
      <p:sp>
        <p:nvSpPr>
          <p:cNvPr id="5" name="Donut 4"/>
          <p:cNvSpPr/>
          <p:nvPr/>
        </p:nvSpPr>
        <p:spPr>
          <a:xfrm>
            <a:off x="6626500" y="1725693"/>
            <a:ext cx="1888634" cy="1009367"/>
          </a:xfrm>
          <a:prstGeom prst="donut">
            <a:avLst>
              <a:gd name="adj" fmla="val 7435"/>
            </a:avLst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6" name="Picture 5" descr="Screen Shot 2015-04-28 at 5.11.24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0200" y="3483568"/>
            <a:ext cx="3416300" cy="2222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Bent Arrow 10"/>
          <p:cNvSpPr/>
          <p:nvPr/>
        </p:nvSpPr>
        <p:spPr>
          <a:xfrm rot="9874580">
            <a:off x="6382280" y="3076941"/>
            <a:ext cx="1693258" cy="1204729"/>
          </a:xfrm>
          <a:prstGeom prst="bentArrow">
            <a:avLst>
              <a:gd name="adj1" fmla="val 6719"/>
              <a:gd name="adj2" fmla="val 21774"/>
              <a:gd name="adj3" fmla="val 20699"/>
              <a:gd name="adj4" fmla="val 70633"/>
            </a:avLst>
          </a:prstGeom>
          <a:solidFill>
            <a:srgbClr val="29293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475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Conceptual Model</a:t>
            </a:r>
            <a:endParaRPr lang="en-US" dirty="0"/>
          </a:p>
        </p:txBody>
      </p:sp>
      <p:pic>
        <p:nvPicPr>
          <p:cNvPr id="4" name="Content Placeholder 3" descr="ConceptualModelScreenshot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9321" b="-932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7057069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Loading</a:t>
            </a:r>
            <a:endParaRPr lang="en-US" dirty="0"/>
          </a:p>
        </p:txBody>
      </p:sp>
      <p:pic>
        <p:nvPicPr>
          <p:cNvPr id="4" name="Content Placeholder 3" descr="Screen Shot 2015-04-28 at 5.16.21 P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238" r="-1123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186618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 Uploads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5634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Shot 2015-04-29 at 10.30.12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26886"/>
            <a:ext cx="9144000" cy="242754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Homepage Search Bar</a:t>
            </a:r>
            <a:endParaRPr lang="en-US" dirty="0"/>
          </a:p>
        </p:txBody>
      </p:sp>
      <p:pic>
        <p:nvPicPr>
          <p:cNvPr id="4" name="Picture 3" descr="Screen Shot 2015-04-29 at 10.30.35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536" y="3171949"/>
            <a:ext cx="8385264" cy="34881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Down Arrow 4"/>
          <p:cNvSpPr/>
          <p:nvPr/>
        </p:nvSpPr>
        <p:spPr>
          <a:xfrm>
            <a:off x="4354482" y="2734818"/>
            <a:ext cx="511322" cy="874261"/>
          </a:xfrm>
          <a:prstGeom prst="downArrow">
            <a:avLst>
              <a:gd name="adj1" fmla="val 35806"/>
              <a:gd name="adj2" fmla="val 44354"/>
            </a:avLst>
          </a:prstGeom>
          <a:solidFill>
            <a:srgbClr val="29293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6345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Region Display Selector</a:t>
            </a:r>
            <a:endParaRPr lang="en-US" dirty="0"/>
          </a:p>
        </p:txBody>
      </p:sp>
      <p:pic>
        <p:nvPicPr>
          <p:cNvPr id="4" name="Content Placeholder 3" descr="Screen Shot 2015-04-28 at 5.07.32 P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1550" b="-11550"/>
          <a:stretch>
            <a:fillRect/>
          </a:stretch>
        </p:blipFill>
        <p:spPr/>
      </p:pic>
      <p:sp>
        <p:nvSpPr>
          <p:cNvPr id="5" name="Donut 4"/>
          <p:cNvSpPr/>
          <p:nvPr/>
        </p:nvSpPr>
        <p:spPr>
          <a:xfrm>
            <a:off x="191833" y="2348910"/>
            <a:ext cx="3448834" cy="817624"/>
          </a:xfrm>
          <a:prstGeom prst="donut">
            <a:avLst>
              <a:gd name="adj" fmla="val 7435"/>
            </a:avLst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30498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Trees</a:t>
            </a:r>
            <a:endParaRPr lang="en-US" dirty="0"/>
          </a:p>
        </p:txBody>
      </p:sp>
      <p:pic>
        <p:nvPicPr>
          <p:cNvPr id="4" name="Content Placeholder 3" descr="Screen Shot 2015-04-28 at 5.07.32 P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1550" b="-11550"/>
          <a:stretch>
            <a:fillRect/>
          </a:stretch>
        </p:blipFill>
        <p:spPr/>
      </p:pic>
      <p:sp>
        <p:nvSpPr>
          <p:cNvPr id="5" name="Donut 4"/>
          <p:cNvSpPr/>
          <p:nvPr/>
        </p:nvSpPr>
        <p:spPr>
          <a:xfrm>
            <a:off x="5047210" y="1758253"/>
            <a:ext cx="1286225" cy="1009367"/>
          </a:xfrm>
          <a:prstGeom prst="donut">
            <a:avLst>
              <a:gd name="adj" fmla="val 7435"/>
            </a:avLst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6" name="Picture 5" descr="Screen Shot 2015-04-28 at 5.21.25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9065" y="3541529"/>
            <a:ext cx="2768600" cy="21717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Bent Arrow 6"/>
          <p:cNvSpPr/>
          <p:nvPr/>
        </p:nvSpPr>
        <p:spPr>
          <a:xfrm rot="9874580">
            <a:off x="4065247" y="3097731"/>
            <a:ext cx="1908001" cy="1204729"/>
          </a:xfrm>
          <a:prstGeom prst="bentArrow">
            <a:avLst>
              <a:gd name="adj1" fmla="val 6719"/>
              <a:gd name="adj2" fmla="val 21774"/>
              <a:gd name="adj3" fmla="val 20699"/>
              <a:gd name="adj4" fmla="val 81586"/>
            </a:avLst>
          </a:prstGeom>
          <a:solidFill>
            <a:srgbClr val="29293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8566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Shortcut</a:t>
            </a:r>
            <a:endParaRPr lang="en-US" dirty="0"/>
          </a:p>
        </p:txBody>
      </p:sp>
      <p:pic>
        <p:nvPicPr>
          <p:cNvPr id="4" name="Content Placeholder 3" descr="Screen Shot 2015-04-28 at 5.25.42 P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9402" b="-29402"/>
          <a:stretch>
            <a:fillRect/>
          </a:stretch>
        </p:blipFill>
        <p:spPr/>
      </p:pic>
      <p:sp>
        <p:nvSpPr>
          <p:cNvPr id="6" name="Donut 5"/>
          <p:cNvSpPr/>
          <p:nvPr/>
        </p:nvSpPr>
        <p:spPr>
          <a:xfrm>
            <a:off x="225700" y="4858360"/>
            <a:ext cx="1888634" cy="1009367"/>
          </a:xfrm>
          <a:prstGeom prst="donut">
            <a:avLst>
              <a:gd name="adj" fmla="val 7435"/>
            </a:avLst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50883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Shuttle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3810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Select List</a:t>
            </a:r>
            <a:endParaRPr lang="en-US" dirty="0"/>
          </a:p>
        </p:txBody>
      </p:sp>
      <p:pic>
        <p:nvPicPr>
          <p:cNvPr id="4" name="Content Placeholder 3" descr="Screen Shot 2015-04-28 at 5.06.47 P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863" r="-1186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8999076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Modal Branching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269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 to Have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Charts</a:t>
            </a:r>
          </a:p>
          <a:p>
            <a:r>
              <a:rPr lang="en-US" dirty="0" smtClean="0"/>
              <a:t>Authorization Schemes</a:t>
            </a:r>
          </a:p>
        </p:txBody>
      </p:sp>
    </p:spTree>
    <p:extLst>
      <p:ext uri="{BB962C8B-B14F-4D97-AF65-F5344CB8AC3E}">
        <p14:creationId xmlns:p14="http://schemas.microsoft.com/office/powerpoint/2010/main" val="2467847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Model</a:t>
            </a:r>
            <a:endParaRPr lang="en-US" dirty="0"/>
          </a:p>
        </p:txBody>
      </p:sp>
      <p:pic>
        <p:nvPicPr>
          <p:cNvPr id="4" name="Content Placeholder 3" descr="LogicalModelScreenshot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815" r="-581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8728663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Charts</a:t>
            </a:r>
            <a:endParaRPr lang="en-US" dirty="0"/>
          </a:p>
        </p:txBody>
      </p:sp>
      <p:pic>
        <p:nvPicPr>
          <p:cNvPr id="5" name="Content Placeholder 4" descr="Screen Shot 2015-04-29 at 10.44.07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038" r="-903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6596987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Authorization Schemes</a:t>
            </a:r>
            <a:endParaRPr lang="en-US" dirty="0"/>
          </a:p>
        </p:txBody>
      </p:sp>
      <p:pic>
        <p:nvPicPr>
          <p:cNvPr id="4" name="Picture 3" descr="Screen Shot 2015-04-29 at 10.45.23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09" y="1893332"/>
            <a:ext cx="7416800" cy="2857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 descr="Screen Shot 2015-04-29 at 10.46.02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8539" y="5437150"/>
            <a:ext cx="3441700" cy="762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2144249" y="1454799"/>
            <a:ext cx="6630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List Maintenance Form: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7200" y="5232847"/>
            <a:ext cx="45524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What an Admin user sees</a:t>
            </a:r>
          </a:p>
          <a:p>
            <a:endParaRPr lang="en-US" dirty="0" smtClean="0"/>
          </a:p>
          <a:p>
            <a:endParaRPr lang="en-US" dirty="0"/>
          </a:p>
          <a:p>
            <a:pPr algn="r"/>
            <a:r>
              <a:rPr lang="en-US" dirty="0" smtClean="0"/>
              <a:t>What a Standard user sees</a:t>
            </a:r>
            <a:endParaRPr lang="en-US" dirty="0"/>
          </a:p>
        </p:txBody>
      </p:sp>
      <p:sp>
        <p:nvSpPr>
          <p:cNvPr id="9" name="Up Arrow 8"/>
          <p:cNvSpPr/>
          <p:nvPr/>
        </p:nvSpPr>
        <p:spPr>
          <a:xfrm>
            <a:off x="3166898" y="4420790"/>
            <a:ext cx="461839" cy="999865"/>
          </a:xfrm>
          <a:prstGeom prst="upArrow">
            <a:avLst>
              <a:gd name="adj1" fmla="val 28571"/>
              <a:gd name="adj2" fmla="val 50000"/>
            </a:avLst>
          </a:prstGeom>
          <a:solidFill>
            <a:srgbClr val="29293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5063736" y="6034200"/>
            <a:ext cx="1896839" cy="448531"/>
          </a:xfrm>
          <a:prstGeom prst="rightArrow">
            <a:avLst>
              <a:gd name="adj1" fmla="val 27934"/>
              <a:gd name="adj2" fmla="val 50000"/>
            </a:avLst>
          </a:prstGeom>
          <a:solidFill>
            <a:srgbClr val="29293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145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List Maintenance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Admin Users:</a:t>
            </a:r>
          </a:p>
          <a:p>
            <a:pPr lvl="1">
              <a:buFontTx/>
              <a:buChar char="-"/>
            </a:pPr>
            <a:r>
              <a:rPr lang="en-US" dirty="0" smtClean="0"/>
              <a:t>Create lists (only name/description needed)</a:t>
            </a:r>
          </a:p>
          <a:p>
            <a:pPr lvl="1">
              <a:buFontTx/>
              <a:buChar char="-"/>
            </a:pPr>
            <a:r>
              <a:rPr lang="en-US" dirty="0" smtClean="0"/>
              <a:t>Edit lists (name, description, division, ext. view name, status)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Standard Users:</a:t>
            </a:r>
          </a:p>
          <a:p>
            <a:pPr marL="0" indent="0">
              <a:buNone/>
            </a:pPr>
            <a:r>
              <a:rPr lang="en-US" dirty="0" smtClean="0"/>
              <a:t>   </a:t>
            </a:r>
            <a:r>
              <a:rPr lang="en-US" sz="2100" dirty="0" smtClean="0"/>
              <a:t>- View lists in their division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38335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Authentication/Authorization Scheme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 specifies self at login (Authentication)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Determines Admin/Standard access (Authorization)</a:t>
            </a:r>
          </a:p>
          <a:p>
            <a:r>
              <a:rPr lang="en-US" dirty="0"/>
              <a:t>Admin:</a:t>
            </a:r>
          </a:p>
          <a:p>
            <a:pPr marL="274320" lvl="1" indent="0">
              <a:buNone/>
            </a:pPr>
            <a:r>
              <a:rPr lang="en-US" dirty="0"/>
              <a:t>	See all lists, create lists, edit privileges on specified fields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Standard:</a:t>
            </a:r>
          </a:p>
          <a:p>
            <a:pPr marL="274320" lvl="1" indent="0">
              <a:buNone/>
            </a:pPr>
            <a:r>
              <a:rPr lang="en-US" dirty="0"/>
              <a:t>	</a:t>
            </a:r>
            <a:r>
              <a:rPr lang="en-US" dirty="0" smtClean="0"/>
              <a:t>See lists in their division, no edit/create privileges </a:t>
            </a:r>
          </a:p>
          <a:p>
            <a:pPr marL="274320" lvl="1" indent="0">
              <a:buNone/>
            </a:pPr>
            <a:r>
              <a:rPr lang="en-US" dirty="0"/>
              <a:t>	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358902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Trigger For Creating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Automatically assigns:</a:t>
            </a:r>
          </a:p>
          <a:p>
            <a:pPr marL="0" indent="0">
              <a:buNone/>
            </a:pPr>
            <a:r>
              <a:rPr lang="en-US" dirty="0" smtClean="0"/>
              <a:t>	- Id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Status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</a:t>
            </a:r>
            <a:r>
              <a:rPr lang="en-US" dirty="0" err="1" smtClean="0"/>
              <a:t>Create_Date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</a:t>
            </a:r>
            <a:r>
              <a:rPr lang="en-US" dirty="0" err="1" smtClean="0"/>
              <a:t>Status_Effective_Date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</a:t>
            </a:r>
            <a:r>
              <a:rPr lang="en-US" dirty="0" err="1" smtClean="0"/>
              <a:t>Ownership_Division_Code</a:t>
            </a:r>
            <a:r>
              <a:rPr lang="en-US" dirty="0" smtClean="0"/>
              <a:t> (maybe)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7030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365938"/>
            <a:ext cx="8229600" cy="2111062"/>
          </a:xfrm>
        </p:spPr>
        <p:txBody>
          <a:bodyPr/>
          <a:lstStyle/>
          <a:p>
            <a:r>
              <a:rPr lang="en-US" dirty="0" smtClean="0"/>
              <a:t>Admin User</a:t>
            </a:r>
          </a:p>
          <a:p>
            <a:r>
              <a:rPr lang="en-US" dirty="0" smtClean="0"/>
              <a:t>Standard User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7510" y="1845972"/>
            <a:ext cx="5791200" cy="203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203580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 User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062" y="1616460"/>
            <a:ext cx="8686800" cy="2232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908242"/>
            <a:ext cx="3674917" cy="2801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3670" y="3908243"/>
            <a:ext cx="3679265" cy="2801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486792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 User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566" y="1524000"/>
            <a:ext cx="6819364" cy="68150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Only lists in their division</a:t>
            </a:r>
          </a:p>
          <a:p>
            <a:pPr marL="0" indent="0">
              <a:buNone/>
            </a:pPr>
            <a:r>
              <a:rPr lang="en-US" dirty="0" smtClean="0"/>
              <a:t>No create option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566" y="2339253"/>
            <a:ext cx="8351234" cy="986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3475424"/>
            <a:ext cx="4225433" cy="3225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2218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1948</TotalTime>
  <Words>270</Words>
  <Application>Microsoft Macintosh PowerPoint</Application>
  <PresentationFormat>On-screen Show (4:3)</PresentationFormat>
  <Paragraphs>108</Paragraphs>
  <Slides>31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Clarity</vt:lpstr>
      <vt:lpstr>ARL Apex APP</vt:lpstr>
      <vt:lpstr>Conceptual Model</vt:lpstr>
      <vt:lpstr>Logical Model</vt:lpstr>
      <vt:lpstr>General List Maintenance</vt:lpstr>
      <vt:lpstr>Authentication/Authorization Scheme</vt:lpstr>
      <vt:lpstr>Trigger For Creating Lists</vt:lpstr>
      <vt:lpstr>Login</vt:lpstr>
      <vt:lpstr>Admin User</vt:lpstr>
      <vt:lpstr>Standard User</vt:lpstr>
      <vt:lpstr>List Membership</vt:lpstr>
      <vt:lpstr>See List Membership</vt:lpstr>
      <vt:lpstr>Add Members</vt:lpstr>
      <vt:lpstr>See All Active Employees</vt:lpstr>
      <vt:lpstr>General List Maintenance</vt:lpstr>
      <vt:lpstr>Clone Membership</vt:lpstr>
      <vt:lpstr>PowerPoint Presentation</vt:lpstr>
      <vt:lpstr>Inspect Employee</vt:lpstr>
      <vt:lpstr>Must Have Features</vt:lpstr>
      <vt:lpstr>Report Downloads</vt:lpstr>
      <vt:lpstr>Data Loading</vt:lpstr>
      <vt:lpstr>Document Uploads</vt:lpstr>
      <vt:lpstr>Homepage Search Bar</vt:lpstr>
      <vt:lpstr>Region Display Selector</vt:lpstr>
      <vt:lpstr>Trees</vt:lpstr>
      <vt:lpstr>Shortcut</vt:lpstr>
      <vt:lpstr>Shuttle</vt:lpstr>
      <vt:lpstr>Group Select List</vt:lpstr>
      <vt:lpstr>Modal Branching</vt:lpstr>
      <vt:lpstr>Good to Have Features</vt:lpstr>
      <vt:lpstr>Charts</vt:lpstr>
      <vt:lpstr>Authorization Schemes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ARL Apex APP</dc:title>
  <dc:creator>Cassie Schwendiman</dc:creator>
  <cp:lastModifiedBy>Cassie Schwendiman</cp:lastModifiedBy>
  <cp:revision>23</cp:revision>
  <dcterms:created xsi:type="dcterms:W3CDTF">2015-04-27T17:09:41Z</dcterms:created>
  <dcterms:modified xsi:type="dcterms:W3CDTF">2015-04-29T15:49:29Z</dcterms:modified>
</cp:coreProperties>
</file>