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 does intro, and then everyone introduces themselves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01f23bb7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01f23bb7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01f23bb7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01f23bb7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ead450c8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ead450c8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Tristan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01f23bb7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01f23bb7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ead450c8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ead450c8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ead450c8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ead450c8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Ryan Ratliffe can talk about this.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1f23bb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1f23bb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ead450c8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ead450c8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85ff6c8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85ff6c8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5cc6871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5cc6871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ead450c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ead450c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Chloe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85ff6c86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85ff6c86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85ff6c86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85ff6c86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be1981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be1981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cc6871f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cc6871f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Ryan Ratliffe can talk about this.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be19817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be19817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ead450c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ead450c8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 - Will show on Ubuntu during presentation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9FC5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Spatiotemporal_Epidemiological_Modeler" TargetMode="External"/><Relationship Id="rId4" Type="http://schemas.openxmlformats.org/officeDocument/2006/relationships/hyperlink" Target="https://wiki.eclipse.org/STEM" TargetMode="External"/><Relationship Id="rId5" Type="http://schemas.openxmlformats.org/officeDocument/2006/relationships/hyperlink" Target="https://wiki.eclipse.org/Welcome_STEM_Developers#Creating_a_new_standalone_STEM_appl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Team-4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By Tristan Lawler, Ryan Ratliffe, Noah Drake, Chloe Harris</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Scripts</a:t>
            </a:r>
            <a:endParaRPr>
              <a:solidFill>
                <a:srgbClr val="434343"/>
              </a:solidFill>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Compiling STEM code, drivers, and supporting classes</a:t>
            </a:r>
            <a:endParaRPr/>
          </a:p>
        </p:txBody>
      </p:sp>
      <p:pic>
        <p:nvPicPr>
          <p:cNvPr id="125" name="Google Shape;125;p22"/>
          <p:cNvPicPr preferRelativeResize="0"/>
          <p:nvPr/>
        </p:nvPicPr>
        <p:blipFill>
          <a:blip r:embed="rId3">
            <a:alphaModFix/>
          </a:blip>
          <a:stretch>
            <a:fillRect/>
          </a:stretch>
        </p:blipFill>
        <p:spPr>
          <a:xfrm>
            <a:off x="1681150" y="1893875"/>
            <a:ext cx="5781675" cy="193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Scripts</a:t>
            </a:r>
            <a:endParaRPr>
              <a:solidFill>
                <a:srgbClr val="434343"/>
              </a:solidFill>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3"/>
          <p:cNvPicPr preferRelativeResize="0"/>
          <p:nvPr/>
        </p:nvPicPr>
        <p:blipFill>
          <a:blip r:embed="rId3">
            <a:alphaModFix/>
          </a:blip>
          <a:stretch>
            <a:fillRect/>
          </a:stretch>
        </p:blipFill>
        <p:spPr>
          <a:xfrm>
            <a:off x="311700" y="1017725"/>
            <a:ext cx="3898901" cy="4015875"/>
          </a:xfrm>
          <a:prstGeom prst="rect">
            <a:avLst/>
          </a:prstGeom>
          <a:noFill/>
          <a:ln>
            <a:noFill/>
          </a:ln>
        </p:spPr>
      </p:pic>
      <p:pic>
        <p:nvPicPr>
          <p:cNvPr id="133" name="Google Shape;133;p23"/>
          <p:cNvPicPr preferRelativeResize="0"/>
          <p:nvPr/>
        </p:nvPicPr>
        <p:blipFill>
          <a:blip r:embed="rId4">
            <a:alphaModFix/>
          </a:blip>
          <a:stretch>
            <a:fillRect/>
          </a:stretch>
        </p:blipFill>
        <p:spPr>
          <a:xfrm>
            <a:off x="3270850" y="3397350"/>
            <a:ext cx="5823876" cy="1080800"/>
          </a:xfrm>
          <a:prstGeom prst="rect">
            <a:avLst/>
          </a:prstGeom>
          <a:noFill/>
          <a:ln>
            <a:noFill/>
          </a:ln>
        </p:spPr>
      </p:pic>
      <p:sp>
        <p:nvSpPr>
          <p:cNvPr id="134" name="Google Shape;134;p23"/>
          <p:cNvSpPr txBox="1"/>
          <p:nvPr/>
        </p:nvSpPr>
        <p:spPr>
          <a:xfrm>
            <a:off x="4881275" y="1727500"/>
            <a:ext cx="3278400" cy="14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Parsing test case files and executing test cases by passing in parameters to drivers</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Drivers</a:t>
            </a:r>
            <a:endParaRPr>
              <a:solidFill>
                <a:srgbClr val="434343"/>
              </a:solidFill>
            </a:endParaRPr>
          </a:p>
        </p:txBody>
      </p:sp>
      <p:sp>
        <p:nvSpPr>
          <p:cNvPr id="140" name="Google Shape;140;p24"/>
          <p:cNvSpPr txBox="1"/>
          <p:nvPr>
            <p:ph idx="1" type="body"/>
          </p:nvPr>
        </p:nvSpPr>
        <p:spPr>
          <a:xfrm>
            <a:off x="311700" y="1152475"/>
            <a:ext cx="8520600" cy="37236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rgbClr val="666666"/>
              </a:buClr>
              <a:buSzPts val="1800"/>
              <a:buChar char="●"/>
            </a:pPr>
            <a:r>
              <a:rPr lang="en">
                <a:solidFill>
                  <a:srgbClr val="666666"/>
                </a:solidFill>
              </a:rPr>
              <a:t>.java files that run the following methods for testing</a:t>
            </a:r>
            <a:endParaRPr>
              <a:solidFill>
                <a:srgbClr val="666666"/>
              </a:solidFill>
            </a:endParaRPr>
          </a:p>
          <a:p>
            <a:pPr indent="-342900" lvl="0" marL="457200" rtl="0" algn="l">
              <a:lnSpc>
                <a:spcPct val="90000"/>
              </a:lnSpc>
              <a:spcBef>
                <a:spcPts val="0"/>
              </a:spcBef>
              <a:spcAft>
                <a:spcPts val="0"/>
              </a:spcAft>
              <a:buClr>
                <a:srgbClr val="666666"/>
              </a:buClr>
              <a:buSzPts val="1800"/>
              <a:buChar char="●"/>
            </a:pPr>
            <a:r>
              <a:rPr lang="en">
                <a:solidFill>
                  <a:srgbClr val="666666"/>
                </a:solidFill>
              </a:rPr>
              <a:t>All drivers report tests through a TestReporter class</a:t>
            </a:r>
            <a:endParaRPr>
              <a:solidFill>
                <a:srgbClr val="666666"/>
              </a:solidFill>
            </a:endParaRPr>
          </a:p>
          <a:p>
            <a:pPr indent="-342900" lvl="0" marL="457200" rtl="0" algn="l">
              <a:lnSpc>
                <a:spcPct val="90000"/>
              </a:lnSpc>
              <a:spcBef>
                <a:spcPts val="0"/>
              </a:spcBef>
              <a:spcAft>
                <a:spcPts val="0"/>
              </a:spcAft>
              <a:buClr>
                <a:srgbClr val="666666"/>
              </a:buClr>
              <a:buSzPts val="1800"/>
              <a:buChar char="●"/>
            </a:pPr>
            <a:r>
              <a:rPr lang="en">
                <a:solidFill>
                  <a:srgbClr val="666666"/>
                </a:solidFill>
              </a:rPr>
              <a:t>All files under project/src/org/eclipse/stem/test/driver</a:t>
            </a:r>
            <a:endParaRPr>
              <a:solidFill>
                <a:srgbClr val="666666"/>
              </a:solidFill>
            </a:endParaRPr>
          </a:p>
          <a:p>
            <a:pPr indent="-342900" lvl="0" marL="457200" rtl="0" algn="l">
              <a:lnSpc>
                <a:spcPct val="90000"/>
              </a:lnSpc>
              <a:spcBef>
                <a:spcPts val="0"/>
              </a:spcBef>
              <a:spcAft>
                <a:spcPts val="0"/>
              </a:spcAft>
              <a:buClr>
                <a:srgbClr val="666666"/>
              </a:buClr>
              <a:buSzPts val="1800"/>
              <a:buChar char="●"/>
            </a:pPr>
            <a:r>
              <a:rPr lang="en">
                <a:solidFill>
                  <a:srgbClr val="666666"/>
                </a:solidFill>
              </a:rPr>
              <a:t>GetSqrdEdgeRangeDriver</a:t>
            </a:r>
            <a:endParaRPr>
              <a:solidFill>
                <a:srgbClr val="666666"/>
              </a:solidFill>
            </a:endParaRPr>
          </a:p>
          <a:p>
            <a:pPr indent="-317500" lvl="1" marL="914400" rtl="0" algn="l">
              <a:lnSpc>
                <a:spcPct val="90000"/>
              </a:lnSpc>
              <a:spcBef>
                <a:spcPts val="0"/>
              </a:spcBef>
              <a:spcAft>
                <a:spcPts val="0"/>
              </a:spcAft>
              <a:buClr>
                <a:srgbClr val="666666"/>
              </a:buClr>
              <a:buSzPts val="1400"/>
              <a:buChar char="○"/>
            </a:pPr>
            <a:r>
              <a:rPr lang="en">
                <a:solidFill>
                  <a:srgbClr val="666666"/>
                </a:solidFill>
              </a:rPr>
              <a:t>Tests getSqrdEdgeRange() of org.eclipse.stem.graphgenerators.impl.PajekNetGraphGeneratorImplOld</a:t>
            </a:r>
            <a:endParaRPr>
              <a:solidFill>
                <a:srgbClr val="666666"/>
              </a:solidFill>
            </a:endParaRPr>
          </a:p>
          <a:p>
            <a:pPr indent="-342900" lvl="0" marL="457200" rtl="0" algn="l">
              <a:lnSpc>
                <a:spcPct val="90000"/>
              </a:lnSpc>
              <a:spcBef>
                <a:spcPts val="0"/>
              </a:spcBef>
              <a:spcAft>
                <a:spcPts val="0"/>
              </a:spcAft>
              <a:buClr>
                <a:srgbClr val="666666"/>
              </a:buClr>
              <a:buSzPts val="1800"/>
              <a:buChar char="●"/>
            </a:pPr>
            <a:r>
              <a:rPr lang="en">
                <a:solidFill>
                  <a:srgbClr val="666666"/>
                </a:solidFill>
              </a:rPr>
              <a:t>STEMTimeTestDriver</a:t>
            </a:r>
            <a:endParaRPr>
              <a:solidFill>
                <a:srgbClr val="666666"/>
              </a:solidFill>
            </a:endParaRPr>
          </a:p>
          <a:p>
            <a:pPr indent="-317500" lvl="1" marL="914400" rtl="0" algn="l">
              <a:lnSpc>
                <a:spcPct val="90000"/>
              </a:lnSpc>
              <a:spcBef>
                <a:spcPts val="0"/>
              </a:spcBef>
              <a:spcAft>
                <a:spcPts val="0"/>
              </a:spcAft>
              <a:buClr>
                <a:srgbClr val="666666"/>
              </a:buClr>
              <a:buSzPts val="1400"/>
              <a:buChar char="○"/>
            </a:pPr>
            <a:r>
              <a:rPr lang="en">
                <a:solidFill>
                  <a:srgbClr val="666666"/>
                </a:solidFill>
              </a:rPr>
              <a:t>Tests addIncrement() of org.eclipse.stem.core.model.STEMTime</a:t>
            </a:r>
            <a:endParaRPr>
              <a:solidFill>
                <a:srgbClr val="666666"/>
              </a:solidFill>
            </a:endParaRPr>
          </a:p>
          <a:p>
            <a:pPr indent="-342900" lvl="0" marL="457200" rtl="0" algn="l">
              <a:lnSpc>
                <a:spcPct val="90000"/>
              </a:lnSpc>
              <a:spcBef>
                <a:spcPts val="0"/>
              </a:spcBef>
              <a:spcAft>
                <a:spcPts val="0"/>
              </a:spcAft>
              <a:buClr>
                <a:srgbClr val="666666"/>
              </a:buClr>
              <a:buSzPts val="1800"/>
              <a:buChar char="●"/>
            </a:pPr>
            <a:r>
              <a:rPr lang="en">
                <a:solidFill>
                  <a:srgbClr val="666666"/>
                </a:solidFill>
              </a:rPr>
              <a:t>BinomDistDriver</a:t>
            </a:r>
            <a:endParaRPr>
              <a:solidFill>
                <a:srgbClr val="666666"/>
              </a:solidFill>
            </a:endParaRPr>
          </a:p>
          <a:p>
            <a:pPr indent="-317500" lvl="1" marL="914400" rtl="0" algn="l">
              <a:lnSpc>
                <a:spcPct val="90000"/>
              </a:lnSpc>
              <a:spcBef>
                <a:spcPts val="0"/>
              </a:spcBef>
              <a:spcAft>
                <a:spcPts val="0"/>
              </a:spcAft>
              <a:buClr>
                <a:srgbClr val="666666"/>
              </a:buClr>
              <a:buSzPts val="1400"/>
              <a:buChar char="○"/>
            </a:pPr>
            <a:r>
              <a:rPr lang="en">
                <a:solidFill>
                  <a:srgbClr val="666666"/>
                </a:solidFill>
              </a:rPr>
              <a:t>Tests fastPickFromBinomialDist() of org.eclipse.stem.core.math.BinomialDistributionUtil</a:t>
            </a:r>
            <a:endParaRPr>
              <a:solidFill>
                <a:srgbClr val="666666"/>
              </a:solidFill>
            </a:endParaRPr>
          </a:p>
          <a:p>
            <a:pPr indent="-342900" lvl="0" marL="457200" rtl="0" algn="l">
              <a:lnSpc>
                <a:spcPct val="90000"/>
              </a:lnSpc>
              <a:spcBef>
                <a:spcPts val="0"/>
              </a:spcBef>
              <a:spcAft>
                <a:spcPts val="0"/>
              </a:spcAft>
              <a:buClr>
                <a:srgbClr val="666666"/>
              </a:buClr>
              <a:buSzPts val="1800"/>
              <a:buChar char="●"/>
            </a:pPr>
            <a:r>
              <a:rPr lang="en">
                <a:solidFill>
                  <a:srgbClr val="666666"/>
                </a:solidFill>
              </a:rPr>
              <a:t>NelderMeadTestDriver</a:t>
            </a:r>
            <a:endParaRPr>
              <a:solidFill>
                <a:srgbClr val="666666"/>
              </a:solidFill>
            </a:endParaRPr>
          </a:p>
          <a:p>
            <a:pPr indent="-317500" lvl="1" marL="914400" rtl="0" algn="l">
              <a:lnSpc>
                <a:spcPct val="90000"/>
              </a:lnSpc>
              <a:spcBef>
                <a:spcPts val="0"/>
              </a:spcBef>
              <a:spcAft>
                <a:spcPts val="0"/>
              </a:spcAft>
              <a:buClr>
                <a:srgbClr val="666666"/>
              </a:buClr>
              <a:buSzPts val="1400"/>
              <a:buChar char="○"/>
            </a:pPr>
            <a:r>
              <a:rPr lang="en">
                <a:solidFill>
                  <a:srgbClr val="666666"/>
                </a:solidFill>
              </a:rPr>
              <a:t>Tests execute() of org.eclipse.stem.analysis.automaticexperiment.NelderMeadAlgorithm</a:t>
            </a:r>
            <a:endParaRPr>
              <a:solidFill>
                <a:srgbClr val="666666"/>
              </a:solidFill>
            </a:endParaRPr>
          </a:p>
          <a:p>
            <a:pPr indent="-342900" lvl="0" marL="457200" rtl="0" algn="l">
              <a:lnSpc>
                <a:spcPct val="90000"/>
              </a:lnSpc>
              <a:spcBef>
                <a:spcPts val="0"/>
              </a:spcBef>
              <a:spcAft>
                <a:spcPts val="0"/>
              </a:spcAft>
              <a:buClr>
                <a:srgbClr val="666666"/>
              </a:buClr>
              <a:buSzPts val="1800"/>
              <a:buChar char="●"/>
            </a:pPr>
            <a:r>
              <a:rPr lang="en">
                <a:solidFill>
                  <a:srgbClr val="666666"/>
                </a:solidFill>
              </a:rPr>
              <a:t>PPMTestDriver</a:t>
            </a:r>
            <a:endParaRPr>
              <a:solidFill>
                <a:srgbClr val="666666"/>
              </a:solidFill>
            </a:endParaRPr>
          </a:p>
          <a:p>
            <a:pPr indent="-317500" lvl="1" marL="914400" rtl="0" algn="l">
              <a:lnSpc>
                <a:spcPct val="90000"/>
              </a:lnSpc>
              <a:spcBef>
                <a:spcPts val="0"/>
              </a:spcBef>
              <a:spcAft>
                <a:spcPts val="0"/>
              </a:spcAft>
              <a:buClr>
                <a:srgbClr val="666666"/>
              </a:buClr>
              <a:buSzPts val="1400"/>
              <a:buChar char="○"/>
            </a:pPr>
            <a:r>
              <a:rPr lang="en">
                <a:solidFill>
                  <a:srgbClr val="666666"/>
                </a:solidFill>
              </a:rPr>
              <a:t>Tests closeEnough() of org.eclipse.stem.analysis.impl.ReferenceScenarioDataMapImpl</a:t>
            </a:r>
            <a:endParaRPr>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example</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5"/>
          <p:cNvPicPr preferRelativeResize="0"/>
          <p:nvPr/>
        </p:nvPicPr>
        <p:blipFill>
          <a:blip r:embed="rId3">
            <a:alphaModFix/>
          </a:blip>
          <a:stretch>
            <a:fillRect/>
          </a:stretch>
        </p:blipFill>
        <p:spPr>
          <a:xfrm>
            <a:off x="0" y="1152475"/>
            <a:ext cx="5433251" cy="3416400"/>
          </a:xfrm>
          <a:prstGeom prst="rect">
            <a:avLst/>
          </a:prstGeom>
          <a:noFill/>
          <a:ln>
            <a:noFill/>
          </a:ln>
        </p:spPr>
      </p:pic>
      <p:pic>
        <p:nvPicPr>
          <p:cNvPr id="148" name="Google Shape;148;p25"/>
          <p:cNvPicPr preferRelativeResize="0"/>
          <p:nvPr/>
        </p:nvPicPr>
        <p:blipFill rotWithShape="1">
          <a:blip r:embed="rId4">
            <a:alphaModFix/>
          </a:blip>
          <a:srcRect b="0" l="0" r="0" t="0"/>
          <a:stretch/>
        </p:blipFill>
        <p:spPr>
          <a:xfrm>
            <a:off x="5433250" y="1152475"/>
            <a:ext cx="3710750" cy="1720225"/>
          </a:xfrm>
          <a:prstGeom prst="rect">
            <a:avLst/>
          </a:prstGeom>
          <a:noFill/>
          <a:ln>
            <a:noFill/>
          </a:ln>
        </p:spPr>
      </p:pic>
      <p:pic>
        <p:nvPicPr>
          <p:cNvPr id="149" name="Google Shape;149;p25"/>
          <p:cNvPicPr preferRelativeResize="0"/>
          <p:nvPr/>
        </p:nvPicPr>
        <p:blipFill>
          <a:blip r:embed="rId5">
            <a:alphaModFix/>
          </a:blip>
          <a:stretch>
            <a:fillRect/>
          </a:stretch>
        </p:blipFill>
        <p:spPr>
          <a:xfrm>
            <a:off x="5433250" y="2884725"/>
            <a:ext cx="3710750" cy="168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Test Results</a:t>
            </a:r>
            <a:endParaRPr>
              <a:solidFill>
                <a:srgbClr val="434343"/>
              </a:solidFill>
            </a:endParaRPr>
          </a:p>
        </p:txBody>
      </p:sp>
      <p:pic>
        <p:nvPicPr>
          <p:cNvPr id="155" name="Google Shape;155;p26"/>
          <p:cNvPicPr preferRelativeResize="0"/>
          <p:nvPr/>
        </p:nvPicPr>
        <p:blipFill>
          <a:blip r:embed="rId3">
            <a:alphaModFix/>
          </a:blip>
          <a:stretch>
            <a:fillRect/>
          </a:stretch>
        </p:blipFill>
        <p:spPr>
          <a:xfrm>
            <a:off x="0" y="1017721"/>
            <a:ext cx="9143998" cy="32768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1116325" y="901900"/>
            <a:ext cx="10897500" cy="25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434343"/>
              </a:solidFill>
            </a:endParaRPr>
          </a:p>
          <a:p>
            <a:pPr indent="0" lvl="0" marL="3200400" rtl="0" algn="l">
              <a:spcBef>
                <a:spcPts val="0"/>
              </a:spcBef>
              <a:spcAft>
                <a:spcPts val="0"/>
              </a:spcAft>
              <a:buNone/>
            </a:pPr>
            <a:r>
              <a:rPr lang="en" sz="6000">
                <a:solidFill>
                  <a:srgbClr val="434343"/>
                </a:solidFill>
              </a:rPr>
              <a:t>Demonstration</a:t>
            </a:r>
            <a:endParaRPr sz="60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Fault Injection</a:t>
            </a:r>
            <a:endParaRPr>
              <a:solidFill>
                <a:srgbClr val="434343"/>
              </a:solidFill>
            </a:endParaRPr>
          </a:p>
        </p:txBody>
      </p:sp>
      <p:sp>
        <p:nvSpPr>
          <p:cNvPr id="166" name="Google Shape;166;p28"/>
          <p:cNvSpPr txBox="1"/>
          <p:nvPr>
            <p:ph idx="1" type="body"/>
          </p:nvPr>
        </p:nvSpPr>
        <p:spPr>
          <a:xfrm>
            <a:off x="311700" y="963375"/>
            <a:ext cx="8520600" cy="3605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000">
                <a:solidFill>
                  <a:srgbClr val="434343"/>
                </a:solidFill>
              </a:rPr>
              <a:t>org.eclipse.stem.graphgenerators.impl.PajekNetGraphGeneratorImplOld</a:t>
            </a:r>
            <a:endParaRPr b="1" sz="1000">
              <a:solidFill>
                <a:srgbClr val="434343"/>
              </a:solidFill>
            </a:endParaRPr>
          </a:p>
          <a:p>
            <a:pPr indent="0" lvl="0" marL="0" rtl="0" algn="l">
              <a:spcBef>
                <a:spcPts val="1200"/>
              </a:spcBef>
              <a:spcAft>
                <a:spcPts val="0"/>
              </a:spcAft>
              <a:buClr>
                <a:schemeClr val="dk1"/>
              </a:buClr>
              <a:buSzPts val="1100"/>
              <a:buFont typeface="Arial"/>
              <a:buNone/>
            </a:pPr>
            <a:r>
              <a:rPr lang="en" sz="1000">
                <a:solidFill>
                  <a:srgbClr val="666666"/>
                </a:solidFill>
              </a:rPr>
              <a:t>line 1022: Remove "- x" (will cause all test cases to fail)</a:t>
            </a:r>
            <a:endParaRPr sz="1000">
              <a:solidFill>
                <a:srgbClr val="666666"/>
              </a:solidFill>
            </a:endParaRPr>
          </a:p>
          <a:p>
            <a:pPr indent="0" lvl="0" marL="0" rtl="0" algn="l">
              <a:spcBef>
                <a:spcPts val="1400"/>
              </a:spcBef>
              <a:spcAft>
                <a:spcPts val="0"/>
              </a:spcAft>
              <a:buClr>
                <a:schemeClr val="dk1"/>
              </a:buClr>
              <a:buSzPts val="1100"/>
              <a:buFont typeface="Arial"/>
              <a:buNone/>
            </a:pPr>
            <a:r>
              <a:rPr b="1" lang="en" sz="1000">
                <a:solidFill>
                  <a:srgbClr val="434343"/>
                </a:solidFill>
              </a:rPr>
              <a:t>org.eclipse.stem.analysis.automaticexperiment.NelderMeadAlgorithm</a:t>
            </a:r>
            <a:endParaRPr b="1" sz="1000">
              <a:solidFill>
                <a:srgbClr val="434343"/>
              </a:solidFill>
            </a:endParaRPr>
          </a:p>
          <a:p>
            <a:pPr indent="0" lvl="0" marL="0" rtl="0" algn="l">
              <a:spcBef>
                <a:spcPts val="1200"/>
              </a:spcBef>
              <a:spcAft>
                <a:spcPts val="0"/>
              </a:spcAft>
              <a:buClr>
                <a:schemeClr val="dk1"/>
              </a:buClr>
              <a:buSzPts val="1100"/>
              <a:buFont typeface="Arial"/>
              <a:buNone/>
            </a:pPr>
            <a:r>
              <a:rPr lang="en" sz="1000">
                <a:solidFill>
                  <a:srgbClr val="666666"/>
                </a:solidFill>
              </a:rPr>
              <a:t>Line 44: Change 0.5 to 0.1 (will cause test case 004 to fail)</a:t>
            </a:r>
            <a:endParaRPr sz="1000">
              <a:solidFill>
                <a:srgbClr val="666666"/>
              </a:solidFill>
            </a:endParaRPr>
          </a:p>
          <a:p>
            <a:pPr indent="0" lvl="0" marL="0" rtl="0" algn="l">
              <a:spcBef>
                <a:spcPts val="1400"/>
              </a:spcBef>
              <a:spcAft>
                <a:spcPts val="0"/>
              </a:spcAft>
              <a:buClr>
                <a:schemeClr val="dk1"/>
              </a:buClr>
              <a:buSzPts val="1100"/>
              <a:buFont typeface="Arial"/>
              <a:buNone/>
            </a:pPr>
            <a:r>
              <a:rPr b="1" lang="en" sz="1000">
                <a:solidFill>
                  <a:srgbClr val="434343"/>
                </a:solidFill>
              </a:rPr>
              <a:t>org.eclipse.stem.analysis.impl.ReferenceScenarioDataMapImpl</a:t>
            </a:r>
            <a:endParaRPr b="1" sz="1000">
              <a:solidFill>
                <a:srgbClr val="434343"/>
              </a:solidFill>
            </a:endParaRPr>
          </a:p>
          <a:p>
            <a:pPr indent="0" lvl="0" marL="0" rtl="0" algn="l">
              <a:spcBef>
                <a:spcPts val="1200"/>
              </a:spcBef>
              <a:spcAft>
                <a:spcPts val="0"/>
              </a:spcAft>
              <a:buClr>
                <a:schemeClr val="dk1"/>
              </a:buClr>
              <a:buSzPts val="1100"/>
              <a:buFont typeface="Arial"/>
              <a:buNone/>
            </a:pPr>
            <a:r>
              <a:rPr lang="en" sz="1000">
                <a:solidFill>
                  <a:srgbClr val="666666"/>
                </a:solidFill>
              </a:rPr>
              <a:t>Line 911: Change Math.abs(2.0*(d1-d2)/(d1+d2)) to Math.abs(2.0*(d1+d2)/(d1-d2)) (will cause test cases 007 and 008 to fail)</a:t>
            </a:r>
            <a:endParaRPr sz="1000">
              <a:solidFill>
                <a:srgbClr val="666666"/>
              </a:solidFill>
            </a:endParaRPr>
          </a:p>
          <a:p>
            <a:pPr indent="0" lvl="0" marL="0" rtl="0" algn="l">
              <a:spcBef>
                <a:spcPts val="1400"/>
              </a:spcBef>
              <a:spcAft>
                <a:spcPts val="0"/>
              </a:spcAft>
              <a:buClr>
                <a:schemeClr val="dk1"/>
              </a:buClr>
              <a:buSzPts val="1100"/>
              <a:buFont typeface="Arial"/>
              <a:buNone/>
            </a:pPr>
            <a:r>
              <a:rPr b="1" lang="en" sz="1000">
                <a:solidFill>
                  <a:srgbClr val="434343"/>
                </a:solidFill>
              </a:rPr>
              <a:t>org.eclipse.stem.core.math.BinomialDistributionUtil</a:t>
            </a:r>
            <a:endParaRPr b="1" sz="1000">
              <a:solidFill>
                <a:srgbClr val="434343"/>
              </a:solidFill>
            </a:endParaRPr>
          </a:p>
          <a:p>
            <a:pPr indent="0" lvl="0" marL="0" rtl="0" algn="l">
              <a:spcBef>
                <a:spcPts val="1200"/>
              </a:spcBef>
              <a:spcAft>
                <a:spcPts val="0"/>
              </a:spcAft>
              <a:buClr>
                <a:schemeClr val="dk1"/>
              </a:buClr>
              <a:buSzPts val="1100"/>
              <a:buFont typeface="Arial"/>
              <a:buNone/>
            </a:pPr>
            <a:r>
              <a:rPr lang="en" sz="1000">
                <a:solidFill>
                  <a:srgbClr val="666666"/>
                </a:solidFill>
              </a:rPr>
              <a:t>Line 71: Change p = p/100 to p = p*100 (will cause test cases 012 and 014 to fail)</a:t>
            </a:r>
            <a:endParaRPr sz="1000">
              <a:solidFill>
                <a:srgbClr val="666666"/>
              </a:solidFill>
            </a:endParaRPr>
          </a:p>
          <a:p>
            <a:pPr indent="0" lvl="0" marL="0" rtl="0" algn="l">
              <a:spcBef>
                <a:spcPts val="1400"/>
              </a:spcBef>
              <a:spcAft>
                <a:spcPts val="0"/>
              </a:spcAft>
              <a:buClr>
                <a:schemeClr val="dk1"/>
              </a:buClr>
              <a:buSzPts val="1100"/>
              <a:buFont typeface="Arial"/>
              <a:buNone/>
            </a:pPr>
            <a:r>
              <a:rPr b="1" lang="en" sz="1000">
                <a:solidFill>
                  <a:srgbClr val="434343"/>
                </a:solidFill>
              </a:rPr>
              <a:t>org.eclipse.stem.core.model.impl.STEMTimeImpl</a:t>
            </a:r>
            <a:endParaRPr b="1" sz="1000">
              <a:solidFill>
                <a:srgbClr val="434343"/>
              </a:solidFill>
            </a:endParaRPr>
          </a:p>
          <a:p>
            <a:pPr indent="0" lvl="0" marL="0" rtl="0" algn="l">
              <a:spcBef>
                <a:spcPts val="1200"/>
              </a:spcBef>
              <a:spcAft>
                <a:spcPts val="0"/>
              </a:spcAft>
              <a:buClr>
                <a:schemeClr val="dk1"/>
              </a:buClr>
              <a:buSzPts val="1100"/>
              <a:buFont typeface="Arial"/>
              <a:buNone/>
            </a:pPr>
            <a:r>
              <a:rPr lang="en" sz="1000">
                <a:solidFill>
                  <a:srgbClr val="666666"/>
                </a:solidFill>
              </a:rPr>
              <a:t>Line 104: Change final long newTime = newTime().getTime() + timeIncrement; to final long newTime = newTime().getTime() - timeIncrement;(will cause test cases 016, 018, 019, and 020 to fail)</a:t>
            </a:r>
            <a:endParaRPr sz="1000">
              <a:solidFill>
                <a:srgbClr val="666666"/>
              </a:solidFill>
            </a:endParaRPr>
          </a:p>
          <a:p>
            <a:pPr indent="0" lvl="0" marL="0" rtl="0" algn="l">
              <a:spcBef>
                <a:spcPts val="12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What we learned</a:t>
            </a:r>
            <a:endParaRPr>
              <a:solidFill>
                <a:srgbClr val="434343"/>
              </a:solidFill>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to use the basic syntax of Bash.</a:t>
            </a:r>
            <a:endParaRPr/>
          </a:p>
          <a:p>
            <a:pPr indent="-342900" lvl="0" marL="457200" rtl="0" algn="l">
              <a:spcBef>
                <a:spcPts val="0"/>
              </a:spcBef>
              <a:spcAft>
                <a:spcPts val="0"/>
              </a:spcAft>
              <a:buSzPts val="1800"/>
              <a:buChar char="●"/>
            </a:pPr>
            <a:r>
              <a:rPr lang="en"/>
              <a:t>How to use Git in Ubuntu.</a:t>
            </a:r>
            <a:endParaRPr/>
          </a:p>
          <a:p>
            <a:pPr indent="-342900" lvl="0" marL="457200" rtl="0" algn="l">
              <a:spcBef>
                <a:spcPts val="0"/>
              </a:spcBef>
              <a:spcAft>
                <a:spcPts val="0"/>
              </a:spcAft>
              <a:buSzPts val="1800"/>
              <a:buChar char="●"/>
            </a:pPr>
            <a:r>
              <a:rPr lang="en"/>
              <a:t>How to collaborate on a project using features of version control.</a:t>
            </a:r>
            <a:endParaRPr/>
          </a:p>
          <a:p>
            <a:pPr indent="-342900" lvl="0" marL="457200" rtl="0" algn="l">
              <a:spcBef>
                <a:spcPts val="0"/>
              </a:spcBef>
              <a:spcAft>
                <a:spcPts val="0"/>
              </a:spcAft>
              <a:buSzPts val="1800"/>
              <a:buChar char="●"/>
            </a:pPr>
            <a:r>
              <a:rPr lang="en"/>
              <a:t>How to compile Java programs with dependencies from the command line.</a:t>
            </a:r>
            <a:endParaRPr/>
          </a:p>
          <a:p>
            <a:pPr indent="-342900" lvl="0" marL="457200" rtl="0" algn="l">
              <a:spcBef>
                <a:spcPts val="0"/>
              </a:spcBef>
              <a:spcAft>
                <a:spcPts val="0"/>
              </a:spcAft>
              <a:buSzPts val="1800"/>
              <a:buChar char="●"/>
            </a:pPr>
            <a:r>
              <a:rPr lang="en"/>
              <a:t>How to automate the compilation and execution of Java programs with Bash.</a:t>
            </a:r>
            <a:endParaRPr/>
          </a:p>
          <a:p>
            <a:pPr indent="-342900" lvl="0" marL="457200" rtl="0" algn="l">
              <a:spcBef>
                <a:spcPts val="0"/>
              </a:spcBef>
              <a:spcAft>
                <a:spcPts val="0"/>
              </a:spcAft>
              <a:buSzPts val="1800"/>
              <a:buChar char="●"/>
            </a:pPr>
            <a:r>
              <a:rPr lang="en"/>
              <a:t>How to work with a large, open-source software project.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Sources</a:t>
            </a:r>
            <a:endParaRPr>
              <a:solidFill>
                <a:srgbClr val="434343"/>
              </a:solidFill>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https://en.wikipedia.org/wiki/Spatiotemporal_Epidemiological_Modeler</a:t>
            </a:r>
            <a:endParaRPr/>
          </a:p>
          <a:p>
            <a:pPr indent="-342900" lvl="0" marL="457200" rtl="0" algn="l">
              <a:spcBef>
                <a:spcPts val="0"/>
              </a:spcBef>
              <a:spcAft>
                <a:spcPts val="0"/>
              </a:spcAft>
              <a:buSzPts val="1800"/>
              <a:buChar char="●"/>
            </a:pPr>
            <a:r>
              <a:rPr lang="en" u="sng">
                <a:solidFill>
                  <a:schemeClr val="hlink"/>
                </a:solidFill>
                <a:hlinkClick r:id="rId4"/>
              </a:rPr>
              <a:t>https://wiki.eclipse.org/STEM</a:t>
            </a:r>
            <a:endParaRPr/>
          </a:p>
          <a:p>
            <a:pPr indent="-342900" lvl="0" marL="457200" rtl="0" algn="l">
              <a:spcBef>
                <a:spcPts val="0"/>
              </a:spcBef>
              <a:spcAft>
                <a:spcPts val="0"/>
              </a:spcAft>
              <a:buSzPts val="1800"/>
              <a:buChar char="●"/>
            </a:pPr>
            <a:r>
              <a:rPr lang="en" u="sng">
                <a:solidFill>
                  <a:schemeClr val="hlink"/>
                </a:solidFill>
                <a:hlinkClick r:id="rId5"/>
              </a:rPr>
              <a:t>https://wiki.eclipse.org/Welcome_STEM_Developers#Creating_a_new_standalone_STEM_application</a:t>
            </a:r>
            <a:endParaRPr/>
          </a:p>
          <a:p>
            <a:pPr indent="-342900" lvl="0" marL="457200" rtl="0" algn="l">
              <a:spcBef>
                <a:spcPts val="0"/>
              </a:spcBef>
              <a:spcAft>
                <a:spcPts val="0"/>
              </a:spcAft>
              <a:buSzPts val="1800"/>
              <a:buChar char="●"/>
            </a:pPr>
            <a:r>
              <a:rPr lang="en"/>
              <a:t>https://www.eclipse.org/stem/intro.php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Martus</a:t>
            </a:r>
            <a:endParaRPr>
              <a:solidFill>
                <a:srgbClr val="434343"/>
              </a:solidFill>
            </a:endParaRPr>
          </a:p>
        </p:txBody>
      </p:sp>
      <p:sp>
        <p:nvSpPr>
          <p:cNvPr id="61" name="Google Shape;61;p14"/>
          <p:cNvSpPr txBox="1"/>
          <p:nvPr>
            <p:ph idx="1" type="body"/>
          </p:nvPr>
        </p:nvSpPr>
        <p:spPr>
          <a:xfrm>
            <a:off x="311700" y="1085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Didn’t work</a:t>
            </a:r>
            <a:endParaRPr/>
          </a:p>
          <a:p>
            <a:pPr indent="0" lvl="0" marL="0" rtl="0" algn="l">
              <a:spcBef>
                <a:spcPts val="1600"/>
              </a:spcBef>
              <a:spcAft>
                <a:spcPts val="1600"/>
              </a:spcAft>
              <a:buNone/>
            </a:pPr>
            <a:r>
              <a:rPr lang="en"/>
              <a:t>Had Not</a:t>
            </a:r>
            <a:r>
              <a:rPr lang="en"/>
              <a:t> been updated in years, no servers, too much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017725"/>
            <a:ext cx="8520600" cy="40866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i="1" lang="en">
                <a:solidFill>
                  <a:srgbClr val="434343"/>
                </a:solidFill>
                <a:latin typeface="Calibri"/>
                <a:ea typeface="Calibri"/>
                <a:cs typeface="Calibri"/>
                <a:sym typeface="Calibri"/>
              </a:rPr>
              <a:t>“The Spatiotemporal Epidemiological Modeler (STEM) tool is designed to help scientists and public health officials create and use spatial and temporal models of emerging infectious diseases. These models can aid in understanding and potentially preventing th</a:t>
            </a:r>
            <a:r>
              <a:rPr i="1" lang="en">
                <a:solidFill>
                  <a:srgbClr val="434343"/>
                </a:solidFill>
                <a:latin typeface="Calibri"/>
                <a:ea typeface="Calibri"/>
                <a:cs typeface="Calibri"/>
                <a:sym typeface="Calibri"/>
              </a:rPr>
              <a:t>e </a:t>
            </a:r>
            <a:r>
              <a:rPr i="1" lang="en">
                <a:solidFill>
                  <a:srgbClr val="434343"/>
                </a:solidFill>
                <a:latin typeface="Calibri"/>
                <a:ea typeface="Calibri"/>
                <a:cs typeface="Calibri"/>
                <a:sym typeface="Calibri"/>
              </a:rPr>
              <a:t>spread of such diseases.” -Eclipse Foundation</a:t>
            </a:r>
            <a:endParaRPr i="1">
              <a:solidFill>
                <a:srgbClr val="434343"/>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900"/>
          </a:p>
        </p:txBody>
      </p:sp>
      <p:pic>
        <p:nvPicPr>
          <p:cNvPr id="68" name="Google Shape;68;p15"/>
          <p:cNvPicPr preferRelativeResize="0"/>
          <p:nvPr/>
        </p:nvPicPr>
        <p:blipFill>
          <a:blip r:embed="rId3">
            <a:alphaModFix/>
          </a:blip>
          <a:stretch>
            <a:fillRect/>
          </a:stretch>
        </p:blipFill>
        <p:spPr>
          <a:xfrm>
            <a:off x="444375" y="503825"/>
            <a:ext cx="8298624" cy="455125"/>
          </a:xfrm>
          <a:prstGeom prst="rect">
            <a:avLst/>
          </a:prstGeom>
          <a:noFill/>
          <a:ln>
            <a:noFill/>
          </a:ln>
        </p:spPr>
      </p:pic>
      <p:pic>
        <p:nvPicPr>
          <p:cNvPr id="69" name="Google Shape;69;p15"/>
          <p:cNvPicPr preferRelativeResize="0"/>
          <p:nvPr/>
        </p:nvPicPr>
        <p:blipFill>
          <a:blip r:embed="rId4">
            <a:alphaModFix/>
          </a:blip>
          <a:stretch>
            <a:fillRect/>
          </a:stretch>
        </p:blipFill>
        <p:spPr>
          <a:xfrm>
            <a:off x="402375" y="3025725"/>
            <a:ext cx="4608851" cy="762025"/>
          </a:xfrm>
          <a:prstGeom prst="rect">
            <a:avLst/>
          </a:prstGeom>
          <a:noFill/>
          <a:ln>
            <a:noFill/>
          </a:ln>
        </p:spPr>
      </p:pic>
      <p:sp>
        <p:nvSpPr>
          <p:cNvPr id="70" name="Google Shape;70;p15"/>
          <p:cNvSpPr txBox="1"/>
          <p:nvPr/>
        </p:nvSpPr>
        <p:spPr>
          <a:xfrm>
            <a:off x="402375" y="3697375"/>
            <a:ext cx="3476700" cy="28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900">
                <a:solidFill>
                  <a:schemeClr val="dk2"/>
                </a:solidFill>
              </a:rPr>
              <a:t>https://wiki.eclipse.org/File:KualaLumparInfectious.png</a:t>
            </a:r>
            <a:endParaRPr/>
          </a:p>
        </p:txBody>
      </p:sp>
      <p:sp>
        <p:nvSpPr>
          <p:cNvPr id="71" name="Google Shape;71;p15"/>
          <p:cNvSpPr txBox="1"/>
          <p:nvPr/>
        </p:nvSpPr>
        <p:spPr>
          <a:xfrm>
            <a:off x="311700" y="2571750"/>
            <a:ext cx="50049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666666"/>
                </a:solidFill>
              </a:rPr>
              <a:t>Effects of Social Distancing Policy in Kuala Lumpur</a:t>
            </a:r>
            <a:endParaRPr sz="1600">
              <a:solidFill>
                <a:srgbClr val="666666"/>
              </a:solidFill>
            </a:endParaRPr>
          </a:p>
          <a:p>
            <a:pPr indent="0" lvl="0" marL="0" rtl="0" algn="l">
              <a:spcBef>
                <a:spcPts val="1600"/>
              </a:spcBef>
              <a:spcAft>
                <a:spcPts val="0"/>
              </a:spcAft>
              <a:buNone/>
            </a:pPr>
            <a:r>
              <a:t/>
            </a:r>
            <a:endParaRPr/>
          </a:p>
        </p:txBody>
      </p:sp>
      <p:sp>
        <p:nvSpPr>
          <p:cNvPr id="72" name="Google Shape;72;p15"/>
          <p:cNvSpPr txBox="1"/>
          <p:nvPr/>
        </p:nvSpPr>
        <p:spPr>
          <a:xfrm>
            <a:off x="5398875" y="2571750"/>
            <a:ext cx="30483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66666"/>
                </a:solidFill>
              </a:rPr>
              <a:t>Example Air Travel Network Model</a:t>
            </a:r>
            <a:endParaRPr sz="1600">
              <a:solidFill>
                <a:srgbClr val="666666"/>
              </a:solidFill>
            </a:endParaRPr>
          </a:p>
        </p:txBody>
      </p:sp>
      <p:pic>
        <p:nvPicPr>
          <p:cNvPr id="73" name="Google Shape;73;p15"/>
          <p:cNvPicPr preferRelativeResize="0"/>
          <p:nvPr/>
        </p:nvPicPr>
        <p:blipFill>
          <a:blip r:embed="rId5">
            <a:alphaModFix/>
          </a:blip>
          <a:stretch>
            <a:fillRect/>
          </a:stretch>
        </p:blipFill>
        <p:spPr>
          <a:xfrm>
            <a:off x="5152375" y="2939548"/>
            <a:ext cx="3541299" cy="1390225"/>
          </a:xfrm>
          <a:prstGeom prst="rect">
            <a:avLst/>
          </a:prstGeom>
          <a:noFill/>
          <a:ln>
            <a:noFill/>
          </a:ln>
        </p:spPr>
      </p:pic>
      <p:sp>
        <p:nvSpPr>
          <p:cNvPr id="74" name="Google Shape;74;p15"/>
          <p:cNvSpPr txBox="1"/>
          <p:nvPr/>
        </p:nvSpPr>
        <p:spPr>
          <a:xfrm>
            <a:off x="5152375" y="4329775"/>
            <a:ext cx="30483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666666"/>
                </a:solidFill>
              </a:rPr>
              <a:t>https://wiki.eclipse.org/images/3/3c/Airtravelnetwork.jpg</a:t>
            </a:r>
            <a:endParaRPr sz="9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434343"/>
                </a:solidFill>
              </a:rPr>
              <a:t>More about STEM...</a:t>
            </a:r>
            <a:endParaRPr>
              <a:solidFill>
                <a:srgbClr val="434343"/>
              </a:solidFill>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First made by IBM (2006)</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Originally built with Java 6; c</a:t>
            </a:r>
            <a:r>
              <a:rPr lang="en">
                <a:solidFill>
                  <a:srgbClr val="666666"/>
                </a:solidFill>
              </a:rPr>
              <a:t>urrent version requires Java 8</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Utilizes component-based software engineering</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Graphs implemented using the Eclipse Modeling Framework (EMF)</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Extensive documentation available for developers looking to implement their own plugins for the software.</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Our</a:t>
            </a:r>
            <a:r>
              <a:rPr lang="en">
                <a:solidFill>
                  <a:srgbClr val="434343"/>
                </a:solidFill>
              </a:rPr>
              <a:t> Testing Framework for STEM</a:t>
            </a:r>
            <a:endParaRPr>
              <a:solidFill>
                <a:srgbClr val="434343"/>
              </a:solidFill>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
            </a:r>
            <a:r>
              <a:rPr lang="en"/>
              <a:t>efined file structure for automated test case execution</a:t>
            </a:r>
            <a:endParaRPr/>
          </a:p>
          <a:p>
            <a:pPr indent="-342900" lvl="0" marL="457200" rtl="0" algn="l">
              <a:spcBef>
                <a:spcPts val="0"/>
              </a:spcBef>
              <a:spcAft>
                <a:spcPts val="0"/>
              </a:spcAft>
              <a:buSzPts val="1800"/>
              <a:buChar char="●"/>
            </a:pPr>
            <a:r>
              <a:rPr lang="en"/>
              <a:t>Runs on Ubuntu 20.04; requires open-jdk-8</a:t>
            </a:r>
            <a:endParaRPr/>
          </a:p>
          <a:p>
            <a:pPr indent="-342900" lvl="0" marL="457200" rtl="0" algn="l">
              <a:spcBef>
                <a:spcPts val="0"/>
              </a:spcBef>
              <a:spcAft>
                <a:spcPts val="0"/>
              </a:spcAft>
              <a:buSzPts val="1800"/>
              <a:buChar char="●"/>
            </a:pPr>
            <a:r>
              <a:rPr lang="en"/>
              <a:t>Formatted test case files</a:t>
            </a:r>
            <a:endParaRPr/>
          </a:p>
          <a:p>
            <a:pPr indent="-342900" lvl="0" marL="457200" rtl="0" algn="l">
              <a:spcBef>
                <a:spcPts val="0"/>
              </a:spcBef>
              <a:spcAft>
                <a:spcPts val="0"/>
              </a:spcAft>
              <a:buSzPts val="1800"/>
              <a:buChar char="●"/>
            </a:pPr>
            <a:r>
              <a:rPr lang="en"/>
              <a:t>Bash scripts to automate compilation of source code and test case execution</a:t>
            </a:r>
            <a:endParaRPr/>
          </a:p>
          <a:p>
            <a:pPr indent="-342900" lvl="0" marL="457200" rtl="0" algn="l">
              <a:spcBef>
                <a:spcPts val="0"/>
              </a:spcBef>
              <a:spcAft>
                <a:spcPts val="0"/>
              </a:spcAft>
              <a:buSzPts val="1800"/>
              <a:buChar char="●"/>
            </a:pPr>
            <a:r>
              <a:rPr lang="en"/>
              <a:t>Drivers to execute test case methods</a:t>
            </a:r>
            <a:endParaRPr/>
          </a:p>
          <a:p>
            <a:pPr indent="-342900" lvl="0" marL="457200" rtl="0" algn="l">
              <a:spcBef>
                <a:spcPts val="0"/>
              </a:spcBef>
              <a:spcAft>
                <a:spcPts val="0"/>
              </a:spcAft>
              <a:buSzPts val="1800"/>
              <a:buChar char="●"/>
            </a:pPr>
            <a:r>
              <a:rPr lang="en"/>
              <a:t>HTML report document of test case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3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File structure</a:t>
            </a:r>
            <a:endParaRPr>
              <a:solidFill>
                <a:srgbClr val="434343"/>
              </a:solidFill>
            </a:endParaRPr>
          </a:p>
        </p:txBody>
      </p:sp>
      <p:sp>
        <p:nvSpPr>
          <p:cNvPr id="92" name="Google Shape;92;p18"/>
          <p:cNvSpPr txBox="1"/>
          <p:nvPr>
            <p:ph idx="1" type="body"/>
          </p:nvPr>
        </p:nvSpPr>
        <p:spPr>
          <a:xfrm>
            <a:off x="311700" y="10657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a:t>
            </a:r>
            <a:r>
              <a:rPr lang="en" sz="900">
                <a:solidFill>
                  <a:schemeClr val="dk1"/>
                </a:solidFill>
              </a:rPr>
              <a:t>TestAutomation</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/project</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/src</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/org/eclipse/stem</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/test</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/driver </a:t>
            </a:r>
            <a:r>
              <a:rPr b="1" lang="en" sz="900">
                <a:solidFill>
                  <a:schemeClr val="dk1"/>
                </a:solidFill>
              </a:rPr>
              <a:t>(source code for drivers)</a:t>
            </a:r>
            <a:endParaRPr b="1" sz="9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900">
                <a:solidFill>
                  <a:schemeClr val="dk1"/>
                </a:solidFill>
              </a:rPr>
              <a:t>    /analysis </a:t>
            </a:r>
            <a:r>
              <a:rPr b="1" lang="en" sz="900">
                <a:solidFill>
                  <a:schemeClr val="dk1"/>
                </a:solidFill>
              </a:rPr>
              <a:t>(source code for classes tested)</a:t>
            </a:r>
            <a:endParaRPr b="1" sz="9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900">
                <a:solidFill>
                  <a:schemeClr val="dk1"/>
                </a:solidFill>
              </a:rPr>
              <a:t>    /core </a:t>
            </a:r>
            <a:r>
              <a:rPr b="1" lang="en" sz="900">
                <a:solidFill>
                  <a:schemeClr val="dk1"/>
                </a:solidFill>
              </a:rPr>
              <a:t>(source code for classes tested)</a:t>
            </a:r>
            <a:endParaRPr b="1" sz="9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900">
                <a:solidFill>
                  <a:schemeClr val="dk1"/>
                </a:solidFill>
              </a:rPr>
              <a:t>    /graphgenerators </a:t>
            </a:r>
            <a:r>
              <a:rPr b="1" lang="en" sz="900">
                <a:solidFill>
                  <a:schemeClr val="dk1"/>
                </a:solidFill>
              </a:rPr>
              <a:t>(source code for classes tested)</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/dependencies</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automaticexperiment.jar</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Analysis.jar</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/scripts</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build.sh</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runAllTests.sh</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/testCasesExecutables</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/org/eclipse/stem</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/test</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/driver </a:t>
            </a:r>
            <a:r>
              <a:rPr b="1" lang="en" sz="900">
                <a:solidFill>
                  <a:schemeClr val="dk1"/>
                </a:solidFill>
              </a:rPr>
              <a:t>(.class files for drivers)</a:t>
            </a:r>
            <a:endParaRPr b="1"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900">
                <a:solidFill>
                  <a:schemeClr val="dk1"/>
                </a:solidFill>
              </a:rPr>
              <a:t>	</a:t>
            </a:r>
            <a:r>
              <a:rPr lang="en" sz="900">
                <a:solidFill>
                  <a:schemeClr val="dk1"/>
                </a:solidFill>
              </a:rPr>
              <a:t>TestReporter.class</a:t>
            </a:r>
            <a:endParaRPr sz="9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900">
                <a:solidFill>
                  <a:schemeClr val="dk1"/>
                </a:solidFill>
              </a:rPr>
              <a:t>/analysis </a:t>
            </a:r>
            <a:r>
              <a:rPr b="1" lang="en" sz="900">
                <a:solidFill>
                  <a:schemeClr val="dk1"/>
                </a:solidFill>
              </a:rPr>
              <a:t>(.class files for classes tested)</a:t>
            </a:r>
            <a:endParaRPr b="1" sz="9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900">
                <a:solidFill>
                  <a:schemeClr val="dk1"/>
                </a:solidFill>
              </a:rPr>
              <a:t>/core </a:t>
            </a:r>
            <a:r>
              <a:rPr b="1" lang="en" sz="900">
                <a:solidFill>
                  <a:schemeClr val="dk1"/>
                </a:solidFill>
              </a:rPr>
              <a:t>(.class files for classes tested)</a:t>
            </a:r>
            <a:endParaRPr b="1" sz="9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sz="900">
                <a:solidFill>
                  <a:schemeClr val="dk1"/>
                </a:solidFill>
              </a:rPr>
              <a:t>/graphgenerators </a:t>
            </a:r>
            <a:r>
              <a:rPr b="1" lang="en" sz="900">
                <a:solidFill>
                  <a:schemeClr val="dk1"/>
                </a:solidFill>
              </a:rPr>
              <a:t>(.class files for classes tested)</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/docs</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README.txt</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/reports</a:t>
            </a:r>
            <a:endParaRPr sz="9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rPr>
              <a:t>        report.html</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Dependencies</a:t>
            </a:r>
            <a:endParaRPr>
              <a:solidFill>
                <a:srgbClr val="434343"/>
              </a:solidFill>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1507850" y="1758925"/>
            <a:ext cx="1905000" cy="1905000"/>
          </a:xfrm>
          <a:prstGeom prst="rect">
            <a:avLst/>
          </a:prstGeom>
          <a:noFill/>
          <a:ln>
            <a:noFill/>
          </a:ln>
        </p:spPr>
      </p:pic>
      <p:sp>
        <p:nvSpPr>
          <p:cNvPr id="100" name="Google Shape;100;p19"/>
          <p:cNvSpPr txBox="1"/>
          <p:nvPr/>
        </p:nvSpPr>
        <p:spPr>
          <a:xfrm>
            <a:off x="2054900" y="3663925"/>
            <a:ext cx="810900" cy="1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500">
                <a:solidFill>
                  <a:schemeClr val="dk2"/>
                </a:solidFill>
              </a:rPr>
              <a:t>design.ubuntu.com</a:t>
            </a:r>
            <a:endParaRPr sz="100"/>
          </a:p>
        </p:txBody>
      </p:sp>
      <p:pic>
        <p:nvPicPr>
          <p:cNvPr id="101" name="Google Shape;101;p19"/>
          <p:cNvPicPr preferRelativeResize="0"/>
          <p:nvPr/>
        </p:nvPicPr>
        <p:blipFill>
          <a:blip r:embed="rId4">
            <a:alphaModFix/>
          </a:blip>
          <a:stretch>
            <a:fillRect/>
          </a:stretch>
        </p:blipFill>
        <p:spPr>
          <a:xfrm>
            <a:off x="4860875" y="1939900"/>
            <a:ext cx="2971800" cy="1543050"/>
          </a:xfrm>
          <a:prstGeom prst="rect">
            <a:avLst/>
          </a:prstGeom>
          <a:noFill/>
          <a:ln>
            <a:noFill/>
          </a:ln>
        </p:spPr>
      </p:pic>
      <p:sp>
        <p:nvSpPr>
          <p:cNvPr id="102" name="Google Shape;102;p19"/>
          <p:cNvSpPr txBox="1"/>
          <p:nvPr/>
        </p:nvSpPr>
        <p:spPr>
          <a:xfrm>
            <a:off x="1831250" y="1380900"/>
            <a:ext cx="12582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Ubuntu 20.04</a:t>
            </a:r>
            <a:endParaRPr/>
          </a:p>
        </p:txBody>
      </p:sp>
      <p:sp>
        <p:nvSpPr>
          <p:cNvPr id="103" name="Google Shape;103;p19"/>
          <p:cNvSpPr txBox="1"/>
          <p:nvPr/>
        </p:nvSpPr>
        <p:spPr>
          <a:xfrm>
            <a:off x="5394275" y="1559125"/>
            <a:ext cx="1905000" cy="1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 8 (open-jdk-8)</a:t>
            </a:r>
            <a:endParaRPr/>
          </a:p>
        </p:txBody>
      </p:sp>
      <p:sp>
        <p:nvSpPr>
          <p:cNvPr id="104" name="Google Shape;104;p19"/>
          <p:cNvSpPr txBox="1"/>
          <p:nvPr/>
        </p:nvSpPr>
        <p:spPr>
          <a:xfrm>
            <a:off x="6013475" y="3482950"/>
            <a:ext cx="666600" cy="2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solidFill>
                  <a:srgbClr val="666666"/>
                </a:solidFill>
              </a:rPr>
              <a:t>itprotoday.com</a:t>
            </a:r>
            <a:endParaRPr sz="5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Test cases</a:t>
            </a:r>
            <a:endParaRPr>
              <a:solidFill>
                <a:srgbClr val="434343"/>
              </a:solidFill>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0"/>
          <p:cNvPicPr preferRelativeResize="0"/>
          <p:nvPr/>
        </p:nvPicPr>
        <p:blipFill>
          <a:blip r:embed="rId3">
            <a:alphaModFix/>
          </a:blip>
          <a:stretch>
            <a:fillRect/>
          </a:stretch>
        </p:blipFill>
        <p:spPr>
          <a:xfrm>
            <a:off x="311700" y="1152475"/>
            <a:ext cx="8499950" cy="1826106"/>
          </a:xfrm>
          <a:prstGeom prst="rect">
            <a:avLst/>
          </a:prstGeom>
          <a:noFill/>
          <a:ln>
            <a:noFill/>
          </a:ln>
        </p:spPr>
      </p:pic>
      <p:pic>
        <p:nvPicPr>
          <p:cNvPr id="112" name="Google Shape;112;p20"/>
          <p:cNvPicPr preferRelativeResize="0"/>
          <p:nvPr/>
        </p:nvPicPr>
        <p:blipFill>
          <a:blip r:embed="rId4">
            <a:alphaModFix/>
          </a:blip>
          <a:stretch>
            <a:fillRect/>
          </a:stretch>
        </p:blipFill>
        <p:spPr>
          <a:xfrm>
            <a:off x="322027" y="3126202"/>
            <a:ext cx="8499938" cy="157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Scripts</a:t>
            </a:r>
            <a:endParaRPr>
              <a:solidFill>
                <a:srgbClr val="434343"/>
              </a:solidFill>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a:solidFill>
                  <a:srgbClr val="666666"/>
                </a:solidFill>
              </a:rPr>
              <a:t>•Originally the script was split into two separate files</a:t>
            </a:r>
            <a:endParaRPr>
              <a:solidFill>
                <a:srgbClr val="666666"/>
              </a:solidFill>
            </a:endParaRPr>
          </a:p>
          <a:p>
            <a:pPr indent="0" lvl="0" marL="0" rtl="0" algn="l">
              <a:lnSpc>
                <a:spcPct val="90000"/>
              </a:lnSpc>
              <a:spcBef>
                <a:spcPts val="1000"/>
              </a:spcBef>
              <a:spcAft>
                <a:spcPts val="0"/>
              </a:spcAft>
              <a:buClr>
                <a:schemeClr val="dk1"/>
              </a:buClr>
              <a:buSzPts val="1100"/>
              <a:buFont typeface="Arial"/>
              <a:buNone/>
            </a:pPr>
            <a:r>
              <a:rPr lang="en">
                <a:solidFill>
                  <a:srgbClr val="666666"/>
                </a:solidFill>
              </a:rPr>
              <a:t>•Build.sh – this builds all the java files within the project</a:t>
            </a:r>
            <a:endParaRPr>
              <a:solidFill>
                <a:srgbClr val="666666"/>
              </a:solidFill>
            </a:endParaRPr>
          </a:p>
          <a:p>
            <a:pPr indent="0" lvl="0" marL="0" rtl="0" algn="l">
              <a:lnSpc>
                <a:spcPct val="90000"/>
              </a:lnSpc>
              <a:spcBef>
                <a:spcPts val="1000"/>
              </a:spcBef>
              <a:spcAft>
                <a:spcPts val="0"/>
              </a:spcAft>
              <a:buClr>
                <a:schemeClr val="dk1"/>
              </a:buClr>
              <a:buSzPts val="1100"/>
              <a:buFont typeface="Arial"/>
              <a:buNone/>
            </a:pPr>
            <a:r>
              <a:rPr lang="en">
                <a:solidFill>
                  <a:srgbClr val="666666"/>
                </a:solidFill>
              </a:rPr>
              <a:t>•runAllTests.sh – this runs all the test cases and prints out the results</a:t>
            </a:r>
            <a:endParaRPr>
              <a:solidFill>
                <a:srgbClr val="666666"/>
              </a:solidFill>
            </a:endParaRPr>
          </a:p>
          <a:p>
            <a:pPr indent="0" lvl="0" marL="0" rtl="0" algn="l">
              <a:lnSpc>
                <a:spcPct val="90000"/>
              </a:lnSpc>
              <a:spcBef>
                <a:spcPts val="1000"/>
              </a:spcBef>
              <a:spcAft>
                <a:spcPts val="0"/>
              </a:spcAft>
              <a:buClr>
                <a:schemeClr val="dk1"/>
              </a:buClr>
              <a:buSzPts val="1100"/>
              <a:buFont typeface="Arial"/>
              <a:buNone/>
            </a:pPr>
            <a:r>
              <a:rPr lang="en">
                <a:solidFill>
                  <a:srgbClr val="666666"/>
                </a:solidFill>
              </a:rPr>
              <a:t>•We later moved build.sh into runAllTest.sh to make running the project simpler and accurate to the guidelines...</a:t>
            </a:r>
            <a:endParaRPr>
              <a:solidFill>
                <a:srgbClr val="666666"/>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