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DDD768-C685-4A5D-8DAD-10089AE8F867}">
  <a:tblStyle styleId="{26DDD768-C685-4A5D-8DAD-10089AE8F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7921d5a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7921d5a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7921d5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7921d5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859d210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859d210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7921d5a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7921d5a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7921d5a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7921d5a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7921d5a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7921d5a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7921d5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7921d5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7921d5ab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7921d5a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59d1633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59d1633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59d1633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59d1633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59d1633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59d1633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59d1633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59d1633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859d1633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859d1633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859d1633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859d1633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78a93c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78a93c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7921d5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7921d5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Creating an Automated Testing Framework for the Miradi Open-Source Project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9725" y="3639425"/>
            <a:ext cx="5387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Team-5: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Dudderar, Jacob Lipsey, Jacob Nash, &amp; Jacob Roddam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Framework Components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439900" y="1177375"/>
            <a:ext cx="43197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Test Executable</a:t>
            </a:r>
            <a:endParaRPr u="sng"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1" y="1597875"/>
            <a:ext cx="4892699" cy="35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6035550" y="1177375"/>
            <a:ext cx="2467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Temporary Output File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301" y="2186850"/>
            <a:ext cx="2286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Framework Components</a:t>
            </a:r>
            <a:endParaRPr/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4" y="1722087"/>
            <a:ext cx="4611618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50" y="1722100"/>
            <a:ext cx="3271494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/>
        </p:nvSpPr>
        <p:spPr>
          <a:xfrm>
            <a:off x="2429400" y="1294275"/>
            <a:ext cx="3729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runAllTests.sh script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HTML Test Report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63" y="1406048"/>
            <a:ext cx="6851676" cy="35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</a:t>
            </a:r>
            <a:r>
              <a:rPr lang="en"/>
              <a:t> Revisions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script so that it runs correctly when called from TestAutomation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wording of requirements in the test cases to reflect the requirement being tested, not the action of the test itself.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rid of system of writing/reading from temporary file; instead have script read directly from the output of the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in the report whether each test passed or failed.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 report in html table in order to increase readability.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Test Framework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14950" y="2457875"/>
            <a:ext cx="14235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runAllTests.sh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797150" y="1632250"/>
            <a:ext cx="10248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testCases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5779325" y="1632250"/>
            <a:ext cx="14235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testExcutables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3347850" y="3995225"/>
            <a:ext cx="1157700" cy="5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report.html</a:t>
            </a:r>
            <a:endParaRPr/>
          </a:p>
        </p:txBody>
      </p:sp>
      <p:cxnSp>
        <p:nvCxnSpPr>
          <p:cNvPr id="384" name="Google Shape;384;p26"/>
          <p:cNvCxnSpPr/>
          <p:nvPr/>
        </p:nvCxnSpPr>
        <p:spPr>
          <a:xfrm>
            <a:off x="1869500" y="2135225"/>
            <a:ext cx="1300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6"/>
          <p:cNvCxnSpPr/>
          <p:nvPr/>
        </p:nvCxnSpPr>
        <p:spPr>
          <a:xfrm flipH="1" rot="10800000">
            <a:off x="4659525" y="2097350"/>
            <a:ext cx="10722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6"/>
          <p:cNvCxnSpPr>
            <a:stCxn id="380" idx="2"/>
            <a:endCxn id="383" idx="0"/>
          </p:cNvCxnSpPr>
          <p:nvPr/>
        </p:nvCxnSpPr>
        <p:spPr>
          <a:xfrm>
            <a:off x="3926700" y="320757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6"/>
          <p:cNvSpPr txBox="1"/>
          <p:nvPr/>
        </p:nvSpPr>
        <p:spPr>
          <a:xfrm>
            <a:off x="1243175" y="2306050"/>
            <a:ext cx="1499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1) Script reads through each test case text file to get the data necessary to run each test case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4052275" y="1556338"/>
            <a:ext cx="1423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2) Script compiles and runs the Java test executable specified by the test case with the inputs and oracle specified by the test case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2609725" y="3259838"/>
            <a:ext cx="1376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) Script formats output in html table wrapper and opens html report in browser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0" name="Google Shape;390;p26"/>
          <p:cNvCxnSpPr/>
          <p:nvPr/>
        </p:nvCxnSpPr>
        <p:spPr>
          <a:xfrm flipH="1">
            <a:off x="4725825" y="2182675"/>
            <a:ext cx="12243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6"/>
          <p:cNvSpPr txBox="1"/>
          <p:nvPr/>
        </p:nvSpPr>
        <p:spPr>
          <a:xfrm>
            <a:off x="5266850" y="2524325"/>
            <a:ext cx="18411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3) Test executable prints output and test result directly to system output, which is then read by script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Faults</a:t>
            </a:r>
            <a:endParaRPr/>
          </a:p>
        </p:txBody>
      </p:sp>
      <p:pic>
        <p:nvPicPr>
          <p:cNvPr id="397" name="Google Shape;3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5" y="1465575"/>
            <a:ext cx="528208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 txBox="1"/>
          <p:nvPr/>
        </p:nvSpPr>
        <p:spPr>
          <a:xfrm>
            <a:off x="5504125" y="1202288"/>
            <a:ext cx="35397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To remove these faults, you will need to edit the OptionalDouble.java and IgnoreCaseStringComparator.java files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Go to the method of the fault you want to remove.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original and faulty code still exist and are specified by comments; however, the original code is surrounded by a multi-line comment.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To remove a fault, remove the multi-line comment from around the original code and surround the faulty code with a multi-line comment.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To re-insert the fault, remove the multi-line comment from around the faulty code and surround the original code with a multi-line comment.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After saving the edited file, the next time you run `bash scripts/runAllTests.sh` from the TestAutomation directory, your changes will be reflected in the results.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Framework!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</a:t>
            </a:r>
            <a:endParaRPr/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decisive when deciding to make a change.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Strive for simplicity; avoid </a:t>
            </a:r>
            <a:r>
              <a:rPr lang="en"/>
              <a:t>unnecessary</a:t>
            </a:r>
            <a:r>
              <a:rPr lang="en"/>
              <a:t> complexity.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Communicate with team members early and often.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for deadlines--the earlier the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about scripting and bash. They can be powerful tools for connecting components and driving automation.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develop and handle projects with a greater number of components.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and Building a Project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77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Initially decided on ODK Collect, Android app &amp; part of open-source ODK Project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Reasoning: 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Developed in Java, a language we are all familiar and comfortable with.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It’s role in aiding in data collection peaked our interests--as nerds, we all love data.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Requires Android Studio and IntelliJ for development, both of which we were all able to set up on our respective Ubuntu Linux virtual Machines.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Roadblocks: Issues with ODK Collect and Decision to switch projects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repeated issues with setting up the proper Gradle dependencies, only Jacob Nash was able to build the full project on his virtual machine.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App’s classes and methods were overwhelmingly dedicated to graphics and user interface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team came to a realization that this app offered few options that were conducive to automated testing.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project: Miradi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Miradi:</a:t>
            </a:r>
            <a:r>
              <a:rPr lang="en"/>
              <a:t> A Java desktop app that allows users to plan and manage biodiversity projects.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interest was piqued by the classes in Miradi’s “Utils” package.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Classes had few to no outside dependencies.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Methods from classes had predictable and testable output.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reasons would make building and testing these classes simpler.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OptionalDouble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with methods to handle the manipulation and formatting of double values.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methods also assist with handling special cases (i.e. null values)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IgnoreCaseStringComparator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with a single method that compares the toString() output of two objects, ignoring case.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OptionalDouble.java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5" y="1534625"/>
            <a:ext cx="4042225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7"/>
          <p:cNvCxnSpPr/>
          <p:nvPr/>
        </p:nvCxnSpPr>
        <p:spPr>
          <a:xfrm>
            <a:off x="4388675" y="1358650"/>
            <a:ext cx="0" cy="3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300" y="1534625"/>
            <a:ext cx="4643600" cy="27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IgnoreCaseStringComparator.java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242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Test Cases</a:t>
            </a:r>
            <a:endParaRPr/>
          </a:p>
        </p:txBody>
      </p:sp>
      <p:graphicFrame>
        <p:nvGraphicFramePr>
          <p:cNvPr id="316" name="Google Shape;316;p19"/>
          <p:cNvGraphicFramePr/>
          <p:nvPr/>
        </p:nvGraphicFramePr>
        <p:xfrm>
          <a:off x="1005450" y="13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{26DDD768-C685-4A5D-8DAD-10089AE8F867}</a:tableStyleId>
              </a:tblPr>
              <a:tblGrid>
                <a:gridCol w="710475"/>
                <a:gridCol w="1443750"/>
                <a:gridCol w="1455475"/>
                <a:gridCol w="1938775"/>
                <a:gridCol w="947725"/>
                <a:gridCol w="105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#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Oracle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OptionalDouble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OptionalDouble add(OptionalDouble optionalDoubleToAdd)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add() Method returns correct sum of two positive doubles with no value after decimal</a:t>
                      </a:r>
                      <a:endParaRPr sz="9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2.0, 3.0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OptionalDouble add(OptionalDouble optionalDoubleToAdd)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add() Method returns correct sum for two positive doubles with values after decimal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5.7, 3.6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OptionalDouble add(OptionalDouble optionalDoubleToAdd)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add() Method returns correct sum for two very large positive doubles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99999.9999,123456.789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223456.78899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OptionalDouble add(OptionalDouble optionalDoubleToAdd)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add() Method returns correct sum for two very large negative doubles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-99999.99999, -123456.789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-223456.78899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OptionalDouble add(OptionalDouble optionalDoubleToAdd)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add() Method returns correct sum for a positive double and a small double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7.0, -5.6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Framework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3860250" y="2571750"/>
            <a:ext cx="14235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runAllTests.sh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1442450" y="1746125"/>
            <a:ext cx="10248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testCases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6424625" y="1746125"/>
            <a:ext cx="14235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testExcutables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993150" y="4109100"/>
            <a:ext cx="1157700" cy="5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report.html</a:t>
            </a:r>
            <a:endParaRPr/>
          </a:p>
        </p:txBody>
      </p:sp>
      <p:cxnSp>
        <p:nvCxnSpPr>
          <p:cNvPr id="326" name="Google Shape;326;p20"/>
          <p:cNvCxnSpPr/>
          <p:nvPr/>
        </p:nvCxnSpPr>
        <p:spPr>
          <a:xfrm>
            <a:off x="2514800" y="2249100"/>
            <a:ext cx="1300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0"/>
          <p:cNvSpPr/>
          <p:nvPr/>
        </p:nvSpPr>
        <p:spPr>
          <a:xfrm>
            <a:off x="6652375" y="3435325"/>
            <a:ext cx="1195800" cy="5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output</a:t>
            </a:r>
            <a:endParaRPr/>
          </a:p>
        </p:txBody>
      </p:sp>
      <p:cxnSp>
        <p:nvCxnSpPr>
          <p:cNvPr id="328" name="Google Shape;328;p20"/>
          <p:cNvCxnSpPr/>
          <p:nvPr/>
        </p:nvCxnSpPr>
        <p:spPr>
          <a:xfrm flipH="1" rot="10800000">
            <a:off x="5304825" y="2211225"/>
            <a:ext cx="10722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0"/>
          <p:cNvCxnSpPr>
            <a:stCxn id="324" idx="2"/>
            <a:endCxn id="327" idx="0"/>
          </p:cNvCxnSpPr>
          <p:nvPr/>
        </p:nvCxnSpPr>
        <p:spPr>
          <a:xfrm>
            <a:off x="7136375" y="2258525"/>
            <a:ext cx="114000" cy="1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0"/>
          <p:cNvCxnSpPr/>
          <p:nvPr/>
        </p:nvCxnSpPr>
        <p:spPr>
          <a:xfrm rot="10800000">
            <a:off x="5380600" y="3235975"/>
            <a:ext cx="12528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0"/>
          <p:cNvCxnSpPr>
            <a:stCxn id="322" idx="2"/>
            <a:endCxn id="325" idx="0"/>
          </p:cNvCxnSpPr>
          <p:nvPr/>
        </p:nvCxnSpPr>
        <p:spPr>
          <a:xfrm>
            <a:off x="4572000" y="3321450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0"/>
          <p:cNvSpPr txBox="1"/>
          <p:nvPr/>
        </p:nvSpPr>
        <p:spPr>
          <a:xfrm>
            <a:off x="1888475" y="2419925"/>
            <a:ext cx="1499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1) Script reads through each test case text file to get the data necessary to run each test case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697575" y="1670213"/>
            <a:ext cx="1423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2) Script compiles and runs the Java test executable specified by the test case with the inputs and oracle 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specified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 by the test case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7136375" y="2529075"/>
            <a:ext cx="1300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3) Output of test written to temporary text file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5608600" y="3321450"/>
            <a:ext cx="1024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4) Script reads output from temporary file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3255025" y="3373713"/>
            <a:ext cx="1376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5) Script formats output in html wrapper and opens html report in browser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Framework Components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00" y="2095823"/>
            <a:ext cx="6522974" cy="9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2787900" y="1679700"/>
            <a:ext cx="3568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Test Case File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1224200" y="3463800"/>
            <a:ext cx="2875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 #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Requirement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Inputs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Oracle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Temporary Output File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 Executable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