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Proxima Nova"/>
      <p:regular r:id="rId34"/>
      <p:bold r:id="rId35"/>
      <p:italic r:id="rId36"/>
      <p:boldItalic r:id="rId37"/>
    </p:embeddedFont>
    <p:embeddedFont>
      <p:font typeface="PT Sans Narrow"/>
      <p:regular r:id="rId38"/>
      <p:bold r:id="rId39"/>
    </p:embeddedFont>
    <p:embeddedFont>
      <p:font typeface="Open Sans"/>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regular.fntdata"/><Relationship Id="rId20" Type="http://schemas.openxmlformats.org/officeDocument/2006/relationships/slide" Target="slides/slide15.xml"/><Relationship Id="rId42" Type="http://schemas.openxmlformats.org/officeDocument/2006/relationships/font" Target="fonts/OpenSans-italic.fntdata"/><Relationship Id="rId41" Type="http://schemas.openxmlformats.org/officeDocument/2006/relationships/font" Target="fonts/OpenSans-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OpenSans-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ProximaNova-bold.fntdata"/><Relationship Id="rId12" Type="http://schemas.openxmlformats.org/officeDocument/2006/relationships/slide" Target="slides/slide7.xml"/><Relationship Id="rId34" Type="http://schemas.openxmlformats.org/officeDocument/2006/relationships/font" Target="fonts/ProximaNova-regular.fntdata"/><Relationship Id="rId15" Type="http://schemas.openxmlformats.org/officeDocument/2006/relationships/slide" Target="slides/slide10.xml"/><Relationship Id="rId37" Type="http://schemas.openxmlformats.org/officeDocument/2006/relationships/font" Target="fonts/ProximaNova-boldItalic.fntdata"/><Relationship Id="rId14" Type="http://schemas.openxmlformats.org/officeDocument/2006/relationships/slide" Target="slides/slide9.xml"/><Relationship Id="rId36" Type="http://schemas.openxmlformats.org/officeDocument/2006/relationships/font" Target="fonts/ProximaNova-italic.fntdata"/><Relationship Id="rId17" Type="http://schemas.openxmlformats.org/officeDocument/2006/relationships/slide" Target="slides/slide12.xml"/><Relationship Id="rId39" Type="http://schemas.openxmlformats.org/officeDocument/2006/relationships/font" Target="fonts/PTSansNarrow-bold.fntdata"/><Relationship Id="rId16" Type="http://schemas.openxmlformats.org/officeDocument/2006/relationships/slide" Target="slides/slide11.xml"/><Relationship Id="rId38" Type="http://schemas.openxmlformats.org/officeDocument/2006/relationships/font" Target="fonts/PTSansNarrow-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George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a32b91bc10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a32b91bc10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a32b91bc10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a32b91bc10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32b91bc10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a32b91bc10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32b91bc10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32b91bc10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adc664817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adc664817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Christian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adc664817d_2_1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adc664817d_2_1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Christian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adce10fa0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adce10fa0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adce10fa0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adce10fa0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adce10fa0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adce10fa0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adce10fa0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adce10fa0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adc664817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adc664817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George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adce10fa0a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adce10fa0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adc664817d_2_1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adc664817d_2_1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Megan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adc664817d_2_1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adc664817d_2_1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Megan</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adc664817d_2_1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adc664817d_2_1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Christian:</a:t>
            </a:r>
            <a:endParaRPr/>
          </a:p>
          <a:p>
            <a:pPr indent="0" lvl="0" marL="0" rtl="0" algn="l">
              <a:spcBef>
                <a:spcPts val="0"/>
              </a:spcBef>
              <a:spcAft>
                <a:spcPts val="0"/>
              </a:spcAft>
              <a:buNone/>
            </a:pPr>
            <a:r>
              <a:rPr lang="en"/>
              <a:t>Following another person’s logic becomes increasingly more difficult when the code blocks are larger and, therefore, usually more complicated.</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adc664817d_2_1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adc664817d_2_1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Megan</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adc664817d_2_1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adc664817d_2_1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George:</a:t>
            </a:r>
            <a:endParaRPr/>
          </a:p>
          <a:p>
            <a:pPr indent="0" lvl="0" marL="0" rtl="0" algn="l">
              <a:spcBef>
                <a:spcPts val="0"/>
              </a:spcBef>
              <a:spcAft>
                <a:spcPts val="0"/>
              </a:spcAft>
              <a:buNone/>
            </a:pPr>
            <a:r>
              <a:rPr lang="en"/>
              <a:t>Less frustration/confusion → positive team atmosphere and team-building, which is necessary for overall enjoyment while working on any team project</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adc664817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adc664817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Christian:</a:t>
            </a:r>
            <a:endParaRPr/>
          </a:p>
          <a:p>
            <a:pPr indent="0" lvl="0" marL="0" rtl="0" algn="l">
              <a:spcBef>
                <a:spcPts val="0"/>
              </a:spcBef>
              <a:spcAft>
                <a:spcPts val="0"/>
              </a:spcAft>
              <a:buNone/>
            </a:pPr>
            <a:r>
              <a:rPr lang="en"/>
              <a:t>Talk about how circular queue works.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adc664817d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adc664817d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George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7852ec711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7852ec711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George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adc664817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adc664817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George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adc664817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adc664817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George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dc664817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adc664817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Megan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dc664817d_2_1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adc664817d_2_1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Megan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adc664817d_2_1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adc664817d_2_1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Megan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a32b91bc1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a32b91bc1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a32b91bc10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a32b91bc1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7.png"/><Relationship Id="rId5" Type="http://schemas.openxmlformats.org/officeDocument/2006/relationships/image" Target="../media/image14.png"/><Relationship Id="rId6"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0.png"/><Relationship Id="rId4" Type="http://schemas.openxmlformats.org/officeDocument/2006/relationships/image" Target="../media/image19.png"/><Relationship Id="rId5"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3.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7.png"/><Relationship Id="rId4" Type="http://schemas.openxmlformats.org/officeDocument/2006/relationships/image" Target="../media/image24.png"/><Relationship Id="rId5" Type="http://schemas.openxmlformats.org/officeDocument/2006/relationships/image" Target="../media/image35.png"/><Relationship Id="rId6"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1.png"/><Relationship Id="rId4" Type="http://schemas.openxmlformats.org/officeDocument/2006/relationships/image" Target="../media/image26.png"/><Relationship Id="rId5" Type="http://schemas.openxmlformats.org/officeDocument/2006/relationships/image" Target="../media/image31.png"/><Relationship Id="rId6"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9.jpg"/><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9.png"/><Relationship Id="rId4" Type="http://schemas.openxmlformats.org/officeDocument/2006/relationships/image" Target="../media/image34.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8.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5.png"/><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CSCI 362 HFOSS Open Source Project</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00"/>
              <a:t>Team-6: Megan Simpson, George Lutas, and </a:t>
            </a:r>
            <a:r>
              <a:rPr lang="en" sz="2300"/>
              <a:t>Christian Ellwood</a:t>
            </a:r>
            <a:endParaRPr sz="2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Method: add</a:t>
            </a:r>
            <a:endParaRPr b="1"/>
          </a:p>
          <a:p>
            <a:pPr indent="0" lvl="0" marL="0" rtl="0" algn="l">
              <a:spcBef>
                <a:spcPts val="0"/>
              </a:spcBef>
              <a:spcAft>
                <a:spcPts val="0"/>
              </a:spcAft>
              <a:buNone/>
            </a:pPr>
            <a:r>
              <a:rPr b="1" lang="en" sz="1400"/>
              <a:t>Adds an element to the queue</a:t>
            </a:r>
            <a:endParaRPr b="1" sz="1400"/>
          </a:p>
          <a:p>
            <a:pPr indent="0" lvl="0" marL="0" rtl="0" algn="l">
              <a:spcBef>
                <a:spcPts val="0"/>
              </a:spcBef>
              <a:spcAft>
                <a:spcPts val="0"/>
              </a:spcAft>
              <a:buNone/>
            </a:pPr>
            <a:r>
              <a:t/>
            </a:r>
            <a:endParaRPr sz="1400"/>
          </a:p>
        </p:txBody>
      </p:sp>
      <p:pic>
        <p:nvPicPr>
          <p:cNvPr id="126" name="Google Shape;126;p22"/>
          <p:cNvPicPr preferRelativeResize="0"/>
          <p:nvPr/>
        </p:nvPicPr>
        <p:blipFill rotWithShape="1">
          <a:blip r:embed="rId3">
            <a:alphaModFix/>
          </a:blip>
          <a:srcRect b="40515" l="0" r="0" t="0"/>
          <a:stretch/>
        </p:blipFill>
        <p:spPr>
          <a:xfrm>
            <a:off x="152400" y="152400"/>
            <a:ext cx="5419550" cy="3212600"/>
          </a:xfrm>
          <a:prstGeom prst="rect">
            <a:avLst/>
          </a:prstGeom>
          <a:noFill/>
          <a:ln>
            <a:noFill/>
          </a:ln>
        </p:spPr>
      </p:pic>
      <p:pic>
        <p:nvPicPr>
          <p:cNvPr id="127" name="Google Shape;127;p22"/>
          <p:cNvPicPr preferRelativeResize="0"/>
          <p:nvPr/>
        </p:nvPicPr>
        <p:blipFill rotWithShape="1">
          <a:blip r:embed="rId3">
            <a:alphaModFix/>
          </a:blip>
          <a:srcRect b="0" l="0" r="0" t="59233"/>
          <a:stretch/>
        </p:blipFill>
        <p:spPr>
          <a:xfrm>
            <a:off x="3518150" y="2824600"/>
            <a:ext cx="5364826" cy="21794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Method: toArray</a:t>
            </a:r>
            <a:endParaRPr b="1"/>
          </a:p>
          <a:p>
            <a:pPr indent="0" lvl="0" marL="0" rtl="0" algn="l">
              <a:spcBef>
                <a:spcPts val="0"/>
              </a:spcBef>
              <a:spcAft>
                <a:spcPts val="0"/>
              </a:spcAft>
              <a:buNone/>
            </a:pPr>
            <a:r>
              <a:rPr b="1" lang="en" sz="1400"/>
              <a:t>Casts given data to an array</a:t>
            </a:r>
            <a:endParaRPr b="1" sz="1400"/>
          </a:p>
          <a:p>
            <a:pPr indent="0" lvl="0" marL="0" rtl="0" algn="l">
              <a:spcBef>
                <a:spcPts val="0"/>
              </a:spcBef>
              <a:spcAft>
                <a:spcPts val="0"/>
              </a:spcAft>
              <a:buNone/>
            </a:pPr>
            <a:r>
              <a:t/>
            </a:r>
            <a:endParaRPr b="1"/>
          </a:p>
        </p:txBody>
      </p:sp>
      <p:pic>
        <p:nvPicPr>
          <p:cNvPr id="133" name="Google Shape;133;p23"/>
          <p:cNvPicPr preferRelativeResize="0"/>
          <p:nvPr/>
        </p:nvPicPr>
        <p:blipFill rotWithShape="1">
          <a:blip r:embed="rId3">
            <a:alphaModFix/>
          </a:blip>
          <a:srcRect b="40069" l="0" r="0" t="0"/>
          <a:stretch/>
        </p:blipFill>
        <p:spPr>
          <a:xfrm>
            <a:off x="44550" y="152400"/>
            <a:ext cx="5423901" cy="3244950"/>
          </a:xfrm>
          <a:prstGeom prst="rect">
            <a:avLst/>
          </a:prstGeom>
          <a:noFill/>
          <a:ln>
            <a:noFill/>
          </a:ln>
        </p:spPr>
      </p:pic>
      <p:pic>
        <p:nvPicPr>
          <p:cNvPr id="134" name="Google Shape;134;p23"/>
          <p:cNvPicPr preferRelativeResize="0"/>
          <p:nvPr/>
        </p:nvPicPr>
        <p:blipFill rotWithShape="1">
          <a:blip r:embed="rId3">
            <a:alphaModFix/>
          </a:blip>
          <a:srcRect b="0" l="0" r="0" t="59679"/>
          <a:stretch/>
        </p:blipFill>
        <p:spPr>
          <a:xfrm>
            <a:off x="3770300" y="2770700"/>
            <a:ext cx="5115025" cy="2058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Method: addAll</a:t>
            </a:r>
            <a:endParaRPr b="1"/>
          </a:p>
          <a:p>
            <a:pPr indent="0" lvl="0" marL="0" rtl="0" algn="l">
              <a:spcBef>
                <a:spcPts val="0"/>
              </a:spcBef>
              <a:spcAft>
                <a:spcPts val="0"/>
              </a:spcAft>
              <a:buNone/>
            </a:pPr>
            <a:r>
              <a:rPr b="1" lang="en" sz="1400"/>
              <a:t>Adds all given generic type items to an array</a:t>
            </a:r>
            <a:endParaRPr b="1" sz="1400"/>
          </a:p>
          <a:p>
            <a:pPr indent="0" lvl="0" marL="0" rtl="0" algn="l">
              <a:spcBef>
                <a:spcPts val="0"/>
              </a:spcBef>
              <a:spcAft>
                <a:spcPts val="0"/>
              </a:spcAft>
              <a:buNone/>
            </a:pPr>
            <a:r>
              <a:t/>
            </a:r>
            <a:endParaRPr b="1"/>
          </a:p>
        </p:txBody>
      </p:sp>
      <p:pic>
        <p:nvPicPr>
          <p:cNvPr id="140" name="Google Shape;140;p24"/>
          <p:cNvPicPr preferRelativeResize="0"/>
          <p:nvPr/>
        </p:nvPicPr>
        <p:blipFill rotWithShape="1">
          <a:blip r:embed="rId3">
            <a:alphaModFix/>
          </a:blip>
          <a:srcRect b="40515" l="0" r="0" t="0"/>
          <a:stretch/>
        </p:blipFill>
        <p:spPr>
          <a:xfrm>
            <a:off x="109275" y="109300"/>
            <a:ext cx="5537150" cy="3288051"/>
          </a:xfrm>
          <a:prstGeom prst="rect">
            <a:avLst/>
          </a:prstGeom>
          <a:noFill/>
          <a:ln>
            <a:noFill/>
          </a:ln>
        </p:spPr>
      </p:pic>
      <p:pic>
        <p:nvPicPr>
          <p:cNvPr id="141" name="Google Shape;141;p24"/>
          <p:cNvPicPr preferRelativeResize="0"/>
          <p:nvPr/>
        </p:nvPicPr>
        <p:blipFill rotWithShape="1">
          <a:blip r:embed="rId3">
            <a:alphaModFix/>
          </a:blip>
          <a:srcRect b="0" l="0" r="0" t="59486"/>
          <a:stretch/>
        </p:blipFill>
        <p:spPr>
          <a:xfrm>
            <a:off x="3610300" y="2890550"/>
            <a:ext cx="5380449" cy="2176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Method: containsAll</a:t>
            </a:r>
            <a:endParaRPr b="1"/>
          </a:p>
          <a:p>
            <a:pPr indent="0" lvl="0" marL="0" rtl="0" algn="l">
              <a:spcBef>
                <a:spcPts val="0"/>
              </a:spcBef>
              <a:spcAft>
                <a:spcPts val="0"/>
              </a:spcAft>
              <a:buNone/>
            </a:pPr>
            <a:r>
              <a:rPr b="1" lang="en" sz="1400"/>
              <a:t>Loops through all given elements to check if each </a:t>
            </a:r>
            <a:endParaRPr b="1" sz="1400"/>
          </a:p>
          <a:p>
            <a:pPr indent="0" lvl="0" marL="0" rtl="0" algn="l">
              <a:spcBef>
                <a:spcPts val="0"/>
              </a:spcBef>
              <a:spcAft>
                <a:spcPts val="0"/>
              </a:spcAft>
              <a:buNone/>
            </a:pPr>
            <a:r>
              <a:rPr b="1" lang="en" sz="1400"/>
              <a:t>is in the queue/array</a:t>
            </a:r>
            <a:endParaRPr b="1" sz="1400"/>
          </a:p>
          <a:p>
            <a:pPr indent="0" lvl="0" marL="0" rtl="0" algn="l">
              <a:spcBef>
                <a:spcPts val="0"/>
              </a:spcBef>
              <a:spcAft>
                <a:spcPts val="0"/>
              </a:spcAft>
              <a:buNone/>
            </a:pPr>
            <a:r>
              <a:t/>
            </a:r>
            <a:endParaRPr b="1" sz="1400"/>
          </a:p>
        </p:txBody>
      </p:sp>
      <p:pic>
        <p:nvPicPr>
          <p:cNvPr id="147" name="Google Shape;147;p25"/>
          <p:cNvPicPr preferRelativeResize="0"/>
          <p:nvPr/>
        </p:nvPicPr>
        <p:blipFill rotWithShape="1">
          <a:blip r:embed="rId3">
            <a:alphaModFix/>
          </a:blip>
          <a:srcRect b="40515" l="0" r="0" t="0"/>
          <a:stretch/>
        </p:blipFill>
        <p:spPr>
          <a:xfrm>
            <a:off x="152400" y="152400"/>
            <a:ext cx="5636300" cy="3352775"/>
          </a:xfrm>
          <a:prstGeom prst="rect">
            <a:avLst/>
          </a:prstGeom>
          <a:noFill/>
          <a:ln>
            <a:noFill/>
          </a:ln>
        </p:spPr>
      </p:pic>
      <p:pic>
        <p:nvPicPr>
          <p:cNvPr id="148" name="Google Shape;148;p25"/>
          <p:cNvPicPr preferRelativeResize="0"/>
          <p:nvPr/>
        </p:nvPicPr>
        <p:blipFill rotWithShape="1">
          <a:blip r:embed="rId3">
            <a:alphaModFix/>
          </a:blip>
          <a:srcRect b="0" l="0" r="0" t="59486"/>
          <a:stretch/>
        </p:blipFill>
        <p:spPr>
          <a:xfrm>
            <a:off x="3761500" y="2912125"/>
            <a:ext cx="5317800" cy="21544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Fault Injection</a:t>
            </a:r>
            <a:endParaRPr/>
          </a:p>
        </p:txBody>
      </p:sp>
      <p:sp>
        <p:nvSpPr>
          <p:cNvPr id="154" name="Google Shape;154;p2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Looking through the codebase multiple times and identifying potential faults was a very slow business, especially given that potential faults occasionally returned no failing test cases.</a:t>
            </a:r>
            <a:endParaRPr/>
          </a:p>
          <a:p>
            <a:pPr indent="-342900" lvl="0" marL="457200" rtl="0" algn="l">
              <a:spcBef>
                <a:spcPts val="0"/>
              </a:spcBef>
              <a:spcAft>
                <a:spcPts val="0"/>
              </a:spcAft>
              <a:buSzPts val="1800"/>
              <a:buChar char="●"/>
            </a:pPr>
            <a:r>
              <a:rPr lang="en"/>
              <a:t>From this, we were able to find 5 places in the code that triggered faults that caused some test cases to fail, but not all.</a:t>
            </a:r>
            <a:endParaRPr/>
          </a:p>
        </p:txBody>
      </p:sp>
      <p:pic>
        <p:nvPicPr>
          <p:cNvPr id="155" name="Google Shape;155;p26"/>
          <p:cNvPicPr preferRelativeResize="0"/>
          <p:nvPr/>
        </p:nvPicPr>
        <p:blipFill>
          <a:blip r:embed="rId3">
            <a:alphaModFix/>
          </a:blip>
          <a:stretch>
            <a:fillRect/>
          </a:stretch>
        </p:blipFill>
        <p:spPr>
          <a:xfrm>
            <a:off x="6315225" y="2571750"/>
            <a:ext cx="2420626" cy="24206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311700" y="1304850"/>
            <a:ext cx="85206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Demo 2</a:t>
            </a:r>
            <a:endParaRPr/>
          </a:p>
        </p:txBody>
      </p:sp>
      <p:sp>
        <p:nvSpPr>
          <p:cNvPr id="161" name="Google Shape;161;p27"/>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Fault-Injection Results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Change 1</a:t>
            </a:r>
            <a:endParaRPr/>
          </a:p>
        </p:txBody>
      </p:sp>
      <p:pic>
        <p:nvPicPr>
          <p:cNvPr id="167" name="Google Shape;167;p28"/>
          <p:cNvPicPr preferRelativeResize="0"/>
          <p:nvPr/>
        </p:nvPicPr>
        <p:blipFill rotWithShape="1">
          <a:blip r:embed="rId3">
            <a:alphaModFix/>
          </a:blip>
          <a:srcRect b="71737" l="0" r="55750" t="0"/>
          <a:stretch/>
        </p:blipFill>
        <p:spPr>
          <a:xfrm>
            <a:off x="5583550" y="1226575"/>
            <a:ext cx="2338800" cy="269200"/>
          </a:xfrm>
          <a:prstGeom prst="rect">
            <a:avLst/>
          </a:prstGeom>
          <a:noFill/>
          <a:ln>
            <a:noFill/>
          </a:ln>
        </p:spPr>
      </p:pic>
      <p:pic>
        <p:nvPicPr>
          <p:cNvPr id="168" name="Google Shape;168;p28"/>
          <p:cNvPicPr preferRelativeResize="0"/>
          <p:nvPr/>
        </p:nvPicPr>
        <p:blipFill rotWithShape="1">
          <a:blip r:embed="rId4">
            <a:alphaModFix/>
          </a:blip>
          <a:srcRect b="71737" l="0" r="57072" t="0"/>
          <a:stretch/>
        </p:blipFill>
        <p:spPr>
          <a:xfrm>
            <a:off x="311700" y="1226575"/>
            <a:ext cx="2338799" cy="269200"/>
          </a:xfrm>
          <a:prstGeom prst="rect">
            <a:avLst/>
          </a:prstGeom>
          <a:noFill/>
          <a:ln>
            <a:noFill/>
          </a:ln>
        </p:spPr>
      </p:pic>
      <p:pic>
        <p:nvPicPr>
          <p:cNvPr id="169" name="Google Shape;169;p28"/>
          <p:cNvPicPr preferRelativeResize="0"/>
          <p:nvPr/>
        </p:nvPicPr>
        <p:blipFill rotWithShape="1">
          <a:blip r:embed="rId5">
            <a:alphaModFix/>
          </a:blip>
          <a:srcRect b="0" l="0" r="12118" t="0"/>
          <a:stretch/>
        </p:blipFill>
        <p:spPr>
          <a:xfrm>
            <a:off x="4363550" y="1931963"/>
            <a:ext cx="4778801" cy="1734053"/>
          </a:xfrm>
          <a:prstGeom prst="rect">
            <a:avLst/>
          </a:prstGeom>
          <a:noFill/>
          <a:ln>
            <a:noFill/>
          </a:ln>
        </p:spPr>
      </p:pic>
      <p:pic>
        <p:nvPicPr>
          <p:cNvPr id="170" name="Google Shape;170;p28"/>
          <p:cNvPicPr preferRelativeResize="0"/>
          <p:nvPr/>
        </p:nvPicPr>
        <p:blipFill rotWithShape="1">
          <a:blip r:embed="rId6">
            <a:alphaModFix/>
          </a:blip>
          <a:srcRect b="0" l="0" r="24448" t="0"/>
          <a:stretch/>
        </p:blipFill>
        <p:spPr>
          <a:xfrm>
            <a:off x="0" y="1569925"/>
            <a:ext cx="4365199" cy="24581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Change 2</a:t>
            </a:r>
            <a:endParaRPr/>
          </a:p>
        </p:txBody>
      </p:sp>
      <p:pic>
        <p:nvPicPr>
          <p:cNvPr id="176" name="Google Shape;176;p29"/>
          <p:cNvPicPr preferRelativeResize="0"/>
          <p:nvPr/>
        </p:nvPicPr>
        <p:blipFill>
          <a:blip r:embed="rId3">
            <a:alphaModFix/>
          </a:blip>
          <a:stretch>
            <a:fillRect/>
          </a:stretch>
        </p:blipFill>
        <p:spPr>
          <a:xfrm>
            <a:off x="6203400" y="1304825"/>
            <a:ext cx="2628900" cy="209550"/>
          </a:xfrm>
          <a:prstGeom prst="rect">
            <a:avLst/>
          </a:prstGeom>
          <a:noFill/>
          <a:ln>
            <a:noFill/>
          </a:ln>
        </p:spPr>
      </p:pic>
      <p:pic>
        <p:nvPicPr>
          <p:cNvPr id="177" name="Google Shape;177;p29"/>
          <p:cNvPicPr preferRelativeResize="0"/>
          <p:nvPr/>
        </p:nvPicPr>
        <p:blipFill>
          <a:blip r:embed="rId4">
            <a:alphaModFix/>
          </a:blip>
          <a:stretch>
            <a:fillRect/>
          </a:stretch>
        </p:blipFill>
        <p:spPr>
          <a:xfrm>
            <a:off x="376875" y="1300050"/>
            <a:ext cx="2543175" cy="219075"/>
          </a:xfrm>
          <a:prstGeom prst="rect">
            <a:avLst/>
          </a:prstGeom>
          <a:noFill/>
          <a:ln>
            <a:noFill/>
          </a:ln>
        </p:spPr>
      </p:pic>
      <p:pic>
        <p:nvPicPr>
          <p:cNvPr id="178" name="Google Shape;178;p29"/>
          <p:cNvPicPr preferRelativeResize="0"/>
          <p:nvPr/>
        </p:nvPicPr>
        <p:blipFill>
          <a:blip r:embed="rId5">
            <a:alphaModFix/>
          </a:blip>
          <a:stretch>
            <a:fillRect/>
          </a:stretch>
        </p:blipFill>
        <p:spPr>
          <a:xfrm>
            <a:off x="1500188" y="1741125"/>
            <a:ext cx="6143625" cy="31482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Change 3</a:t>
            </a:r>
            <a:endParaRPr/>
          </a:p>
        </p:txBody>
      </p:sp>
      <p:pic>
        <p:nvPicPr>
          <p:cNvPr id="184" name="Google Shape;184;p30"/>
          <p:cNvPicPr preferRelativeResize="0"/>
          <p:nvPr/>
        </p:nvPicPr>
        <p:blipFill>
          <a:blip r:embed="rId3">
            <a:alphaModFix/>
          </a:blip>
          <a:stretch>
            <a:fillRect/>
          </a:stretch>
        </p:blipFill>
        <p:spPr>
          <a:xfrm>
            <a:off x="152400" y="1304825"/>
            <a:ext cx="2533650" cy="209550"/>
          </a:xfrm>
          <a:prstGeom prst="rect">
            <a:avLst/>
          </a:prstGeom>
          <a:noFill/>
          <a:ln>
            <a:noFill/>
          </a:ln>
        </p:spPr>
      </p:pic>
      <p:pic>
        <p:nvPicPr>
          <p:cNvPr id="185" name="Google Shape;185;p30"/>
          <p:cNvPicPr preferRelativeResize="0"/>
          <p:nvPr/>
        </p:nvPicPr>
        <p:blipFill>
          <a:blip r:embed="rId4">
            <a:alphaModFix/>
          </a:blip>
          <a:stretch>
            <a:fillRect/>
          </a:stretch>
        </p:blipFill>
        <p:spPr>
          <a:xfrm>
            <a:off x="6870150" y="1285775"/>
            <a:ext cx="1962150" cy="228600"/>
          </a:xfrm>
          <a:prstGeom prst="rect">
            <a:avLst/>
          </a:prstGeom>
          <a:noFill/>
          <a:ln>
            <a:noFill/>
          </a:ln>
        </p:spPr>
      </p:pic>
      <p:pic>
        <p:nvPicPr>
          <p:cNvPr id="186" name="Google Shape;186;p30"/>
          <p:cNvPicPr preferRelativeResize="0"/>
          <p:nvPr/>
        </p:nvPicPr>
        <p:blipFill>
          <a:blip r:embed="rId5">
            <a:alphaModFix/>
          </a:blip>
          <a:stretch>
            <a:fillRect/>
          </a:stretch>
        </p:blipFill>
        <p:spPr>
          <a:xfrm>
            <a:off x="152400" y="1858525"/>
            <a:ext cx="4959950" cy="1784750"/>
          </a:xfrm>
          <a:prstGeom prst="rect">
            <a:avLst/>
          </a:prstGeom>
          <a:noFill/>
          <a:ln>
            <a:noFill/>
          </a:ln>
        </p:spPr>
      </p:pic>
      <p:pic>
        <p:nvPicPr>
          <p:cNvPr id="187" name="Google Shape;187;p30"/>
          <p:cNvPicPr preferRelativeResize="0"/>
          <p:nvPr/>
        </p:nvPicPr>
        <p:blipFill rotWithShape="1">
          <a:blip r:embed="rId6">
            <a:alphaModFix/>
          </a:blip>
          <a:srcRect b="0" l="0" r="0" t="33342"/>
          <a:stretch/>
        </p:blipFill>
        <p:spPr>
          <a:xfrm>
            <a:off x="3389200" y="3148075"/>
            <a:ext cx="5443093" cy="17847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Change 4</a:t>
            </a:r>
            <a:endParaRPr/>
          </a:p>
        </p:txBody>
      </p:sp>
      <p:pic>
        <p:nvPicPr>
          <p:cNvPr id="193" name="Google Shape;193;p31"/>
          <p:cNvPicPr preferRelativeResize="0"/>
          <p:nvPr/>
        </p:nvPicPr>
        <p:blipFill>
          <a:blip r:embed="rId3">
            <a:alphaModFix/>
          </a:blip>
          <a:stretch>
            <a:fillRect/>
          </a:stretch>
        </p:blipFill>
        <p:spPr>
          <a:xfrm>
            <a:off x="6707275" y="1152425"/>
            <a:ext cx="2266950" cy="190500"/>
          </a:xfrm>
          <a:prstGeom prst="rect">
            <a:avLst/>
          </a:prstGeom>
          <a:noFill/>
          <a:ln>
            <a:noFill/>
          </a:ln>
        </p:spPr>
      </p:pic>
      <p:pic>
        <p:nvPicPr>
          <p:cNvPr id="194" name="Google Shape;194;p31"/>
          <p:cNvPicPr preferRelativeResize="0"/>
          <p:nvPr/>
        </p:nvPicPr>
        <p:blipFill>
          <a:blip r:embed="rId4">
            <a:alphaModFix/>
          </a:blip>
          <a:stretch>
            <a:fillRect/>
          </a:stretch>
        </p:blipFill>
        <p:spPr>
          <a:xfrm>
            <a:off x="152400" y="1133375"/>
            <a:ext cx="2400300" cy="228600"/>
          </a:xfrm>
          <a:prstGeom prst="rect">
            <a:avLst/>
          </a:prstGeom>
          <a:noFill/>
          <a:ln>
            <a:noFill/>
          </a:ln>
        </p:spPr>
      </p:pic>
      <p:pic>
        <p:nvPicPr>
          <p:cNvPr id="195" name="Google Shape;195;p31"/>
          <p:cNvPicPr preferRelativeResize="0"/>
          <p:nvPr/>
        </p:nvPicPr>
        <p:blipFill rotWithShape="1">
          <a:blip r:embed="rId5">
            <a:alphaModFix/>
          </a:blip>
          <a:srcRect b="0" l="0" r="8875" t="0"/>
          <a:stretch/>
        </p:blipFill>
        <p:spPr>
          <a:xfrm>
            <a:off x="4572000" y="3266205"/>
            <a:ext cx="4571999" cy="1771995"/>
          </a:xfrm>
          <a:prstGeom prst="rect">
            <a:avLst/>
          </a:prstGeom>
          <a:noFill/>
          <a:ln>
            <a:noFill/>
          </a:ln>
        </p:spPr>
      </p:pic>
      <p:pic>
        <p:nvPicPr>
          <p:cNvPr id="196" name="Google Shape;196;p31"/>
          <p:cNvPicPr preferRelativeResize="0"/>
          <p:nvPr/>
        </p:nvPicPr>
        <p:blipFill rotWithShape="1">
          <a:blip r:embed="rId6">
            <a:alphaModFix/>
          </a:blip>
          <a:srcRect b="0" l="0" r="11008" t="0"/>
          <a:stretch/>
        </p:blipFill>
        <p:spPr>
          <a:xfrm>
            <a:off x="152400" y="1566025"/>
            <a:ext cx="4419600" cy="238156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Project Being Tested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Change 5</a:t>
            </a:r>
            <a:endParaRPr/>
          </a:p>
        </p:txBody>
      </p:sp>
      <p:pic>
        <p:nvPicPr>
          <p:cNvPr id="202" name="Google Shape;202;p32"/>
          <p:cNvPicPr preferRelativeResize="0"/>
          <p:nvPr/>
        </p:nvPicPr>
        <p:blipFill>
          <a:blip r:embed="rId3">
            <a:alphaModFix/>
          </a:blip>
          <a:stretch>
            <a:fillRect/>
          </a:stretch>
        </p:blipFill>
        <p:spPr>
          <a:xfrm>
            <a:off x="6174825" y="1263300"/>
            <a:ext cx="2657475" cy="219075"/>
          </a:xfrm>
          <a:prstGeom prst="rect">
            <a:avLst/>
          </a:prstGeom>
          <a:noFill/>
          <a:ln>
            <a:noFill/>
          </a:ln>
        </p:spPr>
      </p:pic>
      <p:pic>
        <p:nvPicPr>
          <p:cNvPr id="203" name="Google Shape;203;p32"/>
          <p:cNvPicPr preferRelativeResize="0"/>
          <p:nvPr/>
        </p:nvPicPr>
        <p:blipFill>
          <a:blip r:embed="rId4">
            <a:alphaModFix/>
          </a:blip>
          <a:stretch>
            <a:fillRect/>
          </a:stretch>
        </p:blipFill>
        <p:spPr>
          <a:xfrm>
            <a:off x="311700" y="1263300"/>
            <a:ext cx="2809875" cy="219075"/>
          </a:xfrm>
          <a:prstGeom prst="rect">
            <a:avLst/>
          </a:prstGeom>
          <a:noFill/>
          <a:ln>
            <a:noFill/>
          </a:ln>
        </p:spPr>
      </p:pic>
      <p:pic>
        <p:nvPicPr>
          <p:cNvPr id="204" name="Google Shape;204;p32"/>
          <p:cNvPicPr preferRelativeResize="0"/>
          <p:nvPr/>
        </p:nvPicPr>
        <p:blipFill>
          <a:blip r:embed="rId5">
            <a:alphaModFix/>
          </a:blip>
          <a:stretch>
            <a:fillRect/>
          </a:stretch>
        </p:blipFill>
        <p:spPr>
          <a:xfrm>
            <a:off x="4636250" y="3033275"/>
            <a:ext cx="4507749" cy="1524550"/>
          </a:xfrm>
          <a:prstGeom prst="rect">
            <a:avLst/>
          </a:prstGeom>
          <a:noFill/>
          <a:ln>
            <a:noFill/>
          </a:ln>
        </p:spPr>
      </p:pic>
      <p:pic>
        <p:nvPicPr>
          <p:cNvPr id="205" name="Google Shape;205;p32"/>
          <p:cNvPicPr preferRelativeResize="0"/>
          <p:nvPr/>
        </p:nvPicPr>
        <p:blipFill rotWithShape="1">
          <a:blip r:embed="rId6">
            <a:alphaModFix/>
          </a:blip>
          <a:srcRect b="0" l="0" r="8858" t="0"/>
          <a:stretch/>
        </p:blipFill>
        <p:spPr>
          <a:xfrm>
            <a:off x="0" y="1593250"/>
            <a:ext cx="4636249" cy="249933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Lessons Learned</a:t>
            </a:r>
            <a:endParaRPr/>
          </a:p>
          <a:p>
            <a:pPr indent="0" lvl="0" marL="0" rtl="0" algn="ctr">
              <a:spcBef>
                <a:spcPts val="0"/>
              </a:spcBef>
              <a:spcAft>
                <a:spcPts val="0"/>
              </a:spcAft>
              <a:buNone/>
            </a:pPr>
            <a:r>
              <a:rPr lang="en"/>
              <a:t>(Usually the hard way)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Hidden &amp; Incorrect End-of-Line Characters</a:t>
            </a:r>
            <a:endParaRPr/>
          </a:p>
        </p:txBody>
      </p:sp>
      <p:sp>
        <p:nvSpPr>
          <p:cNvPr id="216" name="Google Shape;216;p3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Methods in our script would function properly for some test cases and not for others.</a:t>
            </a:r>
            <a:endParaRPr/>
          </a:p>
          <a:p>
            <a:pPr indent="-317500" lvl="1" marL="914400" rtl="0" algn="l">
              <a:spcBef>
                <a:spcPts val="0"/>
              </a:spcBef>
              <a:spcAft>
                <a:spcPts val="0"/>
              </a:spcAft>
              <a:buSzPts val="1400"/>
              <a:buChar char="○"/>
            </a:pPr>
            <a:r>
              <a:rPr lang="en"/>
              <a:t>All test cases implemented identical structures</a:t>
            </a:r>
            <a:endParaRPr/>
          </a:p>
          <a:p>
            <a:pPr indent="-317500" lvl="1" marL="914400" rtl="0" algn="l">
              <a:spcBef>
                <a:spcPts val="0"/>
              </a:spcBef>
              <a:spcAft>
                <a:spcPts val="0"/>
              </a:spcAft>
              <a:buSzPts val="1400"/>
              <a:buChar char="○"/>
            </a:pPr>
            <a:r>
              <a:rPr lang="en"/>
              <a:t>i.e. returning blank/empty string vs. the expected result</a:t>
            </a:r>
            <a:endParaRPr/>
          </a:p>
          <a:p>
            <a:pPr indent="-342900" lvl="0" marL="457200" rtl="0" algn="l">
              <a:spcBef>
                <a:spcPts val="0"/>
              </a:spcBef>
              <a:spcAft>
                <a:spcPts val="0"/>
              </a:spcAft>
              <a:buSzPts val="1800"/>
              <a:buChar char="●"/>
            </a:pPr>
            <a:r>
              <a:rPr lang="en"/>
              <a:t>Caused by differences in various text editors</a:t>
            </a:r>
            <a:endParaRPr/>
          </a:p>
          <a:p>
            <a:pPr indent="-342900" lvl="0" marL="457200" rtl="0" algn="l">
              <a:spcBef>
                <a:spcPts val="0"/>
              </a:spcBef>
              <a:spcAft>
                <a:spcPts val="0"/>
              </a:spcAft>
              <a:buSzPts val="1800"/>
              <a:buChar char="●"/>
            </a:pPr>
            <a:r>
              <a:rPr lang="en"/>
              <a:t>Simply two lines of code per variable corrected this issue after hours of struggling with the bug</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Lessons Learned: 1. Concept of hidden end-of-line</a:t>
            </a:r>
            <a:endParaRPr/>
          </a:p>
          <a:p>
            <a:pPr indent="0" lvl="0" marL="0" rtl="0" algn="l">
              <a:spcBef>
                <a:spcPts val="0"/>
              </a:spcBef>
              <a:spcAft>
                <a:spcPts val="0"/>
              </a:spcAft>
              <a:buNone/>
            </a:pPr>
            <a:r>
              <a:rPr lang="en"/>
              <a:t>characters, 2. Code doesn’t always work as expected.</a:t>
            </a:r>
            <a:endParaRPr/>
          </a:p>
        </p:txBody>
      </p:sp>
      <p:pic>
        <p:nvPicPr>
          <p:cNvPr id="217" name="Google Shape;217;p34"/>
          <p:cNvPicPr preferRelativeResize="0"/>
          <p:nvPr/>
        </p:nvPicPr>
        <p:blipFill>
          <a:blip r:embed="rId3">
            <a:alphaModFix/>
          </a:blip>
          <a:stretch>
            <a:fillRect/>
          </a:stretch>
        </p:blipFill>
        <p:spPr>
          <a:xfrm>
            <a:off x="6471475" y="3198022"/>
            <a:ext cx="2446325" cy="1712405"/>
          </a:xfrm>
          <a:prstGeom prst="rect">
            <a:avLst/>
          </a:prstGeom>
          <a:noFill/>
          <a:ln>
            <a:noFill/>
          </a:ln>
        </p:spPr>
      </p:pic>
      <p:pic>
        <p:nvPicPr>
          <p:cNvPr id="218" name="Google Shape;218;p34"/>
          <p:cNvPicPr preferRelativeResize="0"/>
          <p:nvPr/>
        </p:nvPicPr>
        <p:blipFill>
          <a:blip r:embed="rId4">
            <a:alphaModFix/>
          </a:blip>
          <a:stretch>
            <a:fillRect/>
          </a:stretch>
        </p:blipFill>
        <p:spPr>
          <a:xfrm>
            <a:off x="3811863" y="3262725"/>
            <a:ext cx="2733675" cy="6858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Commenting Code</a:t>
            </a:r>
            <a:endParaRPr/>
          </a:p>
        </p:txBody>
      </p:sp>
      <p:sp>
        <p:nvSpPr>
          <p:cNvPr id="224" name="Google Shape;224;p3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342900" lvl="0" marL="457200" rtl="0" algn="l">
              <a:spcBef>
                <a:spcPts val="1600"/>
              </a:spcBef>
              <a:spcAft>
                <a:spcPts val="0"/>
              </a:spcAft>
              <a:buSzPts val="1800"/>
              <a:buChar char="●"/>
            </a:pPr>
            <a:r>
              <a:rPr lang="en"/>
              <a:t>Working in groups can save lots of time, as all the work does not fall onto just one person.</a:t>
            </a:r>
            <a:endParaRPr/>
          </a:p>
          <a:p>
            <a:pPr indent="-342900" lvl="0" marL="457200" rtl="0" algn="l">
              <a:spcBef>
                <a:spcPts val="0"/>
              </a:spcBef>
              <a:spcAft>
                <a:spcPts val="0"/>
              </a:spcAft>
              <a:buSzPts val="1800"/>
              <a:buChar char="●"/>
            </a:pPr>
            <a:r>
              <a:rPr lang="en"/>
              <a:t>However, the need to understand someone else’s code in order to expand on it takes more time.</a:t>
            </a:r>
            <a:endParaRPr/>
          </a:p>
          <a:p>
            <a:pPr indent="-342900" lvl="0" marL="457200" rtl="0" algn="l">
              <a:spcBef>
                <a:spcPts val="0"/>
              </a:spcBef>
              <a:spcAft>
                <a:spcPts val="0"/>
              </a:spcAft>
              <a:buSzPts val="1800"/>
              <a:buChar char="●"/>
            </a:pPr>
            <a:r>
              <a:rPr lang="en"/>
              <a:t>We realized what we had been taught in our introductory programming courses to be true: commenting really </a:t>
            </a:r>
            <a:r>
              <a:rPr i="1" lang="en"/>
              <a:t>is</a:t>
            </a:r>
            <a:r>
              <a:rPr lang="en"/>
              <a:t> important.</a:t>
            </a:r>
            <a:endParaRPr/>
          </a:p>
          <a:p>
            <a:pPr indent="-342900" lvl="0" marL="457200" rtl="0" algn="l">
              <a:spcBef>
                <a:spcPts val="0"/>
              </a:spcBef>
              <a:spcAft>
                <a:spcPts val="0"/>
              </a:spcAft>
              <a:buSzPts val="1800"/>
              <a:buChar char="●"/>
            </a:pPr>
            <a:r>
              <a:rPr lang="en"/>
              <a:t>Even if you know the programming language, it’s not always easy to follow someone else’s logic who may think differently than you.</a:t>
            </a:r>
            <a:endParaRPr/>
          </a:p>
          <a:p>
            <a:pPr indent="0" lvl="0" marL="0" rtl="0" algn="l">
              <a:spcBef>
                <a:spcPts val="1600"/>
              </a:spcBef>
              <a:spcAft>
                <a:spcPts val="1600"/>
              </a:spcAft>
              <a:buNone/>
            </a:pPr>
            <a:r>
              <a:rPr lang="en"/>
              <a:t>Lesson Learned: Commenting is crucial.</a:t>
            </a:r>
            <a:endParaRPr/>
          </a:p>
        </p:txBody>
      </p:sp>
      <p:pic>
        <p:nvPicPr>
          <p:cNvPr id="225" name="Google Shape;225;p35"/>
          <p:cNvPicPr preferRelativeResize="0"/>
          <p:nvPr/>
        </p:nvPicPr>
        <p:blipFill>
          <a:blip r:embed="rId3">
            <a:alphaModFix/>
          </a:blip>
          <a:stretch>
            <a:fillRect/>
          </a:stretch>
        </p:blipFill>
        <p:spPr>
          <a:xfrm>
            <a:off x="5141225" y="-87472"/>
            <a:ext cx="3456250" cy="1887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Single Space Can Make All the Difference</a:t>
            </a:r>
            <a:endParaRPr/>
          </a:p>
        </p:txBody>
      </p:sp>
      <p:sp>
        <p:nvSpPr>
          <p:cNvPr id="231" name="Google Shape;231;p3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a:t>
            </a:r>
            <a:r>
              <a:rPr lang="en"/>
              <a:t>cript reads all characters after specific given inputs for each test case text file</a:t>
            </a:r>
            <a:endParaRPr/>
          </a:p>
          <a:p>
            <a:pPr indent="-342900" lvl="0" marL="457200" rtl="0" algn="l">
              <a:spcBef>
                <a:spcPts val="0"/>
              </a:spcBef>
              <a:spcAft>
                <a:spcPts val="0"/>
              </a:spcAft>
              <a:buSzPts val="1800"/>
              <a:buChar char="●"/>
            </a:pPr>
            <a:r>
              <a:rPr lang="en"/>
              <a:t>Resulting string is then parsed by the drivers, where we discovered that a single space at the end of the string (or anywhere in the string for that matter) can make or break the driver’s functionality</a:t>
            </a:r>
            <a:endParaRPr/>
          </a:p>
          <a:p>
            <a:pPr indent="-342900" lvl="0" marL="457200" rtl="0" algn="l">
              <a:spcBef>
                <a:spcPts val="0"/>
              </a:spcBef>
              <a:spcAft>
                <a:spcPts val="0"/>
              </a:spcAft>
              <a:buSzPts val="1800"/>
              <a:buChar char="●"/>
            </a:pPr>
            <a:r>
              <a:rPr lang="en"/>
              <a:t>All string input was made uniform and proper functioning of the drivers ensued</a:t>
            </a:r>
            <a:endParaRPr/>
          </a:p>
          <a:p>
            <a:pPr indent="0" lvl="0" marL="0" rtl="0" algn="l">
              <a:spcBef>
                <a:spcPts val="160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Lesson Learned: be precise with EVERYTHING, including end-of-line spaces</a:t>
            </a:r>
            <a:endParaRPr/>
          </a:p>
        </p:txBody>
      </p:sp>
      <p:pic>
        <p:nvPicPr>
          <p:cNvPr id="232" name="Google Shape;232;p36"/>
          <p:cNvPicPr preferRelativeResize="0"/>
          <p:nvPr/>
        </p:nvPicPr>
        <p:blipFill rotWithShape="1">
          <a:blip r:embed="rId3">
            <a:alphaModFix/>
          </a:blip>
          <a:srcRect b="19262" l="0" r="0" t="6652"/>
          <a:stretch/>
        </p:blipFill>
        <p:spPr>
          <a:xfrm>
            <a:off x="6665725" y="3227675"/>
            <a:ext cx="2008976" cy="14884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Communication is Key</a:t>
            </a:r>
            <a:endParaRPr/>
          </a:p>
        </p:txBody>
      </p:sp>
      <p:sp>
        <p:nvSpPr>
          <p:cNvPr id="238" name="Google Shape;238;p3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As our guest speaker, Joye Nettles, stated: “OVER communicate.”</a:t>
            </a:r>
            <a:endParaRPr/>
          </a:p>
          <a:p>
            <a:pPr indent="-317500" lvl="1" marL="914400" rtl="0" algn="l">
              <a:spcBef>
                <a:spcPts val="0"/>
              </a:spcBef>
              <a:spcAft>
                <a:spcPts val="0"/>
              </a:spcAft>
              <a:buSzPts val="1400"/>
              <a:buChar char="○"/>
            </a:pPr>
            <a:r>
              <a:rPr lang="en"/>
              <a:t>This is much better than wondering if you’ve communicated well enough.</a:t>
            </a:r>
            <a:endParaRPr/>
          </a:p>
          <a:p>
            <a:pPr indent="-342900" lvl="0" marL="457200" rtl="0" algn="l">
              <a:spcBef>
                <a:spcPts val="0"/>
              </a:spcBef>
              <a:spcAft>
                <a:spcPts val="0"/>
              </a:spcAft>
              <a:buSzPts val="1800"/>
              <a:buChar char="●"/>
            </a:pPr>
            <a:r>
              <a:rPr i="1" lang="en"/>
              <a:t>Especially</a:t>
            </a:r>
            <a:r>
              <a:rPr lang="en"/>
              <a:t> essential for working virtually in teams versus in-person</a:t>
            </a:r>
            <a:endParaRPr/>
          </a:p>
          <a:p>
            <a:pPr indent="-317500" lvl="1" marL="914400" rtl="0" algn="l">
              <a:spcBef>
                <a:spcPts val="0"/>
              </a:spcBef>
              <a:spcAft>
                <a:spcPts val="0"/>
              </a:spcAft>
              <a:buSzPts val="1400"/>
              <a:buChar char="○"/>
            </a:pPr>
            <a:r>
              <a:rPr lang="en"/>
              <a:t>More difficult to work together virtually where you cannot always see what other group members are doing</a:t>
            </a:r>
            <a:endParaRPr/>
          </a:p>
          <a:p>
            <a:pPr indent="-342900" lvl="0" marL="457200" rtl="0" algn="l">
              <a:spcBef>
                <a:spcPts val="0"/>
              </a:spcBef>
              <a:spcAft>
                <a:spcPts val="0"/>
              </a:spcAft>
              <a:buSzPts val="1800"/>
              <a:buChar char="●"/>
            </a:pPr>
            <a:r>
              <a:rPr lang="en"/>
              <a:t>We observed that better/more frequent communication leads to:</a:t>
            </a:r>
            <a:endParaRPr/>
          </a:p>
          <a:p>
            <a:pPr indent="-317500" lvl="1" marL="914400" rtl="0" algn="l">
              <a:spcBef>
                <a:spcPts val="0"/>
              </a:spcBef>
              <a:spcAft>
                <a:spcPts val="0"/>
              </a:spcAft>
              <a:buSzPts val="1400"/>
              <a:buChar char="○"/>
            </a:pPr>
            <a:r>
              <a:rPr lang="en"/>
              <a:t>Increased efficiency &amp;, therefore, increased productivity</a:t>
            </a:r>
            <a:endParaRPr/>
          </a:p>
          <a:p>
            <a:pPr indent="-317500" lvl="1" marL="914400" rtl="0" algn="l">
              <a:spcBef>
                <a:spcPts val="0"/>
              </a:spcBef>
              <a:spcAft>
                <a:spcPts val="0"/>
              </a:spcAft>
              <a:buSzPts val="1400"/>
              <a:buChar char="○"/>
            </a:pPr>
            <a:r>
              <a:rPr lang="en"/>
              <a:t>Less group member frustration and confusion</a:t>
            </a:r>
            <a:endParaRPr/>
          </a:p>
          <a:p>
            <a:pPr indent="-317500" lvl="1" marL="914400" rtl="0" algn="l">
              <a:spcBef>
                <a:spcPts val="0"/>
              </a:spcBef>
              <a:spcAft>
                <a:spcPts val="0"/>
              </a:spcAft>
              <a:buSzPts val="1400"/>
              <a:buChar char="○"/>
            </a:pPr>
            <a:r>
              <a:rPr lang="en"/>
              <a:t>More accountability</a:t>
            </a:r>
            <a:endParaRPr/>
          </a:p>
          <a:p>
            <a:pPr indent="0" lvl="0" marL="0" rtl="0" algn="l">
              <a:spcBef>
                <a:spcPts val="1600"/>
              </a:spcBef>
              <a:spcAft>
                <a:spcPts val="1600"/>
              </a:spcAft>
              <a:buNone/>
            </a:pPr>
            <a:r>
              <a:t/>
            </a:r>
            <a:endParaRPr/>
          </a:p>
        </p:txBody>
      </p:sp>
      <p:pic>
        <p:nvPicPr>
          <p:cNvPr id="239" name="Google Shape;239;p37"/>
          <p:cNvPicPr preferRelativeResize="0"/>
          <p:nvPr/>
        </p:nvPicPr>
        <p:blipFill>
          <a:blip r:embed="rId3">
            <a:alphaModFix/>
          </a:blip>
          <a:stretch>
            <a:fillRect/>
          </a:stretch>
        </p:blipFill>
        <p:spPr>
          <a:xfrm>
            <a:off x="6254850" y="2571750"/>
            <a:ext cx="2768250" cy="27682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Bug Found in OpenMRS Source Code</a:t>
            </a:r>
            <a:endParaRPr/>
          </a:p>
        </p:txBody>
      </p:sp>
      <p:sp>
        <p:nvSpPr>
          <p:cNvPr id="245" name="Google Shape;245;p3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“Add” method: when adding a single item to a filled list of length 1, the method returns an empty list (as opposed to a list with the one item)</a:t>
            </a:r>
            <a:endParaRPr/>
          </a:p>
          <a:p>
            <a:pPr indent="-317500" lvl="1" marL="914400" rtl="0" algn="l">
              <a:spcBef>
                <a:spcPts val="0"/>
              </a:spcBef>
              <a:spcAft>
                <a:spcPts val="0"/>
              </a:spcAft>
              <a:buSzPts val="1400"/>
              <a:buChar char="○"/>
            </a:pPr>
            <a:r>
              <a:rPr lang="en"/>
              <a:t>Circular Queue</a:t>
            </a:r>
            <a:endParaRPr/>
          </a:p>
          <a:p>
            <a:pPr indent="-317500" lvl="1" marL="914400" rtl="0" algn="l">
              <a:spcBef>
                <a:spcPts val="0"/>
              </a:spcBef>
              <a:spcAft>
                <a:spcPts val="0"/>
              </a:spcAft>
              <a:buSzPts val="1400"/>
              <a:buChar char="○"/>
            </a:pPr>
            <a:r>
              <a:rPr lang="en"/>
              <a:t>Causes exactly one failing test case</a:t>
            </a:r>
            <a:endParaRPr/>
          </a:p>
          <a:p>
            <a:pPr indent="-342900" lvl="0" marL="457200" rtl="0" algn="l">
              <a:spcBef>
                <a:spcPts val="0"/>
              </a:spcBef>
              <a:spcAft>
                <a:spcPts val="0"/>
              </a:spcAft>
              <a:buSzPts val="1800"/>
              <a:buChar char="●"/>
            </a:pPr>
            <a:r>
              <a:rPr lang="en"/>
              <a:t>Our next steps: reporting this bug to the OpenMRS GitHub repo</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Lesson Learned: It should never be </a:t>
            </a:r>
            <a:r>
              <a:rPr i="1" lang="en"/>
              <a:t>assumed</a:t>
            </a:r>
            <a:r>
              <a:rPr lang="en"/>
              <a:t> that code is correct.</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246" name="Google Shape;246;p38"/>
          <p:cNvPicPr preferRelativeResize="0"/>
          <p:nvPr/>
        </p:nvPicPr>
        <p:blipFill>
          <a:blip r:embed="rId3">
            <a:alphaModFix/>
          </a:blip>
          <a:stretch>
            <a:fillRect/>
          </a:stretch>
        </p:blipFill>
        <p:spPr>
          <a:xfrm>
            <a:off x="7503850" y="2913000"/>
            <a:ext cx="1441575" cy="1871476"/>
          </a:xfrm>
          <a:prstGeom prst="rect">
            <a:avLst/>
          </a:prstGeom>
          <a:noFill/>
          <a:ln>
            <a:noFill/>
          </a:ln>
        </p:spPr>
      </p:pic>
      <p:pic>
        <p:nvPicPr>
          <p:cNvPr id="247" name="Google Shape;247;p38"/>
          <p:cNvPicPr preferRelativeResize="0"/>
          <p:nvPr/>
        </p:nvPicPr>
        <p:blipFill>
          <a:blip r:embed="rId4">
            <a:alphaModFix/>
          </a:blip>
          <a:stretch>
            <a:fillRect/>
          </a:stretch>
        </p:blipFill>
        <p:spPr>
          <a:xfrm>
            <a:off x="895875" y="3241012"/>
            <a:ext cx="1823199" cy="12154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Miscellaneous Lessons Learned</a:t>
            </a:r>
            <a:endParaRPr/>
          </a:p>
        </p:txBody>
      </p:sp>
      <p:sp>
        <p:nvSpPr>
          <p:cNvPr id="253" name="Google Shape;253;p3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Clr>
                <a:srgbClr val="000000"/>
              </a:buClr>
              <a:buSzPts val="1400"/>
              <a:buFont typeface="Open Sans"/>
              <a:buChar char="●"/>
            </a:pPr>
            <a:r>
              <a:rPr lang="en" sz="1400">
                <a:solidFill>
                  <a:srgbClr val="000000"/>
                </a:solidFill>
              </a:rPr>
              <a:t>Make sure that code actually does its job (some of ours was bypassed originally).</a:t>
            </a:r>
            <a:endParaRPr sz="1400">
              <a:solidFill>
                <a:srgbClr val="000000"/>
              </a:solidFill>
            </a:endParaRPr>
          </a:p>
          <a:p>
            <a:pPr indent="-317500" lvl="0" marL="457200" rtl="0" algn="l">
              <a:lnSpc>
                <a:spcPct val="200000"/>
              </a:lnSpc>
              <a:spcBef>
                <a:spcPts val="0"/>
              </a:spcBef>
              <a:spcAft>
                <a:spcPts val="0"/>
              </a:spcAft>
              <a:buClr>
                <a:srgbClr val="000000"/>
              </a:buClr>
              <a:buSzPts val="1400"/>
              <a:buFont typeface="Open Sans"/>
              <a:buChar char="●"/>
            </a:pPr>
            <a:r>
              <a:rPr lang="en" sz="1400">
                <a:solidFill>
                  <a:srgbClr val="000000"/>
                </a:solidFill>
              </a:rPr>
              <a:t>Be prepared with your development environment from the beginning. Make sure master copies exist.</a:t>
            </a:r>
            <a:endParaRPr sz="1400">
              <a:solidFill>
                <a:srgbClr val="000000"/>
              </a:solidFill>
            </a:endParaRPr>
          </a:p>
          <a:p>
            <a:pPr indent="-317500" lvl="0" marL="457200" rtl="0" algn="l">
              <a:lnSpc>
                <a:spcPct val="200000"/>
              </a:lnSpc>
              <a:spcBef>
                <a:spcPts val="0"/>
              </a:spcBef>
              <a:spcAft>
                <a:spcPts val="0"/>
              </a:spcAft>
              <a:buClr>
                <a:srgbClr val="000000"/>
              </a:buClr>
              <a:buSzPts val="1400"/>
              <a:buFont typeface="Open Sans"/>
              <a:buChar char="●"/>
            </a:pPr>
            <a:r>
              <a:rPr lang="en" sz="1400">
                <a:solidFill>
                  <a:srgbClr val="000000"/>
                </a:solidFill>
              </a:rPr>
              <a:t>Bash scripting as a tool</a:t>
            </a:r>
            <a:endParaRPr sz="1400">
              <a:solidFill>
                <a:srgbClr val="000000"/>
              </a:solidFill>
            </a:endParaRPr>
          </a:p>
          <a:p>
            <a:pPr indent="-317500" lvl="0" marL="457200" rtl="0" algn="l">
              <a:lnSpc>
                <a:spcPct val="200000"/>
              </a:lnSpc>
              <a:spcBef>
                <a:spcPts val="0"/>
              </a:spcBef>
              <a:spcAft>
                <a:spcPts val="0"/>
              </a:spcAft>
              <a:buClr>
                <a:srgbClr val="000000"/>
              </a:buClr>
              <a:buSzPts val="1400"/>
              <a:buFont typeface="Arial"/>
              <a:buChar char="●"/>
            </a:pPr>
            <a:r>
              <a:rPr lang="en" sz="1400">
                <a:solidFill>
                  <a:srgbClr val="000000"/>
                </a:solidFill>
              </a:rPr>
              <a:t>Virtual machines running out of space for no reason</a:t>
            </a:r>
            <a:endParaRPr sz="1000">
              <a:solidFill>
                <a:srgbClr val="000000"/>
              </a:solidFill>
            </a:endParaRPr>
          </a:p>
          <a:p>
            <a:pPr indent="0" lvl="0" marL="0" rtl="0" algn="l">
              <a:lnSpc>
                <a:spcPct val="200000"/>
              </a:lnSpc>
              <a:spcBef>
                <a:spcPts val="1600"/>
              </a:spcBef>
              <a:spcAft>
                <a:spcPts val="0"/>
              </a:spcAft>
              <a:buNone/>
            </a:pPr>
            <a:r>
              <a:t/>
            </a:r>
            <a:endParaRPr sz="1400">
              <a:solidFill>
                <a:srgbClr val="000000"/>
              </a:solidFill>
            </a:endParaRPr>
          </a:p>
          <a:p>
            <a:pPr indent="0" lvl="0" marL="0" rtl="0" algn="l">
              <a:spcBef>
                <a:spcPts val="0"/>
              </a:spcBef>
              <a:spcAft>
                <a:spcPts val="1600"/>
              </a:spcAft>
              <a:buNone/>
            </a:pPr>
            <a:r>
              <a:t/>
            </a:r>
            <a:endParaRPr/>
          </a:p>
        </p:txBody>
      </p:sp>
      <p:pic>
        <p:nvPicPr>
          <p:cNvPr id="254" name="Google Shape;254;p39"/>
          <p:cNvPicPr preferRelativeResize="0"/>
          <p:nvPr/>
        </p:nvPicPr>
        <p:blipFill>
          <a:blip r:embed="rId3">
            <a:alphaModFix/>
          </a:blip>
          <a:stretch>
            <a:fillRect/>
          </a:stretch>
        </p:blipFill>
        <p:spPr>
          <a:xfrm>
            <a:off x="5876575" y="3392600"/>
            <a:ext cx="3031574" cy="136107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0"/>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Time for Questions!</a:t>
            </a:r>
            <a:endParaRPr/>
          </a:p>
        </p:txBody>
      </p:sp>
      <p:pic>
        <p:nvPicPr>
          <p:cNvPr id="260" name="Google Shape;260;p40"/>
          <p:cNvPicPr preferRelativeResize="0"/>
          <p:nvPr/>
        </p:nvPicPr>
        <p:blipFill>
          <a:blip r:embed="rId3">
            <a:alphaModFix/>
          </a:blip>
          <a:stretch>
            <a:fillRect/>
          </a:stretch>
        </p:blipFill>
        <p:spPr>
          <a:xfrm>
            <a:off x="3042338" y="2919100"/>
            <a:ext cx="3059315" cy="19718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OpenMRS</a:t>
            </a:r>
            <a:endParaRPr/>
          </a:p>
        </p:txBody>
      </p:sp>
      <p:sp>
        <p:nvSpPr>
          <p:cNvPr id="78" name="Google Shape;78;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An </a:t>
            </a:r>
            <a:r>
              <a:rPr lang="en" u="sng"/>
              <a:t>open source</a:t>
            </a:r>
            <a:r>
              <a:rPr lang="en"/>
              <a:t> project aiming to provide a basis for electronic medical record-keeping, particularly in the developing world. </a:t>
            </a:r>
            <a:endParaRPr/>
          </a:p>
          <a:p>
            <a:pPr indent="-342900" lvl="0" marL="457200" rtl="0" algn="l">
              <a:spcBef>
                <a:spcPts val="0"/>
              </a:spcBef>
              <a:spcAft>
                <a:spcPts val="0"/>
              </a:spcAft>
              <a:buSzPts val="1800"/>
              <a:buChar char="●"/>
            </a:pPr>
            <a:r>
              <a:rPr lang="en"/>
              <a:t>Th</a:t>
            </a:r>
            <a:r>
              <a:rPr lang="en">
                <a:latin typeface="Proxima Nova"/>
                <a:ea typeface="Proxima Nova"/>
                <a:cs typeface="Proxima Nova"/>
                <a:sym typeface="Proxima Nova"/>
              </a:rPr>
              <a:t>is project was written entirely in </a:t>
            </a:r>
            <a:r>
              <a:rPr lang="en" u="sng">
                <a:latin typeface="Proxima Nova"/>
                <a:ea typeface="Proxima Nova"/>
                <a:cs typeface="Proxima Nova"/>
                <a:sym typeface="Proxima Nova"/>
              </a:rPr>
              <a:t>Java</a:t>
            </a:r>
            <a:r>
              <a:rPr lang="en">
                <a:latin typeface="Proxima Nova"/>
                <a:ea typeface="Proxima Nova"/>
                <a:cs typeface="Proxima Nova"/>
                <a:sym typeface="Proxima Nova"/>
              </a:rPr>
              <a:t>, and, given the group’s proclivity for Java, we decided this project would be the best fit for us to test.</a:t>
            </a:r>
            <a:endParaRPr>
              <a:latin typeface="Proxima Nova"/>
              <a:ea typeface="Proxima Nova"/>
              <a:cs typeface="Proxima Nova"/>
              <a:sym typeface="Proxima Nova"/>
            </a:endParaRPr>
          </a:p>
          <a:p>
            <a:pPr indent="-342900" lvl="0" marL="457200" rtl="0" algn="l">
              <a:spcBef>
                <a:spcPts val="0"/>
              </a:spcBef>
              <a:spcAft>
                <a:spcPts val="0"/>
              </a:spcAft>
              <a:buSzPts val="1800"/>
              <a:buFont typeface="Proxima Nova"/>
              <a:buChar char="●"/>
            </a:pPr>
            <a:r>
              <a:rPr lang="en">
                <a:latin typeface="Proxima Nova"/>
                <a:ea typeface="Proxima Nova"/>
                <a:cs typeface="Proxima Nova"/>
                <a:sym typeface="Proxima Nova"/>
              </a:rPr>
              <a:t>In addition, the current climate regarding COVID-19, as well as other diseases known to decimate more developing countries (i.e. AIDS, tuberculosis, and malaria), made the decision to test this program much easier</a:t>
            </a:r>
            <a:r>
              <a:rPr lang="en"/>
              <a:t>.</a:t>
            </a:r>
            <a:endParaRPr baseline="-25000"/>
          </a:p>
        </p:txBody>
      </p:sp>
      <p:pic>
        <p:nvPicPr>
          <p:cNvPr id="79" name="Google Shape;79;p15"/>
          <p:cNvPicPr preferRelativeResize="0"/>
          <p:nvPr/>
        </p:nvPicPr>
        <p:blipFill>
          <a:blip r:embed="rId3">
            <a:alphaModFix/>
          </a:blip>
          <a:stretch>
            <a:fillRect/>
          </a:stretch>
        </p:blipFill>
        <p:spPr>
          <a:xfrm>
            <a:off x="7082775" y="3264150"/>
            <a:ext cx="1879376" cy="1879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Building OpenMRS</a:t>
            </a:r>
            <a:endParaRPr/>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Overall, building OpenMRS was a test in </a:t>
            </a:r>
            <a:r>
              <a:rPr lang="en"/>
              <a:t>perseverance,</a:t>
            </a:r>
            <a:r>
              <a:rPr lang="en"/>
              <a:t> as incomplete documentation and hidden requirements made it much harder than the documentation led it to believe.</a:t>
            </a:r>
            <a:endParaRPr/>
          </a:p>
          <a:p>
            <a:pPr indent="-342900" lvl="0" marL="457200" rtl="0" algn="l">
              <a:spcBef>
                <a:spcPts val="0"/>
              </a:spcBef>
              <a:spcAft>
                <a:spcPts val="0"/>
              </a:spcAft>
              <a:buSzPts val="1800"/>
              <a:buChar char="●"/>
            </a:pPr>
            <a:r>
              <a:rPr lang="en"/>
              <a:t>As a result, in building this, some additional considerations had to be made.</a:t>
            </a:r>
            <a:endParaRPr/>
          </a:p>
          <a:p>
            <a:pPr indent="-317500" lvl="1" marL="914400" rtl="0" algn="l">
              <a:spcBef>
                <a:spcPts val="0"/>
              </a:spcBef>
              <a:spcAft>
                <a:spcPts val="0"/>
              </a:spcAft>
              <a:buSzPts val="1400"/>
              <a:buChar char="○"/>
            </a:pPr>
            <a:r>
              <a:rPr lang="en"/>
              <a:t>i.e. changing our methods to be tested</a:t>
            </a:r>
            <a:endParaRPr/>
          </a:p>
        </p:txBody>
      </p:sp>
      <p:pic>
        <p:nvPicPr>
          <p:cNvPr id="86" name="Google Shape;86;p16"/>
          <p:cNvPicPr preferRelativeResize="0"/>
          <p:nvPr/>
        </p:nvPicPr>
        <p:blipFill>
          <a:blip r:embed="rId3">
            <a:alphaModFix/>
          </a:blip>
          <a:stretch>
            <a:fillRect/>
          </a:stretch>
        </p:blipFill>
        <p:spPr>
          <a:xfrm>
            <a:off x="7001600" y="2719950"/>
            <a:ext cx="1157575" cy="2260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Plan</a:t>
            </a:r>
            <a:endParaRPr/>
          </a:p>
        </p:txBody>
      </p:sp>
      <p:sp>
        <p:nvSpPr>
          <p:cNvPr id="92" name="Google Shape;92;p1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Looking through the OpenMRS codebase, we identified multiple points of weakness, however, we decided on testing the Thread Safe Circular First In First Out Queue program.</a:t>
            </a:r>
            <a:endParaRPr/>
          </a:p>
          <a:p>
            <a:pPr indent="-342900" lvl="0" marL="457200" rtl="0" algn="l">
              <a:spcBef>
                <a:spcPts val="0"/>
              </a:spcBef>
              <a:spcAft>
                <a:spcPts val="0"/>
              </a:spcAft>
              <a:buSzPts val="1800"/>
              <a:buChar char="●"/>
            </a:pPr>
            <a:r>
              <a:rPr lang="en"/>
              <a:t>This was due to low dependencies, their inherently public nature, ease of reading/understanding, in addition to ease of transport to the directory where the drivers were located and minimal code variance given the single source we’re pulling from.</a:t>
            </a:r>
            <a:endParaRPr/>
          </a:p>
          <a:p>
            <a:pPr indent="-342900" lvl="0" marL="457200" rtl="0" algn="l">
              <a:spcBef>
                <a:spcPts val="0"/>
              </a:spcBef>
              <a:spcAft>
                <a:spcPts val="0"/>
              </a:spcAft>
              <a:buSzPts val="1800"/>
              <a:buChar char="●"/>
            </a:pPr>
            <a:r>
              <a:rPr lang="en"/>
              <a:t>Our first choice, User.java, was found to be inconsistent with our needs, possessing a high number of dependencies, including external dependencies, which made testing extremely difficult.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Framework</a:t>
            </a:r>
            <a:endParaRPr/>
          </a:p>
        </p:txBody>
      </p:sp>
      <p:sp>
        <p:nvSpPr>
          <p:cNvPr id="98" name="Google Shape;98;p1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 order to broaden our scope of knowledge with various scripting languages, we elected to use the bash scripting language for the testing framework despite no prior experience in the bash language.</a:t>
            </a:r>
            <a:endParaRPr/>
          </a:p>
          <a:p>
            <a:pPr indent="-342900" lvl="0" marL="457200" rtl="0" algn="l">
              <a:spcBef>
                <a:spcPts val="0"/>
              </a:spcBef>
              <a:spcAft>
                <a:spcPts val="0"/>
              </a:spcAft>
              <a:buSzPts val="1800"/>
              <a:buChar char="●"/>
            </a:pPr>
            <a:r>
              <a:rPr lang="en"/>
              <a:t>In this, we learned a variety of methodologies for working with bash, including “returning” values and command substitution.</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99" name="Google Shape;99;p18"/>
          <p:cNvPicPr preferRelativeResize="0"/>
          <p:nvPr/>
        </p:nvPicPr>
        <p:blipFill>
          <a:blip r:embed="rId3">
            <a:alphaModFix/>
          </a:blip>
          <a:stretch>
            <a:fillRect/>
          </a:stretch>
        </p:blipFill>
        <p:spPr>
          <a:xfrm>
            <a:off x="6844248" y="2721099"/>
            <a:ext cx="2220102" cy="22235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1304850"/>
            <a:ext cx="85206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Demo 1</a:t>
            </a:r>
            <a:endParaRPr/>
          </a:p>
        </p:txBody>
      </p:sp>
      <p:sp>
        <p:nvSpPr>
          <p:cNvPr id="105" name="Google Shape;105;p19"/>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Framework and Passing Tests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Bash Script Highlights</a:t>
            </a:r>
            <a:endParaRPr/>
          </a:p>
        </p:txBody>
      </p:sp>
      <p:pic>
        <p:nvPicPr>
          <p:cNvPr id="111" name="Google Shape;111;p20"/>
          <p:cNvPicPr preferRelativeResize="0"/>
          <p:nvPr/>
        </p:nvPicPr>
        <p:blipFill>
          <a:blip r:embed="rId3">
            <a:alphaModFix/>
          </a:blip>
          <a:stretch>
            <a:fillRect/>
          </a:stretch>
        </p:blipFill>
        <p:spPr>
          <a:xfrm>
            <a:off x="4356450" y="561825"/>
            <a:ext cx="4550324" cy="487825"/>
          </a:xfrm>
          <a:prstGeom prst="rect">
            <a:avLst/>
          </a:prstGeom>
          <a:noFill/>
          <a:ln>
            <a:noFill/>
          </a:ln>
        </p:spPr>
      </p:pic>
      <p:pic>
        <p:nvPicPr>
          <p:cNvPr id="112" name="Google Shape;112;p20"/>
          <p:cNvPicPr preferRelativeResize="0"/>
          <p:nvPr/>
        </p:nvPicPr>
        <p:blipFill>
          <a:blip r:embed="rId4">
            <a:alphaModFix/>
          </a:blip>
          <a:stretch>
            <a:fillRect/>
          </a:stretch>
        </p:blipFill>
        <p:spPr>
          <a:xfrm>
            <a:off x="311700" y="1383175"/>
            <a:ext cx="5636968" cy="1520262"/>
          </a:xfrm>
          <a:prstGeom prst="rect">
            <a:avLst/>
          </a:prstGeom>
          <a:noFill/>
          <a:ln>
            <a:noFill/>
          </a:ln>
        </p:spPr>
      </p:pic>
      <p:pic>
        <p:nvPicPr>
          <p:cNvPr id="113" name="Google Shape;113;p20"/>
          <p:cNvPicPr preferRelativeResize="0"/>
          <p:nvPr/>
        </p:nvPicPr>
        <p:blipFill>
          <a:blip r:embed="rId5">
            <a:alphaModFix/>
          </a:blip>
          <a:stretch>
            <a:fillRect/>
          </a:stretch>
        </p:blipFill>
        <p:spPr>
          <a:xfrm>
            <a:off x="3208066" y="3134175"/>
            <a:ext cx="5806533" cy="1861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idx="1" type="body"/>
          </p:nvPr>
        </p:nvSpPr>
        <p:spPr>
          <a:xfrm>
            <a:off x="152400" y="4295425"/>
            <a:ext cx="5998800" cy="59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Method: contains</a:t>
            </a:r>
            <a:endParaRPr b="1"/>
          </a:p>
          <a:p>
            <a:pPr indent="0" lvl="0" marL="0" rtl="0" algn="l">
              <a:spcBef>
                <a:spcPts val="0"/>
              </a:spcBef>
              <a:spcAft>
                <a:spcPts val="0"/>
              </a:spcAft>
              <a:buNone/>
            </a:pPr>
            <a:r>
              <a:rPr b="1" lang="en" sz="1400"/>
              <a:t>Determines if the queue/array contains a given object</a:t>
            </a:r>
            <a:endParaRPr b="1" sz="1400"/>
          </a:p>
        </p:txBody>
      </p:sp>
      <p:pic>
        <p:nvPicPr>
          <p:cNvPr id="119" name="Google Shape;119;p21"/>
          <p:cNvPicPr preferRelativeResize="0"/>
          <p:nvPr/>
        </p:nvPicPr>
        <p:blipFill rotWithShape="1">
          <a:blip r:embed="rId3">
            <a:alphaModFix/>
          </a:blip>
          <a:srcRect b="40737" l="0" r="0" t="0"/>
          <a:stretch/>
        </p:blipFill>
        <p:spPr>
          <a:xfrm>
            <a:off x="152400" y="152400"/>
            <a:ext cx="5330225" cy="3147899"/>
          </a:xfrm>
          <a:prstGeom prst="rect">
            <a:avLst/>
          </a:prstGeom>
          <a:noFill/>
          <a:ln>
            <a:noFill/>
          </a:ln>
        </p:spPr>
      </p:pic>
      <p:pic>
        <p:nvPicPr>
          <p:cNvPr id="120" name="Google Shape;120;p21"/>
          <p:cNvPicPr preferRelativeResize="0"/>
          <p:nvPr/>
        </p:nvPicPr>
        <p:blipFill rotWithShape="1">
          <a:blip r:embed="rId3">
            <a:alphaModFix/>
          </a:blip>
          <a:srcRect b="0" l="0" r="0" t="59679"/>
          <a:stretch/>
        </p:blipFill>
        <p:spPr>
          <a:xfrm>
            <a:off x="3871225" y="2771925"/>
            <a:ext cx="4805725" cy="1930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