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verage" panose="020B0604020202020204" charset="0"/>
      <p:regular r:id="rId17"/>
    </p:embeddedFont>
    <p:embeddedFont>
      <p:font typeface="Oswald"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efa72756a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efa72756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efa72756a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efa72756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efa72756a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efa72756a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efa72756a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efa72756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efa72756a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efa72756a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efa72756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efa72756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efa72756a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aefa72756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efa72756a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efa72756a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efa72756a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efa72756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efa72756a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efa72756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efa72756a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efa72756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efa72756a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efa72756a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efa72756a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efa72756a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a:spLocks noGrp="1"/>
          </p:cNvSpPr>
          <p:nvPr>
            <p:ph type="ctrTitle"/>
          </p:nvPr>
        </p:nvSpPr>
        <p:spPr>
          <a:xfrm>
            <a:off x="3019500" y="1662150"/>
            <a:ext cx="3105300" cy="18192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Clr>
                <a:srgbClr val="616161"/>
              </a:buClr>
              <a:buSzPts val="3600"/>
              <a:buNone/>
              <a:defRPr sz="3600">
                <a:solidFill>
                  <a:srgbClr val="616161"/>
                </a:solidFill>
              </a:defRPr>
            </a:lvl1pPr>
            <a:lvl2pPr lvl="1" algn="ctr">
              <a:lnSpc>
                <a:spcPct val="100000"/>
              </a:lnSpc>
              <a:spcBef>
                <a:spcPts val="0"/>
              </a:spcBef>
              <a:spcAft>
                <a:spcPts val="0"/>
              </a:spcAft>
              <a:buClr>
                <a:srgbClr val="616161"/>
              </a:buClr>
              <a:buSzPts val="3600"/>
              <a:buNone/>
              <a:defRPr sz="3600">
                <a:solidFill>
                  <a:srgbClr val="616161"/>
                </a:solidFill>
              </a:defRPr>
            </a:lvl2pPr>
            <a:lvl3pPr lvl="2" algn="ctr">
              <a:lnSpc>
                <a:spcPct val="100000"/>
              </a:lnSpc>
              <a:spcBef>
                <a:spcPts val="0"/>
              </a:spcBef>
              <a:spcAft>
                <a:spcPts val="0"/>
              </a:spcAft>
              <a:buClr>
                <a:srgbClr val="616161"/>
              </a:buClr>
              <a:buSzPts val="3600"/>
              <a:buNone/>
              <a:defRPr sz="3600">
                <a:solidFill>
                  <a:srgbClr val="616161"/>
                </a:solidFill>
              </a:defRPr>
            </a:lvl3pPr>
            <a:lvl4pPr lvl="3" algn="ctr">
              <a:lnSpc>
                <a:spcPct val="100000"/>
              </a:lnSpc>
              <a:spcBef>
                <a:spcPts val="0"/>
              </a:spcBef>
              <a:spcAft>
                <a:spcPts val="0"/>
              </a:spcAft>
              <a:buClr>
                <a:srgbClr val="616161"/>
              </a:buClr>
              <a:buSzPts val="3600"/>
              <a:buNone/>
              <a:defRPr sz="3600">
                <a:solidFill>
                  <a:srgbClr val="616161"/>
                </a:solidFill>
              </a:defRPr>
            </a:lvl4pPr>
            <a:lvl5pPr lvl="4" algn="ctr">
              <a:lnSpc>
                <a:spcPct val="100000"/>
              </a:lnSpc>
              <a:spcBef>
                <a:spcPts val="0"/>
              </a:spcBef>
              <a:spcAft>
                <a:spcPts val="0"/>
              </a:spcAft>
              <a:buClr>
                <a:srgbClr val="616161"/>
              </a:buClr>
              <a:buSzPts val="3600"/>
              <a:buNone/>
              <a:defRPr sz="3600">
                <a:solidFill>
                  <a:srgbClr val="616161"/>
                </a:solidFill>
              </a:defRPr>
            </a:lvl5pPr>
            <a:lvl6pPr lvl="5" algn="ctr">
              <a:lnSpc>
                <a:spcPct val="100000"/>
              </a:lnSpc>
              <a:spcBef>
                <a:spcPts val="0"/>
              </a:spcBef>
              <a:spcAft>
                <a:spcPts val="0"/>
              </a:spcAft>
              <a:buClr>
                <a:srgbClr val="616161"/>
              </a:buClr>
              <a:buSzPts val="3600"/>
              <a:buNone/>
              <a:defRPr sz="3600">
                <a:solidFill>
                  <a:srgbClr val="616161"/>
                </a:solidFill>
              </a:defRPr>
            </a:lvl6pPr>
            <a:lvl7pPr lvl="6" algn="ctr">
              <a:lnSpc>
                <a:spcPct val="100000"/>
              </a:lnSpc>
              <a:spcBef>
                <a:spcPts val="0"/>
              </a:spcBef>
              <a:spcAft>
                <a:spcPts val="0"/>
              </a:spcAft>
              <a:buClr>
                <a:srgbClr val="616161"/>
              </a:buClr>
              <a:buSzPts val="3600"/>
              <a:buNone/>
              <a:defRPr sz="3600">
                <a:solidFill>
                  <a:srgbClr val="616161"/>
                </a:solidFill>
              </a:defRPr>
            </a:lvl7pPr>
            <a:lvl8pPr lvl="7" algn="ctr">
              <a:lnSpc>
                <a:spcPct val="100000"/>
              </a:lnSpc>
              <a:spcBef>
                <a:spcPts val="0"/>
              </a:spcBef>
              <a:spcAft>
                <a:spcPts val="0"/>
              </a:spcAft>
              <a:buClr>
                <a:srgbClr val="616161"/>
              </a:buClr>
              <a:buSzPts val="3600"/>
              <a:buNone/>
              <a:defRPr sz="3600">
                <a:solidFill>
                  <a:srgbClr val="616161"/>
                </a:solidFill>
              </a:defRPr>
            </a:lvl8pPr>
            <a:lvl9pPr lvl="8" algn="ctr">
              <a:lnSpc>
                <a:spcPct val="100000"/>
              </a:lnSpc>
              <a:spcBef>
                <a:spcPts val="0"/>
              </a:spcBef>
              <a:spcAft>
                <a:spcPts val="0"/>
              </a:spcAft>
              <a:buClr>
                <a:srgbClr val="616161"/>
              </a:buClr>
              <a:buSzPts val="3600"/>
              <a:buNone/>
              <a:defRPr sz="3600">
                <a:solidFill>
                  <a:srgbClr val="616161"/>
                </a:solidFill>
              </a:defRPr>
            </a:lvl9pPr>
          </a:lstStyle>
          <a:p>
            <a:endParaRPr/>
          </a:p>
        </p:txBody>
      </p:sp>
      <p:sp>
        <p:nvSpPr>
          <p:cNvPr id="58" name="Google Shape;58;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OPENMRS	</a:t>
            </a:r>
            <a:endParaRPr/>
          </a:p>
        </p:txBody>
      </p:sp>
      <p:sp>
        <p:nvSpPr>
          <p:cNvPr id="64" name="Google Shape;64;p14"/>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TEAM 7: Jayton Fee, Violet Smith and Thomas Marshall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Fault Injections</a:t>
            </a:r>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Fault Injection 1:</a:t>
            </a:r>
            <a:endParaRPr/>
          </a:p>
          <a:p>
            <a:pPr marL="914400" lvl="1" indent="-317500" algn="l" rtl="0">
              <a:spcBef>
                <a:spcPts val="0"/>
              </a:spcBef>
              <a:spcAft>
                <a:spcPts val="0"/>
              </a:spcAft>
              <a:buSzPts val="1400"/>
              <a:buAutoNum type="alphaLcPeriod"/>
            </a:pPr>
            <a:r>
              <a:rPr lang="en"/>
              <a:t>File: UserByNameComparator.java</a:t>
            </a:r>
            <a:endParaRPr/>
          </a:p>
          <a:p>
            <a:pPr marL="914400" lvl="1" indent="-317500" algn="l" rtl="0">
              <a:spcBef>
                <a:spcPts val="0"/>
              </a:spcBef>
              <a:spcAft>
                <a:spcPts val="0"/>
              </a:spcAft>
              <a:buSzPts val="1400"/>
              <a:buAutoNum type="alphaLcPeriod"/>
            </a:pPr>
            <a:r>
              <a:rPr lang="en"/>
              <a:t>In line 35 change ‘==’ to ‘!=’ inside the if statement.</a:t>
            </a:r>
            <a:endParaRPr/>
          </a:p>
          <a:p>
            <a:pPr marL="914400" lvl="1" indent="-317500" algn="l" rtl="0">
              <a:spcBef>
                <a:spcPts val="0"/>
              </a:spcBef>
              <a:spcAft>
                <a:spcPts val="0"/>
              </a:spcAft>
              <a:buSzPts val="1400"/>
              <a:buAutoNum type="alphaLcPeriod"/>
            </a:pPr>
            <a:r>
              <a:rPr lang="en"/>
              <a:t>Expected Test Failure: Test 25</a:t>
            </a:r>
            <a:endParaRPr/>
          </a:p>
          <a:p>
            <a:pPr marL="914400" lvl="1" indent="-317500" algn="l" rtl="0">
              <a:spcBef>
                <a:spcPts val="0"/>
              </a:spcBef>
              <a:spcAft>
                <a:spcPts val="0"/>
              </a:spcAft>
              <a:buSzPts val="1400"/>
              <a:buAutoNum type="alphaLcPeriod"/>
            </a:pPr>
            <a:r>
              <a:rPr lang="en"/>
              <a:t>Result: Test Failed</a:t>
            </a:r>
            <a:endParaRPr/>
          </a:p>
          <a:p>
            <a:pPr marL="91440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
              <a:t>Fault Injection 2:</a:t>
            </a:r>
            <a:endParaRPr/>
          </a:p>
          <a:p>
            <a:pPr marL="914400" lvl="1" indent="-317500" algn="l" rtl="0">
              <a:spcBef>
                <a:spcPts val="0"/>
              </a:spcBef>
              <a:spcAft>
                <a:spcPts val="0"/>
              </a:spcAft>
              <a:buSzPts val="1400"/>
              <a:buAutoNum type="alphaLcPeriod"/>
            </a:pPr>
            <a:r>
              <a:rPr lang="en"/>
              <a:t>File: DoubleRange.java</a:t>
            </a:r>
            <a:endParaRPr/>
          </a:p>
          <a:p>
            <a:pPr marL="914400" lvl="1" indent="-317500" algn="l" rtl="0">
              <a:spcBef>
                <a:spcPts val="0"/>
              </a:spcBef>
              <a:spcAft>
                <a:spcPts val="0"/>
              </a:spcAft>
              <a:buSzPts val="1400"/>
              <a:buAutoNum type="alphaLcPeriod"/>
            </a:pPr>
            <a:r>
              <a:rPr lang="en"/>
              <a:t>In line 120 change ‘&lt;=’ to ‘&gt;=’ inside the if statement.</a:t>
            </a:r>
            <a:endParaRPr/>
          </a:p>
          <a:p>
            <a:pPr marL="914400" lvl="1" indent="-317500" algn="l" rtl="0">
              <a:spcBef>
                <a:spcPts val="0"/>
              </a:spcBef>
              <a:spcAft>
                <a:spcPts val="0"/>
              </a:spcAft>
              <a:buSzPts val="1400"/>
              <a:buAutoNum type="alphaLcPeriod"/>
            </a:pPr>
            <a:r>
              <a:rPr lang="en"/>
              <a:t>Expected Test Failure: Test 13</a:t>
            </a:r>
            <a:endParaRPr/>
          </a:p>
          <a:p>
            <a:pPr marL="914400" lvl="1" indent="-317500" algn="l" rtl="0">
              <a:spcBef>
                <a:spcPts val="0"/>
              </a:spcBef>
              <a:spcAft>
                <a:spcPts val="0"/>
              </a:spcAft>
              <a:buSzPts val="1400"/>
              <a:buAutoNum type="alphaLcPeriod"/>
            </a:pPr>
            <a:r>
              <a:rPr lang="en"/>
              <a:t>Result: Test Failed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Fault Injections</a:t>
            </a:r>
            <a:endParaRPr/>
          </a:p>
        </p:txBody>
      </p:sp>
      <p:sp>
        <p:nvSpPr>
          <p:cNvPr id="124" name="Google Shape;124;p24"/>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startAt="3"/>
            </a:pPr>
            <a:r>
              <a:rPr lang="en"/>
              <a:t>Fault Injection 3:</a:t>
            </a:r>
            <a:endParaRPr/>
          </a:p>
          <a:p>
            <a:pPr marL="914400" lvl="1" indent="-317500" algn="l" rtl="0">
              <a:spcBef>
                <a:spcPts val="0"/>
              </a:spcBef>
              <a:spcAft>
                <a:spcPts val="0"/>
              </a:spcAft>
              <a:buSzPts val="1400"/>
              <a:buAutoNum type="alphaLcPeriod"/>
            </a:pPr>
            <a:r>
              <a:rPr lang="en"/>
              <a:t>File: Format.java</a:t>
            </a:r>
            <a:endParaRPr/>
          </a:p>
          <a:p>
            <a:pPr marL="914400" lvl="1" indent="-317500" algn="l" rtl="0">
              <a:spcBef>
                <a:spcPts val="0"/>
              </a:spcBef>
              <a:spcAft>
                <a:spcPts val="0"/>
              </a:spcAft>
              <a:buSzPts val="1400"/>
              <a:buAutoNum type="alphaLcPeriod"/>
            </a:pPr>
            <a:r>
              <a:rPr lang="en"/>
              <a:t>In line 37 change the ‘!=’ to ‘==’ in the if statement.</a:t>
            </a:r>
            <a:endParaRPr/>
          </a:p>
          <a:p>
            <a:pPr marL="914400" lvl="1" indent="-317500" algn="l" rtl="0">
              <a:spcBef>
                <a:spcPts val="0"/>
              </a:spcBef>
              <a:spcAft>
                <a:spcPts val="0"/>
              </a:spcAft>
              <a:buSzPts val="1400"/>
              <a:buAutoNum type="alphaLcPeriod"/>
            </a:pPr>
            <a:r>
              <a:rPr lang="en"/>
              <a:t>Expected Test Failure: Test 22</a:t>
            </a:r>
            <a:endParaRPr/>
          </a:p>
          <a:p>
            <a:pPr marL="914400" lvl="1" indent="-317500" algn="l" rtl="0">
              <a:spcBef>
                <a:spcPts val="0"/>
              </a:spcBef>
              <a:spcAft>
                <a:spcPts val="0"/>
              </a:spcAft>
              <a:buSzPts val="1400"/>
              <a:buAutoNum type="alphaLcPeriod"/>
            </a:pPr>
            <a:r>
              <a:rPr lang="en"/>
              <a:t>Result: NullPointerException</a:t>
            </a:r>
            <a:endParaRPr/>
          </a:p>
          <a:p>
            <a:pPr marL="457200" lvl="0" indent="-342900" algn="l" rtl="0">
              <a:spcBef>
                <a:spcPts val="0"/>
              </a:spcBef>
              <a:spcAft>
                <a:spcPts val="0"/>
              </a:spcAft>
              <a:buSzPts val="1800"/>
              <a:buAutoNum type="arabicPeriod" startAt="3"/>
            </a:pPr>
            <a:r>
              <a:rPr lang="en"/>
              <a:t> Fault Injection 4:</a:t>
            </a:r>
            <a:endParaRPr/>
          </a:p>
          <a:p>
            <a:pPr marL="914400" lvl="1" indent="-317500" algn="l" rtl="0">
              <a:spcBef>
                <a:spcPts val="0"/>
              </a:spcBef>
              <a:spcAft>
                <a:spcPts val="0"/>
              </a:spcAft>
              <a:buSzPts val="1400"/>
              <a:buAutoNum type="alphaLcPeriod"/>
            </a:pPr>
            <a:r>
              <a:rPr lang="en"/>
              <a:t>File: Format.java</a:t>
            </a:r>
            <a:endParaRPr/>
          </a:p>
          <a:p>
            <a:pPr marL="914400" lvl="1" indent="-317500" algn="l" rtl="0">
              <a:spcBef>
                <a:spcPts val="0"/>
              </a:spcBef>
              <a:spcAft>
                <a:spcPts val="0"/>
              </a:spcAft>
              <a:buSzPts val="1400"/>
              <a:buAutoNum type="alphaLcPeriod"/>
            </a:pPr>
            <a:r>
              <a:rPr lang="en"/>
              <a:t>In line 45 change ‘return “” + (d)’ to ‘return “ + (d)”’.</a:t>
            </a:r>
            <a:endParaRPr/>
          </a:p>
          <a:p>
            <a:pPr marL="914400" lvl="1" indent="-317500" algn="l" rtl="0">
              <a:spcBef>
                <a:spcPts val="0"/>
              </a:spcBef>
              <a:spcAft>
                <a:spcPts val="0"/>
              </a:spcAft>
              <a:buSzPts val="1400"/>
              <a:buAutoNum type="alphaLcPeriod"/>
            </a:pPr>
            <a:r>
              <a:rPr lang="en"/>
              <a:t>Expected Test Failure: Test 23</a:t>
            </a:r>
            <a:endParaRPr/>
          </a:p>
          <a:p>
            <a:pPr marL="914400" lvl="1" indent="-317500" algn="l" rtl="0">
              <a:spcBef>
                <a:spcPts val="0"/>
              </a:spcBef>
              <a:spcAft>
                <a:spcPts val="0"/>
              </a:spcAft>
              <a:buSzPts val="1400"/>
              <a:buAutoNum type="alphaLcPeriod"/>
            </a:pPr>
            <a:r>
              <a:rPr lang="en"/>
              <a:t>Result: Test Failed</a:t>
            </a:r>
            <a:endParaRPr/>
          </a:p>
          <a:p>
            <a:pPr marL="457200" lvl="0" indent="-342900" algn="l" rtl="0">
              <a:spcBef>
                <a:spcPts val="0"/>
              </a:spcBef>
              <a:spcAft>
                <a:spcPts val="0"/>
              </a:spcAft>
              <a:buSzPts val="1800"/>
              <a:buAutoNum type="arabicPeriod" startAt="3"/>
            </a:pPr>
            <a:r>
              <a:rPr lang="en"/>
              <a:t>Fault Injection 5:</a:t>
            </a:r>
            <a:endParaRPr/>
          </a:p>
          <a:p>
            <a:pPr marL="914400" lvl="1" indent="-317500" algn="l" rtl="0">
              <a:spcBef>
                <a:spcPts val="0"/>
              </a:spcBef>
              <a:spcAft>
                <a:spcPts val="0"/>
              </a:spcAft>
              <a:buSzPts val="1400"/>
              <a:buAutoNum type="alphaLcPeriod"/>
            </a:pPr>
            <a:r>
              <a:rPr lang="en"/>
              <a:t>File: DoubleRange.java</a:t>
            </a:r>
            <a:endParaRPr/>
          </a:p>
          <a:p>
            <a:pPr marL="914400" lvl="1" indent="-317500" algn="l" rtl="0">
              <a:spcBef>
                <a:spcPts val="0"/>
              </a:spcBef>
              <a:spcAft>
                <a:spcPts val="0"/>
              </a:spcAft>
              <a:buSzPts val="1400"/>
              <a:buAutoNum type="alphaLcPeriod"/>
            </a:pPr>
            <a:r>
              <a:rPr lang="en"/>
              <a:t>In line 133 change ‘true’ to ‘false in the final return statement.</a:t>
            </a:r>
            <a:endParaRPr/>
          </a:p>
          <a:p>
            <a:pPr marL="914400" lvl="1" indent="-317500" algn="l" rtl="0">
              <a:spcBef>
                <a:spcPts val="0"/>
              </a:spcBef>
              <a:spcAft>
                <a:spcPts val="0"/>
              </a:spcAft>
              <a:buSzPts val="1400"/>
              <a:buAutoNum type="alphaLcPeriod"/>
            </a:pPr>
            <a:r>
              <a:rPr lang="en"/>
              <a:t>Expected Test Failure: Test 16</a:t>
            </a:r>
            <a:endParaRPr/>
          </a:p>
          <a:p>
            <a:pPr marL="914400" lvl="1" indent="-317500" algn="l" rtl="0">
              <a:spcBef>
                <a:spcPts val="0"/>
              </a:spcBef>
              <a:spcAft>
                <a:spcPts val="0"/>
              </a:spcAft>
              <a:buSzPts val="1400"/>
              <a:buAutoNum type="alphaLcPeriod"/>
            </a:pPr>
            <a:r>
              <a:rPr lang="en"/>
              <a:t>Result: Test Failed </a:t>
            </a:r>
            <a:endParaRPr/>
          </a:p>
          <a:p>
            <a:pPr marL="91440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Lessons Learned</a:t>
            </a:r>
            <a:endParaRPr/>
          </a:p>
        </p:txBody>
      </p:sp>
      <p:sp>
        <p:nvSpPr>
          <p:cNvPr id="130" name="Google Shape;13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BASH application</a:t>
            </a:r>
            <a:endParaRPr/>
          </a:p>
          <a:p>
            <a:pPr marL="0" lvl="0" indent="0" algn="l" rtl="0">
              <a:spcBef>
                <a:spcPts val="1600"/>
              </a:spcBef>
              <a:spcAft>
                <a:spcPts val="0"/>
              </a:spcAft>
              <a:buNone/>
            </a:pPr>
            <a:r>
              <a:rPr lang="en"/>
              <a:t>Terminal applications</a:t>
            </a:r>
            <a:endParaRPr/>
          </a:p>
          <a:p>
            <a:pPr marL="0" lvl="0" indent="0" algn="l" rtl="0">
              <a:spcBef>
                <a:spcPts val="1600"/>
              </a:spcBef>
              <a:spcAft>
                <a:spcPts val="0"/>
              </a:spcAft>
              <a:buNone/>
            </a:pPr>
            <a:r>
              <a:rPr lang="en"/>
              <a:t>Java Testing Automation</a:t>
            </a:r>
            <a:endParaRPr/>
          </a:p>
          <a:p>
            <a:pPr marL="0" lvl="0" indent="0" algn="l" rtl="0">
              <a:spcBef>
                <a:spcPts val="1600"/>
              </a:spcBef>
              <a:spcAft>
                <a:spcPts val="0"/>
              </a:spcAft>
              <a:buNone/>
            </a:pPr>
            <a:r>
              <a:rPr lang="en"/>
              <a:t>HTML code application in combination with BASH scripting</a:t>
            </a: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6"/>
          <p:cNvPicPr preferRelativeResize="0"/>
          <p:nvPr/>
        </p:nvPicPr>
        <p:blipFill rotWithShape="1">
          <a:blip r:embed="rId3">
            <a:alphaModFix amt="90000"/>
          </a:blip>
          <a:srcRect l="5869" r="5869"/>
          <a:stretch/>
        </p:blipFill>
        <p:spPr>
          <a:xfrm>
            <a:off x="150" y="0"/>
            <a:ext cx="4571924" cy="5143497"/>
          </a:xfrm>
          <a:prstGeom prst="rect">
            <a:avLst/>
          </a:prstGeom>
          <a:noFill/>
          <a:ln>
            <a:noFill/>
          </a:ln>
        </p:spPr>
      </p:pic>
      <p:pic>
        <p:nvPicPr>
          <p:cNvPr id="136" name="Google Shape;136;p26"/>
          <p:cNvPicPr preferRelativeResize="0"/>
          <p:nvPr/>
        </p:nvPicPr>
        <p:blipFill rotWithShape="1">
          <a:blip r:embed="rId4">
            <a:alphaModFix amt="90000"/>
          </a:blip>
          <a:srcRect t="2963" b="2963"/>
          <a:stretch/>
        </p:blipFill>
        <p:spPr>
          <a:xfrm>
            <a:off x="4572075" y="0"/>
            <a:ext cx="4571930" cy="5143499"/>
          </a:xfrm>
          <a:prstGeom prst="rect">
            <a:avLst/>
          </a:prstGeom>
          <a:noFill/>
          <a:ln>
            <a:noFill/>
          </a:ln>
        </p:spPr>
      </p:pic>
      <p:sp>
        <p:nvSpPr>
          <p:cNvPr id="137" name="Google Shape;137;p26"/>
          <p:cNvSpPr/>
          <p:nvPr/>
        </p:nvSpPr>
        <p:spPr>
          <a:xfrm>
            <a:off x="2571750" y="571500"/>
            <a:ext cx="4000500" cy="4000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txBox="1">
            <a:spLocks noGrp="1"/>
          </p:cNvSpPr>
          <p:nvPr>
            <p:ph type="ctrTitle"/>
          </p:nvPr>
        </p:nvSpPr>
        <p:spPr>
          <a:xfrm>
            <a:off x="3019500" y="1662150"/>
            <a:ext cx="3105300" cy="181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1791900" y="1729650"/>
            <a:ext cx="5560200" cy="168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0"/>
              <a:t>Questions?</a:t>
            </a:r>
            <a:endParaRPr sz="10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OpenMRS?</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OpenMRS is a patient based medical record system focusing on giving providers a free customizable electronic medical record system.</a:t>
            </a:r>
            <a:endParaRPr/>
          </a:p>
          <a:p>
            <a:pPr marL="0" lvl="0" indent="0" algn="l" rtl="0">
              <a:spcBef>
                <a:spcPts val="1600"/>
              </a:spcBef>
              <a:spcAft>
                <a:spcPts val="1600"/>
              </a:spcAft>
              <a:buNone/>
            </a:pPr>
            <a:r>
              <a:rPr lang="en"/>
              <a:t>The mission of OpenMRS is to improve health care delivery in resource-constrained environments by coordinating a global community that creates a robust, scalable, user-driven, open source medical record system platform.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OpenMRS?</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OpenMRS is making a difference in the world today. They are currently working with health care providers to help track and treat Covid-19 patients today.</a:t>
            </a:r>
            <a:endParaRPr/>
          </a:p>
          <a:p>
            <a:pPr marL="0" lvl="0" indent="0" algn="l" rtl="0">
              <a:spcBef>
                <a:spcPts val="1600"/>
              </a:spcBef>
              <a:spcAft>
                <a:spcPts val="0"/>
              </a:spcAft>
              <a:buNone/>
            </a:pPr>
            <a:r>
              <a:rPr lang="en"/>
              <a:t>OpenMRS is a java application.</a:t>
            </a:r>
            <a:endParaRPr/>
          </a:p>
          <a:p>
            <a:pPr marL="0" lvl="0" indent="0" algn="l" rtl="0">
              <a:spcBef>
                <a:spcPts val="1600"/>
              </a:spcBef>
              <a:spcAft>
                <a:spcPts val="0"/>
              </a:spcAft>
              <a:buNone/>
            </a:pPr>
            <a:r>
              <a:rPr lang="en"/>
              <a:t>The project is capable to run on a local computer without needing servers and is not resource demanding.</a:t>
            </a:r>
            <a:endParaRPr/>
          </a:p>
          <a:p>
            <a:pPr marL="0" lvl="0" indent="0" algn="l" rtl="0">
              <a:spcBef>
                <a:spcPts val="1600"/>
              </a:spcBef>
              <a:spcAft>
                <a:spcPts val="1600"/>
              </a:spcAft>
              <a:buNone/>
            </a:pPr>
            <a:r>
              <a:rPr lang="en"/>
              <a:t>Excellent documentation that allowed our team to easily download and run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 Framework</a:t>
            </a:r>
            <a:endParaRPr/>
          </a:p>
        </p:txBody>
      </p:sp>
      <p:sp>
        <p:nvSpPr>
          <p:cNvPr id="82" name="Google Shape;82;p17"/>
          <p:cNvSpPr txBox="1">
            <a:spLocks noGrp="1"/>
          </p:cNvSpPr>
          <p:nvPr>
            <p:ph type="body" idx="1"/>
          </p:nvPr>
        </p:nvSpPr>
        <p:spPr>
          <a:xfrm>
            <a:off x="311700" y="1152475"/>
            <a:ext cx="8520600" cy="3885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The current testing framework is designed to be completely relative, so provided the user follows our instructions properly, no adjustments to the script should be necessary to account for different users.</a:t>
            </a:r>
            <a:endParaRPr sz="1400"/>
          </a:p>
          <a:p>
            <a:pPr marL="457200" lvl="0" indent="-317500" algn="l" rtl="0">
              <a:spcBef>
                <a:spcPts val="0"/>
              </a:spcBef>
              <a:spcAft>
                <a:spcPts val="0"/>
              </a:spcAft>
              <a:buSzPts val="1400"/>
              <a:buChar char="●"/>
            </a:pPr>
            <a:r>
              <a:rPr lang="en" sz="1400"/>
              <a:t>The scripts starts by wiping the finalResults.html and result.txt files to prepare for the new outputs</a:t>
            </a:r>
            <a:endParaRPr sz="1400"/>
          </a:p>
          <a:p>
            <a:pPr marL="457200" lvl="0" indent="-317500" algn="l" rtl="0">
              <a:spcBef>
                <a:spcPts val="0"/>
              </a:spcBef>
              <a:spcAft>
                <a:spcPts val="0"/>
              </a:spcAft>
              <a:buSzPts val="1400"/>
              <a:buChar char="●"/>
            </a:pPr>
            <a:r>
              <a:rPr lang="en" sz="1400"/>
              <a:t>Next, the script navigates to the test case text files and iterates through each file in the testCases directory. To help the user know how far the script has gotten it also prints what test case it is currently viewing as well.</a:t>
            </a:r>
            <a:endParaRPr sz="1400"/>
          </a:p>
          <a:p>
            <a:pPr marL="457200" lvl="0" indent="-317500" algn="l" rtl="0">
              <a:spcBef>
                <a:spcPts val="0"/>
              </a:spcBef>
              <a:spcAft>
                <a:spcPts val="0"/>
              </a:spcAft>
              <a:buSzPts val="1400"/>
              <a:buChar char="●"/>
            </a:pPr>
            <a:r>
              <a:rPr lang="en" sz="1400"/>
              <a:t>The script will create an array of seven parts, each one being a line found in each text file.</a:t>
            </a:r>
            <a:endParaRPr sz="1400"/>
          </a:p>
          <a:p>
            <a:pPr marL="457200" lvl="0" indent="-317500" algn="l" rtl="0">
              <a:spcBef>
                <a:spcPts val="0"/>
              </a:spcBef>
              <a:spcAft>
                <a:spcPts val="0"/>
              </a:spcAft>
              <a:buSzPts val="1400"/>
              <a:buChar char="●"/>
            </a:pPr>
            <a:r>
              <a:rPr lang="en" sz="1400"/>
              <a:t>Using the name of the specified driver, within the current test case, the script will navigate to the executable files within the openMRS project and run the predetermined driver with the given inputs from the test case.</a:t>
            </a:r>
            <a:endParaRPr sz="1400"/>
          </a:p>
          <a:p>
            <a:pPr marL="457200" lvl="0" indent="-317500" algn="l" rtl="0">
              <a:spcBef>
                <a:spcPts val="0"/>
              </a:spcBef>
              <a:spcAft>
                <a:spcPts val="0"/>
              </a:spcAft>
              <a:buSzPts val="1400"/>
              <a:buChar char="●"/>
            </a:pPr>
            <a:r>
              <a:rPr lang="en" sz="1400"/>
              <a:t>The output from each executable is then recorded to the results.txt file and the full content of the test case is formatted into html code and recorded in the finalResults.html file. The actual and expected outputs are compared, and the scripts records whether the test passed or failed.</a:t>
            </a:r>
            <a:endParaRPr sz="1400"/>
          </a:p>
          <a:p>
            <a:pPr marL="457200" lvl="0" indent="-317500" algn="l" rtl="0">
              <a:spcBef>
                <a:spcPts val="0"/>
              </a:spcBef>
              <a:spcAft>
                <a:spcPts val="0"/>
              </a:spcAft>
              <a:buSzPts val="1400"/>
              <a:buChar char="●"/>
            </a:pPr>
            <a:r>
              <a:rPr lang="en" sz="1400"/>
              <a:t>After every test file in the testCases directory has been executed and recorded, the scripts final task is to automatically open the finalResults.html in the user’s preferred browser.</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Tests</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NaturalStrings.java</a:t>
            </a:r>
            <a:endParaRPr/>
          </a:p>
          <a:p>
            <a:pPr marL="914400" lvl="1" indent="-317500" algn="l" rtl="0">
              <a:spcBef>
                <a:spcPts val="0"/>
              </a:spcBef>
              <a:spcAft>
                <a:spcPts val="0"/>
              </a:spcAft>
              <a:buSzPts val="1400"/>
              <a:buAutoNum type="alphaLcPeriod"/>
            </a:pPr>
            <a:r>
              <a:rPr lang="en"/>
              <a:t>Method: compareNaturalAscii</a:t>
            </a:r>
            <a:endParaRPr/>
          </a:p>
          <a:p>
            <a:pPr marL="457200" lvl="0" indent="-342900" algn="l" rtl="0">
              <a:spcBef>
                <a:spcPts val="0"/>
              </a:spcBef>
              <a:spcAft>
                <a:spcPts val="0"/>
              </a:spcAft>
              <a:buSzPts val="1800"/>
              <a:buAutoNum type="arabicPeriod"/>
            </a:pPr>
            <a:r>
              <a:rPr lang="en"/>
              <a:t>NaturalStrings.java</a:t>
            </a:r>
            <a:endParaRPr/>
          </a:p>
          <a:p>
            <a:pPr marL="914400" lvl="1" indent="-317500" algn="l" rtl="0">
              <a:spcBef>
                <a:spcPts val="0"/>
              </a:spcBef>
              <a:spcAft>
                <a:spcPts val="0"/>
              </a:spcAft>
              <a:buSzPts val="1400"/>
              <a:buAutoNum type="alphaLcPeriod"/>
            </a:pPr>
            <a:r>
              <a:rPr lang="en"/>
              <a:t>Method: compareNaturalAscii</a:t>
            </a:r>
            <a:endParaRPr/>
          </a:p>
          <a:p>
            <a:pPr marL="457200" lvl="0" indent="-342900" algn="l" rtl="0">
              <a:spcBef>
                <a:spcPts val="0"/>
              </a:spcBef>
              <a:spcAft>
                <a:spcPts val="0"/>
              </a:spcAft>
              <a:buSzPts val="1800"/>
              <a:buAutoNum type="arabicPeriod"/>
            </a:pPr>
            <a:r>
              <a:rPr lang="en"/>
              <a:t>NaturalStrings.java</a:t>
            </a:r>
            <a:endParaRPr/>
          </a:p>
          <a:p>
            <a:pPr marL="914400" lvl="1" indent="-317500" algn="l" rtl="0">
              <a:spcBef>
                <a:spcPts val="0"/>
              </a:spcBef>
              <a:spcAft>
                <a:spcPts val="0"/>
              </a:spcAft>
              <a:buSzPts val="1400"/>
              <a:buAutoNum type="alphaLcPeriod"/>
            </a:pPr>
            <a:r>
              <a:rPr lang="en"/>
              <a:t>Method: compareNaturalIgnoreCaseAscii</a:t>
            </a:r>
            <a:endParaRPr/>
          </a:p>
          <a:p>
            <a:pPr marL="457200" lvl="0" indent="-342900" algn="l" rtl="0">
              <a:spcBef>
                <a:spcPts val="0"/>
              </a:spcBef>
              <a:spcAft>
                <a:spcPts val="0"/>
              </a:spcAft>
              <a:buSzPts val="1800"/>
              <a:buAutoNum type="arabicPeriod"/>
            </a:pPr>
            <a:r>
              <a:rPr lang="en"/>
              <a:t>NaturalStrings.java</a:t>
            </a:r>
            <a:endParaRPr/>
          </a:p>
          <a:p>
            <a:pPr marL="914400" lvl="1" indent="-317500" algn="l" rtl="0">
              <a:spcBef>
                <a:spcPts val="0"/>
              </a:spcBef>
              <a:spcAft>
                <a:spcPts val="0"/>
              </a:spcAft>
              <a:buSzPts val="1400"/>
              <a:buAutoNum type="alphaLcPeriod"/>
            </a:pPr>
            <a:r>
              <a:rPr lang="en"/>
              <a:t>Method: compareNaturalAscii</a:t>
            </a:r>
            <a:endParaRPr/>
          </a:p>
          <a:p>
            <a:pPr marL="457200" lvl="0" indent="-342900" algn="l" rtl="0">
              <a:spcBef>
                <a:spcPts val="0"/>
              </a:spcBef>
              <a:spcAft>
                <a:spcPts val="0"/>
              </a:spcAft>
              <a:buSzPts val="1800"/>
              <a:buAutoNum type="arabicPeriod"/>
            </a:pPr>
            <a:r>
              <a:rPr lang="en"/>
              <a:t>User.java</a:t>
            </a:r>
            <a:endParaRPr/>
          </a:p>
          <a:p>
            <a:pPr marL="914400" lvl="1" indent="-317500" algn="l" rtl="0">
              <a:spcBef>
                <a:spcPts val="0"/>
              </a:spcBef>
              <a:spcAft>
                <a:spcPts val="0"/>
              </a:spcAft>
              <a:buSzPts val="1400"/>
              <a:buAutoNum type="alphaLcPeriod"/>
            </a:pPr>
            <a:r>
              <a:rPr lang="en"/>
              <a:t>Method: getGender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Tests</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startAt="6"/>
            </a:pPr>
            <a:r>
              <a:rPr lang="en"/>
              <a:t>DoubleRange.java</a:t>
            </a:r>
            <a:endParaRPr/>
          </a:p>
          <a:p>
            <a:pPr marL="914400" lvl="1" indent="-317500" algn="l" rtl="0">
              <a:spcBef>
                <a:spcPts val="0"/>
              </a:spcBef>
              <a:spcAft>
                <a:spcPts val="0"/>
              </a:spcAft>
              <a:buSzPts val="1400"/>
              <a:buAutoNum type="alphaLcPeriod"/>
            </a:pPr>
            <a:r>
              <a:rPr lang="en"/>
              <a:t>Method: compareTo</a:t>
            </a:r>
            <a:endParaRPr/>
          </a:p>
          <a:p>
            <a:pPr marL="457200" lvl="0" indent="-342900" algn="l" rtl="0">
              <a:spcBef>
                <a:spcPts val="0"/>
              </a:spcBef>
              <a:spcAft>
                <a:spcPts val="0"/>
              </a:spcAft>
              <a:buSzPts val="1800"/>
              <a:buAutoNum type="arabicPeriod" startAt="6"/>
            </a:pPr>
            <a:r>
              <a:rPr lang="en"/>
              <a:t>DoubleRange.java</a:t>
            </a:r>
            <a:endParaRPr/>
          </a:p>
          <a:p>
            <a:pPr marL="914400" lvl="1" indent="-317500" algn="l" rtl="0">
              <a:spcBef>
                <a:spcPts val="0"/>
              </a:spcBef>
              <a:spcAft>
                <a:spcPts val="0"/>
              </a:spcAft>
              <a:buSzPts val="1400"/>
              <a:buAutoNum type="alphaLcPeriod"/>
            </a:pPr>
            <a:r>
              <a:rPr lang="en"/>
              <a:t>Method: compareTo</a:t>
            </a:r>
            <a:endParaRPr/>
          </a:p>
          <a:p>
            <a:pPr marL="457200" lvl="0" indent="-342900" algn="l" rtl="0">
              <a:spcBef>
                <a:spcPts val="0"/>
              </a:spcBef>
              <a:spcAft>
                <a:spcPts val="0"/>
              </a:spcAft>
              <a:buSzPts val="1800"/>
              <a:buAutoNum type="arabicPeriod" startAt="6"/>
            </a:pPr>
            <a:r>
              <a:rPr lang="en"/>
              <a:t>DoubleRange.java</a:t>
            </a:r>
            <a:endParaRPr/>
          </a:p>
          <a:p>
            <a:pPr marL="914400" lvl="1" indent="-317500" algn="l" rtl="0">
              <a:spcBef>
                <a:spcPts val="0"/>
              </a:spcBef>
              <a:spcAft>
                <a:spcPts val="0"/>
              </a:spcAft>
              <a:buSzPts val="1400"/>
              <a:buAutoNum type="alphaLcPeriod"/>
            </a:pPr>
            <a:r>
              <a:rPr lang="en"/>
              <a:t>Method: compareTo</a:t>
            </a:r>
            <a:endParaRPr/>
          </a:p>
          <a:p>
            <a:pPr marL="457200" lvl="0" indent="-342900" algn="l" rtl="0">
              <a:spcBef>
                <a:spcPts val="0"/>
              </a:spcBef>
              <a:spcAft>
                <a:spcPts val="0"/>
              </a:spcAft>
              <a:buSzPts val="1800"/>
              <a:buAutoNum type="arabicPeriod" startAt="6"/>
            </a:pPr>
            <a:r>
              <a:rPr lang="en"/>
              <a:t>LocaleUtility.java</a:t>
            </a:r>
            <a:endParaRPr/>
          </a:p>
          <a:p>
            <a:pPr marL="914400" lvl="1" indent="-317500" algn="l" rtl="0">
              <a:spcBef>
                <a:spcPts val="0"/>
              </a:spcBef>
              <a:spcAft>
                <a:spcPts val="0"/>
              </a:spcAft>
              <a:buSzPts val="1400"/>
              <a:buAutoNum type="alphaLcPeriod"/>
            </a:pPr>
            <a:r>
              <a:rPr lang="en"/>
              <a:t>Method: fromSpecifications</a:t>
            </a:r>
            <a:endParaRPr/>
          </a:p>
          <a:p>
            <a:pPr marL="457200" lvl="0" indent="-342900" algn="l" rtl="0">
              <a:spcBef>
                <a:spcPts val="0"/>
              </a:spcBef>
              <a:spcAft>
                <a:spcPts val="0"/>
              </a:spcAft>
              <a:buSzPts val="1800"/>
              <a:buAutoNum type="arabicPeriod" startAt="6"/>
            </a:pPr>
            <a:r>
              <a:rPr lang="en"/>
              <a:t>User.java</a:t>
            </a:r>
            <a:endParaRPr/>
          </a:p>
          <a:p>
            <a:pPr marL="914400" lvl="1" indent="-317500" algn="l" rtl="0">
              <a:spcBef>
                <a:spcPts val="0"/>
              </a:spcBef>
              <a:spcAft>
                <a:spcPts val="0"/>
              </a:spcAft>
              <a:buSzPts val="1400"/>
              <a:buAutoNum type="alphaLcPeriod"/>
            </a:pPr>
            <a:r>
              <a:rPr lang="en"/>
              <a:t>Method: hasRole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Tests</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startAt="11"/>
            </a:pPr>
            <a:r>
              <a:rPr lang="en"/>
              <a:t>User.java</a:t>
            </a:r>
            <a:endParaRPr/>
          </a:p>
          <a:p>
            <a:pPr marL="914400" lvl="1" indent="-317500" algn="l" rtl="0">
              <a:spcBef>
                <a:spcPts val="0"/>
              </a:spcBef>
              <a:spcAft>
                <a:spcPts val="0"/>
              </a:spcAft>
              <a:buSzPts val="1400"/>
              <a:buAutoNum type="alphaLcPeriod"/>
            </a:pPr>
            <a:r>
              <a:rPr lang="en"/>
              <a:t>Method: isSuperUser</a:t>
            </a:r>
            <a:endParaRPr/>
          </a:p>
          <a:p>
            <a:pPr marL="457200" lvl="0" indent="-342900" algn="l" rtl="0">
              <a:spcBef>
                <a:spcPts val="0"/>
              </a:spcBef>
              <a:spcAft>
                <a:spcPts val="0"/>
              </a:spcAft>
              <a:buSzPts val="1800"/>
              <a:buAutoNum type="arabicPeriod" startAt="11"/>
            </a:pPr>
            <a:r>
              <a:rPr lang="en"/>
              <a:t>User.java</a:t>
            </a:r>
            <a:endParaRPr/>
          </a:p>
          <a:p>
            <a:pPr marL="914400" lvl="1" indent="-317500" algn="l" rtl="0">
              <a:spcBef>
                <a:spcPts val="0"/>
              </a:spcBef>
              <a:spcAft>
                <a:spcPts val="0"/>
              </a:spcAft>
              <a:buSzPts val="1400"/>
              <a:buAutoNum type="alphaLcPeriod"/>
            </a:pPr>
            <a:r>
              <a:rPr lang="en"/>
              <a:t>Method: isSuperUser</a:t>
            </a:r>
            <a:endParaRPr/>
          </a:p>
          <a:p>
            <a:pPr marL="457200" lvl="0" indent="-342900" algn="l" rtl="0">
              <a:spcBef>
                <a:spcPts val="0"/>
              </a:spcBef>
              <a:spcAft>
                <a:spcPts val="0"/>
              </a:spcAft>
              <a:buSzPts val="1800"/>
              <a:buAutoNum type="arabicPeriod" startAt="11"/>
            </a:pPr>
            <a:r>
              <a:rPr lang="en"/>
              <a:t>DoubleRange.java</a:t>
            </a:r>
            <a:endParaRPr/>
          </a:p>
          <a:p>
            <a:pPr marL="914400" lvl="1" indent="-317500" algn="l" rtl="0">
              <a:spcBef>
                <a:spcPts val="0"/>
              </a:spcBef>
              <a:spcAft>
                <a:spcPts val="0"/>
              </a:spcAft>
              <a:buSzPts val="1400"/>
              <a:buAutoNum type="alphaLcPeriod"/>
            </a:pPr>
            <a:r>
              <a:rPr lang="en"/>
              <a:t>Method: contains</a:t>
            </a:r>
            <a:endParaRPr/>
          </a:p>
          <a:p>
            <a:pPr marL="457200" lvl="0" indent="-342900" algn="l" rtl="0">
              <a:spcBef>
                <a:spcPts val="0"/>
              </a:spcBef>
              <a:spcAft>
                <a:spcPts val="0"/>
              </a:spcAft>
              <a:buSzPts val="1800"/>
              <a:buAutoNum type="arabicPeriod" startAt="11"/>
            </a:pPr>
            <a:r>
              <a:rPr lang="en"/>
              <a:t>Allergy.java</a:t>
            </a:r>
            <a:endParaRPr/>
          </a:p>
          <a:p>
            <a:pPr marL="914400" lvl="1" indent="-317500" algn="l" rtl="0">
              <a:spcBef>
                <a:spcPts val="0"/>
              </a:spcBef>
              <a:spcAft>
                <a:spcPts val="0"/>
              </a:spcAft>
              <a:buSzPts val="1400"/>
              <a:buAutoNum type="alphaLcPeriod"/>
            </a:pPr>
            <a:r>
              <a:rPr lang="en"/>
              <a:t>Method: hasSameAllergen</a:t>
            </a:r>
            <a:endParaRPr/>
          </a:p>
          <a:p>
            <a:pPr marL="457200" lvl="0" indent="-342900" algn="l" rtl="0">
              <a:spcBef>
                <a:spcPts val="0"/>
              </a:spcBef>
              <a:spcAft>
                <a:spcPts val="0"/>
              </a:spcAft>
              <a:buSzPts val="1800"/>
              <a:buAutoNum type="arabicPeriod" startAt="11"/>
            </a:pPr>
            <a:r>
              <a:rPr lang="en"/>
              <a:t>Allergy.java</a:t>
            </a:r>
            <a:endParaRPr/>
          </a:p>
          <a:p>
            <a:pPr marL="914400" lvl="1" indent="-317500" algn="l" rtl="0">
              <a:spcBef>
                <a:spcPts val="0"/>
              </a:spcBef>
              <a:spcAft>
                <a:spcPts val="0"/>
              </a:spcAft>
              <a:buSzPts val="1400"/>
              <a:buAutoNum type="alphaLcPeriod"/>
            </a:pPr>
            <a:r>
              <a:rPr lang="en"/>
              <a:t>Method: hasSameAllergen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Tests</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startAt="16"/>
            </a:pPr>
            <a:r>
              <a:rPr lang="en"/>
              <a:t>DoubleRange.java</a:t>
            </a:r>
            <a:endParaRPr/>
          </a:p>
          <a:p>
            <a:pPr marL="914400" lvl="1" indent="-317500" algn="l" rtl="0">
              <a:spcBef>
                <a:spcPts val="0"/>
              </a:spcBef>
              <a:spcAft>
                <a:spcPts val="0"/>
              </a:spcAft>
              <a:buSzPts val="1400"/>
              <a:buAutoNum type="alphaLcPeriod"/>
            </a:pPr>
            <a:r>
              <a:rPr lang="en"/>
              <a:t>Method: contains</a:t>
            </a:r>
            <a:endParaRPr/>
          </a:p>
          <a:p>
            <a:pPr marL="457200" lvl="0" indent="-342900" algn="l" rtl="0">
              <a:spcBef>
                <a:spcPts val="0"/>
              </a:spcBef>
              <a:spcAft>
                <a:spcPts val="0"/>
              </a:spcAft>
              <a:buSzPts val="1800"/>
              <a:buAutoNum type="arabicPeriod" startAt="16"/>
            </a:pPr>
            <a:r>
              <a:rPr lang="en"/>
              <a:t>LocaleUtility.java</a:t>
            </a:r>
            <a:endParaRPr/>
          </a:p>
          <a:p>
            <a:pPr marL="914400" lvl="1" indent="-317500" algn="l" rtl="0">
              <a:spcBef>
                <a:spcPts val="0"/>
              </a:spcBef>
              <a:spcAft>
                <a:spcPts val="0"/>
              </a:spcAft>
              <a:buSzPts val="1400"/>
              <a:buAutoNum type="alphaLcPeriod"/>
            </a:pPr>
            <a:r>
              <a:rPr lang="en"/>
              <a:t>Method: supportsPropertyName</a:t>
            </a:r>
            <a:endParaRPr/>
          </a:p>
          <a:p>
            <a:pPr marL="457200" lvl="0" indent="-342900" algn="l" rtl="0">
              <a:spcBef>
                <a:spcPts val="0"/>
              </a:spcBef>
              <a:spcAft>
                <a:spcPts val="0"/>
              </a:spcAft>
              <a:buSzPts val="1800"/>
              <a:buAutoNum type="arabicPeriod" startAt="16"/>
            </a:pPr>
            <a:r>
              <a:rPr lang="en"/>
              <a:t>NaturalStrings.java</a:t>
            </a:r>
            <a:endParaRPr/>
          </a:p>
          <a:p>
            <a:pPr marL="914400" lvl="1" indent="-317500" algn="l" rtl="0">
              <a:spcBef>
                <a:spcPts val="0"/>
              </a:spcBef>
              <a:spcAft>
                <a:spcPts val="0"/>
              </a:spcAft>
              <a:buSzPts val="1400"/>
              <a:buAutoNum type="alphaLcPeriod"/>
            </a:pPr>
            <a:r>
              <a:rPr lang="en"/>
              <a:t>Method: compareNaturalAscii</a:t>
            </a:r>
            <a:endParaRPr/>
          </a:p>
          <a:p>
            <a:pPr marL="457200" lvl="0" indent="-342900" algn="l" rtl="0">
              <a:spcBef>
                <a:spcPts val="0"/>
              </a:spcBef>
              <a:spcAft>
                <a:spcPts val="0"/>
              </a:spcAft>
              <a:buSzPts val="1800"/>
              <a:buAutoNum type="arabicPeriod" startAt="16"/>
            </a:pPr>
            <a:r>
              <a:rPr lang="en"/>
              <a:t>DoubleRange.java</a:t>
            </a:r>
            <a:endParaRPr/>
          </a:p>
          <a:p>
            <a:pPr marL="914400" lvl="1" indent="-317500" algn="l" rtl="0">
              <a:spcBef>
                <a:spcPts val="0"/>
              </a:spcBef>
              <a:spcAft>
                <a:spcPts val="0"/>
              </a:spcAft>
              <a:buSzPts val="1400"/>
              <a:buAutoNum type="alphaLcPeriod"/>
            </a:pPr>
            <a:r>
              <a:rPr lang="en"/>
              <a:t>Method: contains</a:t>
            </a:r>
            <a:endParaRPr/>
          </a:p>
          <a:p>
            <a:pPr marL="457200" lvl="0" indent="-342900" algn="l" rtl="0">
              <a:spcBef>
                <a:spcPts val="0"/>
              </a:spcBef>
              <a:spcAft>
                <a:spcPts val="0"/>
              </a:spcAft>
              <a:buSzPts val="1800"/>
              <a:buAutoNum type="arabicPeriod" startAt="16"/>
            </a:pPr>
            <a:r>
              <a:rPr lang="en"/>
              <a:t>ProviderByPersonNameComparator.java</a:t>
            </a:r>
            <a:endParaRPr/>
          </a:p>
          <a:p>
            <a:pPr marL="914400" lvl="1" indent="-317500" algn="l" rtl="0">
              <a:spcBef>
                <a:spcPts val="0"/>
              </a:spcBef>
              <a:spcAft>
                <a:spcPts val="0"/>
              </a:spcAft>
              <a:buSzPts val="1400"/>
              <a:buAutoNum type="alphaLcPeriod"/>
            </a:pPr>
            <a:r>
              <a:rPr lang="en"/>
              <a:t>Method: compare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Tests</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startAt="21"/>
            </a:pPr>
            <a:r>
              <a:rPr lang="en"/>
              <a:t>Format.java</a:t>
            </a:r>
            <a:endParaRPr/>
          </a:p>
          <a:p>
            <a:pPr marL="914400" lvl="1" indent="-317500" algn="l" rtl="0">
              <a:spcBef>
                <a:spcPts val="0"/>
              </a:spcBef>
              <a:spcAft>
                <a:spcPts val="0"/>
              </a:spcAft>
              <a:buSzPts val="1400"/>
              <a:buAutoNum type="alphaLcPeriod"/>
            </a:pPr>
            <a:r>
              <a:rPr lang="en"/>
              <a:t>Method: formatPercentage</a:t>
            </a:r>
            <a:endParaRPr/>
          </a:p>
          <a:p>
            <a:pPr marL="457200" lvl="0" indent="-342900" algn="l" rtl="0">
              <a:spcBef>
                <a:spcPts val="0"/>
              </a:spcBef>
              <a:spcAft>
                <a:spcPts val="0"/>
              </a:spcAft>
              <a:buSzPts val="1800"/>
              <a:buAutoNum type="arabicPeriod" startAt="21"/>
            </a:pPr>
            <a:r>
              <a:rPr lang="en"/>
              <a:t>Format.java</a:t>
            </a:r>
            <a:endParaRPr/>
          </a:p>
          <a:p>
            <a:pPr marL="914400" lvl="1" indent="-317500" algn="l" rtl="0">
              <a:spcBef>
                <a:spcPts val="0"/>
              </a:spcBef>
              <a:spcAft>
                <a:spcPts val="0"/>
              </a:spcAft>
              <a:buSzPts val="1400"/>
              <a:buAutoNum type="alphaLcPeriod"/>
            </a:pPr>
            <a:r>
              <a:rPr lang="en"/>
              <a:t>Method: format</a:t>
            </a:r>
            <a:endParaRPr/>
          </a:p>
          <a:p>
            <a:pPr marL="457200" lvl="0" indent="-342900" algn="l" rtl="0">
              <a:spcBef>
                <a:spcPts val="0"/>
              </a:spcBef>
              <a:spcAft>
                <a:spcPts val="0"/>
              </a:spcAft>
              <a:buSzPts val="1800"/>
              <a:buAutoNum type="arabicPeriod" startAt="21"/>
            </a:pPr>
            <a:r>
              <a:rPr lang="en"/>
              <a:t>Format.java</a:t>
            </a:r>
            <a:endParaRPr/>
          </a:p>
          <a:p>
            <a:pPr marL="914400" lvl="1" indent="-317500" algn="l" rtl="0">
              <a:spcBef>
                <a:spcPts val="0"/>
              </a:spcBef>
              <a:spcAft>
                <a:spcPts val="0"/>
              </a:spcAft>
              <a:buSzPts val="1400"/>
              <a:buAutoNum type="alphaLcPeriod"/>
            </a:pPr>
            <a:r>
              <a:rPr lang="en"/>
              <a:t>Method: format</a:t>
            </a:r>
            <a:endParaRPr/>
          </a:p>
          <a:p>
            <a:pPr marL="457200" lvl="0" indent="-342900" algn="l" rtl="0">
              <a:spcBef>
                <a:spcPts val="0"/>
              </a:spcBef>
              <a:spcAft>
                <a:spcPts val="0"/>
              </a:spcAft>
              <a:buSzPts val="1800"/>
              <a:buAutoNum type="arabicPeriod" startAt="21"/>
            </a:pPr>
            <a:r>
              <a:rPr lang="en"/>
              <a:t>Format.java</a:t>
            </a:r>
            <a:endParaRPr/>
          </a:p>
          <a:p>
            <a:pPr marL="914400" lvl="1" indent="-317500" algn="l" rtl="0">
              <a:spcBef>
                <a:spcPts val="0"/>
              </a:spcBef>
              <a:spcAft>
                <a:spcPts val="0"/>
              </a:spcAft>
              <a:buSzPts val="1400"/>
              <a:buAutoNum type="alphaLcPeriod"/>
            </a:pPr>
            <a:r>
              <a:rPr lang="en"/>
              <a:t>Method: formatPercentage</a:t>
            </a:r>
            <a:endParaRPr/>
          </a:p>
          <a:p>
            <a:pPr marL="457200" lvl="0" indent="-342900" algn="l" rtl="0">
              <a:spcBef>
                <a:spcPts val="0"/>
              </a:spcBef>
              <a:spcAft>
                <a:spcPts val="0"/>
              </a:spcAft>
              <a:buSzPts val="1800"/>
              <a:buAutoNum type="arabicPeriod" startAt="21"/>
            </a:pPr>
            <a:r>
              <a:rPr lang="en"/>
              <a:t>UserByNameComparator.java</a:t>
            </a:r>
            <a:endParaRPr/>
          </a:p>
          <a:p>
            <a:pPr marL="914400" lvl="1" indent="-317500" algn="l" rtl="0">
              <a:spcBef>
                <a:spcPts val="0"/>
              </a:spcBef>
              <a:spcAft>
                <a:spcPts val="0"/>
              </a:spcAft>
              <a:buSzPts val="1400"/>
              <a:buAutoNum type="alphaLcPeriod"/>
            </a:pPr>
            <a:r>
              <a:rPr lang="en"/>
              <a:t>Method: compare</a:t>
            </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737</Words>
  <Application>Microsoft Office PowerPoint</Application>
  <PresentationFormat>On-screen Show (16:9)</PresentationFormat>
  <Paragraphs>108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Average</vt:lpstr>
      <vt:lpstr>Oswald</vt:lpstr>
      <vt:lpstr>Arial</vt:lpstr>
      <vt:lpstr>Slate</vt:lpstr>
      <vt:lpstr>OPENMRS </vt:lpstr>
      <vt:lpstr>What is OpenMRS?</vt:lpstr>
      <vt:lpstr>Why OpenMRS?</vt:lpstr>
      <vt:lpstr>Testing Framework</vt:lpstr>
      <vt:lpstr>Tests</vt:lpstr>
      <vt:lpstr>Tests</vt:lpstr>
      <vt:lpstr>Tests</vt:lpstr>
      <vt:lpstr>Tests</vt:lpstr>
      <vt:lpstr>Tests</vt:lpstr>
      <vt:lpstr>Code Fault Injections</vt:lpstr>
      <vt:lpstr>Code Fault Injections</vt:lpstr>
      <vt:lpstr>Lessons Learned</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OPENMRS </dc:title>
  <dc:creator>Thomas Marshall</dc:creator>
  <cp:lastModifiedBy>Thomas Marshall</cp:lastModifiedBy>
  <cp:revision>1</cp:revision>
  <dcterms:modified xsi:type="dcterms:W3CDTF">2020-12-03T06:30:43Z</dcterms:modified>
</cp:coreProperties>
</file>