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56f2dd602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56f2dd602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56f2dd602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56f2dd602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56f2dd602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56f2dd602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56f2dd602_0_1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56f2dd602_0_1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56f2dd602_1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56f2dd602_1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0b7a61f32fe296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0b7a61f32fe296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751900"/>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STEM Automated Testing Framework</a:t>
            </a:r>
            <a:endParaRPr/>
          </a:p>
        </p:txBody>
      </p:sp>
      <p:sp>
        <p:nvSpPr>
          <p:cNvPr id="64" name="Google Shape;64;p13"/>
          <p:cNvSpPr txBox="1"/>
          <p:nvPr>
            <p:ph idx="1" type="subTitle"/>
          </p:nvPr>
        </p:nvSpPr>
        <p:spPr>
          <a:xfrm>
            <a:off x="773200" y="2858950"/>
            <a:ext cx="74742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Ryan Barrett, Jimmy Chu, Tyler Malone</a:t>
            </a:r>
            <a:endParaRPr/>
          </a:p>
          <a:p>
            <a:pPr indent="0" lvl="0" marL="0" rtl="0" algn="ctr">
              <a:spcBef>
                <a:spcPts val="0"/>
              </a:spcBef>
              <a:spcAft>
                <a:spcPts val="0"/>
              </a:spcAft>
              <a:buNone/>
            </a:pPr>
            <a:r>
              <a:rPr lang="en"/>
              <a:t>(Team CtrlAltElite)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STEM?</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Spatiotemporal Epidemiological Modeler</a:t>
            </a:r>
            <a:endParaRPr/>
          </a:p>
          <a:p>
            <a:pPr indent="-342900" lvl="0" marL="457200" rtl="0" algn="l">
              <a:spcBef>
                <a:spcPts val="0"/>
              </a:spcBef>
              <a:spcAft>
                <a:spcPts val="0"/>
              </a:spcAft>
              <a:buSzPts val="1800"/>
              <a:buChar char="●"/>
            </a:pPr>
            <a:r>
              <a:rPr lang="en"/>
              <a:t>Models the spread of diseases</a:t>
            </a:r>
            <a:endParaRPr/>
          </a:p>
        </p:txBody>
      </p:sp>
      <p:pic>
        <p:nvPicPr>
          <p:cNvPr id="71" name="Google Shape;71;p14"/>
          <p:cNvPicPr preferRelativeResize="0"/>
          <p:nvPr/>
        </p:nvPicPr>
        <p:blipFill>
          <a:blip r:embed="rId3">
            <a:alphaModFix/>
          </a:blip>
          <a:stretch>
            <a:fillRect/>
          </a:stretch>
        </p:blipFill>
        <p:spPr>
          <a:xfrm>
            <a:off x="4256975" y="2019225"/>
            <a:ext cx="4619676" cy="288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Early Strifes</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Link failure</a:t>
            </a:r>
            <a:endParaRPr/>
          </a:p>
          <a:p>
            <a:pPr indent="-342900" lvl="0" marL="457200" rtl="0" algn="l">
              <a:spcBef>
                <a:spcPts val="0"/>
              </a:spcBef>
              <a:spcAft>
                <a:spcPts val="0"/>
              </a:spcAft>
              <a:buSzPts val="1800"/>
              <a:buChar char="●"/>
            </a:pPr>
            <a:r>
              <a:rPr lang="en"/>
              <a:t>Dated instructions</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338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Methods Tested</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GCD (Greatest Common Divisor)</a:t>
            </a:r>
            <a:endParaRPr/>
          </a:p>
          <a:p>
            <a:pPr indent="-342900" lvl="0" marL="457200" rtl="0" algn="l">
              <a:spcBef>
                <a:spcPts val="0"/>
              </a:spcBef>
              <a:spcAft>
                <a:spcPts val="0"/>
              </a:spcAft>
              <a:buSzPts val="1800"/>
              <a:buChar char="●"/>
            </a:pPr>
            <a:r>
              <a:rPr lang="en"/>
              <a:t>LCM (Least Common Multiple)</a:t>
            </a:r>
            <a:endParaRPr/>
          </a:p>
          <a:p>
            <a:pPr indent="-342900" lvl="0" marL="457200" rtl="0" algn="l">
              <a:spcBef>
                <a:spcPts val="0"/>
              </a:spcBef>
              <a:spcAft>
                <a:spcPts val="0"/>
              </a:spcAft>
              <a:buSzPts val="1800"/>
              <a:buChar char="●"/>
            </a:pPr>
            <a:r>
              <a:rPr lang="en"/>
              <a:t>ArgMin</a:t>
            </a:r>
            <a:endParaRPr/>
          </a:p>
          <a:p>
            <a:pPr indent="-342900" lvl="0" marL="457200" rtl="0" algn="l">
              <a:spcBef>
                <a:spcPts val="0"/>
              </a:spcBef>
              <a:spcAft>
                <a:spcPts val="0"/>
              </a:spcAft>
              <a:buSzPts val="1800"/>
              <a:buChar char="●"/>
            </a:pPr>
            <a:r>
              <a:rPr lang="en"/>
              <a:t>ArgMax</a:t>
            </a:r>
            <a:endParaRPr/>
          </a:p>
          <a:p>
            <a:pPr indent="-342900" lvl="0" marL="457200" rtl="0" algn="l">
              <a:spcBef>
                <a:spcPts val="0"/>
              </a:spcBef>
              <a:spcAft>
                <a:spcPts val="0"/>
              </a:spcAft>
              <a:buSzPts val="1800"/>
              <a:buChar char="●"/>
            </a:pPr>
            <a:r>
              <a:rPr lang="en"/>
              <a:t>ApproxEqual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Architecture</a:t>
            </a:r>
            <a:endParaRPr/>
          </a:p>
        </p:txBody>
      </p:sp>
      <p:pic>
        <p:nvPicPr>
          <p:cNvPr id="89" name="Google Shape;89;p17"/>
          <p:cNvPicPr preferRelativeResize="0"/>
          <p:nvPr/>
        </p:nvPicPr>
        <p:blipFill>
          <a:blip r:embed="rId3">
            <a:alphaModFix/>
          </a:blip>
          <a:stretch>
            <a:fillRect/>
          </a:stretch>
        </p:blipFill>
        <p:spPr>
          <a:xfrm>
            <a:off x="930575" y="1335463"/>
            <a:ext cx="7282826" cy="359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Fault Injections</a:t>
            </a:r>
            <a:endParaRPr/>
          </a:p>
        </p:txBody>
      </p:sp>
      <p:sp>
        <p:nvSpPr>
          <p:cNvPr id="95" name="Google Shape;95;p18"/>
          <p:cNvSpPr txBox="1"/>
          <p:nvPr>
            <p:ph idx="1" type="body"/>
          </p:nvPr>
        </p:nvSpPr>
        <p:spPr>
          <a:xfrm>
            <a:off x="387900" y="1288125"/>
            <a:ext cx="8368200" cy="3429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Arial"/>
              <a:buAutoNum type="arabicPeriod"/>
            </a:pPr>
            <a:r>
              <a:rPr lang="en" sz="1100">
                <a:solidFill>
                  <a:srgbClr val="FFFFFF"/>
                </a:solidFill>
                <a:latin typeface="Arial"/>
                <a:ea typeface="Arial"/>
                <a:cs typeface="Arial"/>
                <a:sym typeface="Arial"/>
              </a:rPr>
              <a:t>Modified the lcm method from</a:t>
            </a:r>
            <a:endParaRPr sz="1100">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AutoNum type="alphaLcPeriod"/>
            </a:pPr>
            <a:r>
              <a:rPr lang="en" sz="1100">
                <a:solidFill>
                  <a:srgbClr val="FFFFFF"/>
                </a:solidFill>
                <a:latin typeface="Arial"/>
                <a:ea typeface="Arial"/>
                <a:cs typeface="Arial"/>
                <a:sym typeface="Arial"/>
              </a:rPr>
              <a:t> return Math.abs(arg0 * arg1) / MathOps.gcd(arg0, arg1);   to</a:t>
            </a:r>
            <a:endParaRPr sz="1100">
              <a:solidFill>
                <a:srgbClr val="FFFFFF"/>
              </a:solidFill>
              <a:latin typeface="Arial"/>
              <a:ea typeface="Arial"/>
              <a:cs typeface="Arial"/>
              <a:sym typeface="Arial"/>
            </a:endParaRPr>
          </a:p>
          <a:p>
            <a:pPr indent="0" lvl="0" marL="914400" rtl="0" algn="l">
              <a:spcBef>
                <a:spcPts val="0"/>
              </a:spcBef>
              <a:spcAft>
                <a:spcPts val="0"/>
              </a:spcAft>
              <a:buNone/>
            </a:pPr>
            <a:r>
              <a:rPr lang="en" sz="1100">
                <a:solidFill>
                  <a:srgbClr val="FFFFFF"/>
                </a:solidFill>
                <a:latin typeface="Arial"/>
                <a:ea typeface="Arial"/>
                <a:cs typeface="Arial"/>
                <a:sym typeface="Arial"/>
              </a:rPr>
              <a:t> return Math.abs(arg0 * arg1) / MathOps.gcd(arg0, arg0);</a:t>
            </a:r>
            <a:endParaRPr sz="1100">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AutoNum type="alphaLcPeriod"/>
            </a:pPr>
            <a:r>
              <a:rPr lang="en" sz="1100">
                <a:solidFill>
                  <a:srgbClr val="FFFFFF"/>
                </a:solidFill>
                <a:latin typeface="Arial"/>
                <a:ea typeface="Arial"/>
                <a:cs typeface="Arial"/>
                <a:sym typeface="Arial"/>
              </a:rPr>
              <a:t>We expected this to cause all test cases with arguments that aren’t equal to fail.</a:t>
            </a:r>
            <a:endParaRPr sz="1100">
              <a:solidFill>
                <a:srgbClr val="FFFFFF"/>
              </a:solidFill>
              <a:latin typeface="Arial"/>
              <a:ea typeface="Arial"/>
              <a:cs typeface="Arial"/>
              <a:sym typeface="Arial"/>
            </a:endParaRPr>
          </a:p>
          <a:p>
            <a:pPr indent="0" lvl="0" marL="914400" rtl="0" algn="l">
              <a:spcBef>
                <a:spcPts val="0"/>
              </a:spcBef>
              <a:spcAft>
                <a:spcPts val="0"/>
              </a:spcAft>
              <a:buNone/>
            </a:pPr>
            <a:r>
              <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AutoNum type="arabicPeriod"/>
            </a:pPr>
            <a:r>
              <a:rPr lang="en" sz="1100">
                <a:solidFill>
                  <a:srgbClr val="FFFFFF"/>
                </a:solidFill>
                <a:latin typeface="Arial"/>
                <a:ea typeface="Arial"/>
                <a:cs typeface="Arial"/>
                <a:sym typeface="Arial"/>
              </a:rPr>
              <a:t>Changed the gcd loop while condition from rest &gt; 0 to rest &gt;= 0. </a:t>
            </a:r>
            <a:endParaRPr sz="1100">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AutoNum type="alphaLcPeriod"/>
            </a:pPr>
            <a:r>
              <a:rPr lang="en" sz="1100">
                <a:solidFill>
                  <a:srgbClr val="FFFFFF"/>
                </a:solidFill>
                <a:latin typeface="Arial"/>
                <a:ea typeface="Arial"/>
                <a:cs typeface="Arial"/>
                <a:sym typeface="Arial"/>
              </a:rPr>
              <a:t>We expected this to cause an infinite loop and cause all test cases to fail. This is precisely what happened. Since lcm uses this method, we expected it to also cause all test cases for lcm to fail, which is what happened. </a:t>
            </a:r>
            <a:endParaRPr sz="1100">
              <a:solidFill>
                <a:srgbClr val="FFFFFF"/>
              </a:solidFill>
              <a:latin typeface="Arial"/>
              <a:ea typeface="Arial"/>
              <a:cs typeface="Arial"/>
              <a:sym typeface="Arial"/>
            </a:endParaRPr>
          </a:p>
          <a:p>
            <a:pPr indent="0" lvl="0" marL="914400" rtl="0" algn="l">
              <a:spcBef>
                <a:spcPts val="0"/>
              </a:spcBef>
              <a:spcAft>
                <a:spcPts val="0"/>
              </a:spcAft>
              <a:buNone/>
            </a:pPr>
            <a:r>
              <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AutoNum type="arabicPeriod"/>
            </a:pPr>
            <a:r>
              <a:rPr lang="en" sz="1100">
                <a:solidFill>
                  <a:srgbClr val="FFFFFF"/>
                </a:solidFill>
                <a:latin typeface="Arial"/>
                <a:ea typeface="Arial"/>
                <a:cs typeface="Arial"/>
                <a:sym typeface="Arial"/>
              </a:rPr>
              <a:t>In argMax, changed entries[element] &gt; entries[argmax] to entries[element] &lt; ….</a:t>
            </a:r>
            <a:endParaRPr sz="1100">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AutoNum type="alphaLcPeriod"/>
            </a:pPr>
            <a:r>
              <a:rPr lang="en" sz="1100">
                <a:solidFill>
                  <a:srgbClr val="FFFFFF"/>
                </a:solidFill>
                <a:latin typeface="Arial"/>
                <a:ea typeface="Arial"/>
                <a:cs typeface="Arial"/>
                <a:sym typeface="Arial"/>
              </a:rPr>
              <a:t>We expected this to cause all test cases to fail except for (0, 50)</a:t>
            </a:r>
            <a:endParaRPr sz="1100">
              <a:solidFill>
                <a:srgbClr val="FFFFFF"/>
              </a:solidFill>
              <a:latin typeface="Arial"/>
              <a:ea typeface="Arial"/>
              <a:cs typeface="Arial"/>
              <a:sym typeface="Arial"/>
            </a:endParaRPr>
          </a:p>
          <a:p>
            <a:pPr indent="0" lvl="0" marL="914400" rtl="0" algn="l">
              <a:spcBef>
                <a:spcPts val="0"/>
              </a:spcBef>
              <a:spcAft>
                <a:spcPts val="0"/>
              </a:spcAft>
              <a:buNone/>
            </a:pPr>
            <a:r>
              <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AutoNum type="arabicPeriod"/>
            </a:pPr>
            <a:r>
              <a:rPr lang="en" sz="1100">
                <a:solidFill>
                  <a:srgbClr val="FFFFFF"/>
                </a:solidFill>
                <a:latin typeface="Arial"/>
                <a:ea typeface="Arial"/>
                <a:cs typeface="Arial"/>
                <a:sym typeface="Arial"/>
              </a:rPr>
              <a:t>In argMin, changed entries[element] &lt; entries[argmax] to entries[element] &gt; …</a:t>
            </a:r>
            <a:endParaRPr sz="1100">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AutoNum type="alphaLcPeriod"/>
            </a:pPr>
            <a:r>
              <a:rPr lang="en" sz="1100">
                <a:solidFill>
                  <a:srgbClr val="FFFFFF"/>
                </a:solidFill>
                <a:latin typeface="Arial"/>
                <a:ea typeface="Arial"/>
                <a:cs typeface="Arial"/>
                <a:sym typeface="Arial"/>
              </a:rPr>
              <a:t>We expected this to cause all test cases to fail except for (0, 50)</a:t>
            </a:r>
            <a:endParaRPr sz="1100">
              <a:solidFill>
                <a:srgbClr val="FFFFFF"/>
              </a:solidFill>
              <a:latin typeface="Arial"/>
              <a:ea typeface="Arial"/>
              <a:cs typeface="Arial"/>
              <a:sym typeface="Arial"/>
            </a:endParaRPr>
          </a:p>
          <a:p>
            <a:pPr indent="0" lvl="0" marL="914400" rtl="0" algn="l">
              <a:spcBef>
                <a:spcPts val="0"/>
              </a:spcBef>
              <a:spcAft>
                <a:spcPts val="0"/>
              </a:spcAft>
              <a:buNone/>
            </a:pPr>
            <a:r>
              <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AutoNum type="arabicPeriod"/>
            </a:pPr>
            <a:r>
              <a:rPr lang="en" sz="1100">
                <a:solidFill>
                  <a:srgbClr val="FFFFFF"/>
                </a:solidFill>
                <a:latin typeface="Arial"/>
                <a:ea typeface="Arial"/>
                <a:cs typeface="Arial"/>
                <a:sym typeface="Arial"/>
              </a:rPr>
              <a:t>Changed dbl1 - dbl2 to dbl1 + dbl2 in approxEqual</a:t>
            </a:r>
            <a:endParaRPr sz="1100">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AutoNum type="alphaLcPeriod"/>
            </a:pPr>
            <a:r>
              <a:rPr lang="en" sz="1100">
                <a:solidFill>
                  <a:srgbClr val="FFFFFF"/>
                </a:solidFill>
                <a:latin typeface="Arial"/>
                <a:ea typeface="Arial"/>
                <a:cs typeface="Arial"/>
                <a:sym typeface="Arial"/>
              </a:rPr>
              <a:t>We expected this to cause only (1, 1) to fail</a:t>
            </a:r>
            <a:endParaRPr sz="1100">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101" name="Google Shape;101;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Became more familiar with shell scripting</a:t>
            </a:r>
            <a:endParaRPr/>
          </a:p>
          <a:p>
            <a:pPr indent="-342900" lvl="0" marL="457200" rtl="0" algn="l">
              <a:spcBef>
                <a:spcPts val="0"/>
              </a:spcBef>
              <a:spcAft>
                <a:spcPts val="0"/>
              </a:spcAft>
              <a:buSzPts val="1800"/>
              <a:buChar char="●"/>
            </a:pPr>
            <a:r>
              <a:rPr lang="en"/>
              <a:t>Creating drivers</a:t>
            </a:r>
            <a:endParaRPr/>
          </a:p>
          <a:p>
            <a:pPr indent="-342900" lvl="0" marL="457200" rtl="0" algn="l">
              <a:spcBef>
                <a:spcPts val="0"/>
              </a:spcBef>
              <a:spcAft>
                <a:spcPts val="0"/>
              </a:spcAft>
              <a:buSzPts val="1800"/>
              <a:buChar char="●"/>
            </a:pPr>
            <a:r>
              <a:rPr lang="en"/>
              <a:t>Benefits of Git</a:t>
            </a:r>
            <a:endParaRPr/>
          </a:p>
          <a:p>
            <a:pPr indent="-342900" lvl="0" marL="457200" rtl="0" algn="l">
              <a:spcBef>
                <a:spcPts val="0"/>
              </a:spcBef>
              <a:spcAft>
                <a:spcPts val="0"/>
              </a:spcAft>
              <a:buSzPts val="1800"/>
              <a:buChar char="●"/>
            </a:pPr>
            <a:r>
              <a:rPr lang="en"/>
              <a:t>Capabilities of the Linux terminal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