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6" r:id="rId2"/>
    <p:sldId id="257" r:id="rId3"/>
    <p:sldId id="276" r:id="rId4"/>
    <p:sldId id="258" r:id="rId5"/>
    <p:sldId id="271" r:id="rId6"/>
    <p:sldId id="272" r:id="rId7"/>
    <p:sldId id="260" r:id="rId8"/>
    <p:sldId id="261" r:id="rId9"/>
    <p:sldId id="262" r:id="rId10"/>
    <p:sldId id="263" r:id="rId11"/>
    <p:sldId id="264" r:id="rId12"/>
    <p:sldId id="265" r:id="rId13"/>
    <p:sldId id="266" r:id="rId14"/>
    <p:sldId id="267" r:id="rId15"/>
    <p:sldId id="268" r:id="rId16"/>
    <p:sldId id="269" r:id="rId17"/>
    <p:sldId id="270"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02" autoAdjust="0"/>
    <p:restoredTop sz="94660"/>
  </p:normalViewPr>
  <p:slideViewPr>
    <p:cSldViewPr snapToGrid="0">
      <p:cViewPr varScale="1">
        <p:scale>
          <a:sx n="87" d="100"/>
          <a:sy n="87" d="100"/>
        </p:scale>
        <p:origin x="554"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11/19/2019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6140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267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11/19/2019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0440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11/19/2019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8510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11/19/2019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1260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0322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530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4382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4828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11/19/2019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94700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11/19/2019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674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t>11/19/2019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9295449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45" r:id="rId5"/>
    <p:sldLayoutId id="2147483739" r:id="rId6"/>
    <p:sldLayoutId id="2147483740" r:id="rId7"/>
    <p:sldLayoutId id="2147483741" r:id="rId8"/>
    <p:sldLayoutId id="2147483744" r:id="rId9"/>
    <p:sldLayoutId id="2147483742" r:id="rId10"/>
    <p:sldLayoutId id="2147483743"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sqatasun/Contrast-Find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id="{AE46186F-5851-4551-8802-CF707DA888E0}"/>
              </a:ext>
            </a:extLst>
          </p:cNvPr>
          <p:cNvPicPr>
            <a:picLocks noChangeAspect="1"/>
          </p:cNvPicPr>
          <p:nvPr/>
        </p:nvPicPr>
        <p:blipFill rotWithShape="1">
          <a:blip r:embed="rId2"/>
          <a:srcRect t="14732" b="10268"/>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76057"/>
            <a:ext cx="11303626" cy="2034709"/>
          </a:xfrm>
          <a:prstGeom prst="rect">
            <a:avLst/>
          </a:prstGeom>
          <a:solidFill>
            <a:schemeClr val="bg1"/>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FD2D800-B12D-4671-83C5-862DC302D180}"/>
              </a:ext>
            </a:extLst>
          </p:cNvPr>
          <p:cNvSpPr>
            <a:spLocks noGrp="1"/>
          </p:cNvSpPr>
          <p:nvPr>
            <p:ph type="ctrTitle"/>
          </p:nvPr>
        </p:nvSpPr>
        <p:spPr>
          <a:xfrm>
            <a:off x="609599" y="4572000"/>
            <a:ext cx="10965141" cy="895244"/>
          </a:xfrm>
        </p:spPr>
        <p:txBody>
          <a:bodyPr>
            <a:normAutofit/>
          </a:bodyPr>
          <a:lstStyle/>
          <a:p>
            <a:r>
              <a:rPr lang="en-US" sz="4000" dirty="0">
                <a:solidFill>
                  <a:schemeClr val="tx1"/>
                </a:solidFill>
              </a:rPr>
              <a:t>Contributions to Contrast Finder</a:t>
            </a:r>
          </a:p>
        </p:txBody>
      </p:sp>
      <p:sp>
        <p:nvSpPr>
          <p:cNvPr id="3" name="Subtitle 2">
            <a:extLst>
              <a:ext uri="{FF2B5EF4-FFF2-40B4-BE49-F238E27FC236}">
                <a16:creationId xmlns:a16="http://schemas.microsoft.com/office/drawing/2014/main" id="{9CFA8BA9-D563-4DD0-9354-0CE7A989060E}"/>
              </a:ext>
            </a:extLst>
          </p:cNvPr>
          <p:cNvSpPr>
            <a:spLocks noGrp="1"/>
          </p:cNvSpPr>
          <p:nvPr>
            <p:ph type="subTitle" idx="1"/>
          </p:nvPr>
        </p:nvSpPr>
        <p:spPr>
          <a:xfrm>
            <a:off x="609598" y="5504576"/>
            <a:ext cx="10965142" cy="447491"/>
          </a:xfrm>
        </p:spPr>
        <p:txBody>
          <a:bodyPr>
            <a:normAutofit/>
          </a:bodyPr>
          <a:lstStyle/>
          <a:p>
            <a:r>
              <a:rPr lang="en-US" dirty="0"/>
              <a:t>By Lexus Hartung, Steven Higgins, and Levi Hagan</a:t>
            </a:r>
          </a:p>
        </p:txBody>
      </p:sp>
    </p:spTree>
    <p:extLst>
      <p:ext uri="{BB962C8B-B14F-4D97-AF65-F5344CB8AC3E}">
        <p14:creationId xmlns:p14="http://schemas.microsoft.com/office/powerpoint/2010/main" val="5292199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59A97-FD6D-49CD-8911-049232555FB8}"/>
              </a:ext>
            </a:extLst>
          </p:cNvPr>
          <p:cNvSpPr>
            <a:spLocks noGrp="1"/>
          </p:cNvSpPr>
          <p:nvPr>
            <p:ph type="title"/>
          </p:nvPr>
        </p:nvSpPr>
        <p:spPr/>
        <p:txBody>
          <a:bodyPr/>
          <a:lstStyle/>
          <a:p>
            <a:r>
              <a:rPr lang="en-US" dirty="0"/>
              <a:t>Third Deliverable: Challenges</a:t>
            </a:r>
          </a:p>
        </p:txBody>
      </p:sp>
      <p:sp>
        <p:nvSpPr>
          <p:cNvPr id="3" name="Content Placeholder 2">
            <a:extLst>
              <a:ext uri="{FF2B5EF4-FFF2-40B4-BE49-F238E27FC236}">
                <a16:creationId xmlns:a16="http://schemas.microsoft.com/office/drawing/2014/main" id="{D6197FCC-BA86-4CC9-8CDE-2D20DDF74970}"/>
              </a:ext>
            </a:extLst>
          </p:cNvPr>
          <p:cNvSpPr>
            <a:spLocks noGrp="1"/>
          </p:cNvSpPr>
          <p:nvPr>
            <p:ph idx="1"/>
          </p:nvPr>
        </p:nvSpPr>
        <p:spPr/>
        <p:txBody>
          <a:bodyPr>
            <a:normAutofit/>
          </a:bodyPr>
          <a:lstStyle/>
          <a:p>
            <a:r>
              <a:rPr lang="en-US" sz="2400" dirty="0"/>
              <a:t>The biggest challenge was most of the team not knowing bash. We did our best to teach ourselves from the resources provided before hand, but you never really learn something until you get hands on with it. </a:t>
            </a:r>
          </a:p>
          <a:p>
            <a:r>
              <a:rPr lang="en-US" sz="2400" dirty="0"/>
              <a:t>We also had trouble getting java to recognize our copies of Contrast Finders code as packages that the drivers would need to import</a:t>
            </a:r>
          </a:p>
          <a:p>
            <a:r>
              <a:rPr lang="en-US" sz="2400" dirty="0"/>
              <a:t>Lesson #3: Get Coding if you want to learn a new language</a:t>
            </a:r>
          </a:p>
        </p:txBody>
      </p:sp>
    </p:spTree>
    <p:extLst>
      <p:ext uri="{BB962C8B-B14F-4D97-AF65-F5344CB8AC3E}">
        <p14:creationId xmlns:p14="http://schemas.microsoft.com/office/powerpoint/2010/main" val="1986092695"/>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1E576DA-C3A0-4343-BDC5-50EA3D79FC1C}"/>
              </a:ext>
            </a:extLst>
          </p:cNvPr>
          <p:cNvSpPr>
            <a:spLocks noGrp="1"/>
          </p:cNvSpPr>
          <p:nvPr>
            <p:ph type="title"/>
          </p:nvPr>
        </p:nvSpPr>
        <p:spPr>
          <a:xfrm>
            <a:off x="601255" y="702155"/>
            <a:ext cx="3409783" cy="1300365"/>
          </a:xfrm>
        </p:spPr>
        <p:txBody>
          <a:bodyPr>
            <a:normAutofit/>
          </a:bodyPr>
          <a:lstStyle/>
          <a:p>
            <a:r>
              <a:rPr lang="en-US" dirty="0">
                <a:solidFill>
                  <a:srgbClr val="FFFFFF"/>
                </a:solidFill>
              </a:rPr>
              <a:t>Third Deliverable: Successes</a:t>
            </a:r>
          </a:p>
        </p:txBody>
      </p:sp>
      <p:sp>
        <p:nvSpPr>
          <p:cNvPr id="3" name="Content Placeholder 2">
            <a:extLst>
              <a:ext uri="{FF2B5EF4-FFF2-40B4-BE49-F238E27FC236}">
                <a16:creationId xmlns:a16="http://schemas.microsoft.com/office/drawing/2014/main" id="{B9C957EF-7321-4BCE-A8DD-7E6C6D162DD9}"/>
              </a:ext>
            </a:extLst>
          </p:cNvPr>
          <p:cNvSpPr>
            <a:spLocks noGrp="1"/>
          </p:cNvSpPr>
          <p:nvPr>
            <p:ph idx="1"/>
          </p:nvPr>
        </p:nvSpPr>
        <p:spPr>
          <a:xfrm>
            <a:off x="601255" y="2177142"/>
            <a:ext cx="3409782" cy="3823607"/>
          </a:xfrm>
        </p:spPr>
        <p:txBody>
          <a:bodyPr>
            <a:normAutofit/>
          </a:bodyPr>
          <a:lstStyle/>
          <a:p>
            <a:pPr>
              <a:lnSpc>
                <a:spcPct val="100000"/>
              </a:lnSpc>
            </a:pPr>
            <a:r>
              <a:rPr lang="en-US" sz="1400" dirty="0">
                <a:solidFill>
                  <a:srgbClr val="FFFFFF"/>
                </a:solidFill>
              </a:rPr>
              <a:t>Even with our inexperience we got the </a:t>
            </a:r>
            <a:r>
              <a:rPr lang="en-US" sz="1400" dirty="0" err="1">
                <a:solidFill>
                  <a:srgbClr val="FFFFFF"/>
                </a:solidFill>
              </a:rPr>
              <a:t>runAllTests</a:t>
            </a:r>
            <a:r>
              <a:rPr lang="en-US" sz="1400" dirty="0">
                <a:solidFill>
                  <a:srgbClr val="FFFFFF"/>
                </a:solidFill>
              </a:rPr>
              <a:t> script up and running along with two test drivers. </a:t>
            </a:r>
          </a:p>
          <a:p>
            <a:pPr>
              <a:lnSpc>
                <a:spcPct val="100000"/>
              </a:lnSpc>
            </a:pPr>
            <a:r>
              <a:rPr lang="en-US" sz="1400" dirty="0">
                <a:solidFill>
                  <a:srgbClr val="FFFFFF"/>
                </a:solidFill>
              </a:rPr>
              <a:t>We also got a nice SSD of how the system was working, helping all the team members to better understand the greater whole of what we were working on</a:t>
            </a:r>
          </a:p>
          <a:p>
            <a:pPr>
              <a:lnSpc>
                <a:spcPct val="100000"/>
              </a:lnSpc>
            </a:pPr>
            <a:r>
              <a:rPr lang="en-US" sz="1400" dirty="0">
                <a:solidFill>
                  <a:srgbClr val="FFFFFF"/>
                </a:solidFill>
              </a:rPr>
              <a:t>Though both the testing script and the drivers would need to be edited later to fall in line with requirements it was very encouraging to see them working at this stage</a:t>
            </a:r>
          </a:p>
        </p:txBody>
      </p:sp>
      <p:pic>
        <p:nvPicPr>
          <p:cNvPr id="5" name="Picture 4" descr="A screenshot of a cell phone&#10;&#10;Description automatically generated">
            <a:extLst>
              <a:ext uri="{FF2B5EF4-FFF2-40B4-BE49-F238E27FC236}">
                <a16:creationId xmlns:a16="http://schemas.microsoft.com/office/drawing/2014/main" id="{0B235390-F6D8-4DF5-A128-5F751AD860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231" y="1089043"/>
            <a:ext cx="6831503" cy="4662500"/>
          </a:xfrm>
          <a:prstGeom prst="rect">
            <a:avLst/>
          </a:prstGeom>
        </p:spPr>
      </p:pic>
    </p:spTree>
    <p:extLst>
      <p:ext uri="{BB962C8B-B14F-4D97-AF65-F5344CB8AC3E}">
        <p14:creationId xmlns:p14="http://schemas.microsoft.com/office/powerpoint/2010/main" val="17710437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9778-15E5-45E3-8CFA-51C0A8C47C86}"/>
              </a:ext>
            </a:extLst>
          </p:cNvPr>
          <p:cNvSpPr>
            <a:spLocks noGrp="1"/>
          </p:cNvSpPr>
          <p:nvPr>
            <p:ph type="title"/>
          </p:nvPr>
        </p:nvSpPr>
        <p:spPr/>
        <p:txBody>
          <a:bodyPr/>
          <a:lstStyle/>
          <a:p>
            <a:r>
              <a:rPr lang="en-US" dirty="0"/>
              <a:t>Fourth Deliverable: Challenges</a:t>
            </a:r>
          </a:p>
        </p:txBody>
      </p:sp>
      <p:sp>
        <p:nvSpPr>
          <p:cNvPr id="3" name="Content Placeholder 2">
            <a:extLst>
              <a:ext uri="{FF2B5EF4-FFF2-40B4-BE49-F238E27FC236}">
                <a16:creationId xmlns:a16="http://schemas.microsoft.com/office/drawing/2014/main" id="{B947D6A4-1115-4E4C-8C63-49F20E6134B7}"/>
              </a:ext>
            </a:extLst>
          </p:cNvPr>
          <p:cNvSpPr>
            <a:spLocks noGrp="1"/>
          </p:cNvSpPr>
          <p:nvPr>
            <p:ph idx="1"/>
          </p:nvPr>
        </p:nvSpPr>
        <p:spPr/>
        <p:txBody>
          <a:bodyPr/>
          <a:lstStyle/>
          <a:p>
            <a:r>
              <a:rPr lang="en-US" sz="2400" dirty="0"/>
              <a:t>We realized our </a:t>
            </a:r>
            <a:r>
              <a:rPr lang="en-US" sz="2400" dirty="0" err="1"/>
              <a:t>RunAllTests</a:t>
            </a:r>
            <a:r>
              <a:rPr lang="en-US" sz="2400" dirty="0"/>
              <a:t> script and drivers weren’t interacting in the correct ways and had to make some tweaks so that writing future drivers would be easier. Making the </a:t>
            </a:r>
            <a:r>
              <a:rPr lang="en-US" sz="2400" dirty="0" err="1"/>
              <a:t>RunAllTests</a:t>
            </a:r>
            <a:r>
              <a:rPr lang="en-US" sz="2400" dirty="0"/>
              <a:t> script check the oracle wasn’t difficult, but it did require a lot of little changes.</a:t>
            </a:r>
          </a:p>
          <a:p>
            <a:r>
              <a:rPr lang="en-US" sz="2400" dirty="0"/>
              <a:t>We also realized one of the test drivers we had picked early on to work on was a private method, so we had to find a new candidate for testing.</a:t>
            </a:r>
          </a:p>
          <a:p>
            <a:endParaRPr lang="en-US" sz="2400" dirty="0"/>
          </a:p>
          <a:p>
            <a:endParaRPr lang="en-US" dirty="0"/>
          </a:p>
        </p:txBody>
      </p:sp>
    </p:spTree>
    <p:extLst>
      <p:ext uri="{BB962C8B-B14F-4D97-AF65-F5344CB8AC3E}">
        <p14:creationId xmlns:p14="http://schemas.microsoft.com/office/powerpoint/2010/main" val="7939218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FC45-2EC8-495C-8D4B-14EF04D5B2B9}"/>
              </a:ext>
            </a:extLst>
          </p:cNvPr>
          <p:cNvSpPr>
            <a:spLocks noGrp="1"/>
          </p:cNvSpPr>
          <p:nvPr>
            <p:ph type="title"/>
          </p:nvPr>
        </p:nvSpPr>
        <p:spPr/>
        <p:txBody>
          <a:bodyPr/>
          <a:lstStyle/>
          <a:p>
            <a:r>
              <a:rPr lang="en-US" dirty="0"/>
              <a:t>Fourth Deliverable: Successes</a:t>
            </a:r>
          </a:p>
        </p:txBody>
      </p:sp>
      <p:sp>
        <p:nvSpPr>
          <p:cNvPr id="3" name="Content Placeholder 2">
            <a:extLst>
              <a:ext uri="{FF2B5EF4-FFF2-40B4-BE49-F238E27FC236}">
                <a16:creationId xmlns:a16="http://schemas.microsoft.com/office/drawing/2014/main" id="{F23E9A56-2789-42FA-AB7D-A812A472F3C7}"/>
              </a:ext>
            </a:extLst>
          </p:cNvPr>
          <p:cNvSpPr>
            <a:spLocks noGrp="1"/>
          </p:cNvSpPr>
          <p:nvPr>
            <p:ph idx="1"/>
          </p:nvPr>
        </p:nvSpPr>
        <p:spPr/>
        <p:txBody>
          <a:bodyPr/>
          <a:lstStyle/>
          <a:p>
            <a:r>
              <a:rPr lang="en-US" sz="2400" dirty="0"/>
              <a:t>Once </a:t>
            </a:r>
            <a:r>
              <a:rPr lang="en-US" sz="2400" dirty="0" err="1"/>
              <a:t>RunAllScripts</a:t>
            </a:r>
            <a:r>
              <a:rPr lang="en-US" sz="2400" dirty="0"/>
              <a:t> was formatted more cleanly, It was a breeze to make the last three test drivers. </a:t>
            </a:r>
          </a:p>
          <a:p>
            <a:r>
              <a:rPr lang="en-US" sz="2400" dirty="0"/>
              <a:t>Having everything running, and the HTML correctly formatting the results at this point was just phenomenal. Very cool to see everything come together </a:t>
            </a:r>
          </a:p>
        </p:txBody>
      </p:sp>
    </p:spTree>
    <p:extLst>
      <p:ext uri="{BB962C8B-B14F-4D97-AF65-F5344CB8AC3E}">
        <p14:creationId xmlns:p14="http://schemas.microsoft.com/office/powerpoint/2010/main" val="36906997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7EFE-E369-4851-BEB6-C8C3879478AB}"/>
              </a:ext>
            </a:extLst>
          </p:cNvPr>
          <p:cNvSpPr>
            <a:spLocks noGrp="1"/>
          </p:cNvSpPr>
          <p:nvPr>
            <p:ph type="title"/>
          </p:nvPr>
        </p:nvSpPr>
        <p:spPr/>
        <p:txBody>
          <a:bodyPr/>
          <a:lstStyle/>
          <a:p>
            <a:r>
              <a:rPr lang="en-US" dirty="0"/>
              <a:t>Fifth Deliverable: Challenges</a:t>
            </a:r>
          </a:p>
        </p:txBody>
      </p:sp>
      <p:sp>
        <p:nvSpPr>
          <p:cNvPr id="3" name="Content Placeholder 2">
            <a:extLst>
              <a:ext uri="{FF2B5EF4-FFF2-40B4-BE49-F238E27FC236}">
                <a16:creationId xmlns:a16="http://schemas.microsoft.com/office/drawing/2014/main" id="{891A2449-3C33-4DF1-BDD0-9FC7FD05B532}"/>
              </a:ext>
            </a:extLst>
          </p:cNvPr>
          <p:cNvSpPr>
            <a:spLocks noGrp="1"/>
          </p:cNvSpPr>
          <p:nvPr>
            <p:ph idx="1"/>
          </p:nvPr>
        </p:nvSpPr>
        <p:spPr/>
        <p:txBody>
          <a:bodyPr>
            <a:normAutofit/>
          </a:bodyPr>
          <a:lstStyle/>
          <a:p>
            <a:r>
              <a:rPr lang="en-US" sz="2400" dirty="0"/>
              <a:t>Even at this stage we found we had put too much responsibility on the drivers, and thus had to put more functionality into the </a:t>
            </a:r>
            <a:r>
              <a:rPr lang="en-US" sz="2400" dirty="0" err="1"/>
              <a:t>runAllTests</a:t>
            </a:r>
            <a:r>
              <a:rPr lang="en-US" sz="2400" dirty="0"/>
              <a:t> script once again. Taking the responsibility of formatting away from the drivers and putting it on the </a:t>
            </a:r>
            <a:r>
              <a:rPr lang="en-US" sz="2400" dirty="0" err="1"/>
              <a:t>runAllTests</a:t>
            </a:r>
            <a:r>
              <a:rPr lang="en-US" sz="2400" dirty="0"/>
              <a:t> script was difficult but we got it done. </a:t>
            </a:r>
          </a:p>
          <a:p>
            <a:r>
              <a:rPr lang="en-US" sz="2400" dirty="0"/>
              <a:t>Lesson #4: Read Requirements </a:t>
            </a:r>
            <a:r>
              <a:rPr lang="en-US" sz="2400" i="1" dirty="0"/>
              <a:t>Carefully</a:t>
            </a:r>
          </a:p>
        </p:txBody>
      </p:sp>
    </p:spTree>
    <p:extLst>
      <p:ext uri="{BB962C8B-B14F-4D97-AF65-F5344CB8AC3E}">
        <p14:creationId xmlns:p14="http://schemas.microsoft.com/office/powerpoint/2010/main" val="3632741356"/>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910C-C472-4585-8762-193D3BC811CE}"/>
              </a:ext>
            </a:extLst>
          </p:cNvPr>
          <p:cNvSpPr>
            <a:spLocks noGrp="1"/>
          </p:cNvSpPr>
          <p:nvPr>
            <p:ph type="title"/>
          </p:nvPr>
        </p:nvSpPr>
        <p:spPr/>
        <p:txBody>
          <a:bodyPr/>
          <a:lstStyle/>
          <a:p>
            <a:r>
              <a:rPr lang="en-US" dirty="0"/>
              <a:t>Fifth Deliverable: Successes</a:t>
            </a:r>
          </a:p>
        </p:txBody>
      </p:sp>
      <p:sp>
        <p:nvSpPr>
          <p:cNvPr id="3" name="Content Placeholder 2">
            <a:extLst>
              <a:ext uri="{FF2B5EF4-FFF2-40B4-BE49-F238E27FC236}">
                <a16:creationId xmlns:a16="http://schemas.microsoft.com/office/drawing/2014/main" id="{EB669068-1BA5-4611-9D8F-361E742E5F2E}"/>
              </a:ext>
            </a:extLst>
          </p:cNvPr>
          <p:cNvSpPr>
            <a:spLocks noGrp="1"/>
          </p:cNvSpPr>
          <p:nvPr>
            <p:ph idx="1"/>
          </p:nvPr>
        </p:nvSpPr>
        <p:spPr/>
        <p:txBody>
          <a:bodyPr>
            <a:normAutofit/>
          </a:bodyPr>
          <a:lstStyle/>
          <a:p>
            <a:r>
              <a:rPr lang="en-US" sz="2400" dirty="0"/>
              <a:t>Finding the five faults to inject at this point was a cake walk. </a:t>
            </a:r>
          </a:p>
          <a:p>
            <a:r>
              <a:rPr lang="en-US" sz="2400" dirty="0"/>
              <a:t>We even had the extra time to format the HTML to look just a bit nicer. </a:t>
            </a:r>
          </a:p>
        </p:txBody>
      </p:sp>
    </p:spTree>
    <p:extLst>
      <p:ext uri="{BB962C8B-B14F-4D97-AF65-F5344CB8AC3E}">
        <p14:creationId xmlns:p14="http://schemas.microsoft.com/office/powerpoint/2010/main" val="7631487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F05FE-BCB8-493A-AB46-3AEC47E13047}"/>
              </a:ext>
            </a:extLst>
          </p:cNvPr>
          <p:cNvSpPr>
            <a:spLocks noGrp="1"/>
          </p:cNvSpPr>
          <p:nvPr>
            <p:ph type="title"/>
          </p:nvPr>
        </p:nvSpPr>
        <p:spPr>
          <a:xfrm>
            <a:off x="488873" y="882650"/>
            <a:ext cx="11029616" cy="1188720"/>
          </a:xfrm>
        </p:spPr>
        <p:txBody>
          <a:bodyPr/>
          <a:lstStyle/>
          <a:p>
            <a:r>
              <a:rPr lang="en-US" dirty="0"/>
              <a:t>What We Learned</a:t>
            </a:r>
          </a:p>
        </p:txBody>
      </p:sp>
      <p:sp>
        <p:nvSpPr>
          <p:cNvPr id="3" name="Content Placeholder 2">
            <a:extLst>
              <a:ext uri="{FF2B5EF4-FFF2-40B4-BE49-F238E27FC236}">
                <a16:creationId xmlns:a16="http://schemas.microsoft.com/office/drawing/2014/main" id="{90829F1E-E7BD-41E7-BA91-2BDE37BEBFB1}"/>
              </a:ext>
            </a:extLst>
          </p:cNvPr>
          <p:cNvSpPr>
            <a:spLocks noGrp="1"/>
          </p:cNvSpPr>
          <p:nvPr>
            <p:ph idx="1"/>
          </p:nvPr>
        </p:nvSpPr>
        <p:spPr/>
        <p:txBody>
          <a:bodyPr/>
          <a:lstStyle/>
          <a:p>
            <a:r>
              <a:rPr lang="en-US" sz="2400" dirty="0"/>
              <a:t>Don’t bite off more than you can chew</a:t>
            </a:r>
          </a:p>
          <a:p>
            <a:r>
              <a:rPr lang="en-US" sz="2400" dirty="0"/>
              <a:t>Teamwork makes the dream work</a:t>
            </a:r>
          </a:p>
          <a:p>
            <a:r>
              <a:rPr lang="en-US" sz="2400" dirty="0"/>
              <a:t>Get Coding if you want to learn a new language</a:t>
            </a:r>
          </a:p>
          <a:p>
            <a:r>
              <a:rPr lang="en-US" sz="2400" dirty="0"/>
              <a:t>Diagrams help comprehension way more than you would think</a:t>
            </a:r>
          </a:p>
          <a:p>
            <a:r>
              <a:rPr lang="en-US" sz="2400" dirty="0"/>
              <a:t>Read Requirements carefully</a:t>
            </a:r>
          </a:p>
          <a:p>
            <a:endParaRPr lang="en-US" dirty="0"/>
          </a:p>
        </p:txBody>
      </p:sp>
    </p:spTree>
    <p:extLst>
      <p:ext uri="{BB962C8B-B14F-4D97-AF65-F5344CB8AC3E}">
        <p14:creationId xmlns:p14="http://schemas.microsoft.com/office/powerpoint/2010/main" val="353619589"/>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BEE0-CF29-4FDE-B18B-E81BE746FFDF}"/>
              </a:ext>
            </a:extLst>
          </p:cNvPr>
          <p:cNvSpPr>
            <a:spLocks noGrp="1"/>
          </p:cNvSpPr>
          <p:nvPr>
            <p:ph type="title"/>
          </p:nvPr>
        </p:nvSpPr>
        <p:spPr/>
        <p:txBody>
          <a:bodyPr/>
          <a:lstStyle/>
          <a:p>
            <a:r>
              <a:rPr lang="en-US" dirty="0"/>
              <a:t>Improvements for the Future</a:t>
            </a:r>
          </a:p>
        </p:txBody>
      </p:sp>
      <p:sp>
        <p:nvSpPr>
          <p:cNvPr id="3" name="Content Placeholder 2">
            <a:extLst>
              <a:ext uri="{FF2B5EF4-FFF2-40B4-BE49-F238E27FC236}">
                <a16:creationId xmlns:a16="http://schemas.microsoft.com/office/drawing/2014/main" id="{159E2D48-B939-4716-9AC0-59E17319E144}"/>
              </a:ext>
            </a:extLst>
          </p:cNvPr>
          <p:cNvSpPr>
            <a:spLocks noGrp="1"/>
          </p:cNvSpPr>
          <p:nvPr>
            <p:ph idx="1"/>
          </p:nvPr>
        </p:nvSpPr>
        <p:spPr/>
        <p:txBody>
          <a:bodyPr>
            <a:normAutofit/>
          </a:bodyPr>
          <a:lstStyle/>
          <a:p>
            <a:r>
              <a:rPr lang="en-US" sz="2400" dirty="0"/>
              <a:t>Honestly, the only regret we really have is not making a </a:t>
            </a:r>
            <a:r>
              <a:rPr lang="en-US" sz="2400" dirty="0" err="1"/>
              <a:t>runOneTest</a:t>
            </a:r>
            <a:r>
              <a:rPr lang="en-US" sz="2400" dirty="0"/>
              <a:t> script for debugging purposes. It was very annoying to recompile all the tests and wait for them all to execute just to see if the changes you made to one test fixed its bugs. </a:t>
            </a:r>
          </a:p>
          <a:p>
            <a:r>
              <a:rPr lang="en-US" sz="2400" dirty="0"/>
              <a:t>It would have also been a nice cosmetic change to include print statements that update the user as to how the run is going at the command line. </a:t>
            </a:r>
          </a:p>
        </p:txBody>
      </p:sp>
    </p:spTree>
    <p:extLst>
      <p:ext uri="{BB962C8B-B14F-4D97-AF65-F5344CB8AC3E}">
        <p14:creationId xmlns:p14="http://schemas.microsoft.com/office/powerpoint/2010/main" val="10056371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7D43-AFEE-4ADB-8BA8-86EFD1F98376}"/>
              </a:ext>
            </a:extLst>
          </p:cNvPr>
          <p:cNvSpPr>
            <a:spLocks noGrp="1"/>
          </p:cNvSpPr>
          <p:nvPr>
            <p:ph type="title"/>
          </p:nvPr>
        </p:nvSpPr>
        <p:spPr>
          <a:xfrm>
            <a:off x="581192" y="2685610"/>
            <a:ext cx="11029616" cy="1486779"/>
          </a:xfrm>
        </p:spPr>
        <p:txBody>
          <a:bodyPr>
            <a:noAutofit/>
          </a:bodyPr>
          <a:lstStyle/>
          <a:p>
            <a:pPr algn="ctr"/>
            <a:r>
              <a:rPr lang="en-US" sz="9600" dirty="0"/>
              <a:t>Demo Time!</a:t>
            </a:r>
          </a:p>
        </p:txBody>
      </p:sp>
    </p:spTree>
    <p:extLst>
      <p:ext uri="{BB962C8B-B14F-4D97-AF65-F5344CB8AC3E}">
        <p14:creationId xmlns:p14="http://schemas.microsoft.com/office/powerpoint/2010/main" val="16190283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F4F88-9DBB-40B8-A834-3588D860AA33}"/>
              </a:ext>
            </a:extLst>
          </p:cNvPr>
          <p:cNvSpPr>
            <a:spLocks noGrp="1"/>
          </p:cNvSpPr>
          <p:nvPr>
            <p:ph type="title"/>
          </p:nvPr>
        </p:nvSpPr>
        <p:spPr>
          <a:xfrm>
            <a:off x="581192" y="2668200"/>
            <a:ext cx="11029616" cy="1521600"/>
          </a:xfrm>
        </p:spPr>
        <p:txBody>
          <a:bodyPr>
            <a:noAutofit/>
          </a:bodyPr>
          <a:lstStyle/>
          <a:p>
            <a:pPr algn="ctr"/>
            <a:r>
              <a:rPr lang="en-US" sz="9600" dirty="0"/>
              <a:t>Questions?</a:t>
            </a:r>
          </a:p>
        </p:txBody>
      </p:sp>
    </p:spTree>
    <p:extLst>
      <p:ext uri="{BB962C8B-B14F-4D97-AF65-F5344CB8AC3E}">
        <p14:creationId xmlns:p14="http://schemas.microsoft.com/office/powerpoint/2010/main" val="19253054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876C1-21AD-4963-BDF4-BEEBE028D9F6}"/>
              </a:ext>
            </a:extLst>
          </p:cNvPr>
          <p:cNvSpPr>
            <a:spLocks noGrp="1"/>
          </p:cNvSpPr>
          <p:nvPr>
            <p:ph type="title"/>
          </p:nvPr>
        </p:nvSpPr>
        <p:spPr/>
        <p:txBody>
          <a:bodyPr/>
          <a:lstStyle/>
          <a:p>
            <a:r>
              <a:rPr lang="en-US" dirty="0"/>
              <a:t>So, What is Contrast Finder?</a:t>
            </a:r>
          </a:p>
        </p:txBody>
      </p:sp>
      <p:sp>
        <p:nvSpPr>
          <p:cNvPr id="3" name="Content Placeholder 2">
            <a:extLst>
              <a:ext uri="{FF2B5EF4-FFF2-40B4-BE49-F238E27FC236}">
                <a16:creationId xmlns:a16="http://schemas.microsoft.com/office/drawing/2014/main" id="{73D63B86-7B7D-43DF-92F9-9E83275AF446}"/>
              </a:ext>
            </a:extLst>
          </p:cNvPr>
          <p:cNvSpPr>
            <a:spLocks noGrp="1"/>
          </p:cNvSpPr>
          <p:nvPr>
            <p:ph idx="1"/>
          </p:nvPr>
        </p:nvSpPr>
        <p:spPr/>
        <p:txBody>
          <a:bodyPr>
            <a:normAutofit/>
          </a:bodyPr>
          <a:lstStyle/>
          <a:p>
            <a:r>
              <a:rPr lang="en-US" sz="2400" dirty="0"/>
              <a:t>An open source software project that seeks to make the web more accessible for people with colorblindness. </a:t>
            </a:r>
          </a:p>
          <a:p>
            <a:r>
              <a:rPr lang="en-US" sz="2400" dirty="0"/>
              <a:t>This software takes in the colors of text and the background that text will be displayed on and spits out suggestions that would provide a greater contrast between those two colors. </a:t>
            </a:r>
          </a:p>
        </p:txBody>
      </p:sp>
    </p:spTree>
    <p:extLst>
      <p:ext uri="{BB962C8B-B14F-4D97-AF65-F5344CB8AC3E}">
        <p14:creationId xmlns:p14="http://schemas.microsoft.com/office/powerpoint/2010/main" val="171515911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5C791-92B5-4F90-A600-ED085413C1AF}"/>
              </a:ext>
            </a:extLst>
          </p:cNvPr>
          <p:cNvSpPr>
            <a:spLocks noGrp="1"/>
          </p:cNvSpPr>
          <p:nvPr>
            <p:ph type="title"/>
          </p:nvPr>
        </p:nvSpPr>
        <p:spPr/>
        <p:txBody>
          <a:bodyPr/>
          <a:lstStyle/>
          <a:p>
            <a:r>
              <a:rPr lang="en-US" dirty="0"/>
              <a:t>A little History</a:t>
            </a:r>
          </a:p>
        </p:txBody>
      </p:sp>
      <p:sp>
        <p:nvSpPr>
          <p:cNvPr id="3" name="Content Placeholder 2">
            <a:extLst>
              <a:ext uri="{FF2B5EF4-FFF2-40B4-BE49-F238E27FC236}">
                <a16:creationId xmlns:a16="http://schemas.microsoft.com/office/drawing/2014/main" id="{442CB78E-4456-46FE-BE6B-01FB261B552F}"/>
              </a:ext>
            </a:extLst>
          </p:cNvPr>
          <p:cNvSpPr>
            <a:spLocks noGrp="1"/>
          </p:cNvSpPr>
          <p:nvPr>
            <p:ph idx="1"/>
          </p:nvPr>
        </p:nvSpPr>
        <p:spPr/>
        <p:txBody>
          <a:bodyPr>
            <a:noAutofit/>
          </a:bodyPr>
          <a:lstStyle/>
          <a:p>
            <a:r>
              <a:rPr lang="en-US" sz="2400" dirty="0"/>
              <a:t>First lines of code were made in 2006 under a project named CCT</a:t>
            </a:r>
          </a:p>
          <a:p>
            <a:r>
              <a:rPr lang="en-US" sz="2400" dirty="0"/>
              <a:t>The code was refactored in 2013 as a side project for </a:t>
            </a:r>
            <a:r>
              <a:rPr lang="en-US" sz="2400" dirty="0" err="1"/>
              <a:t>Tanaguru</a:t>
            </a:r>
            <a:r>
              <a:rPr lang="en-US" sz="2400" dirty="0"/>
              <a:t>. This is when it was given the new name Contrast-Finder. </a:t>
            </a:r>
          </a:p>
          <a:p>
            <a:r>
              <a:rPr lang="en-US" sz="2400" dirty="0" err="1"/>
              <a:t>Tanaguru</a:t>
            </a:r>
            <a:r>
              <a:rPr lang="en-US" sz="2400" dirty="0"/>
              <a:t> collapsed, And was reworked into another company called </a:t>
            </a:r>
            <a:r>
              <a:rPr lang="en-US" sz="2400" dirty="0" err="1"/>
              <a:t>Asqatasun</a:t>
            </a:r>
            <a:r>
              <a:rPr lang="en-US" sz="2400" dirty="0"/>
              <a:t>, which is the organization that currently manages contrast finder</a:t>
            </a:r>
          </a:p>
          <a:p>
            <a:r>
              <a:rPr lang="en-US" sz="2400" dirty="0"/>
              <a:t>We worked on the </a:t>
            </a:r>
            <a:r>
              <a:rPr lang="en-US" sz="2400" dirty="0" err="1"/>
              <a:t>Asqatasun</a:t>
            </a:r>
            <a:r>
              <a:rPr lang="en-US" sz="2400" dirty="0"/>
              <a:t> repository for this project, due to it still being active, but this software's long journey just speaks to the resilience of opensource software. </a:t>
            </a:r>
          </a:p>
        </p:txBody>
      </p:sp>
    </p:spTree>
    <p:extLst>
      <p:ext uri="{BB962C8B-B14F-4D97-AF65-F5344CB8AC3E}">
        <p14:creationId xmlns:p14="http://schemas.microsoft.com/office/powerpoint/2010/main" val="12104419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AEB1-CD9C-44AE-915E-FB3EE3C8421A}"/>
              </a:ext>
            </a:extLst>
          </p:cNvPr>
          <p:cNvSpPr>
            <a:spLocks noGrp="1"/>
          </p:cNvSpPr>
          <p:nvPr>
            <p:ph type="title"/>
          </p:nvPr>
        </p:nvSpPr>
        <p:spPr/>
        <p:txBody>
          <a:bodyPr/>
          <a:lstStyle/>
          <a:p>
            <a:r>
              <a:rPr lang="en-US" dirty="0"/>
              <a:t>What Was needed to work on This?</a:t>
            </a:r>
          </a:p>
        </p:txBody>
      </p:sp>
      <p:sp>
        <p:nvSpPr>
          <p:cNvPr id="3" name="Content Placeholder 2">
            <a:extLst>
              <a:ext uri="{FF2B5EF4-FFF2-40B4-BE49-F238E27FC236}">
                <a16:creationId xmlns:a16="http://schemas.microsoft.com/office/drawing/2014/main" id="{4D42134A-2724-423A-BF6E-5C81CAE0ACF9}"/>
              </a:ext>
            </a:extLst>
          </p:cNvPr>
          <p:cNvSpPr>
            <a:spLocks noGrp="1"/>
          </p:cNvSpPr>
          <p:nvPr>
            <p:ph idx="1"/>
          </p:nvPr>
        </p:nvSpPr>
        <p:spPr/>
        <p:txBody>
          <a:bodyPr/>
          <a:lstStyle/>
          <a:p>
            <a:r>
              <a:rPr lang="en-US" sz="2400" dirty="0"/>
              <a:t>A Virtual Machine</a:t>
            </a:r>
          </a:p>
          <a:p>
            <a:r>
              <a:rPr lang="en-US" sz="2400" dirty="0"/>
              <a:t>Java</a:t>
            </a:r>
          </a:p>
          <a:p>
            <a:r>
              <a:rPr lang="en-US" sz="2400" dirty="0"/>
              <a:t>Git</a:t>
            </a:r>
          </a:p>
          <a:p>
            <a:r>
              <a:rPr lang="en-US" sz="2400" dirty="0"/>
              <a:t>Docker</a:t>
            </a:r>
          </a:p>
          <a:p>
            <a:r>
              <a:rPr lang="en-US" sz="2400" dirty="0"/>
              <a:t>Source Code from the Contrast Finder </a:t>
            </a:r>
            <a:r>
              <a:rPr lang="en-US" sz="2400" dirty="0" err="1"/>
              <a:t>Github</a:t>
            </a:r>
            <a:r>
              <a:rPr lang="en-US" sz="2400" dirty="0"/>
              <a:t>: </a:t>
            </a:r>
            <a:r>
              <a:rPr lang="en-US" sz="2400" dirty="0">
                <a:hlinkClick r:id="rId2"/>
              </a:rPr>
              <a:t>https://github.com/Asqatasun/Contrast-Finder</a:t>
            </a:r>
            <a:endParaRPr lang="en-US" sz="2400" dirty="0"/>
          </a:p>
          <a:p>
            <a:endParaRPr lang="en-US" dirty="0"/>
          </a:p>
        </p:txBody>
      </p:sp>
    </p:spTree>
    <p:extLst>
      <p:ext uri="{BB962C8B-B14F-4D97-AF65-F5344CB8AC3E}">
        <p14:creationId xmlns:p14="http://schemas.microsoft.com/office/powerpoint/2010/main" val="18625983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E134-C62E-47AC-ACC5-03D4AA364569}"/>
              </a:ext>
            </a:extLst>
          </p:cNvPr>
          <p:cNvSpPr>
            <a:spLocks noGrp="1"/>
          </p:cNvSpPr>
          <p:nvPr>
            <p:ph type="title"/>
          </p:nvPr>
        </p:nvSpPr>
        <p:spPr/>
        <p:txBody>
          <a:bodyPr/>
          <a:lstStyle/>
          <a:p>
            <a:r>
              <a:rPr lang="en-US" dirty="0"/>
              <a:t>Our First Project (And how that didn’t work out)</a:t>
            </a:r>
          </a:p>
        </p:txBody>
      </p:sp>
      <p:sp>
        <p:nvSpPr>
          <p:cNvPr id="3" name="Content Placeholder 2">
            <a:extLst>
              <a:ext uri="{FF2B5EF4-FFF2-40B4-BE49-F238E27FC236}">
                <a16:creationId xmlns:a16="http://schemas.microsoft.com/office/drawing/2014/main" id="{374C2AFC-0E39-4B6C-9FB0-DC66452BC24F}"/>
              </a:ext>
            </a:extLst>
          </p:cNvPr>
          <p:cNvSpPr>
            <a:spLocks noGrp="1"/>
          </p:cNvSpPr>
          <p:nvPr>
            <p:ph idx="1"/>
          </p:nvPr>
        </p:nvSpPr>
        <p:spPr/>
        <p:txBody>
          <a:bodyPr>
            <a:normAutofit/>
          </a:bodyPr>
          <a:lstStyle/>
          <a:p>
            <a:r>
              <a:rPr lang="en-US" sz="2400" dirty="0"/>
              <a:t>Our project first project was </a:t>
            </a:r>
            <a:r>
              <a:rPr lang="en-US" sz="2400" dirty="0" err="1"/>
              <a:t>OpenMRS</a:t>
            </a:r>
            <a:r>
              <a:rPr lang="en-US" sz="2400" dirty="0"/>
              <a:t>, a database that is meant to connect doctors all over the world. </a:t>
            </a:r>
          </a:p>
          <a:p>
            <a:r>
              <a:rPr lang="en-US" sz="2400" dirty="0"/>
              <a:t>This project required MySQL, </a:t>
            </a:r>
            <a:r>
              <a:rPr lang="en-US" sz="2400" dirty="0" err="1"/>
              <a:t>Mavin</a:t>
            </a:r>
            <a:r>
              <a:rPr lang="en-US" sz="2400" dirty="0"/>
              <a:t>, and optionally tomcat </a:t>
            </a:r>
          </a:p>
          <a:p>
            <a:r>
              <a:rPr lang="en-US" sz="2400" dirty="0"/>
              <a:t>Unfortunately, MySQL was not cooperative, taking too much space on one person's machine and just not getting along with the web server on another’s.</a:t>
            </a:r>
          </a:p>
          <a:p>
            <a:r>
              <a:rPr lang="en-US" sz="2400" dirty="0"/>
              <a:t>Lesson #1 know when to bail.</a:t>
            </a:r>
          </a:p>
        </p:txBody>
      </p:sp>
    </p:spTree>
    <p:extLst>
      <p:ext uri="{BB962C8B-B14F-4D97-AF65-F5344CB8AC3E}">
        <p14:creationId xmlns:p14="http://schemas.microsoft.com/office/powerpoint/2010/main" val="163182404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7B63A-BB32-4ED3-BC7D-653DF3337D0F}"/>
              </a:ext>
            </a:extLst>
          </p:cNvPr>
          <p:cNvSpPr>
            <a:spLocks noGrp="1"/>
          </p:cNvSpPr>
          <p:nvPr>
            <p:ph type="title"/>
          </p:nvPr>
        </p:nvSpPr>
        <p:spPr/>
        <p:txBody>
          <a:bodyPr/>
          <a:lstStyle/>
          <a:p>
            <a:r>
              <a:rPr lang="en-US" dirty="0"/>
              <a:t>Getting back on track</a:t>
            </a:r>
          </a:p>
        </p:txBody>
      </p:sp>
      <p:sp>
        <p:nvSpPr>
          <p:cNvPr id="3" name="Content Placeholder 2">
            <a:extLst>
              <a:ext uri="{FF2B5EF4-FFF2-40B4-BE49-F238E27FC236}">
                <a16:creationId xmlns:a16="http://schemas.microsoft.com/office/drawing/2014/main" id="{CA3D0580-99FA-4C5D-8CB2-DDB8D78D5709}"/>
              </a:ext>
            </a:extLst>
          </p:cNvPr>
          <p:cNvSpPr>
            <a:spLocks noGrp="1"/>
          </p:cNvSpPr>
          <p:nvPr>
            <p:ph idx="1"/>
          </p:nvPr>
        </p:nvSpPr>
        <p:spPr/>
        <p:txBody>
          <a:bodyPr>
            <a:normAutofit/>
          </a:bodyPr>
          <a:lstStyle/>
          <a:p>
            <a:r>
              <a:rPr lang="en-US" sz="2400" dirty="0"/>
              <a:t>Once we picked a new project, not everything was rosy. </a:t>
            </a:r>
          </a:p>
          <a:p>
            <a:r>
              <a:rPr lang="en-US" sz="2400" dirty="0"/>
              <a:t>One members computer was at the shop for this first deliverable, and another couldn’t get their virtual machine to work so we got very lucky to get contrast finder up and working at all. </a:t>
            </a:r>
          </a:p>
        </p:txBody>
      </p:sp>
    </p:spTree>
    <p:extLst>
      <p:ext uri="{BB962C8B-B14F-4D97-AF65-F5344CB8AC3E}">
        <p14:creationId xmlns:p14="http://schemas.microsoft.com/office/powerpoint/2010/main" val="325361225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F1CC6-69C7-4C0B-BA1F-01B5D95D1BB0}"/>
              </a:ext>
            </a:extLst>
          </p:cNvPr>
          <p:cNvSpPr>
            <a:spLocks noGrp="1"/>
          </p:cNvSpPr>
          <p:nvPr>
            <p:ph type="title"/>
          </p:nvPr>
        </p:nvSpPr>
        <p:spPr/>
        <p:txBody>
          <a:bodyPr/>
          <a:lstStyle/>
          <a:p>
            <a:r>
              <a:rPr lang="en-US" dirty="0"/>
              <a:t>First Deliverable: Successes</a:t>
            </a:r>
          </a:p>
        </p:txBody>
      </p:sp>
      <p:sp>
        <p:nvSpPr>
          <p:cNvPr id="3" name="Content Placeholder 2">
            <a:extLst>
              <a:ext uri="{FF2B5EF4-FFF2-40B4-BE49-F238E27FC236}">
                <a16:creationId xmlns:a16="http://schemas.microsoft.com/office/drawing/2014/main" id="{43487E46-6C80-47FC-900F-82208FAAD60E}"/>
              </a:ext>
            </a:extLst>
          </p:cNvPr>
          <p:cNvSpPr>
            <a:spLocks noGrp="1"/>
          </p:cNvSpPr>
          <p:nvPr>
            <p:ph idx="1"/>
          </p:nvPr>
        </p:nvSpPr>
        <p:spPr/>
        <p:txBody>
          <a:bodyPr>
            <a:normAutofit/>
          </a:bodyPr>
          <a:lstStyle/>
          <a:p>
            <a:r>
              <a:rPr lang="en-US" sz="2400" dirty="0"/>
              <a:t>Despite all the setbacks, Lots of successes were also found this first deliverable!</a:t>
            </a:r>
          </a:p>
          <a:p>
            <a:r>
              <a:rPr lang="en-US" sz="2400" dirty="0"/>
              <a:t>Once contrast finder was up and running, it automatically ran 15 well documented tests. It was these tests and the little print outs that come with them that made our future job of designing tests much easier.</a:t>
            </a:r>
          </a:p>
        </p:txBody>
      </p:sp>
    </p:spTree>
    <p:extLst>
      <p:ext uri="{BB962C8B-B14F-4D97-AF65-F5344CB8AC3E}">
        <p14:creationId xmlns:p14="http://schemas.microsoft.com/office/powerpoint/2010/main" val="12149545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5CEDE-DCBE-44AC-9940-3FA1E8AD95C5}"/>
              </a:ext>
            </a:extLst>
          </p:cNvPr>
          <p:cNvSpPr>
            <a:spLocks noGrp="1"/>
          </p:cNvSpPr>
          <p:nvPr>
            <p:ph type="title"/>
          </p:nvPr>
        </p:nvSpPr>
        <p:spPr/>
        <p:txBody>
          <a:bodyPr/>
          <a:lstStyle/>
          <a:p>
            <a:r>
              <a:rPr lang="en-US" dirty="0"/>
              <a:t>Second Deliverable: Challenges</a:t>
            </a:r>
          </a:p>
        </p:txBody>
      </p:sp>
      <p:sp>
        <p:nvSpPr>
          <p:cNvPr id="3" name="Content Placeholder 2">
            <a:extLst>
              <a:ext uri="{FF2B5EF4-FFF2-40B4-BE49-F238E27FC236}">
                <a16:creationId xmlns:a16="http://schemas.microsoft.com/office/drawing/2014/main" id="{F46A66B9-1D03-490E-8276-0D371FF6B937}"/>
              </a:ext>
            </a:extLst>
          </p:cNvPr>
          <p:cNvSpPr>
            <a:spLocks noGrp="1"/>
          </p:cNvSpPr>
          <p:nvPr>
            <p:ph idx="1"/>
          </p:nvPr>
        </p:nvSpPr>
        <p:spPr/>
        <p:txBody>
          <a:bodyPr>
            <a:normAutofit/>
          </a:bodyPr>
          <a:lstStyle/>
          <a:p>
            <a:r>
              <a:rPr lang="en-US" sz="2400" dirty="0"/>
              <a:t>Our first challenge was getting one of our teammates virtual machines working</a:t>
            </a:r>
          </a:p>
          <a:p>
            <a:r>
              <a:rPr lang="en-US" sz="2400" dirty="0"/>
              <a:t>In the middle of this deliverable another team members computer finally returned from the shop, so our next challenge was catching them up. </a:t>
            </a:r>
          </a:p>
          <a:p>
            <a:r>
              <a:rPr lang="en-US" sz="2400" dirty="0"/>
              <a:t>Finally, we had to really establish a schedule for working together on this project outside of school time, which was no easy feat with three busy college kids.</a:t>
            </a:r>
          </a:p>
        </p:txBody>
      </p:sp>
    </p:spTree>
    <p:extLst>
      <p:ext uri="{BB962C8B-B14F-4D97-AF65-F5344CB8AC3E}">
        <p14:creationId xmlns:p14="http://schemas.microsoft.com/office/powerpoint/2010/main" val="354766312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81B79-9260-434D-808A-C7B6D584B68C}"/>
              </a:ext>
            </a:extLst>
          </p:cNvPr>
          <p:cNvSpPr>
            <a:spLocks noGrp="1"/>
          </p:cNvSpPr>
          <p:nvPr>
            <p:ph type="title"/>
          </p:nvPr>
        </p:nvSpPr>
        <p:spPr/>
        <p:txBody>
          <a:bodyPr/>
          <a:lstStyle/>
          <a:p>
            <a:r>
              <a:rPr lang="en-US" dirty="0"/>
              <a:t>Second Deliverable: Successes</a:t>
            </a:r>
          </a:p>
        </p:txBody>
      </p:sp>
      <p:sp>
        <p:nvSpPr>
          <p:cNvPr id="3" name="Content Placeholder 2">
            <a:extLst>
              <a:ext uri="{FF2B5EF4-FFF2-40B4-BE49-F238E27FC236}">
                <a16:creationId xmlns:a16="http://schemas.microsoft.com/office/drawing/2014/main" id="{F11AA0B8-1371-4AAE-A391-B506607F5130}"/>
              </a:ext>
            </a:extLst>
          </p:cNvPr>
          <p:cNvSpPr>
            <a:spLocks noGrp="1"/>
          </p:cNvSpPr>
          <p:nvPr>
            <p:ph idx="1"/>
          </p:nvPr>
        </p:nvSpPr>
        <p:spPr/>
        <p:txBody>
          <a:bodyPr>
            <a:normAutofit/>
          </a:bodyPr>
          <a:lstStyle/>
          <a:p>
            <a:r>
              <a:rPr lang="en-US" sz="2400" dirty="0"/>
              <a:t>We came together and made a very comprehensive test plan that gave us a great document to go back to when ever we wanted to know what we should be working on. </a:t>
            </a:r>
          </a:p>
          <a:p>
            <a:r>
              <a:rPr lang="en-US" sz="2400" dirty="0"/>
              <a:t>We also got all the members computers to finally cooperate so we could work at maximum efficiency for the next deliverable </a:t>
            </a:r>
          </a:p>
          <a:p>
            <a:r>
              <a:rPr lang="en-US" sz="2400" dirty="0"/>
              <a:t>Lesson #2: Working together makes things go much smoother</a:t>
            </a:r>
          </a:p>
        </p:txBody>
      </p:sp>
    </p:spTree>
    <p:extLst>
      <p:ext uri="{BB962C8B-B14F-4D97-AF65-F5344CB8AC3E}">
        <p14:creationId xmlns:p14="http://schemas.microsoft.com/office/powerpoint/2010/main" val="35749833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theme/theme1.xml><?xml version="1.0" encoding="utf-8"?>
<a:theme xmlns:a="http://schemas.openxmlformats.org/drawingml/2006/main" name="DividendVTI">
  <a:themeElements>
    <a:clrScheme name="Custom 1">
      <a:dk1>
        <a:srgbClr val="000000"/>
      </a:dk1>
      <a:lt1>
        <a:srgbClr val="FFFFFF"/>
      </a:lt1>
      <a:dk2>
        <a:srgbClr val="2E3948"/>
      </a:dk2>
      <a:lt2>
        <a:srgbClr val="E7E6E6"/>
      </a:lt2>
      <a:accent1>
        <a:srgbClr val="C5E0B3"/>
      </a:accent1>
      <a:accent2>
        <a:srgbClr val="AEABAB"/>
      </a:accent2>
      <a:accent3>
        <a:srgbClr val="A3A3A3"/>
      </a:accent3>
      <a:accent4>
        <a:srgbClr val="833C0B"/>
      </a:accent4>
      <a:accent5>
        <a:srgbClr val="C5E0B3"/>
      </a:accent5>
      <a:accent6>
        <a:srgbClr val="AEABAB"/>
      </a:accent6>
      <a:hlink>
        <a:srgbClr val="833C0B"/>
      </a:hlink>
      <a:folHlink>
        <a:srgbClr val="C5E0B3"/>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214</TotalTime>
  <Words>1043</Words>
  <Application>Microsoft Office PowerPoint</Application>
  <PresentationFormat>Widescreen</PresentationFormat>
  <Paragraphs>66</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Avenir Next LT Pro</vt:lpstr>
      <vt:lpstr>Wingdings 2</vt:lpstr>
      <vt:lpstr>DividendVTI</vt:lpstr>
      <vt:lpstr>Contributions to Contrast Finder</vt:lpstr>
      <vt:lpstr>So, What is Contrast Finder?</vt:lpstr>
      <vt:lpstr>A little History</vt:lpstr>
      <vt:lpstr>What Was needed to work on This?</vt:lpstr>
      <vt:lpstr>Our First Project (And how that didn’t work out)</vt:lpstr>
      <vt:lpstr>Getting back on track</vt:lpstr>
      <vt:lpstr>First Deliverable: Successes</vt:lpstr>
      <vt:lpstr>Second Deliverable: Challenges</vt:lpstr>
      <vt:lpstr>Second Deliverable: Successes</vt:lpstr>
      <vt:lpstr>Third Deliverable: Challenges</vt:lpstr>
      <vt:lpstr>Third Deliverable: Successes</vt:lpstr>
      <vt:lpstr>Fourth Deliverable: Challenges</vt:lpstr>
      <vt:lpstr>Fourth Deliverable: Successes</vt:lpstr>
      <vt:lpstr>Fifth Deliverable: Challenges</vt:lpstr>
      <vt:lpstr>Fifth Deliverable: Successes</vt:lpstr>
      <vt:lpstr>What We Learned</vt:lpstr>
      <vt:lpstr>Improvements for the Future</vt:lpstr>
      <vt:lpstr>Demo Time!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Contributions to Contrast Finder</dc:title>
  <dc:creator>Lexus </dc:creator>
  <cp:lastModifiedBy>Lexus </cp:lastModifiedBy>
  <cp:revision>22</cp:revision>
  <dcterms:created xsi:type="dcterms:W3CDTF">2019-11-18T16:20:34Z</dcterms:created>
  <dcterms:modified xsi:type="dcterms:W3CDTF">2019-11-19T16:44:33Z</dcterms:modified>
</cp:coreProperties>
</file>