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legreya Black"/>
      <p:bold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legreyaBlack-bold.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Alegreya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b6c6894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b6c6894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b6c6894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b6c6894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b6c6894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b6c6894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b6c6894b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b6c6894b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b6c6894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b6c6894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b6c6894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b6c6894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167347"/>
            <a:ext cx="9144000" cy="6866922"/>
          </a:xfrm>
          <a:prstGeom prst="rect">
            <a:avLst/>
          </a:prstGeom>
          <a:noFill/>
          <a:ln>
            <a:noFill/>
          </a:ln>
        </p:spPr>
      </p:pic>
      <p:sp>
        <p:nvSpPr>
          <p:cNvPr id="55" name="Google Shape;55;p13"/>
          <p:cNvSpPr txBox="1"/>
          <p:nvPr>
            <p:ph type="ctrTitle"/>
          </p:nvPr>
        </p:nvSpPr>
        <p:spPr>
          <a:xfrm>
            <a:off x="311700" y="3937550"/>
            <a:ext cx="8520600" cy="89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3F3F3"/>
                </a:solidFill>
              </a:rPr>
              <a:t>Team Steve</a:t>
            </a:r>
            <a:endParaRPr>
              <a:solidFill>
                <a:srgbClr val="F3F3F3"/>
              </a:solidFill>
            </a:endParaRPr>
          </a:p>
        </p:txBody>
      </p:sp>
      <p:sp>
        <p:nvSpPr>
          <p:cNvPr id="56" name="Google Shape;56;p13"/>
          <p:cNvSpPr txBox="1"/>
          <p:nvPr>
            <p:ph idx="1" type="subTitle"/>
          </p:nvPr>
        </p:nvSpPr>
        <p:spPr>
          <a:xfrm>
            <a:off x="311700" y="45455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Testing Framework for Glucosio</a:t>
            </a:r>
            <a:endParaRPr>
              <a:solidFill>
                <a:srgbClr val="D9D9D9"/>
              </a:solidFill>
            </a:endParaRPr>
          </a:p>
        </p:txBody>
      </p:sp>
      <p:sp>
        <p:nvSpPr>
          <p:cNvPr id="57" name="Google Shape;57;p13"/>
          <p:cNvSpPr txBox="1"/>
          <p:nvPr>
            <p:ph type="ctrTitle"/>
          </p:nvPr>
        </p:nvSpPr>
        <p:spPr>
          <a:xfrm>
            <a:off x="1001400" y="1209675"/>
            <a:ext cx="7141200" cy="2861400"/>
          </a:xfrm>
          <a:prstGeom prst="rect">
            <a:avLst/>
          </a:prstGeom>
        </p:spPr>
        <p:txBody>
          <a:bodyPr anchorCtr="0" anchor="b" bIns="91425" lIns="91425" spcFirstLastPara="1" rIns="91425" wrap="square" tIns="91425">
            <a:noAutofit/>
          </a:bodyPr>
          <a:lstStyle/>
          <a:p>
            <a:pPr indent="0" lvl="0" marL="0" rtl="0" algn="ctr">
              <a:lnSpc>
                <a:spcPct val="85000"/>
              </a:lnSpc>
              <a:spcBef>
                <a:spcPts val="0"/>
              </a:spcBef>
              <a:spcAft>
                <a:spcPts val="0"/>
              </a:spcAft>
              <a:buNone/>
            </a:pPr>
            <a:r>
              <a:rPr lang="en" sz="9600">
                <a:solidFill>
                  <a:srgbClr val="FFD966"/>
                </a:solidFill>
                <a:latin typeface="Alegreya Black"/>
                <a:ea typeface="Alegreya Black"/>
                <a:cs typeface="Alegreya Black"/>
                <a:sym typeface="Alegreya Black"/>
              </a:rPr>
              <a:t>One Semester Later...</a:t>
            </a:r>
            <a:endParaRPr sz="9600">
              <a:solidFill>
                <a:srgbClr val="FFD966"/>
              </a:solidFill>
              <a:latin typeface="Alegreya Black"/>
              <a:ea typeface="Alegreya Black"/>
              <a:cs typeface="Alegreya Black"/>
              <a:sym typeface="Alegreya Black"/>
            </a:endParaRPr>
          </a:p>
        </p:txBody>
      </p:sp>
      <p:sp>
        <p:nvSpPr>
          <p:cNvPr id="58" name="Google Shape;58;p13"/>
          <p:cNvSpPr txBox="1"/>
          <p:nvPr/>
        </p:nvSpPr>
        <p:spPr>
          <a:xfrm>
            <a:off x="1047825" y="104775"/>
            <a:ext cx="7181700" cy="30000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None/>
            </a:pPr>
            <a:r>
              <a:rPr lang="en" sz="9600">
                <a:latin typeface="Alegreya Black"/>
                <a:ea typeface="Alegreya Black"/>
                <a:cs typeface="Alegreya Black"/>
                <a:sym typeface="Alegreya Black"/>
              </a:rPr>
              <a:t>One Semester Later...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Process</a:t>
            </a:r>
            <a:endParaRPr/>
          </a:p>
        </p:txBody>
      </p:sp>
      <p:pic>
        <p:nvPicPr>
          <p:cNvPr id="64" name="Google Shape;64;p14"/>
          <p:cNvPicPr preferRelativeResize="0"/>
          <p:nvPr/>
        </p:nvPicPr>
        <p:blipFill>
          <a:blip r:embed="rId3">
            <a:alphaModFix/>
          </a:blip>
          <a:stretch>
            <a:fillRect/>
          </a:stretch>
        </p:blipFill>
        <p:spPr>
          <a:xfrm>
            <a:off x="1243850" y="887450"/>
            <a:ext cx="6656276"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Case File</a:t>
            </a:r>
            <a:endParaRPr/>
          </a:p>
        </p:txBody>
      </p:sp>
      <p:sp>
        <p:nvSpPr>
          <p:cNvPr id="70" name="Google Shape;70;p15"/>
          <p:cNvSpPr txBox="1"/>
          <p:nvPr/>
        </p:nvSpPr>
        <p:spPr>
          <a:xfrm>
            <a:off x="3413850" y="1352125"/>
            <a:ext cx="2316300" cy="19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test case files include:</a:t>
            </a:r>
            <a:br>
              <a:rPr lang="en"/>
            </a:br>
            <a:endParaRPr/>
          </a:p>
          <a:p>
            <a:pPr indent="-317500" lvl="0" marL="457200" rtl="0" algn="l">
              <a:spcBef>
                <a:spcPts val="0"/>
              </a:spcBef>
              <a:spcAft>
                <a:spcPts val="0"/>
              </a:spcAft>
              <a:buSzPts val="1400"/>
              <a:buAutoNum type="arabicPeriod"/>
            </a:pPr>
            <a:r>
              <a:rPr lang="en"/>
              <a:t>Test ID</a:t>
            </a:r>
            <a:endParaRPr/>
          </a:p>
          <a:p>
            <a:pPr indent="-317500" lvl="0" marL="457200" rtl="0" algn="l">
              <a:spcBef>
                <a:spcPts val="0"/>
              </a:spcBef>
              <a:spcAft>
                <a:spcPts val="0"/>
              </a:spcAft>
              <a:buSzPts val="1400"/>
              <a:buAutoNum type="arabicPeriod"/>
            </a:pPr>
            <a:r>
              <a:rPr lang="en"/>
              <a:t>Method Name</a:t>
            </a:r>
            <a:endParaRPr/>
          </a:p>
          <a:p>
            <a:pPr indent="-317500" lvl="0" marL="457200" rtl="0" algn="l">
              <a:spcBef>
                <a:spcPts val="0"/>
              </a:spcBef>
              <a:spcAft>
                <a:spcPts val="0"/>
              </a:spcAft>
              <a:buSzPts val="1400"/>
              <a:buAutoNum type="arabicPeriod"/>
            </a:pPr>
            <a:r>
              <a:rPr lang="en"/>
              <a:t>Input value</a:t>
            </a:r>
            <a:endParaRPr/>
          </a:p>
          <a:p>
            <a:pPr indent="-317500" lvl="0" marL="457200" rtl="0" algn="l">
              <a:spcBef>
                <a:spcPts val="0"/>
              </a:spcBef>
              <a:spcAft>
                <a:spcPts val="0"/>
              </a:spcAft>
              <a:buSzPts val="1400"/>
              <a:buAutoNum type="arabicPeriod"/>
            </a:pPr>
            <a:r>
              <a:rPr lang="en"/>
              <a:t>Oracle</a:t>
            </a:r>
            <a:endParaRPr/>
          </a:p>
          <a:p>
            <a:pPr indent="-317500" lvl="0" marL="457200" rtl="0" algn="l">
              <a:spcBef>
                <a:spcPts val="0"/>
              </a:spcBef>
              <a:spcAft>
                <a:spcPts val="0"/>
              </a:spcAft>
              <a:buSzPts val="1400"/>
              <a:buAutoNum type="arabicPeriod"/>
            </a:pPr>
            <a:r>
              <a:rPr lang="en"/>
              <a:t>Description of the method</a:t>
            </a:r>
            <a:endParaRPr/>
          </a:p>
        </p:txBody>
      </p:sp>
      <p:pic>
        <p:nvPicPr>
          <p:cNvPr id="71" name="Google Shape;71;p15"/>
          <p:cNvPicPr preferRelativeResize="0"/>
          <p:nvPr/>
        </p:nvPicPr>
        <p:blipFill>
          <a:blip r:embed="rId3">
            <a:alphaModFix/>
          </a:blip>
          <a:stretch>
            <a:fillRect/>
          </a:stretch>
        </p:blipFill>
        <p:spPr>
          <a:xfrm>
            <a:off x="497338" y="3339025"/>
            <a:ext cx="8149325" cy="129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40825" y="233325"/>
            <a:ext cx="5051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Driver</a:t>
            </a:r>
            <a:endParaRPr/>
          </a:p>
        </p:txBody>
      </p:sp>
      <p:pic>
        <p:nvPicPr>
          <p:cNvPr id="77" name="Google Shape;77;p16"/>
          <p:cNvPicPr preferRelativeResize="0"/>
          <p:nvPr/>
        </p:nvPicPr>
        <p:blipFill rotWithShape="1">
          <a:blip r:embed="rId3">
            <a:alphaModFix/>
          </a:blip>
          <a:srcRect b="5100" l="23649" r="38590" t="7102"/>
          <a:stretch/>
        </p:blipFill>
        <p:spPr>
          <a:xfrm>
            <a:off x="5092150" y="70988"/>
            <a:ext cx="3823973" cy="5001526"/>
          </a:xfrm>
          <a:prstGeom prst="rect">
            <a:avLst/>
          </a:prstGeom>
          <a:noFill/>
          <a:ln>
            <a:noFill/>
          </a:ln>
        </p:spPr>
      </p:pic>
      <p:sp>
        <p:nvSpPr>
          <p:cNvPr id="78" name="Google Shape;78;p16"/>
          <p:cNvSpPr txBox="1"/>
          <p:nvPr/>
        </p:nvSpPr>
        <p:spPr>
          <a:xfrm>
            <a:off x="244400" y="985725"/>
            <a:ext cx="4714500" cy="40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Our driver makes use of a switch statement to call the method indicated by the script. Because of this, the script can call the driver multiple times for each test case. The driver is fed the method name and the input, after which it creates an instance of the GlucosioConverter.java. The method is fed to the switch statement, which then calls the method from GlucosioConverter with the input given by the script.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40825" y="233325"/>
            <a:ext cx="3899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Script</a:t>
            </a:r>
            <a:endParaRPr/>
          </a:p>
        </p:txBody>
      </p:sp>
      <p:sp>
        <p:nvSpPr>
          <p:cNvPr id="84" name="Google Shape;84;p17"/>
          <p:cNvSpPr txBox="1"/>
          <p:nvPr/>
        </p:nvSpPr>
        <p:spPr>
          <a:xfrm>
            <a:off x="244425" y="985725"/>
            <a:ext cx="3696000" cy="40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Our script finds the test case folder, imports each file as strings, and sends the method name and input to the driver. Once the driver has called the method, it prints out the result. Our script captures the print results of the driver and compares it to the oracle, which it derives from the test case file. If it matches, the script reports it as a pass. Otherwise, it records it as a failure. The script then outputs the data to an HTML file and opens it up in the users preferred browser.</a:t>
            </a:r>
            <a:endParaRPr/>
          </a:p>
        </p:txBody>
      </p:sp>
      <p:pic>
        <p:nvPicPr>
          <p:cNvPr id="85" name="Google Shape;85;p17"/>
          <p:cNvPicPr preferRelativeResize="0"/>
          <p:nvPr/>
        </p:nvPicPr>
        <p:blipFill rotWithShape="1">
          <a:blip r:embed="rId3">
            <a:alphaModFix/>
          </a:blip>
          <a:srcRect b="3995" l="23769" r="22512" t="7218"/>
          <a:stretch/>
        </p:blipFill>
        <p:spPr>
          <a:xfrm>
            <a:off x="3940430" y="162303"/>
            <a:ext cx="5203570" cy="483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40825" y="233325"/>
            <a:ext cx="886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91" name="Google Shape;91;p18"/>
          <p:cNvSpPr txBox="1"/>
          <p:nvPr/>
        </p:nvSpPr>
        <p:spPr>
          <a:xfrm>
            <a:off x="307275" y="1129200"/>
            <a:ext cx="3696000" cy="40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HTML displays the output of our testing process. It includes the name of the test case file, the method tested, the TestID, the input, output, oracle, whether it passed or failed, and the timestamp.</a:t>
            </a:r>
            <a:endParaRPr/>
          </a:p>
        </p:txBody>
      </p:sp>
      <p:pic>
        <p:nvPicPr>
          <p:cNvPr id="92" name="Google Shape;92;p18"/>
          <p:cNvPicPr preferRelativeResize="0"/>
          <p:nvPr/>
        </p:nvPicPr>
        <p:blipFill>
          <a:blip r:embed="rId3">
            <a:alphaModFix/>
          </a:blip>
          <a:stretch>
            <a:fillRect/>
          </a:stretch>
        </p:blipFill>
        <p:spPr>
          <a:xfrm>
            <a:off x="4003275" y="965850"/>
            <a:ext cx="4898775" cy="32118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conclusion Team Steve completed our project quickly and efficiently. From day one we had a plan laid out for how our driver would look and what </a:t>
            </a:r>
            <a:r>
              <a:rPr lang="en"/>
              <a:t>information</a:t>
            </a:r>
            <a:r>
              <a:rPr lang="en"/>
              <a:t> our test cases would contain. We finished our deliverables well before their due date, largely due to the simplicity of our driver which gave us ample time to work on the script. Overall we each learned how to work as a team as well as how to utilize some of the more powerful tools included in Python and Java.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