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T Sans Narrow"/>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ED8CAE-005F-4017-A6CA-47AD0E9F0230}">
  <a:tblStyle styleId="{80ED8CAE-005F-4017-A6CA-47AD0E9F02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TSansNarrow-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Narrow-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0856f80441746bb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0856f80441746bb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thing we learned the hard way was not to cross Operating Systems in anyway because it causes problems.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Our first </a:t>
            </a:r>
            <a:r>
              <a:rPr lang="en"/>
              <a:t>experience</a:t>
            </a:r>
            <a:r>
              <a:rPr lang="en"/>
              <a:t> with this happened while creating the script. Part of the script was made on a mac which didn’t seem to be too much of a problem at first, </a:t>
            </a:r>
            <a:r>
              <a:rPr lang="en"/>
              <a:t>especially</a:t>
            </a:r>
            <a:r>
              <a:rPr lang="en"/>
              <a:t> since UNIX and LINUX are very similar, however there are a few key </a:t>
            </a:r>
            <a:r>
              <a:rPr lang="en"/>
              <a:t>differences</a:t>
            </a:r>
            <a:r>
              <a:rPr lang="en"/>
              <a:t> that caused our script to break when transfered over to our LINUX VM. </a:t>
            </a:r>
            <a:r>
              <a:rPr lang="en"/>
              <a:t>Fortunately</a:t>
            </a:r>
            <a:r>
              <a:rPr lang="en"/>
              <a:t> we could go back and find an older version of the script that we had working and apply the </a:t>
            </a:r>
            <a:r>
              <a:rPr lang="en"/>
              <a:t>necessary</a:t>
            </a:r>
            <a:r>
              <a:rPr lang="en"/>
              <a:t> changes.</a:t>
            </a:r>
            <a:endParaRPr/>
          </a:p>
          <a:p>
            <a:pPr indent="-298450" lvl="0" marL="457200" rtl="0" algn="l">
              <a:spcBef>
                <a:spcPts val="0"/>
              </a:spcBef>
              <a:spcAft>
                <a:spcPts val="0"/>
              </a:spcAft>
              <a:buSzPts val="1100"/>
              <a:buAutoNum type="arabicPeriod"/>
            </a:pPr>
            <a:r>
              <a:rPr lang="en"/>
              <a:t>The second issue we had with this was with our test cases. Our first five test cases were made on a windows machine. We figured that a standard txt file should change too much from OS to OS, but we were wrong. For whatever reason when it came to comparing expected output to actual output our text file kept adding an </a:t>
            </a:r>
            <a:r>
              <a:rPr lang="en"/>
              <a:t>invisible</a:t>
            </a:r>
            <a:r>
              <a:rPr lang="en"/>
              <a:t> “/r” to the end of </a:t>
            </a:r>
            <a:r>
              <a:rPr lang="en"/>
              <a:t>every</a:t>
            </a:r>
            <a:r>
              <a:rPr lang="en"/>
              <a:t> </a:t>
            </a:r>
            <a:r>
              <a:rPr lang="en"/>
              <a:t>sentence</a:t>
            </a:r>
            <a:r>
              <a:rPr lang="en"/>
              <a:t> making even correct output appear false. After a lot of trial and error we managed to  figure out that because the test case was made in windows it was messing everything up. So we deleted those files and made new ones.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363ea467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363ea467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0856f80441746bb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0856f80441746bb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run our automatic testing framework a </a:t>
            </a:r>
            <a:r>
              <a:rPr lang="en"/>
              <a:t>firefox</a:t>
            </a:r>
            <a:r>
              <a:rPr lang="en"/>
              <a:t> browser should open up and display these results. As you can see in this example all the tests passed. However one weird quirk we found was that with </a:t>
            </a:r>
            <a:r>
              <a:rPr lang="en"/>
              <a:t>certain</a:t>
            </a:r>
            <a:r>
              <a:rPr lang="en"/>
              <a:t> dates Mitch’s actual output would be one second before the expected output but on the other </a:t>
            </a:r>
            <a:r>
              <a:rPr lang="en"/>
              <a:t>team members</a:t>
            </a:r>
            <a:r>
              <a:rPr lang="en"/>
              <a:t> computers the test passed without any issue. It’s not really a problem </a:t>
            </a:r>
            <a:r>
              <a:rPr lang="en"/>
              <a:t>just</a:t>
            </a:r>
            <a:r>
              <a:rPr lang="en"/>
              <a:t> something </a:t>
            </a:r>
            <a:r>
              <a:rPr lang="en"/>
              <a:t>interesting</a:t>
            </a: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50856f80441746bb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0856f80441746bb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thing we learned was that </a:t>
            </a:r>
            <a:r>
              <a:rPr lang="en"/>
              <a:t>readability of our test results and test cases was very important. After our presentations throughout the semester we made a few changes to make our HTML output file to make it more user friendly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The first tweak we made was to color the word PASS green and the word FAIL red. This way the user can just glance at the webpage and know if a test passed or not.</a:t>
            </a:r>
            <a:endParaRPr/>
          </a:p>
          <a:p>
            <a:pPr indent="-298450" lvl="0" marL="457200" rtl="0" algn="l">
              <a:spcBef>
                <a:spcPts val="0"/>
              </a:spcBef>
              <a:spcAft>
                <a:spcPts val="0"/>
              </a:spcAft>
              <a:buSzPts val="1100"/>
              <a:buAutoNum type="arabicPeriod"/>
            </a:pPr>
            <a:r>
              <a:rPr lang="en"/>
              <a:t>The second major way we made our test results more readable was by using clarifying descriptions and meaningful input. Particularly in the DateUtil and lastMomentOfDay methods our input was a super long number, meant to represent the number of milliseconds from the date Dec 31st 1960 at midnight. However that was very convoluted and made it hard to understand what exactly the output should be. So instead of passing in a long number. We changed the input to be the data and time, formatted as Year, Month, Day, Hour, Minutes, Seconds. Each separated by a forward slash. This is far easier to read as input, but it is also just much easier to know what the expected output should be. (CLICK TO SHOW NEW CHART)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50856f80441746bb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0856f80441746bb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695D46"/>
                </a:solidFill>
                <a:latin typeface="Open Sans"/>
                <a:ea typeface="Open Sans"/>
                <a:cs typeface="Open Sans"/>
                <a:sym typeface="Open Sans"/>
              </a:rPr>
              <a:t>We implemented a few errors in our program to see whether our automated testing framework would catch these errors. </a:t>
            </a:r>
            <a:endParaRPr sz="1200">
              <a:solidFill>
                <a:srgbClr val="695D46"/>
              </a:solidFill>
              <a:latin typeface="Open Sans"/>
              <a:ea typeface="Open Sans"/>
              <a:cs typeface="Open Sans"/>
              <a:sym typeface="Open Sans"/>
            </a:endParaRPr>
          </a:p>
          <a:p>
            <a:pPr indent="-304800" lvl="0" marL="457200" rtl="0" algn="l">
              <a:lnSpc>
                <a:spcPct val="115000"/>
              </a:lnSpc>
              <a:spcBef>
                <a:spcPts val="160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The way we decided to implement these errors was through comments.</a:t>
            </a:r>
            <a:endParaRPr sz="1200">
              <a:solidFill>
                <a:srgbClr val="695D46"/>
              </a:solidFill>
              <a:latin typeface="Open Sans"/>
              <a:ea typeface="Open Sans"/>
              <a:cs typeface="Open Sans"/>
              <a:sym typeface="Open Sans"/>
            </a:endParaRPr>
          </a:p>
          <a:p>
            <a:pPr indent="-304800" lvl="0" marL="457200" rtl="0" algn="l">
              <a:lnSpc>
                <a:spcPct val="115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 In each method, there is a comment that contains a snippet of code with an error in it. </a:t>
            </a:r>
            <a:endParaRPr sz="1200">
              <a:solidFill>
                <a:srgbClr val="695D46"/>
              </a:solidFill>
              <a:latin typeface="Open Sans"/>
              <a:ea typeface="Open Sans"/>
              <a:cs typeface="Open Sans"/>
              <a:sym typeface="Open Sans"/>
            </a:endParaRPr>
          </a:p>
          <a:p>
            <a:pPr indent="-304800" lvl="0" marL="457200" rtl="0" algn="l">
              <a:lnSpc>
                <a:spcPct val="115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To run the code with the error in it simply uncomment that code segment and comment out the segment above it. </a:t>
            </a:r>
            <a:endParaRPr sz="800">
              <a:solidFill>
                <a:srgbClr val="695D46"/>
              </a:solidFill>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363ea467d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363ea467d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getLastMomentOfDay method, we decided that the error we would implement would be to set the seconds to be 58 instead of 59.</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seemed like an error that could easily occur if someone was typing fast or didn't read the requirements. When we ran our script with the error in place, it caught all the error.</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result makes sense, because the 58 was a hardcoded mistake and as a result it affected all the test cases.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363ea467d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363ea467d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DateUtil method, we decided that the error we would implement would be to truncate hours instead of seconds.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By truncating by the hour, the seconds section of time will always be 00 rather than the actual number of seconds.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When we ran our script with the error in place, it caught the error but one case.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In that case the seconds and hours time segments had been set to zero anyway so truncating the seconds didn't make a difference.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363ea467d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363ea467d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containsOnlyDigits method, we decided that the error we would implement would be to return if a string is empty instead of if it's not.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Typically if a string makes it to the end of the method and it is not empty then the string did contain digits.</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But this error makes it so If a string makes it to the end of the program it will return the opposite of what we want.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When we ran our script with the error in place, the error was not caught in the test cases that were expected to be false.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was confusing at first, but after going back and looking at the code we realized that this method had a separate return statement that is triggered when a string contains something other than digits. Which left those cases untouched by our error.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363ea467d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363ea467d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convertToInteger method, we decided that the error we would implement would be to flip the greater than and less than symbols in an if-statement.</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if statement would normally only be triggered if a number was too large to be an int</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error will make the program think that convertible numbers are invalid.</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When we ran our script with the error in place, the error was not caught in the test cases that were expected to return a null.</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 This makes sense because now the range of numbers that will trigger that if-statement is all possible numbers. So any number I put in as input will return a null.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363ea467d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363ea467d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containsUpperAndLower method, we decided that the error we would implement would take out the part of the pattern that recognized </a:t>
            </a:r>
            <a:r>
              <a:rPr lang="en" sz="1200">
                <a:solidFill>
                  <a:srgbClr val="24292E"/>
                </a:solidFill>
                <a:highlight>
                  <a:srgbClr val="FFFFFF"/>
                </a:highlight>
              </a:rPr>
              <a:t>Uppe</a:t>
            </a:r>
            <a:r>
              <a:rPr lang="en" sz="1200">
                <a:solidFill>
                  <a:srgbClr val="24292E"/>
                </a:solidFill>
                <a:highlight>
                  <a:srgbClr val="FFFFFF"/>
                </a:highlight>
              </a:rPr>
              <a:t>rcase letters.</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 This error will make the program return true as long as the input contains </a:t>
            </a:r>
            <a:r>
              <a:rPr lang="en" sz="1200">
                <a:solidFill>
                  <a:srgbClr val="24292E"/>
                </a:solidFill>
                <a:highlight>
                  <a:srgbClr val="FFFFFF"/>
                </a:highlight>
              </a:rPr>
              <a:t>lower</a:t>
            </a:r>
            <a:r>
              <a:rPr lang="en" sz="1200">
                <a:solidFill>
                  <a:srgbClr val="24292E"/>
                </a:solidFill>
                <a:highlight>
                  <a:srgbClr val="FFFFFF"/>
                </a:highlight>
              </a:rPr>
              <a:t> case letters</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When we ran our script with the error in place, the error was caught in the test cases that contained only lowercase letters.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makes sense because now the inputs with both upper and lowercase letters would still pass the test because this error only checks for lowercase and returns true if an input contains lowercase letters.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50856f80441746b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0856f80441746b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team One of the first things we had to do was to pick an </a:t>
            </a:r>
            <a:r>
              <a:rPr lang="en"/>
              <a:t>Open Source</a:t>
            </a:r>
            <a:r>
              <a:rPr lang="en"/>
              <a:t> project to work on for the semester. We had a few </a:t>
            </a:r>
            <a:r>
              <a:rPr lang="en"/>
              <a:t>decisions</a:t>
            </a:r>
            <a:r>
              <a:rPr lang="en"/>
              <a:t> to make regarding the types of projects we wanted to explore. As a group we decided, it would be best if we picked a project that </a:t>
            </a:r>
            <a:r>
              <a:rPr lang="en"/>
              <a:t>primarily</a:t>
            </a:r>
            <a:r>
              <a:rPr lang="en"/>
              <a:t> used Java or Python. It would have been a fun challenge to learn a new language but instead we decided to expand our </a:t>
            </a:r>
            <a:r>
              <a:rPr lang="en"/>
              <a:t>knowledge</a:t>
            </a:r>
            <a:r>
              <a:rPr lang="en"/>
              <a:t> on what we already were </a:t>
            </a:r>
            <a:r>
              <a:rPr lang="en"/>
              <a:t>familiar</a:t>
            </a:r>
            <a:r>
              <a:rPr lang="en"/>
              <a:t> with. So after looking at the </a:t>
            </a:r>
            <a:r>
              <a:rPr lang="en"/>
              <a:t>different</a:t>
            </a:r>
            <a:r>
              <a:rPr lang="en"/>
              <a:t> projects we decided to try to build and compile Cadasta, Sugarlabs,  and glucosio.</a:t>
            </a:r>
            <a:endParaRPr/>
          </a:p>
          <a:p>
            <a:pPr indent="0" lvl="0" marL="0" rtl="0" algn="l">
              <a:spcBef>
                <a:spcPts val="0"/>
              </a:spcBef>
              <a:spcAft>
                <a:spcPts val="0"/>
              </a:spcAft>
              <a:buNone/>
            </a:pPr>
            <a:r>
              <a:rPr lang="en"/>
              <a:t> However we ran into a few of issues with these projects. Both Cadasta and Sugarlabs would have required a VM within a VM which, while possible would not be very </a:t>
            </a:r>
            <a:r>
              <a:rPr lang="en"/>
              <a:t>practical and glucosio required Android studio to work, it took up way too much space on the VM and sometimes the space would just not be enough</a:t>
            </a:r>
            <a:r>
              <a:rPr lang="en"/>
              <a:t>. So after a lot of trial and error with other projects we decided</a:t>
            </a:r>
            <a:endParaRPr/>
          </a:p>
          <a:p>
            <a:pPr indent="0" lvl="0" marL="0" rtl="0" algn="l">
              <a:spcBef>
                <a:spcPts val="0"/>
              </a:spcBef>
              <a:spcAft>
                <a:spcPts val="0"/>
              </a:spcAft>
              <a:buNone/>
            </a:pPr>
            <a:r>
              <a:rPr lang="en"/>
              <a:t> (CLICK) work on OpenMrs for our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0856f80441746bb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0856f80441746bb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300">
                <a:solidFill>
                  <a:srgbClr val="695D46"/>
                </a:solidFill>
                <a:latin typeface="Open Sans"/>
                <a:ea typeface="Open Sans"/>
                <a:cs typeface="Open Sans"/>
                <a:sym typeface="Open Sans"/>
              </a:rPr>
              <a:t>Overall this group project was a positive learning experience. The team collectively learned a great deal about the importance of testing. Taking the time to test code while it is being developed saves time, resources, and headaches in the long run. We learned about one of the most powerful tools in the computing world; the command line. Having a graphical interface is convenient for visualization purposes, but the power that comes with the command line is far superior. In the end, we enjoyed the semester-long project and look forward to learning more in the continuation of CSCI 462.</a:t>
            </a:r>
            <a:endParaRPr sz="6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79bb2ad5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79bb2ad5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0856f80441746bb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0856f80441746bb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rgbClr val="695D46"/>
                </a:solidFill>
                <a:latin typeface="Open Sans"/>
                <a:ea typeface="Open Sans"/>
                <a:cs typeface="Open Sans"/>
                <a:sym typeface="Open Sans"/>
              </a:rPr>
              <a:t>OpenMRS is a program that provides an electronic medical record system and their mission is to: </a:t>
            </a:r>
            <a:endParaRPr sz="1700">
              <a:solidFill>
                <a:srgbClr val="695D46"/>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i="1" lang="en" sz="1700">
                <a:solidFill>
                  <a:srgbClr val="695D46"/>
                </a:solidFill>
                <a:latin typeface="Open Sans"/>
                <a:ea typeface="Open Sans"/>
                <a:cs typeface="Open Sans"/>
                <a:sym typeface="Open Sans"/>
              </a:rPr>
              <a:t>“Improve health care delivery in resource-constrained environments by coordinating a global community to create and support this software.”</a:t>
            </a:r>
            <a:endParaRPr i="1" sz="1700">
              <a:solidFill>
                <a:srgbClr val="695D46"/>
              </a:solidFill>
              <a:latin typeface="Open Sans"/>
              <a:ea typeface="Open Sans"/>
              <a:cs typeface="Open Sans"/>
              <a:sym typeface="Open Sans"/>
            </a:endParaRPr>
          </a:p>
          <a:p>
            <a:pPr indent="0" lvl="0" marL="0" rtl="0" algn="l">
              <a:lnSpc>
                <a:spcPct val="115000"/>
              </a:lnSpc>
              <a:spcBef>
                <a:spcPts val="1600"/>
              </a:spcBef>
              <a:spcAft>
                <a:spcPts val="1600"/>
              </a:spcAft>
              <a:buClr>
                <a:schemeClr val="dk1"/>
              </a:buClr>
              <a:buSzPts val="1100"/>
              <a:buFont typeface="Arial"/>
              <a:buNone/>
            </a:pPr>
            <a:r>
              <a:rPr lang="en" sz="1700">
                <a:solidFill>
                  <a:srgbClr val="695D46"/>
                </a:solidFill>
                <a:latin typeface="Open Sans"/>
                <a:ea typeface="Open Sans"/>
                <a:cs typeface="Open Sans"/>
                <a:sym typeface="Open Sans"/>
              </a:rPr>
              <a:t>In addition to being a great cause OpenMrs has been kept up to date and had great documentation which is why we decided to chose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0856f80441746bb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0856f80441746bb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how to compile and build a program was the first learning </a:t>
            </a:r>
            <a:r>
              <a:rPr lang="en"/>
              <a:t>experience</a:t>
            </a:r>
            <a:r>
              <a:rPr lang="en"/>
              <a:t> we had as a team. No one in our group had ever worked on an open source project before,</a:t>
            </a:r>
            <a:endParaRPr/>
          </a:p>
          <a:p>
            <a:pPr indent="0" lvl="0" marL="0" rtl="0" algn="l">
              <a:spcBef>
                <a:spcPts val="0"/>
              </a:spcBef>
              <a:spcAft>
                <a:spcPts val="0"/>
              </a:spcAft>
              <a:buNone/>
            </a:pPr>
            <a:r>
              <a:rPr lang="en"/>
              <a:t>so we were not sure what to look for. This confusion caused us a lot of grief, since we tried to build and compile project after project and having, what seemed to be, no success. OpenMrs was the first project we </a:t>
            </a:r>
            <a:r>
              <a:rPr lang="en"/>
              <a:t>managed</a:t>
            </a:r>
            <a:r>
              <a:rPr lang="en"/>
              <a:t> to compile and build as well as open the system in a browser. This was very </a:t>
            </a:r>
            <a:r>
              <a:rPr lang="en"/>
              <a:t>exciting</a:t>
            </a:r>
            <a:r>
              <a:rPr lang="en"/>
              <a:t> for our team, however when we tried to do testing within the </a:t>
            </a:r>
            <a:r>
              <a:rPr lang="en"/>
              <a:t>browser</a:t>
            </a:r>
            <a:r>
              <a:rPr lang="en"/>
              <a:t> we ran into so many issues with mySQL. It wasn’t until we looked back at the </a:t>
            </a:r>
            <a:r>
              <a:rPr lang="en"/>
              <a:t>assignment</a:t>
            </a:r>
            <a:r>
              <a:rPr lang="en"/>
              <a:t> and what other groups were working on that we were able to understand that compiling the code does not equate to running the system in a browser.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0856f80441746bb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856f80441746bb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methods to test was a little tricky. OpenMrs is more or less a medical information </a:t>
            </a:r>
            <a:r>
              <a:rPr lang="en"/>
              <a:t>database</a:t>
            </a:r>
            <a:r>
              <a:rPr lang="en"/>
              <a:t>, which means that more of the methods are setters and getters. However for this project we wanted to test methods that were a little more complex than that. It took some time but </a:t>
            </a:r>
            <a:r>
              <a:rPr lang="en"/>
              <a:t>eventually</a:t>
            </a:r>
            <a:r>
              <a:rPr lang="en"/>
              <a:t> we found a few methods in OpenmrsUtil and DateUtil that were static methods, so they had very few </a:t>
            </a:r>
            <a:r>
              <a:rPr lang="en"/>
              <a:t>dependencies</a:t>
            </a:r>
            <a:r>
              <a:rPr lang="en"/>
              <a:t> and were not setters and getters.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 AND TALK ABOUT CHART) THe main method we worked on was DrugsByNameComparitor which is not in the chart but Mith will get into a little more detail about that.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0856f80441746bb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0856f80441746bb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695D46"/>
                </a:solidFill>
                <a:latin typeface="Open Sans"/>
                <a:ea typeface="Open Sans"/>
                <a:cs typeface="Open Sans"/>
                <a:sym typeface="Open Sans"/>
              </a:rPr>
              <a:t>DrugsByNameComparator was originally one of the methods we wanted to test because it was comparing two drug names. </a:t>
            </a:r>
            <a:endParaRPr sz="1300">
              <a:solidFill>
                <a:srgbClr val="695D46"/>
              </a:solidFill>
              <a:latin typeface="Open Sans"/>
              <a:ea typeface="Open Sans"/>
              <a:cs typeface="Open Sans"/>
              <a:sym typeface="Open Sans"/>
            </a:endParaRPr>
          </a:p>
          <a:p>
            <a:pPr indent="-311150" lvl="0" marL="457200" rtl="0" algn="l">
              <a:lnSpc>
                <a:spcPct val="115000"/>
              </a:lnSpc>
              <a:spcBef>
                <a:spcPts val="1600"/>
              </a:spcBef>
              <a:spcAft>
                <a:spcPts val="0"/>
              </a:spcAft>
              <a:buClr>
                <a:srgbClr val="695D46"/>
              </a:buClr>
              <a:buSzPts val="1300"/>
              <a:buFont typeface="Open Sans"/>
              <a:buChar char="●"/>
            </a:pPr>
            <a:r>
              <a:rPr lang="en" sz="1300">
                <a:solidFill>
                  <a:srgbClr val="695D46"/>
                </a:solidFill>
                <a:latin typeface="Open Sans"/>
                <a:ea typeface="Open Sans"/>
                <a:cs typeface="Open Sans"/>
                <a:sym typeface="Open Sans"/>
              </a:rPr>
              <a:t>Originally the DrugsByNameComparaitor seemed like a good candidate for testing, but upon further inspection it's strange outputs made it difficult to calculate the expected output.</a:t>
            </a:r>
            <a:endParaRPr sz="1300">
              <a:solidFill>
                <a:srgbClr val="695D46"/>
              </a:solidFill>
              <a:latin typeface="Open Sans"/>
              <a:ea typeface="Open Sans"/>
              <a:cs typeface="Open Sans"/>
              <a:sym typeface="Open Sans"/>
            </a:endParaRPr>
          </a:p>
          <a:p>
            <a:pPr indent="-311150" lvl="0" marL="457200" rtl="0" algn="l">
              <a:lnSpc>
                <a:spcPct val="115000"/>
              </a:lnSpc>
              <a:spcBef>
                <a:spcPts val="0"/>
              </a:spcBef>
              <a:spcAft>
                <a:spcPts val="0"/>
              </a:spcAft>
              <a:buClr>
                <a:srgbClr val="695D46"/>
              </a:buClr>
              <a:buSzPts val="1300"/>
              <a:buFont typeface="Open Sans"/>
              <a:buChar char="●"/>
            </a:pPr>
            <a:r>
              <a:rPr lang="en" sz="1300">
                <a:solidFill>
                  <a:srgbClr val="695D46"/>
                </a:solidFill>
                <a:latin typeface="Open Sans"/>
                <a:ea typeface="Open Sans"/>
                <a:cs typeface="Open Sans"/>
                <a:sym typeface="Open Sans"/>
              </a:rPr>
              <a:t>So, we decided to replace it with the lastMomentofDay method.</a:t>
            </a:r>
            <a:endParaRPr sz="1300">
              <a:solidFill>
                <a:srgbClr val="695D46"/>
              </a:solidFill>
              <a:latin typeface="Open Sans"/>
              <a:ea typeface="Open Sans"/>
              <a:cs typeface="Open Sans"/>
              <a:sym typeface="Open Sans"/>
            </a:endParaRPr>
          </a:p>
          <a:p>
            <a:pPr indent="-311150" lvl="0" marL="457200" rtl="0" algn="l">
              <a:lnSpc>
                <a:spcPct val="115000"/>
              </a:lnSpc>
              <a:spcBef>
                <a:spcPts val="0"/>
              </a:spcBef>
              <a:spcAft>
                <a:spcPts val="0"/>
              </a:spcAft>
              <a:buClr>
                <a:srgbClr val="695D46"/>
              </a:buClr>
              <a:buSzPts val="1300"/>
              <a:buFont typeface="Open Sans"/>
              <a:buChar char="●"/>
            </a:pPr>
            <a:r>
              <a:rPr lang="en" sz="1300">
                <a:solidFill>
                  <a:srgbClr val="695D46"/>
                </a:solidFill>
                <a:latin typeface="Open Sans"/>
                <a:ea typeface="Open Sans"/>
                <a:cs typeface="Open Sans"/>
                <a:sym typeface="Open Sans"/>
              </a:rPr>
              <a:t> However, through this experience, we learned how important it is for your code to be testable</a:t>
            </a:r>
            <a:endParaRPr sz="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0856f80441746bb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0856f80441746bb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0856f80441746bb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0856f80441746bb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0856f80441746bb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0856f80441746bb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Test cases and Drivers was a pretty simple process once we had the methods picked out.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For the Test Cases we decided to use a text file. It was simple and effective and familiar to us. These test cases her </a:t>
            </a:r>
            <a:r>
              <a:rPr lang="en"/>
              <a:t>formatted</a:t>
            </a:r>
            <a:r>
              <a:rPr lang="en"/>
              <a:t> as followed</a:t>
            </a:r>
            <a:endParaRPr/>
          </a:p>
          <a:p>
            <a:pPr indent="-298450" lvl="1" marL="914400" rtl="0" algn="l">
              <a:spcBef>
                <a:spcPts val="0"/>
              </a:spcBef>
              <a:spcAft>
                <a:spcPts val="0"/>
              </a:spcAft>
              <a:buSzPts val="1100"/>
              <a:buAutoNum type="alphaLcPeriod"/>
            </a:pPr>
            <a:r>
              <a:rPr lang="en"/>
              <a:t>Testcase ID</a:t>
            </a:r>
            <a:endParaRPr/>
          </a:p>
          <a:p>
            <a:pPr indent="-298450" lvl="1" marL="914400" rtl="0" algn="l">
              <a:spcBef>
                <a:spcPts val="0"/>
              </a:spcBef>
              <a:spcAft>
                <a:spcPts val="0"/>
              </a:spcAft>
              <a:buSzPts val="1100"/>
              <a:buAutoNum type="alphaLcPeriod"/>
            </a:pPr>
            <a:r>
              <a:rPr lang="en"/>
              <a:t>Class in which the method is found</a:t>
            </a:r>
            <a:endParaRPr/>
          </a:p>
          <a:p>
            <a:pPr indent="-298450" lvl="1" marL="914400" rtl="0" algn="l">
              <a:spcBef>
                <a:spcPts val="0"/>
              </a:spcBef>
              <a:spcAft>
                <a:spcPts val="0"/>
              </a:spcAft>
              <a:buSzPts val="1100"/>
              <a:buAutoNum type="alphaLcPeriod"/>
            </a:pPr>
            <a:r>
              <a:rPr lang="en"/>
              <a:t>Requirments</a:t>
            </a:r>
            <a:endParaRPr/>
          </a:p>
          <a:p>
            <a:pPr indent="-298450" lvl="1" marL="914400" rtl="0" algn="l">
              <a:spcBef>
                <a:spcPts val="0"/>
              </a:spcBef>
              <a:spcAft>
                <a:spcPts val="0"/>
              </a:spcAft>
              <a:buSzPts val="1100"/>
              <a:buAutoNum type="alphaLcPeriod"/>
            </a:pPr>
            <a:r>
              <a:rPr lang="en"/>
              <a:t>Method Name</a:t>
            </a:r>
            <a:endParaRPr/>
          </a:p>
          <a:p>
            <a:pPr indent="-298450" lvl="1" marL="914400" rtl="0" algn="l">
              <a:spcBef>
                <a:spcPts val="0"/>
              </a:spcBef>
              <a:spcAft>
                <a:spcPts val="0"/>
              </a:spcAft>
              <a:buSzPts val="1100"/>
              <a:buAutoNum type="alphaLcPeriod"/>
            </a:pPr>
            <a:r>
              <a:rPr lang="en"/>
              <a:t>Input</a:t>
            </a:r>
            <a:endParaRPr/>
          </a:p>
          <a:p>
            <a:pPr indent="-298450" lvl="1" marL="914400" rtl="0" algn="l">
              <a:spcBef>
                <a:spcPts val="0"/>
              </a:spcBef>
              <a:spcAft>
                <a:spcPts val="0"/>
              </a:spcAft>
              <a:buSzPts val="1100"/>
              <a:buAutoNum type="alphaLcPeriod"/>
            </a:pPr>
            <a:r>
              <a:rPr lang="en"/>
              <a:t>Expected output</a:t>
            </a:r>
            <a:endParaRPr/>
          </a:p>
          <a:p>
            <a:pPr indent="-298450" lvl="1" marL="914400" rtl="0" algn="l">
              <a:spcBef>
                <a:spcPts val="0"/>
              </a:spcBef>
              <a:spcAft>
                <a:spcPts val="0"/>
              </a:spcAft>
              <a:buSzPts val="1100"/>
              <a:buAutoNum type="alphaLcPeriod"/>
            </a:pPr>
            <a:r>
              <a:rPr lang="en"/>
              <a:t>Driver name</a:t>
            </a:r>
            <a:endParaRPr/>
          </a:p>
          <a:p>
            <a:pPr indent="-298450" lvl="0" marL="457200" rtl="0" algn="l">
              <a:spcBef>
                <a:spcPts val="0"/>
              </a:spcBef>
              <a:spcAft>
                <a:spcPts val="0"/>
              </a:spcAft>
              <a:buSzPts val="1100"/>
              <a:buAutoNum type="arabicPeriod"/>
            </a:pPr>
            <a:r>
              <a:rPr lang="en"/>
              <a:t>Creating the drivers was also a simple process. The most challenging aspect of it was learning how to compile a java file through the </a:t>
            </a:r>
            <a:r>
              <a:rPr lang="en"/>
              <a:t>command</a:t>
            </a:r>
            <a:r>
              <a:rPr lang="en"/>
              <a:t> line. But once that was figured out it, all that was left was to make sure </a:t>
            </a:r>
            <a:r>
              <a:rPr lang="en"/>
              <a:t>there</a:t>
            </a:r>
            <a:r>
              <a:rPr lang="en"/>
              <a:t> were no errors and that it could compile. </a:t>
            </a:r>
            <a:endParaRPr/>
          </a:p>
          <a:p>
            <a:pPr indent="-298450" lvl="1" marL="914400" rtl="0" algn="l">
              <a:spcBef>
                <a:spcPts val="0"/>
              </a:spcBef>
              <a:spcAft>
                <a:spcPts val="0"/>
              </a:spcAft>
              <a:buSzPts val="1100"/>
              <a:buAutoNum type="alphaLcPeriod"/>
            </a:pPr>
            <a:r>
              <a:rPr lang="en"/>
              <a:t>We also learned how to compile in a package which was </a:t>
            </a:r>
            <a:r>
              <a:rPr lang="en"/>
              <a:t>helpful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3UNyOmXjf8qtu7M8tmG0X7XaVKoAMBhU/view" TargetMode="External"/><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google.com/search?q=windows+10+logo&amp;rlz=1C1CHBF_enUS860US860&amp;source=lnms&amp;tbm=isch&amp;sa=X&amp;ved=2ahUKEwjzh-uzyrLtAhWktVkKHRMZDVIQ_AUoAXoECBkQAw&amp;biw=1536&amp;bih=754#imgrc=GZ6VIvWOYoQatM" TargetMode="External"/><Relationship Id="rId4" Type="http://schemas.openxmlformats.org/officeDocument/2006/relationships/hyperlink" Target="https://openmrs.org/" TargetMode="External"/><Relationship Id="rId5" Type="http://schemas.openxmlformats.org/officeDocument/2006/relationships/hyperlink" Target="https://www.glucosio.org/" TargetMode="External"/><Relationship Id="rId6" Type="http://schemas.openxmlformats.org/officeDocument/2006/relationships/hyperlink" Target="https://sugarlabs.org/" TargetMode="External"/><Relationship Id="rId7" Type="http://schemas.openxmlformats.org/officeDocument/2006/relationships/hyperlink" Target="https://cadasta.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blip>
          <a:stretch>
            <a:fillRect/>
          </a:stretch>
        </p:blipFill>
        <p:spPr>
          <a:xfrm>
            <a:off x="1056688" y="1034213"/>
            <a:ext cx="7030625" cy="3075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Learning </a:t>
            </a:r>
            <a:r>
              <a:rPr lang="en" sz="3500"/>
              <a:t>Experience: DO NOT USE WINDOWS</a:t>
            </a:r>
            <a:endParaRPr sz="3500"/>
          </a:p>
        </p:txBody>
      </p:sp>
      <p:sp>
        <p:nvSpPr>
          <p:cNvPr id="129" name="Google Shape;129;p22"/>
          <p:cNvSpPr txBox="1"/>
          <p:nvPr>
            <p:ph idx="1" type="body"/>
          </p:nvPr>
        </p:nvSpPr>
        <p:spPr>
          <a:xfrm>
            <a:off x="311700" y="1266325"/>
            <a:ext cx="49971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learned the hard way that you should not mix Operating systems</a:t>
            </a:r>
            <a:endParaRPr/>
          </a:p>
          <a:p>
            <a:pPr indent="-342900" lvl="0" marL="457200" rtl="0" algn="l">
              <a:spcBef>
                <a:spcPts val="1600"/>
              </a:spcBef>
              <a:spcAft>
                <a:spcPts val="0"/>
              </a:spcAft>
              <a:buSzPts val="1800"/>
              <a:buChar char="●"/>
            </a:pPr>
            <a:r>
              <a:rPr lang="en"/>
              <a:t>5 of our test case files were created in windows and those 5 test cases kept causing issues with our script.</a:t>
            </a:r>
            <a:endParaRPr/>
          </a:p>
          <a:p>
            <a:pPr indent="-342900" lvl="0" marL="457200" rtl="0" algn="l">
              <a:spcBef>
                <a:spcPts val="0"/>
              </a:spcBef>
              <a:spcAft>
                <a:spcPts val="0"/>
              </a:spcAft>
              <a:buSzPts val="1800"/>
              <a:buChar char="●"/>
            </a:pPr>
            <a:r>
              <a:rPr lang="en"/>
              <a:t>It added an </a:t>
            </a:r>
            <a:r>
              <a:rPr lang="en"/>
              <a:t>invisible</a:t>
            </a:r>
            <a:r>
              <a:rPr lang="en"/>
              <a:t> “\r” to the end of out expected output, meaning that the output would fail even if it had the same value.</a:t>
            </a:r>
            <a:endParaRPr/>
          </a:p>
        </p:txBody>
      </p:sp>
      <p:pic>
        <p:nvPicPr>
          <p:cNvPr id="130" name="Google Shape;130;p22"/>
          <p:cNvPicPr preferRelativeResize="0"/>
          <p:nvPr/>
        </p:nvPicPr>
        <p:blipFill>
          <a:blip r:embed="rId3">
            <a:alphaModFix/>
          </a:blip>
          <a:stretch>
            <a:fillRect/>
          </a:stretch>
        </p:blipFill>
        <p:spPr>
          <a:xfrm>
            <a:off x="5856950" y="2571759"/>
            <a:ext cx="2975350" cy="15644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Framework</a:t>
            </a:r>
            <a:endParaRPr/>
          </a:p>
        </p:txBody>
      </p:sp>
      <p:sp>
        <p:nvSpPr>
          <p:cNvPr id="136" name="Google Shape;136;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3" title="Screen Recording 2020-12-01 at 4.32.49 PM.mov">
            <a:hlinkClick r:id="rId3"/>
          </p:cNvPr>
          <p:cNvPicPr preferRelativeResize="0"/>
          <p:nvPr/>
        </p:nvPicPr>
        <p:blipFill>
          <a:blip r:embed="rId4">
            <a:alphaModFix/>
          </a:blip>
          <a:stretch>
            <a:fillRect/>
          </a:stretch>
        </p:blipFill>
        <p:spPr>
          <a:xfrm>
            <a:off x="311700" y="1266325"/>
            <a:ext cx="4572000" cy="3429000"/>
          </a:xfrm>
          <a:prstGeom prst="rect">
            <a:avLst/>
          </a:prstGeom>
          <a:noFill/>
          <a:ln>
            <a:noFill/>
          </a:ln>
        </p:spPr>
      </p:pic>
      <p:pic>
        <p:nvPicPr>
          <p:cNvPr id="138" name="Google Shape;138;p23"/>
          <p:cNvPicPr preferRelativeResize="0"/>
          <p:nvPr/>
        </p:nvPicPr>
        <p:blipFill>
          <a:blip r:embed="rId5">
            <a:alphaModFix/>
          </a:blip>
          <a:stretch>
            <a:fillRect/>
          </a:stretch>
        </p:blipFill>
        <p:spPr>
          <a:xfrm>
            <a:off x="6794830" y="30334275"/>
            <a:ext cx="5161551" cy="3429000"/>
          </a:xfrm>
          <a:prstGeom prst="rect">
            <a:avLst/>
          </a:prstGeom>
          <a:noFill/>
          <a:ln cap="flat" cmpd="sng" w="28575">
            <a:solidFill>
              <a:srgbClr val="000000"/>
            </a:solidFill>
            <a:prstDash val="solid"/>
            <a:round/>
            <a:headEnd len="sm" w="sm" type="none"/>
            <a:tailEnd len="sm" w="sm" type="none"/>
          </a:ln>
        </p:spPr>
      </p:pic>
      <p:pic>
        <p:nvPicPr>
          <p:cNvPr id="139" name="Google Shape;139;p23"/>
          <p:cNvPicPr preferRelativeResize="0"/>
          <p:nvPr/>
        </p:nvPicPr>
        <p:blipFill>
          <a:blip r:embed="rId6">
            <a:alphaModFix/>
          </a:blip>
          <a:stretch>
            <a:fillRect/>
          </a:stretch>
        </p:blipFill>
        <p:spPr>
          <a:xfrm>
            <a:off x="4996850" y="1706800"/>
            <a:ext cx="3835450" cy="2548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1967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Results</a:t>
            </a:r>
            <a:endParaRPr/>
          </a:p>
        </p:txBody>
      </p:sp>
      <p:sp>
        <p:nvSpPr>
          <p:cNvPr id="145" name="Google Shape;145;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6" name="Google Shape;146;p24"/>
          <p:cNvPicPr preferRelativeResize="0"/>
          <p:nvPr/>
        </p:nvPicPr>
        <p:blipFill>
          <a:blip r:embed="rId3">
            <a:alphaModFix/>
          </a:blip>
          <a:stretch>
            <a:fillRect/>
          </a:stretch>
        </p:blipFill>
        <p:spPr>
          <a:xfrm>
            <a:off x="596700" y="974300"/>
            <a:ext cx="8127398" cy="3886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Experience: </a:t>
            </a:r>
            <a:r>
              <a:rPr lang="en"/>
              <a:t>Readability</a:t>
            </a:r>
            <a:r>
              <a:rPr lang="en"/>
              <a:t> of Results</a:t>
            </a:r>
            <a:endParaRPr/>
          </a:p>
        </p:txBody>
      </p:sp>
      <p:sp>
        <p:nvSpPr>
          <p:cNvPr id="152" name="Google Shape;152;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5"/>
          <p:cNvPicPr preferRelativeResize="0"/>
          <p:nvPr/>
        </p:nvPicPr>
        <p:blipFill>
          <a:blip r:embed="rId3">
            <a:alphaModFix/>
          </a:blip>
          <a:stretch>
            <a:fillRect/>
          </a:stretch>
        </p:blipFill>
        <p:spPr>
          <a:xfrm>
            <a:off x="3757950" y="1174248"/>
            <a:ext cx="5301375" cy="3212275"/>
          </a:xfrm>
          <a:prstGeom prst="rect">
            <a:avLst/>
          </a:prstGeom>
          <a:noFill/>
          <a:ln>
            <a:noFill/>
          </a:ln>
        </p:spPr>
      </p:pic>
      <p:pic>
        <p:nvPicPr>
          <p:cNvPr id="154" name="Google Shape;154;p25"/>
          <p:cNvPicPr preferRelativeResize="0"/>
          <p:nvPr/>
        </p:nvPicPr>
        <p:blipFill>
          <a:blip r:embed="rId4">
            <a:alphaModFix/>
          </a:blip>
          <a:stretch>
            <a:fillRect/>
          </a:stretch>
        </p:blipFill>
        <p:spPr>
          <a:xfrm>
            <a:off x="0" y="2150000"/>
            <a:ext cx="4189976" cy="288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Overview</a:t>
            </a:r>
            <a:endParaRPr/>
          </a:p>
        </p:txBody>
      </p:sp>
      <p:sp>
        <p:nvSpPr>
          <p:cNvPr id="160" name="Google Shape;160;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implemented a few errors in our program to see whether our automated testing framework would catch them. </a:t>
            </a:r>
            <a:endParaRPr/>
          </a:p>
          <a:p>
            <a:pPr indent="-342900" lvl="0" marL="457200" rtl="0" algn="l">
              <a:spcBef>
                <a:spcPts val="1600"/>
              </a:spcBef>
              <a:spcAft>
                <a:spcPts val="0"/>
              </a:spcAft>
              <a:buSzPts val="1800"/>
              <a:buChar char="●"/>
            </a:pPr>
            <a:r>
              <a:rPr lang="en"/>
              <a:t>The way we decided to implement these errors was through comments</a:t>
            </a:r>
            <a:endParaRPr/>
          </a:p>
          <a:p>
            <a:pPr indent="-342900" lvl="1" marL="914400" rtl="0" algn="l">
              <a:spcBef>
                <a:spcPts val="0"/>
              </a:spcBef>
              <a:spcAft>
                <a:spcPts val="0"/>
              </a:spcAft>
              <a:buSzPts val="1800"/>
              <a:buChar char="○"/>
            </a:pPr>
            <a:r>
              <a:rPr lang="en" sz="1800"/>
              <a:t> In each method, there is a comment that contains a snippet of code with an error in it. </a:t>
            </a:r>
            <a:endParaRPr sz="1800"/>
          </a:p>
          <a:p>
            <a:pPr indent="-342900" lvl="1" marL="914400" rtl="0" algn="l">
              <a:spcBef>
                <a:spcPts val="0"/>
              </a:spcBef>
              <a:spcAft>
                <a:spcPts val="0"/>
              </a:spcAft>
              <a:buSzPts val="1800"/>
              <a:buChar char="○"/>
            </a:pPr>
            <a:r>
              <a:rPr lang="en" sz="1800"/>
              <a:t>To run the code with the error in it, simply uncomment that code segment and comment out the segment above it.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lastMomentOfDay</a:t>
            </a:r>
            <a:endParaRPr/>
          </a:p>
        </p:txBody>
      </p:sp>
      <p:sp>
        <p:nvSpPr>
          <p:cNvPr id="166" name="Google Shape;166;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E"/>
                </a:solidFill>
                <a:latin typeface="Courier New"/>
                <a:ea typeface="Courier New"/>
                <a:cs typeface="Courier New"/>
                <a:sym typeface="Courier New"/>
              </a:rPr>
              <a:t>calender</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set(Calendar</a:t>
            </a:r>
            <a:r>
              <a:rPr lang="en">
                <a:solidFill>
                  <a:srgbClr val="D73A49"/>
                </a:solidFill>
                <a:latin typeface="Courier New"/>
                <a:ea typeface="Courier New"/>
                <a:cs typeface="Courier New"/>
                <a:sym typeface="Courier New"/>
              </a:rPr>
              <a:t>.</a:t>
            </a:r>
            <a:r>
              <a:rPr lang="en">
                <a:solidFill>
                  <a:srgbClr val="005CC5"/>
                </a:solidFill>
                <a:latin typeface="Courier New"/>
                <a:ea typeface="Courier New"/>
                <a:cs typeface="Courier New"/>
                <a:sym typeface="Courier New"/>
              </a:rPr>
              <a:t>SECOND</a:t>
            </a:r>
            <a:r>
              <a:rPr lang="en">
                <a:solidFill>
                  <a:srgbClr val="24292E"/>
                </a:solidFill>
                <a:latin typeface="Courier New"/>
                <a:ea typeface="Courier New"/>
                <a:cs typeface="Courier New"/>
                <a:sym typeface="Courier New"/>
              </a:rPr>
              <a:t>, </a:t>
            </a:r>
            <a:r>
              <a:rPr lang="en">
                <a:solidFill>
                  <a:srgbClr val="005CC5"/>
                </a:solidFill>
                <a:latin typeface="Courier New"/>
                <a:ea typeface="Courier New"/>
                <a:cs typeface="Courier New"/>
                <a:sym typeface="Courier New"/>
              </a:rPr>
              <a:t>59</a:t>
            </a:r>
            <a:r>
              <a:rPr lang="en">
                <a:solidFill>
                  <a:srgbClr val="24292E"/>
                </a:solidFill>
                <a:latin typeface="Courier New"/>
                <a:ea typeface="Courier New"/>
                <a:cs typeface="Courier New"/>
                <a:sym typeface="Courier New"/>
              </a:rPr>
              <a:t>);</a:t>
            </a:r>
            <a:endParaRPr>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a:solidFill>
                  <a:srgbClr val="24292E"/>
                </a:solidFill>
                <a:latin typeface="Courier New"/>
                <a:ea typeface="Courier New"/>
                <a:cs typeface="Courier New"/>
                <a:sym typeface="Courier New"/>
              </a:rPr>
              <a:t>calender</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set(Calendar</a:t>
            </a:r>
            <a:r>
              <a:rPr lang="en">
                <a:solidFill>
                  <a:srgbClr val="D73A49"/>
                </a:solidFill>
                <a:latin typeface="Courier New"/>
                <a:ea typeface="Courier New"/>
                <a:cs typeface="Courier New"/>
                <a:sym typeface="Courier New"/>
              </a:rPr>
              <a:t>.</a:t>
            </a:r>
            <a:r>
              <a:rPr lang="en">
                <a:solidFill>
                  <a:srgbClr val="005CC5"/>
                </a:solidFill>
                <a:latin typeface="Courier New"/>
                <a:ea typeface="Courier New"/>
                <a:cs typeface="Courier New"/>
                <a:sym typeface="Courier New"/>
              </a:rPr>
              <a:t>SECOND</a:t>
            </a:r>
            <a:r>
              <a:rPr lang="en">
                <a:solidFill>
                  <a:srgbClr val="24292E"/>
                </a:solidFill>
                <a:latin typeface="Courier New"/>
                <a:ea typeface="Courier New"/>
                <a:cs typeface="Courier New"/>
                <a:sym typeface="Courier New"/>
              </a:rPr>
              <a:t>, </a:t>
            </a:r>
            <a:r>
              <a:rPr lang="en">
                <a:solidFill>
                  <a:srgbClr val="005CC5"/>
                </a:solidFill>
                <a:latin typeface="Courier New"/>
                <a:ea typeface="Courier New"/>
                <a:cs typeface="Courier New"/>
                <a:sym typeface="Courier New"/>
              </a:rPr>
              <a:t>58</a:t>
            </a:r>
            <a:r>
              <a:rPr lang="en">
                <a:solidFill>
                  <a:srgbClr val="24292E"/>
                </a:solidFill>
                <a:latin typeface="Courier New"/>
                <a:ea typeface="Courier New"/>
                <a:cs typeface="Courier New"/>
                <a:sym typeface="Courier New"/>
              </a:rPr>
              <a:t>); </a:t>
            </a:r>
            <a:r>
              <a:rPr lang="en">
                <a:solidFill>
                  <a:srgbClr val="6A737D"/>
                </a:solidFill>
                <a:latin typeface="Courier New"/>
                <a:ea typeface="Courier New"/>
                <a:cs typeface="Courier New"/>
                <a:sym typeface="Courier New"/>
              </a:rPr>
              <a:t>//THIS IS AN ERROR</a:t>
            </a:r>
            <a:endParaRPr>
              <a:solidFill>
                <a:srgbClr val="6A737D"/>
              </a:solidFill>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167" name="Google Shape;167;p27"/>
          <p:cNvPicPr preferRelativeResize="0"/>
          <p:nvPr/>
        </p:nvPicPr>
        <p:blipFill>
          <a:blip r:embed="rId3">
            <a:alphaModFix/>
          </a:blip>
          <a:stretch>
            <a:fillRect/>
          </a:stretch>
        </p:blipFill>
        <p:spPr>
          <a:xfrm>
            <a:off x="311700" y="2439869"/>
            <a:ext cx="8520599" cy="21930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DateUtil</a:t>
            </a:r>
            <a:endParaRPr/>
          </a:p>
        </p:txBody>
      </p:sp>
      <p:sp>
        <p:nvSpPr>
          <p:cNvPr id="173" name="Google Shape;173;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4292E"/>
                </a:solidFill>
                <a:latin typeface="Courier New"/>
                <a:ea typeface="Courier New"/>
                <a:cs typeface="Courier New"/>
                <a:sym typeface="Courier New"/>
              </a:rPr>
              <a:t>Instant instant </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 date</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toInstant()</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truncatedTo(ChronoUnit</a:t>
            </a:r>
            <a:r>
              <a:rPr lang="en" sz="1600">
                <a:solidFill>
                  <a:srgbClr val="D73A49"/>
                </a:solidFill>
                <a:latin typeface="Courier New"/>
                <a:ea typeface="Courier New"/>
                <a:cs typeface="Courier New"/>
                <a:sym typeface="Courier New"/>
              </a:rPr>
              <a:t>.</a:t>
            </a:r>
            <a:r>
              <a:rPr lang="en" sz="1600">
                <a:solidFill>
                  <a:srgbClr val="005CC5"/>
                </a:solidFill>
                <a:latin typeface="Courier New"/>
                <a:ea typeface="Courier New"/>
                <a:cs typeface="Courier New"/>
                <a:sym typeface="Courier New"/>
              </a:rPr>
              <a:t>SECONDS</a:t>
            </a:r>
            <a:r>
              <a:rPr lang="en" sz="1600">
                <a:solidFill>
                  <a:srgbClr val="24292E"/>
                </a:solidFill>
                <a:latin typeface="Courier New"/>
                <a:ea typeface="Courier New"/>
                <a:cs typeface="Courier New"/>
                <a:sym typeface="Courier New"/>
              </a:rPr>
              <a:t>); </a:t>
            </a:r>
            <a:endParaRPr sz="1600">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sz="1600">
                <a:solidFill>
                  <a:srgbClr val="24292E"/>
                </a:solidFill>
                <a:latin typeface="Courier New"/>
                <a:ea typeface="Courier New"/>
                <a:cs typeface="Courier New"/>
                <a:sym typeface="Courier New"/>
              </a:rPr>
              <a:t>Instant instant </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 date</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toInstant()</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truncatedTo(ChronoUnit</a:t>
            </a:r>
            <a:r>
              <a:rPr lang="en" sz="1600">
                <a:solidFill>
                  <a:srgbClr val="D73A49"/>
                </a:solidFill>
                <a:latin typeface="Courier New"/>
                <a:ea typeface="Courier New"/>
                <a:cs typeface="Courier New"/>
                <a:sym typeface="Courier New"/>
              </a:rPr>
              <a:t>.</a:t>
            </a:r>
            <a:r>
              <a:rPr lang="en" sz="1600">
                <a:solidFill>
                  <a:srgbClr val="005CC5"/>
                </a:solidFill>
                <a:latin typeface="Courier New"/>
                <a:ea typeface="Courier New"/>
                <a:cs typeface="Courier New"/>
                <a:sym typeface="Courier New"/>
              </a:rPr>
              <a:t>HOURS</a:t>
            </a:r>
            <a:r>
              <a:rPr lang="en" sz="1600">
                <a:solidFill>
                  <a:srgbClr val="24292E"/>
                </a:solidFill>
                <a:latin typeface="Courier New"/>
                <a:ea typeface="Courier New"/>
                <a:cs typeface="Courier New"/>
                <a:sym typeface="Courier New"/>
              </a:rPr>
              <a:t>); </a:t>
            </a:r>
            <a:r>
              <a:rPr lang="en" sz="1600">
                <a:solidFill>
                  <a:srgbClr val="6A737D"/>
                </a:solidFill>
                <a:latin typeface="Courier New"/>
                <a:ea typeface="Courier New"/>
                <a:cs typeface="Courier New"/>
                <a:sym typeface="Courier New"/>
              </a:rPr>
              <a:t>//THIS IS THE ERROR</a:t>
            </a:r>
            <a:endParaRPr sz="2400"/>
          </a:p>
        </p:txBody>
      </p:sp>
      <p:pic>
        <p:nvPicPr>
          <p:cNvPr id="174" name="Google Shape;174;p28"/>
          <p:cNvPicPr preferRelativeResize="0"/>
          <p:nvPr/>
        </p:nvPicPr>
        <p:blipFill>
          <a:blip r:embed="rId3">
            <a:alphaModFix/>
          </a:blip>
          <a:stretch>
            <a:fillRect/>
          </a:stretch>
        </p:blipFill>
        <p:spPr>
          <a:xfrm>
            <a:off x="311700" y="2696899"/>
            <a:ext cx="8520600" cy="187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containsOnlyDigits</a:t>
            </a:r>
            <a:endParaRPr/>
          </a:p>
        </p:txBody>
      </p:sp>
      <p:sp>
        <p:nvSpPr>
          <p:cNvPr id="180" name="Google Shape;180;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73A49"/>
                </a:solidFill>
                <a:latin typeface="Courier New"/>
                <a:ea typeface="Courier New"/>
                <a:cs typeface="Courier New"/>
                <a:sym typeface="Courier New"/>
              </a:rPr>
              <a:t>return</a:t>
            </a:r>
            <a:r>
              <a:rPr lang="en">
                <a:solidFill>
                  <a:srgbClr val="24292E"/>
                </a:solidFill>
                <a:latin typeface="Courier New"/>
                <a:ea typeface="Courier New"/>
                <a:cs typeface="Courier New"/>
                <a:sym typeface="Courier New"/>
              </a:rPr>
              <a:t> </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test</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isEmpty();</a:t>
            </a:r>
            <a:endParaRPr>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a:solidFill>
                  <a:srgbClr val="D73A49"/>
                </a:solidFill>
                <a:latin typeface="Courier New"/>
                <a:ea typeface="Courier New"/>
                <a:cs typeface="Courier New"/>
                <a:sym typeface="Courier New"/>
              </a:rPr>
              <a:t>return</a:t>
            </a:r>
            <a:r>
              <a:rPr lang="en">
                <a:solidFill>
                  <a:srgbClr val="24292E"/>
                </a:solidFill>
                <a:latin typeface="Courier New"/>
                <a:ea typeface="Courier New"/>
                <a:cs typeface="Courier New"/>
                <a:sym typeface="Courier New"/>
              </a:rPr>
              <a:t> test</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isEmpty(); </a:t>
            </a:r>
            <a:r>
              <a:rPr lang="en">
                <a:solidFill>
                  <a:srgbClr val="6A737D"/>
                </a:solidFill>
                <a:latin typeface="Courier New"/>
                <a:ea typeface="Courier New"/>
                <a:cs typeface="Courier New"/>
                <a:sym typeface="Courier New"/>
              </a:rPr>
              <a:t>//THIS IS THE ERROR</a:t>
            </a:r>
            <a:endParaRPr sz="2600"/>
          </a:p>
        </p:txBody>
      </p:sp>
      <p:pic>
        <p:nvPicPr>
          <p:cNvPr id="181" name="Google Shape;181;p29"/>
          <p:cNvPicPr preferRelativeResize="0"/>
          <p:nvPr/>
        </p:nvPicPr>
        <p:blipFill>
          <a:blip r:embed="rId3">
            <a:alphaModFix/>
          </a:blip>
          <a:stretch>
            <a:fillRect/>
          </a:stretch>
        </p:blipFill>
        <p:spPr>
          <a:xfrm>
            <a:off x="311700" y="3188600"/>
            <a:ext cx="8520600" cy="13804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a:t>
            </a:r>
            <a:r>
              <a:rPr lang="en"/>
              <a:t>convertToInteger</a:t>
            </a:r>
            <a:endParaRPr/>
          </a:p>
        </p:txBody>
      </p:sp>
      <p:sp>
        <p:nvSpPr>
          <p:cNvPr id="187" name="Google Shape;187;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D73A49"/>
                </a:solidFill>
                <a:latin typeface="Courier New"/>
                <a:ea typeface="Courier New"/>
                <a:cs typeface="Courier New"/>
                <a:sym typeface="Courier New"/>
              </a:rPr>
              <a:t>if</a:t>
            </a:r>
            <a:r>
              <a:rPr lang="en" sz="1500">
                <a:solidFill>
                  <a:srgbClr val="24292E"/>
                </a:solidFill>
                <a:latin typeface="Courier New"/>
                <a:ea typeface="Courier New"/>
                <a:cs typeface="Courier New"/>
                <a:sym typeface="Courier New"/>
              </a:rPr>
              <a:t> (longValue </a:t>
            </a:r>
            <a:r>
              <a:rPr lang="en" sz="1500">
                <a:solidFill>
                  <a:srgbClr val="D73A49"/>
                </a:solidFill>
                <a:latin typeface="Courier New"/>
                <a:ea typeface="Courier New"/>
                <a:cs typeface="Courier New"/>
                <a:sym typeface="Courier New"/>
              </a:rPr>
              <a:t>&lt;</a:t>
            </a:r>
            <a:r>
              <a:rPr lang="en" sz="1500">
                <a:solidFill>
                  <a:srgbClr val="24292E"/>
                </a:solidFill>
                <a:latin typeface="Courier New"/>
                <a:ea typeface="Courier New"/>
                <a:cs typeface="Courier New"/>
                <a:sym typeface="Courier New"/>
              </a:rPr>
              <a:t> Integer</a:t>
            </a:r>
            <a:r>
              <a:rPr lang="en" sz="1500">
                <a:solidFill>
                  <a:srgbClr val="D73A49"/>
                </a:solidFill>
                <a:latin typeface="Courier New"/>
                <a:ea typeface="Courier New"/>
                <a:cs typeface="Courier New"/>
                <a:sym typeface="Courier New"/>
              </a:rPr>
              <a:t>.</a:t>
            </a:r>
            <a:r>
              <a:rPr lang="en" sz="1500">
                <a:solidFill>
                  <a:srgbClr val="005CC5"/>
                </a:solidFill>
                <a:latin typeface="Courier New"/>
                <a:ea typeface="Courier New"/>
                <a:cs typeface="Courier New"/>
                <a:sym typeface="Courier New"/>
              </a:rPr>
              <a:t>MIN_VALUE</a:t>
            </a:r>
            <a:r>
              <a:rPr lang="en" sz="1500">
                <a:solidFill>
                  <a:srgbClr val="24292E"/>
                </a:solidFill>
                <a:latin typeface="Courier New"/>
                <a:ea typeface="Courier New"/>
                <a:cs typeface="Courier New"/>
                <a:sym typeface="Courier New"/>
              </a:rPr>
              <a:t> </a:t>
            </a:r>
            <a:r>
              <a:rPr lang="en" sz="1500">
                <a:solidFill>
                  <a:srgbClr val="D73A49"/>
                </a:solidFill>
                <a:latin typeface="Courier New"/>
                <a:ea typeface="Courier New"/>
                <a:cs typeface="Courier New"/>
                <a:sym typeface="Courier New"/>
              </a:rPr>
              <a:t>||</a:t>
            </a:r>
            <a:r>
              <a:rPr lang="en" sz="1500">
                <a:solidFill>
                  <a:srgbClr val="24292E"/>
                </a:solidFill>
                <a:latin typeface="Courier New"/>
                <a:ea typeface="Courier New"/>
                <a:cs typeface="Courier New"/>
                <a:sym typeface="Courier New"/>
              </a:rPr>
              <a:t> longValue </a:t>
            </a:r>
            <a:r>
              <a:rPr lang="en" sz="1500">
                <a:solidFill>
                  <a:srgbClr val="D73A49"/>
                </a:solidFill>
                <a:latin typeface="Courier New"/>
                <a:ea typeface="Courier New"/>
                <a:cs typeface="Courier New"/>
                <a:sym typeface="Courier New"/>
              </a:rPr>
              <a:t>&gt;</a:t>
            </a:r>
            <a:r>
              <a:rPr lang="en" sz="1500">
                <a:solidFill>
                  <a:srgbClr val="24292E"/>
                </a:solidFill>
                <a:latin typeface="Courier New"/>
                <a:ea typeface="Courier New"/>
                <a:cs typeface="Courier New"/>
                <a:sym typeface="Courier New"/>
              </a:rPr>
              <a:t> Integer</a:t>
            </a:r>
            <a:r>
              <a:rPr lang="en" sz="1500">
                <a:solidFill>
                  <a:srgbClr val="D73A49"/>
                </a:solidFill>
                <a:latin typeface="Courier New"/>
                <a:ea typeface="Courier New"/>
                <a:cs typeface="Courier New"/>
                <a:sym typeface="Courier New"/>
              </a:rPr>
              <a:t>.</a:t>
            </a:r>
            <a:r>
              <a:rPr lang="en" sz="1500">
                <a:solidFill>
                  <a:srgbClr val="005CC5"/>
                </a:solidFill>
                <a:latin typeface="Courier New"/>
                <a:ea typeface="Courier New"/>
                <a:cs typeface="Courier New"/>
                <a:sym typeface="Courier New"/>
              </a:rPr>
              <a:t>MAX_VALUE</a:t>
            </a:r>
            <a:r>
              <a:rPr lang="en" sz="1500">
                <a:solidFill>
                  <a:srgbClr val="24292E"/>
                </a:solidFill>
                <a:latin typeface="Courier New"/>
                <a:ea typeface="Courier New"/>
                <a:cs typeface="Courier New"/>
                <a:sym typeface="Courier New"/>
              </a:rPr>
              <a:t>) { </a:t>
            </a:r>
            <a:endParaRPr sz="1500">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sz="1500">
                <a:solidFill>
                  <a:srgbClr val="D73A49"/>
                </a:solidFill>
                <a:latin typeface="Courier New"/>
                <a:ea typeface="Courier New"/>
                <a:cs typeface="Courier New"/>
                <a:sym typeface="Courier New"/>
              </a:rPr>
              <a:t>if</a:t>
            </a:r>
            <a:r>
              <a:rPr lang="en" sz="1500">
                <a:solidFill>
                  <a:srgbClr val="24292E"/>
                </a:solidFill>
                <a:latin typeface="Courier New"/>
                <a:ea typeface="Courier New"/>
                <a:cs typeface="Courier New"/>
                <a:sym typeface="Courier New"/>
              </a:rPr>
              <a:t> (longValue </a:t>
            </a:r>
            <a:r>
              <a:rPr lang="en" sz="1500">
                <a:solidFill>
                  <a:srgbClr val="D73A49"/>
                </a:solidFill>
                <a:latin typeface="Courier New"/>
                <a:ea typeface="Courier New"/>
                <a:cs typeface="Courier New"/>
                <a:sym typeface="Courier New"/>
              </a:rPr>
              <a:t>&gt;</a:t>
            </a:r>
            <a:r>
              <a:rPr lang="en" sz="1500">
                <a:solidFill>
                  <a:srgbClr val="24292E"/>
                </a:solidFill>
                <a:latin typeface="Courier New"/>
                <a:ea typeface="Courier New"/>
                <a:cs typeface="Courier New"/>
                <a:sym typeface="Courier New"/>
              </a:rPr>
              <a:t> Integer</a:t>
            </a:r>
            <a:r>
              <a:rPr lang="en" sz="1500">
                <a:solidFill>
                  <a:srgbClr val="D73A49"/>
                </a:solidFill>
                <a:latin typeface="Courier New"/>
                <a:ea typeface="Courier New"/>
                <a:cs typeface="Courier New"/>
                <a:sym typeface="Courier New"/>
              </a:rPr>
              <a:t>.</a:t>
            </a:r>
            <a:r>
              <a:rPr lang="en" sz="1500">
                <a:solidFill>
                  <a:srgbClr val="005CC5"/>
                </a:solidFill>
                <a:latin typeface="Courier New"/>
                <a:ea typeface="Courier New"/>
                <a:cs typeface="Courier New"/>
                <a:sym typeface="Courier New"/>
              </a:rPr>
              <a:t>MIN_VALUE</a:t>
            </a:r>
            <a:r>
              <a:rPr lang="en" sz="1500">
                <a:solidFill>
                  <a:srgbClr val="24292E"/>
                </a:solidFill>
                <a:latin typeface="Courier New"/>
                <a:ea typeface="Courier New"/>
                <a:cs typeface="Courier New"/>
                <a:sym typeface="Courier New"/>
              </a:rPr>
              <a:t> </a:t>
            </a:r>
            <a:r>
              <a:rPr lang="en" sz="1500">
                <a:solidFill>
                  <a:srgbClr val="D73A49"/>
                </a:solidFill>
                <a:latin typeface="Courier New"/>
                <a:ea typeface="Courier New"/>
                <a:cs typeface="Courier New"/>
                <a:sym typeface="Courier New"/>
              </a:rPr>
              <a:t>||</a:t>
            </a:r>
            <a:r>
              <a:rPr lang="en" sz="1500">
                <a:solidFill>
                  <a:srgbClr val="24292E"/>
                </a:solidFill>
                <a:latin typeface="Courier New"/>
                <a:ea typeface="Courier New"/>
                <a:cs typeface="Courier New"/>
                <a:sym typeface="Courier New"/>
              </a:rPr>
              <a:t> longValue </a:t>
            </a:r>
            <a:r>
              <a:rPr lang="en" sz="1500">
                <a:solidFill>
                  <a:srgbClr val="D73A49"/>
                </a:solidFill>
                <a:latin typeface="Courier New"/>
                <a:ea typeface="Courier New"/>
                <a:cs typeface="Courier New"/>
                <a:sym typeface="Courier New"/>
              </a:rPr>
              <a:t>&lt;</a:t>
            </a:r>
            <a:r>
              <a:rPr lang="en" sz="1500">
                <a:solidFill>
                  <a:srgbClr val="24292E"/>
                </a:solidFill>
                <a:latin typeface="Courier New"/>
                <a:ea typeface="Courier New"/>
                <a:cs typeface="Courier New"/>
                <a:sym typeface="Courier New"/>
              </a:rPr>
              <a:t> Integer</a:t>
            </a:r>
            <a:r>
              <a:rPr lang="en" sz="1500">
                <a:solidFill>
                  <a:srgbClr val="D73A49"/>
                </a:solidFill>
                <a:latin typeface="Courier New"/>
                <a:ea typeface="Courier New"/>
                <a:cs typeface="Courier New"/>
                <a:sym typeface="Courier New"/>
              </a:rPr>
              <a:t>.</a:t>
            </a:r>
            <a:r>
              <a:rPr lang="en" sz="1500">
                <a:solidFill>
                  <a:srgbClr val="005CC5"/>
                </a:solidFill>
                <a:latin typeface="Courier New"/>
                <a:ea typeface="Courier New"/>
                <a:cs typeface="Courier New"/>
                <a:sym typeface="Courier New"/>
              </a:rPr>
              <a:t>MAX_VALUE</a:t>
            </a:r>
            <a:r>
              <a:rPr lang="en" sz="1500">
                <a:solidFill>
                  <a:srgbClr val="24292E"/>
                </a:solidFill>
                <a:latin typeface="Courier New"/>
                <a:ea typeface="Courier New"/>
                <a:cs typeface="Courier New"/>
                <a:sym typeface="Courier New"/>
              </a:rPr>
              <a:t>) { </a:t>
            </a:r>
            <a:r>
              <a:rPr lang="en" sz="1500">
                <a:solidFill>
                  <a:srgbClr val="6A737D"/>
                </a:solidFill>
                <a:latin typeface="Courier New"/>
                <a:ea typeface="Courier New"/>
                <a:cs typeface="Courier New"/>
                <a:sym typeface="Courier New"/>
              </a:rPr>
              <a:t>//THIS IS THE ERROR</a:t>
            </a:r>
            <a:endParaRPr sz="2300"/>
          </a:p>
        </p:txBody>
      </p:sp>
      <p:pic>
        <p:nvPicPr>
          <p:cNvPr id="188" name="Google Shape;188;p30"/>
          <p:cNvPicPr preferRelativeResize="0"/>
          <p:nvPr/>
        </p:nvPicPr>
        <p:blipFill>
          <a:blip r:embed="rId3">
            <a:alphaModFix/>
          </a:blip>
          <a:stretch>
            <a:fillRect/>
          </a:stretch>
        </p:blipFill>
        <p:spPr>
          <a:xfrm>
            <a:off x="311700" y="3176927"/>
            <a:ext cx="8520600" cy="13920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a:t>
            </a:r>
            <a:r>
              <a:rPr lang="en"/>
              <a:t>containsUpperAndLower</a:t>
            </a:r>
            <a:endParaRPr/>
          </a:p>
        </p:txBody>
      </p:sp>
      <p:sp>
        <p:nvSpPr>
          <p:cNvPr id="194" name="Google Shape;194;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latin typeface="Courier New"/>
                <a:ea typeface="Courier New"/>
                <a:cs typeface="Courier New"/>
                <a:sym typeface="Courier New"/>
              </a:rPr>
              <a:t>Pattern pattern </a:t>
            </a:r>
            <a:r>
              <a:rPr lang="en" sz="1400">
                <a:solidFill>
                  <a:srgbClr val="D73A49"/>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 Pattern</a:t>
            </a:r>
            <a:r>
              <a:rPr lang="en" sz="1400">
                <a:solidFill>
                  <a:srgbClr val="D73A49"/>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compile(</a:t>
            </a:r>
            <a:r>
              <a:rPr lang="en" sz="1400">
                <a:solidFill>
                  <a:srgbClr val="032F62"/>
                </a:solidFill>
                <a:latin typeface="Courier New"/>
                <a:ea typeface="Courier New"/>
                <a:cs typeface="Courier New"/>
                <a:sym typeface="Courier New"/>
              </a:rPr>
              <a:t>"^(?=.*?[A-Z])(?=.*?[a-z])[\\w|\\W]*$"</a:t>
            </a:r>
            <a:r>
              <a:rPr lang="en" sz="1400">
                <a:solidFill>
                  <a:srgbClr val="24292E"/>
                </a:solidFill>
                <a:latin typeface="Courier New"/>
                <a:ea typeface="Courier New"/>
                <a:cs typeface="Courier New"/>
                <a:sym typeface="Courier New"/>
              </a:rPr>
              <a:t>);</a:t>
            </a:r>
            <a:endParaRPr sz="1400">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sz="1400">
                <a:solidFill>
                  <a:srgbClr val="24292E"/>
                </a:solidFill>
                <a:latin typeface="Courier New"/>
                <a:ea typeface="Courier New"/>
                <a:cs typeface="Courier New"/>
                <a:sym typeface="Courier New"/>
              </a:rPr>
              <a:t>Pattern pattern </a:t>
            </a:r>
            <a:r>
              <a:rPr lang="en" sz="1400">
                <a:solidFill>
                  <a:srgbClr val="D73A49"/>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 Pattern</a:t>
            </a:r>
            <a:r>
              <a:rPr lang="en" sz="1400">
                <a:solidFill>
                  <a:srgbClr val="D73A49"/>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compile(</a:t>
            </a:r>
            <a:r>
              <a:rPr lang="en" sz="1400">
                <a:solidFill>
                  <a:srgbClr val="032F62"/>
                </a:solidFill>
                <a:latin typeface="Courier New"/>
                <a:ea typeface="Courier New"/>
                <a:cs typeface="Courier New"/>
                <a:sym typeface="Courier New"/>
              </a:rPr>
              <a:t>"(?=.*?[a-z])[\\w|\\W]*$"</a:t>
            </a:r>
            <a:r>
              <a:rPr lang="en" sz="1400">
                <a:solidFill>
                  <a:srgbClr val="24292E"/>
                </a:solidFill>
                <a:latin typeface="Courier New"/>
                <a:ea typeface="Courier New"/>
                <a:cs typeface="Courier New"/>
                <a:sym typeface="Courier New"/>
              </a:rPr>
              <a:t>); </a:t>
            </a:r>
            <a:r>
              <a:rPr lang="en" sz="1400">
                <a:solidFill>
                  <a:srgbClr val="6A737D"/>
                </a:solidFill>
                <a:latin typeface="Courier New"/>
                <a:ea typeface="Courier New"/>
                <a:cs typeface="Courier New"/>
                <a:sym typeface="Courier New"/>
              </a:rPr>
              <a:t>//THIS IS THE ERROR</a:t>
            </a:r>
            <a:endParaRPr sz="1400">
              <a:solidFill>
                <a:srgbClr val="6A737D"/>
              </a:solidFill>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195" name="Google Shape;195;p31"/>
          <p:cNvPicPr preferRelativeResize="0"/>
          <p:nvPr/>
        </p:nvPicPr>
        <p:blipFill>
          <a:blip r:embed="rId3">
            <a:alphaModFix/>
          </a:blip>
          <a:stretch>
            <a:fillRect/>
          </a:stretch>
        </p:blipFill>
        <p:spPr>
          <a:xfrm>
            <a:off x="311700" y="3152948"/>
            <a:ext cx="8520600" cy="14160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a Project</a:t>
            </a:r>
            <a:endParaRPr/>
          </a:p>
        </p:txBody>
      </p:sp>
      <p:pic>
        <p:nvPicPr>
          <p:cNvPr id="72" name="Google Shape;72;p14"/>
          <p:cNvPicPr preferRelativeResize="0"/>
          <p:nvPr/>
        </p:nvPicPr>
        <p:blipFill>
          <a:blip r:embed="rId3">
            <a:alphaModFix/>
          </a:blip>
          <a:stretch>
            <a:fillRect/>
          </a:stretch>
        </p:blipFill>
        <p:spPr>
          <a:xfrm>
            <a:off x="123750" y="833500"/>
            <a:ext cx="4291924" cy="1527925"/>
          </a:xfrm>
          <a:prstGeom prst="rect">
            <a:avLst/>
          </a:prstGeom>
          <a:noFill/>
          <a:ln>
            <a:noFill/>
          </a:ln>
        </p:spPr>
      </p:pic>
      <p:pic>
        <p:nvPicPr>
          <p:cNvPr id="73" name="Google Shape;73;p14"/>
          <p:cNvPicPr preferRelativeResize="0"/>
          <p:nvPr/>
        </p:nvPicPr>
        <p:blipFill>
          <a:blip r:embed="rId4">
            <a:alphaModFix/>
          </a:blip>
          <a:stretch>
            <a:fillRect/>
          </a:stretch>
        </p:blipFill>
        <p:spPr>
          <a:xfrm>
            <a:off x="4415675" y="887800"/>
            <a:ext cx="4257976" cy="1419325"/>
          </a:xfrm>
          <a:prstGeom prst="rect">
            <a:avLst/>
          </a:prstGeom>
          <a:noFill/>
          <a:ln>
            <a:noFill/>
          </a:ln>
        </p:spPr>
      </p:pic>
      <p:pic>
        <p:nvPicPr>
          <p:cNvPr id="74" name="Google Shape;74;p14"/>
          <p:cNvPicPr preferRelativeResize="0"/>
          <p:nvPr/>
        </p:nvPicPr>
        <p:blipFill>
          <a:blip r:embed="rId5">
            <a:alphaModFix/>
          </a:blip>
          <a:stretch>
            <a:fillRect/>
          </a:stretch>
        </p:blipFill>
        <p:spPr>
          <a:xfrm>
            <a:off x="3779150" y="1972038"/>
            <a:ext cx="1199425" cy="1199425"/>
          </a:xfrm>
          <a:prstGeom prst="rect">
            <a:avLst/>
          </a:prstGeom>
          <a:noFill/>
          <a:ln>
            <a:noFill/>
          </a:ln>
        </p:spPr>
      </p:pic>
      <p:pic>
        <p:nvPicPr>
          <p:cNvPr id="75" name="Google Shape;75;p14"/>
          <p:cNvPicPr preferRelativeResize="0"/>
          <p:nvPr/>
        </p:nvPicPr>
        <p:blipFill>
          <a:blip r:embed="rId6">
            <a:alphaModFix/>
          </a:blip>
          <a:stretch>
            <a:fillRect/>
          </a:stretch>
        </p:blipFill>
        <p:spPr>
          <a:xfrm>
            <a:off x="311688" y="2778475"/>
            <a:ext cx="8335200" cy="2083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a:t>
            </a:r>
            <a:r>
              <a:rPr lang="en"/>
              <a:t>Experience</a:t>
            </a:r>
            <a:endParaRPr/>
          </a:p>
        </p:txBody>
      </p:sp>
      <p:sp>
        <p:nvSpPr>
          <p:cNvPr id="201" name="Google Shape;201;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Overall this group project was a positive learning experience. The team collectively learned a great deal about the importance of testing. Taking the time to test code while it is being developed saves time, resources, and headaches in the long run. We learned about one of the most powerful tools in the computing world; the command line. Having a graphical user interface is convenient, but the power that comes with the command line is far superior. In the end, we enjoyed the semester-long project and look forward to learning more in the continuation of CSCI 462.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Credits</a:t>
            </a:r>
            <a:endParaRPr/>
          </a:p>
        </p:txBody>
      </p:sp>
      <p:sp>
        <p:nvSpPr>
          <p:cNvPr id="207" name="Google Shape;207;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https://www.google.com/search?q=windows+10+logo&amp;rlz=1C1CHBF_enUS860US860&amp;source=lnms&amp;tbm=isch&amp;sa=X&amp;ved=2ahUKEwjzh-uzyrLtAhWktVkKHRMZDVIQ_AUoAXoECBkQAw&amp;biw=1536&amp;bih=754#imgrc=GZ6VIvWOYoQatM</a:t>
            </a:r>
            <a:endParaRPr/>
          </a:p>
          <a:p>
            <a:pPr indent="0" lvl="0" marL="0" rtl="0" algn="l">
              <a:spcBef>
                <a:spcPts val="1600"/>
              </a:spcBef>
              <a:spcAft>
                <a:spcPts val="0"/>
              </a:spcAft>
              <a:buNone/>
            </a:pPr>
            <a:r>
              <a:rPr lang="en" u="sng">
                <a:solidFill>
                  <a:schemeClr val="hlink"/>
                </a:solidFill>
                <a:hlinkClick r:id="rId4"/>
              </a:rPr>
              <a:t>https://openmrs.org/</a:t>
            </a:r>
            <a:endParaRPr/>
          </a:p>
          <a:p>
            <a:pPr indent="0" lvl="0" marL="0" rtl="0" algn="l">
              <a:spcBef>
                <a:spcPts val="1600"/>
              </a:spcBef>
              <a:spcAft>
                <a:spcPts val="0"/>
              </a:spcAft>
              <a:buNone/>
            </a:pPr>
            <a:r>
              <a:rPr lang="en" u="sng">
                <a:solidFill>
                  <a:schemeClr val="hlink"/>
                </a:solidFill>
                <a:hlinkClick r:id="rId5"/>
              </a:rPr>
              <a:t>https://www.glucosio.org/</a:t>
            </a:r>
            <a:endParaRPr/>
          </a:p>
          <a:p>
            <a:pPr indent="0" lvl="0" marL="0" rtl="0" algn="l">
              <a:spcBef>
                <a:spcPts val="1600"/>
              </a:spcBef>
              <a:spcAft>
                <a:spcPts val="0"/>
              </a:spcAft>
              <a:buNone/>
            </a:pPr>
            <a:r>
              <a:rPr lang="en" u="sng">
                <a:solidFill>
                  <a:schemeClr val="hlink"/>
                </a:solidFill>
                <a:hlinkClick r:id="rId6"/>
              </a:rPr>
              <a:t>https://sugarlabs.org/</a:t>
            </a:r>
            <a:endParaRPr/>
          </a:p>
          <a:p>
            <a:pPr indent="0" lvl="0" marL="0" rtl="0" algn="l">
              <a:spcBef>
                <a:spcPts val="1600"/>
              </a:spcBef>
              <a:spcAft>
                <a:spcPts val="0"/>
              </a:spcAft>
              <a:buNone/>
            </a:pPr>
            <a:r>
              <a:rPr lang="en" u="sng">
                <a:solidFill>
                  <a:schemeClr val="hlink"/>
                </a:solidFill>
                <a:hlinkClick r:id="rId7"/>
              </a:rPr>
              <a:t>https://cadasta.org/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OpenMRS</a:t>
            </a:r>
            <a:endParaRPr/>
          </a:p>
        </p:txBody>
      </p:sp>
      <p:sp>
        <p:nvSpPr>
          <p:cNvPr id="81" name="Google Shape;81;p15"/>
          <p:cNvSpPr txBox="1"/>
          <p:nvPr>
            <p:ph idx="1" type="body"/>
          </p:nvPr>
        </p:nvSpPr>
        <p:spPr>
          <a:xfrm>
            <a:off x="311700" y="1079200"/>
            <a:ext cx="3864900" cy="33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OpenMRS is a program that provides an electronic medical record system and their mission is to: </a:t>
            </a:r>
            <a:endParaRPr sz="1700"/>
          </a:p>
          <a:p>
            <a:pPr indent="0" lvl="0" marL="0" rtl="0" algn="l">
              <a:spcBef>
                <a:spcPts val="1600"/>
              </a:spcBef>
              <a:spcAft>
                <a:spcPts val="0"/>
              </a:spcAft>
              <a:buNone/>
            </a:pPr>
            <a:r>
              <a:rPr i="1" lang="en" sz="1700"/>
              <a:t>“Improve health care delivery in resource-constrained environments by coordinating a global community to create and support this software.”</a:t>
            </a:r>
            <a:endParaRPr i="1" sz="1700"/>
          </a:p>
          <a:p>
            <a:pPr indent="0" lvl="0" marL="0" rtl="0" algn="l">
              <a:spcBef>
                <a:spcPts val="1600"/>
              </a:spcBef>
              <a:spcAft>
                <a:spcPts val="1600"/>
              </a:spcAft>
              <a:buNone/>
            </a:pPr>
            <a:r>
              <a:rPr lang="en" sz="1700"/>
              <a:t>In addition to being a great cause, OpenMrs has been kept up to date and had great documentation which is why we decided to choose it.</a:t>
            </a:r>
            <a:endParaRPr sz="1700"/>
          </a:p>
        </p:txBody>
      </p:sp>
      <p:pic>
        <p:nvPicPr>
          <p:cNvPr id="82" name="Google Shape;82;p15"/>
          <p:cNvPicPr preferRelativeResize="0"/>
          <p:nvPr/>
        </p:nvPicPr>
        <p:blipFill>
          <a:blip r:embed="rId3">
            <a:alphaModFix/>
          </a:blip>
          <a:stretch>
            <a:fillRect/>
          </a:stretch>
        </p:blipFill>
        <p:spPr>
          <a:xfrm>
            <a:off x="4870650" y="167851"/>
            <a:ext cx="3645325" cy="911350"/>
          </a:xfrm>
          <a:prstGeom prst="rect">
            <a:avLst/>
          </a:prstGeom>
          <a:noFill/>
          <a:ln>
            <a:noFill/>
          </a:ln>
        </p:spPr>
      </p:pic>
      <p:pic>
        <p:nvPicPr>
          <p:cNvPr id="83" name="Google Shape;83;p15"/>
          <p:cNvPicPr preferRelativeResize="0"/>
          <p:nvPr/>
        </p:nvPicPr>
        <p:blipFill>
          <a:blip r:embed="rId4">
            <a:alphaModFix/>
          </a:blip>
          <a:stretch>
            <a:fillRect/>
          </a:stretch>
        </p:blipFill>
        <p:spPr>
          <a:xfrm>
            <a:off x="4341384" y="1152425"/>
            <a:ext cx="4703892" cy="330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311700" y="39201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t>
            </a:r>
            <a:r>
              <a:rPr lang="en"/>
              <a:t>Experience</a:t>
            </a:r>
            <a:r>
              <a:rPr lang="en"/>
              <a:t>: Building and Compiling Projects</a:t>
            </a:r>
            <a:endParaRPr/>
          </a:p>
        </p:txBody>
      </p:sp>
      <p:sp>
        <p:nvSpPr>
          <p:cNvPr id="89" name="Google Shape;89;p16"/>
          <p:cNvSpPr txBox="1"/>
          <p:nvPr>
            <p:ph idx="1" type="body"/>
          </p:nvPr>
        </p:nvSpPr>
        <p:spPr>
          <a:xfrm>
            <a:off x="4353075" y="2571750"/>
            <a:ext cx="71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700"/>
              <a:t>VS</a:t>
            </a:r>
            <a:endParaRPr b="1" sz="2700"/>
          </a:p>
        </p:txBody>
      </p:sp>
      <p:pic>
        <p:nvPicPr>
          <p:cNvPr id="90" name="Google Shape;90;p16"/>
          <p:cNvPicPr preferRelativeResize="0"/>
          <p:nvPr/>
        </p:nvPicPr>
        <p:blipFill>
          <a:blip r:embed="rId3">
            <a:alphaModFix/>
          </a:blip>
          <a:stretch>
            <a:fillRect/>
          </a:stretch>
        </p:blipFill>
        <p:spPr>
          <a:xfrm>
            <a:off x="27650" y="1776901"/>
            <a:ext cx="4325419" cy="2792125"/>
          </a:xfrm>
          <a:prstGeom prst="rect">
            <a:avLst/>
          </a:prstGeom>
          <a:noFill/>
          <a:ln>
            <a:noFill/>
          </a:ln>
        </p:spPr>
      </p:pic>
      <p:pic>
        <p:nvPicPr>
          <p:cNvPr id="91" name="Google Shape;91;p16"/>
          <p:cNvPicPr preferRelativeResize="0"/>
          <p:nvPr/>
        </p:nvPicPr>
        <p:blipFill>
          <a:blip r:embed="rId4">
            <a:alphaModFix/>
          </a:blip>
          <a:stretch>
            <a:fillRect/>
          </a:stretch>
        </p:blipFill>
        <p:spPr>
          <a:xfrm>
            <a:off x="5068575" y="1707583"/>
            <a:ext cx="4075425" cy="28614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Methods</a:t>
            </a:r>
            <a:endParaRPr/>
          </a:p>
        </p:txBody>
      </p:sp>
      <p:graphicFrame>
        <p:nvGraphicFramePr>
          <p:cNvPr id="97" name="Google Shape;97;p17"/>
          <p:cNvGraphicFramePr/>
          <p:nvPr/>
        </p:nvGraphicFramePr>
        <p:xfrm>
          <a:off x="952500" y="707400"/>
          <a:ext cx="3000000" cy="3000000"/>
        </p:xfrm>
        <a:graphic>
          <a:graphicData uri="http://schemas.openxmlformats.org/drawingml/2006/table">
            <a:tbl>
              <a:tblPr>
                <a:noFill/>
                <a:tableStyleId>{80ED8CAE-005F-4017-A6CA-47AD0E9F0230}</a:tableStyleId>
              </a:tblPr>
              <a:tblGrid>
                <a:gridCol w="2413000"/>
                <a:gridCol w="2413000"/>
                <a:gridCol w="2413000"/>
              </a:tblGrid>
              <a:tr h="377100">
                <a:tc>
                  <a:txBody>
                    <a:bodyPr/>
                    <a:lstStyle/>
                    <a:p>
                      <a:pPr indent="0" lvl="0" marL="0" rtl="0" algn="l">
                        <a:spcBef>
                          <a:spcPts val="0"/>
                        </a:spcBef>
                        <a:spcAft>
                          <a:spcPts val="0"/>
                        </a:spcAft>
                        <a:buNone/>
                      </a:pPr>
                      <a:r>
                        <a:rPr lang="en" sz="2000"/>
                        <a:t>Class</a:t>
                      </a:r>
                      <a:endParaRPr sz="2000"/>
                    </a:p>
                  </a:txBody>
                  <a:tcPr marT="91425" marB="91425" marR="91425" marL="91425">
                    <a:solidFill>
                      <a:srgbClr val="C9DAF8"/>
                    </a:solidFill>
                  </a:tcPr>
                </a:tc>
                <a:tc>
                  <a:txBody>
                    <a:bodyPr/>
                    <a:lstStyle/>
                    <a:p>
                      <a:pPr indent="0" lvl="0" marL="0" rtl="0" algn="l">
                        <a:spcBef>
                          <a:spcPts val="0"/>
                        </a:spcBef>
                        <a:spcAft>
                          <a:spcPts val="0"/>
                        </a:spcAft>
                        <a:buNone/>
                      </a:pPr>
                      <a:r>
                        <a:rPr lang="en" sz="2000"/>
                        <a:t>Method</a:t>
                      </a:r>
                      <a:endParaRPr sz="2000"/>
                    </a:p>
                  </a:txBody>
                  <a:tcPr marT="91425" marB="91425" marR="91425" marL="91425">
                    <a:solidFill>
                      <a:srgbClr val="C9DAF8"/>
                    </a:solidFill>
                  </a:tcPr>
                </a:tc>
                <a:tc>
                  <a:txBody>
                    <a:bodyPr/>
                    <a:lstStyle/>
                    <a:p>
                      <a:pPr indent="0" lvl="0" marL="0" rtl="0" algn="l">
                        <a:spcBef>
                          <a:spcPts val="0"/>
                        </a:spcBef>
                        <a:spcAft>
                          <a:spcPts val="0"/>
                        </a:spcAft>
                        <a:buNone/>
                      </a:pPr>
                      <a:r>
                        <a:rPr lang="en" sz="2000"/>
                        <a:t>Requirements</a:t>
                      </a:r>
                      <a:endParaRPr sz="2000"/>
                    </a:p>
                  </a:txBody>
                  <a:tcPr marT="91425" marB="91425" marR="91425" marL="91425">
                    <a:solidFill>
                      <a:srgbClr val="C9DAF8"/>
                    </a:solidFill>
                  </a:tcPr>
                </a:tc>
              </a:tr>
              <a:tr h="878825">
                <a:tc>
                  <a:txBody>
                    <a:bodyPr/>
                    <a:lstStyle/>
                    <a:p>
                      <a:pPr indent="0" lvl="0" marL="0" rtl="0" algn="l">
                        <a:spcBef>
                          <a:spcPts val="0"/>
                        </a:spcBef>
                        <a:spcAft>
                          <a:spcPts val="0"/>
                        </a:spcAft>
                        <a:buNone/>
                      </a:pPr>
                      <a:r>
                        <a:rPr lang="en" sz="1200"/>
                        <a:t>OpemmrsUtil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lastMometOfDay</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will take a date and time, then shift the time to be the last second of the day on that date.</a:t>
                      </a:r>
                      <a:endParaRPr sz="1200"/>
                    </a:p>
                  </a:txBody>
                  <a:tcPr marT="91425" marB="91425" marR="91425" marL="91425">
                    <a:solidFill>
                      <a:srgbClr val="FFFFFF"/>
                    </a:solidFill>
                  </a:tcPr>
                </a:tc>
              </a:tr>
              <a:tr h="505300">
                <a:tc>
                  <a:txBody>
                    <a:bodyPr/>
                    <a:lstStyle/>
                    <a:p>
                      <a:pPr indent="0" lvl="0" marL="0" rtl="0" algn="l">
                        <a:spcBef>
                          <a:spcPts val="0"/>
                        </a:spcBef>
                        <a:spcAft>
                          <a:spcPts val="0"/>
                        </a:spcAft>
                        <a:buNone/>
                      </a:pPr>
                      <a:r>
                        <a:rPr lang="en" sz="1200"/>
                        <a:t>DateUtil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DateUtil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will return a Date and time with the milliseconds truncated</a:t>
                      </a:r>
                      <a:endParaRPr sz="1200"/>
                    </a:p>
                  </a:txBody>
                  <a:tcPr marT="91425" marB="91425" marR="91425" marL="91425">
                    <a:solidFill>
                      <a:srgbClr val="FFFFFF"/>
                    </a:solidFill>
                  </a:tcPr>
                </a:tc>
              </a:tr>
              <a:tr h="505300">
                <a:tc>
                  <a:txBody>
                    <a:bodyPr/>
                    <a:lstStyle/>
                    <a:p>
                      <a:pPr indent="0" lvl="0" marL="0" rtl="0" algn="l">
                        <a:spcBef>
                          <a:spcPts val="0"/>
                        </a:spcBef>
                        <a:spcAft>
                          <a:spcPts val="0"/>
                        </a:spcAft>
                        <a:buNone/>
                      </a:pPr>
                      <a:r>
                        <a:rPr lang="en" sz="1200"/>
                        <a:t>OpenmrsUtil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containsOnlyDigits</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returns true if a string only contains digits</a:t>
                      </a:r>
                      <a:endParaRPr sz="1200"/>
                    </a:p>
                  </a:txBody>
                  <a:tcPr marT="91425" marB="91425" marR="91425" marL="91425">
                    <a:solidFill>
                      <a:srgbClr val="FFFFFF"/>
                    </a:solidFill>
                  </a:tcPr>
                </a:tc>
              </a:tr>
              <a:tr h="505300">
                <a:tc>
                  <a:txBody>
                    <a:bodyPr/>
                    <a:lstStyle/>
                    <a:p>
                      <a:pPr indent="0" lvl="0" marL="0" rtl="0" algn="l">
                        <a:spcBef>
                          <a:spcPts val="0"/>
                        </a:spcBef>
                        <a:spcAft>
                          <a:spcPts val="0"/>
                        </a:spcAft>
                        <a:buNone/>
                      </a:pPr>
                      <a:r>
                        <a:rPr lang="en" sz="1200"/>
                        <a:t>OpenmrsUtil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convertToInteger</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turns a long into an integer, as long as it does not exceed the int memory limit</a:t>
                      </a:r>
                      <a:endParaRPr sz="1200"/>
                    </a:p>
                  </a:txBody>
                  <a:tcPr marT="91425" marB="91425" marR="91425" marL="91425">
                    <a:solidFill>
                      <a:srgbClr val="FFFFFF"/>
                    </a:solidFill>
                  </a:tcPr>
                </a:tc>
              </a:tr>
              <a:tr h="505300">
                <a:tc>
                  <a:txBody>
                    <a:bodyPr/>
                    <a:lstStyle/>
                    <a:p>
                      <a:pPr indent="0" lvl="0" marL="0" rtl="0" algn="l">
                        <a:spcBef>
                          <a:spcPts val="0"/>
                        </a:spcBef>
                        <a:spcAft>
                          <a:spcPts val="0"/>
                        </a:spcAft>
                        <a:buNone/>
                      </a:pPr>
                      <a:r>
                        <a:rPr lang="en" sz="1200"/>
                        <a:t>OpenmrsUtil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containsUpperAndLower</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returns true if a string has upper and lower case letters</a:t>
                      </a:r>
                      <a:endParaRPr sz="1200"/>
                    </a:p>
                  </a:txBody>
                  <a:tcPr marT="91425" marB="91425" marR="91425" marL="91425">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t>
            </a:r>
            <a:r>
              <a:rPr lang="en"/>
              <a:t>Experience</a:t>
            </a:r>
            <a:r>
              <a:rPr lang="en"/>
              <a:t>: DrugsByNameComparator</a:t>
            </a:r>
            <a:endParaRPr/>
          </a:p>
        </p:txBody>
      </p:sp>
      <p:sp>
        <p:nvSpPr>
          <p:cNvPr id="103" name="Google Shape;103;p18"/>
          <p:cNvSpPr txBox="1"/>
          <p:nvPr>
            <p:ph idx="1" type="body"/>
          </p:nvPr>
        </p:nvSpPr>
        <p:spPr>
          <a:xfrm>
            <a:off x="311700" y="1266325"/>
            <a:ext cx="8520600" cy="36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DrugsByNameComparator was originally one of the methods we wanted to test because it was comparing two drug names. </a:t>
            </a:r>
            <a:endParaRPr/>
          </a:p>
          <a:p>
            <a:pPr indent="-342900" lvl="0" marL="457200" rtl="0" algn="l">
              <a:spcBef>
                <a:spcPts val="1600"/>
              </a:spcBef>
              <a:spcAft>
                <a:spcPts val="0"/>
              </a:spcAft>
              <a:buSzPts val="1800"/>
              <a:buChar char="●"/>
            </a:pPr>
            <a:r>
              <a:rPr lang="en"/>
              <a:t>Originally</a:t>
            </a:r>
            <a:r>
              <a:rPr lang="en"/>
              <a:t> the DrugsByNameComparaitor seemed like a good </a:t>
            </a:r>
            <a:r>
              <a:rPr lang="en"/>
              <a:t>candidate</a:t>
            </a:r>
            <a:r>
              <a:rPr lang="en"/>
              <a:t> for testing, but upon further inspection </a:t>
            </a:r>
            <a:r>
              <a:rPr lang="en"/>
              <a:t>it's</a:t>
            </a:r>
            <a:r>
              <a:rPr lang="en"/>
              <a:t> </a:t>
            </a:r>
            <a:r>
              <a:rPr lang="en"/>
              <a:t>strange</a:t>
            </a:r>
            <a:r>
              <a:rPr lang="en"/>
              <a:t> outputs made it </a:t>
            </a:r>
            <a:r>
              <a:rPr lang="en"/>
              <a:t>difficult</a:t>
            </a:r>
            <a:r>
              <a:rPr lang="en"/>
              <a:t> to calculate the expected output.</a:t>
            </a:r>
            <a:endParaRPr/>
          </a:p>
          <a:p>
            <a:pPr indent="-342900" lvl="0" marL="457200" rtl="0" algn="l">
              <a:spcBef>
                <a:spcPts val="0"/>
              </a:spcBef>
              <a:spcAft>
                <a:spcPts val="0"/>
              </a:spcAft>
              <a:buSzPts val="1800"/>
              <a:buChar char="●"/>
            </a:pPr>
            <a:r>
              <a:rPr lang="en"/>
              <a:t>So, we decided to replace it with the lastMomentOfDay method.</a:t>
            </a:r>
            <a:endParaRPr/>
          </a:p>
          <a:p>
            <a:pPr indent="-342900" lvl="0" marL="457200" rtl="0" algn="l">
              <a:spcBef>
                <a:spcPts val="0"/>
              </a:spcBef>
              <a:spcAft>
                <a:spcPts val="0"/>
              </a:spcAft>
              <a:buSzPts val="1800"/>
              <a:buChar char="●"/>
            </a:pPr>
            <a:r>
              <a:rPr lang="en"/>
              <a:t>However, through this experience, we learned how important it is for the code to be testable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The Automated Testing Script</a:t>
            </a:r>
            <a:endParaRPr/>
          </a:p>
        </p:txBody>
      </p:sp>
      <p:sp>
        <p:nvSpPr>
          <p:cNvPr id="109" name="Google Shape;109;p19"/>
          <p:cNvSpPr txBox="1"/>
          <p:nvPr>
            <p:ph idx="1" type="body"/>
          </p:nvPr>
        </p:nvSpPr>
        <p:spPr>
          <a:xfrm>
            <a:off x="311700" y="1500950"/>
            <a:ext cx="4356000" cy="3337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Creating the testing script was an enjoyable learning experience. It involved a great amount of researching and applying bits and pieces at a time like building a complex puzzle. Learning all the capabilities of the bash shell opened our minds to how much power can be harnessed with a simple script. </a:t>
            </a:r>
            <a:endParaRPr/>
          </a:p>
        </p:txBody>
      </p:sp>
      <p:pic>
        <p:nvPicPr>
          <p:cNvPr id="110" name="Google Shape;110;p19"/>
          <p:cNvPicPr preferRelativeResize="0"/>
          <p:nvPr/>
        </p:nvPicPr>
        <p:blipFill>
          <a:blip r:embed="rId3">
            <a:alphaModFix/>
          </a:blip>
          <a:stretch>
            <a:fillRect/>
          </a:stretch>
        </p:blipFill>
        <p:spPr>
          <a:xfrm>
            <a:off x="5047532" y="1261525"/>
            <a:ext cx="3784768" cy="385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t>
            </a:r>
            <a:r>
              <a:rPr lang="en"/>
              <a:t>Experience: Scripting</a:t>
            </a:r>
            <a:endParaRPr/>
          </a:p>
        </p:txBody>
      </p:sp>
      <p:sp>
        <p:nvSpPr>
          <p:cNvPr id="116" name="Google Shape;116;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scripting learning experience was quite a challenge. Our team had little to no experience with the bash shell so learning often felt like jumping into the deep end of the pool with no flotation device nearby. After the steep learning curve and some constructive feedback from Dr. Bowring, we were able to put together a script that accomplished the task at hand. Some of the obstacles we faced were having the script knowing about certain methods which is not the best practice when creating an automated testing framework. Overall, we learned much from our mistakes which resulted in a testing framework we are all proud of.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Test Cases and Drivers</a:t>
            </a:r>
            <a:endParaRPr/>
          </a:p>
        </p:txBody>
      </p:sp>
      <p:graphicFrame>
        <p:nvGraphicFramePr>
          <p:cNvPr id="122" name="Google Shape;122;p21"/>
          <p:cNvGraphicFramePr/>
          <p:nvPr/>
        </p:nvGraphicFramePr>
        <p:xfrm>
          <a:off x="5374475" y="1220125"/>
          <a:ext cx="3000000" cy="3000000"/>
        </p:xfrm>
        <a:graphic>
          <a:graphicData uri="http://schemas.openxmlformats.org/drawingml/2006/table">
            <a:tbl>
              <a:tblPr>
                <a:noFill/>
                <a:tableStyleId>{80ED8CAE-005F-4017-A6CA-47AD0E9F0230}</a:tableStyleId>
              </a:tblPr>
              <a:tblGrid>
                <a:gridCol w="3553925"/>
              </a:tblGrid>
              <a:tr h="3498275">
                <a:tc>
                  <a:txBody>
                    <a:bodyPr/>
                    <a:lstStyle/>
                    <a:p>
                      <a:pPr indent="-336550" lvl="0" marL="457200" rtl="0" algn="l">
                        <a:spcBef>
                          <a:spcPts val="0"/>
                        </a:spcBef>
                        <a:spcAft>
                          <a:spcPts val="0"/>
                        </a:spcAft>
                        <a:buSzPts val="1700"/>
                        <a:buAutoNum type="arabicPeriod"/>
                      </a:pPr>
                      <a:r>
                        <a:rPr lang="en" sz="1700"/>
                        <a:t>05</a:t>
                      </a:r>
                      <a:endParaRPr sz="1700"/>
                    </a:p>
                    <a:p>
                      <a:pPr indent="-336550" lvl="0" marL="457200" rtl="0" algn="l">
                        <a:spcBef>
                          <a:spcPts val="0"/>
                        </a:spcBef>
                        <a:spcAft>
                          <a:spcPts val="0"/>
                        </a:spcAft>
                        <a:buSzPts val="1700"/>
                        <a:buAutoNum type="arabicPeriod"/>
                      </a:pPr>
                      <a:r>
                        <a:rPr lang="en" sz="1700"/>
                        <a:t>OpenmrsUtil</a:t>
                      </a:r>
                      <a:endParaRPr sz="1700"/>
                    </a:p>
                    <a:p>
                      <a:pPr indent="-336550" lvl="0" marL="457200" rtl="0" algn="l">
                        <a:spcBef>
                          <a:spcPts val="0"/>
                        </a:spcBef>
                        <a:spcAft>
                          <a:spcPts val="0"/>
                        </a:spcAft>
                        <a:buSzPts val="1700"/>
                        <a:buAutoNum type="arabicPeriod"/>
                      </a:pPr>
                      <a:r>
                        <a:rPr lang="en" sz="1700"/>
                        <a:t>This method will take a date and time, then shift the time to be the last second of the day on that date.</a:t>
                      </a:r>
                      <a:endParaRPr sz="1700"/>
                    </a:p>
                    <a:p>
                      <a:pPr indent="-336550" lvl="0" marL="457200" rtl="0" algn="l">
                        <a:spcBef>
                          <a:spcPts val="0"/>
                        </a:spcBef>
                        <a:spcAft>
                          <a:spcPts val="0"/>
                        </a:spcAft>
                        <a:buSzPts val="1700"/>
                        <a:buAutoNum type="arabicPeriod"/>
                      </a:pPr>
                      <a:r>
                        <a:rPr lang="en" sz="1700"/>
                        <a:t>getLastMomentOfDay</a:t>
                      </a:r>
                      <a:endParaRPr sz="1700"/>
                    </a:p>
                    <a:p>
                      <a:pPr indent="-336550" lvl="0" marL="457200" rtl="0" algn="l">
                        <a:spcBef>
                          <a:spcPts val="0"/>
                        </a:spcBef>
                        <a:spcAft>
                          <a:spcPts val="0"/>
                        </a:spcAft>
                        <a:buSzPts val="1700"/>
                        <a:buAutoNum type="arabicPeriod"/>
                      </a:pPr>
                      <a:r>
                        <a:rPr lang="en" sz="1700"/>
                        <a:t>1998/12/20/20/45/30</a:t>
                      </a:r>
                      <a:endParaRPr sz="1700"/>
                    </a:p>
                    <a:p>
                      <a:pPr indent="-336550" lvl="0" marL="457200" rtl="0" algn="l">
                        <a:spcBef>
                          <a:spcPts val="0"/>
                        </a:spcBef>
                        <a:spcAft>
                          <a:spcPts val="0"/>
                        </a:spcAft>
                        <a:buSzPts val="1700"/>
                        <a:buAutoNum type="arabicPeriod"/>
                      </a:pPr>
                      <a:r>
                        <a:rPr lang="en" sz="1700"/>
                        <a:t>Sun Dec 20 23:59:59 EST 1998</a:t>
                      </a:r>
                      <a:endParaRPr sz="1700"/>
                    </a:p>
                    <a:p>
                      <a:pPr indent="-336550" lvl="0" marL="457200" rtl="0" algn="l">
                        <a:spcBef>
                          <a:spcPts val="0"/>
                        </a:spcBef>
                        <a:spcAft>
                          <a:spcPts val="0"/>
                        </a:spcAft>
                        <a:buSzPts val="1700"/>
                        <a:buAutoNum type="arabicPeriod"/>
                      </a:pPr>
                      <a:r>
                        <a:rPr lang="en" sz="1700"/>
                        <a:t>getLastMomentOfDayDriver</a:t>
                      </a:r>
                      <a:endParaRPr sz="1700"/>
                    </a:p>
                  </a:txBody>
                  <a:tcPr marT="91425" marB="91425" marR="91425" marL="91425"/>
                </a:tc>
              </a:tr>
            </a:tbl>
          </a:graphicData>
        </a:graphic>
      </p:graphicFrame>
      <p:pic>
        <p:nvPicPr>
          <p:cNvPr id="123" name="Google Shape;123;p21"/>
          <p:cNvPicPr preferRelativeResize="0"/>
          <p:nvPr/>
        </p:nvPicPr>
        <p:blipFill rotWithShape="1">
          <a:blip r:embed="rId3">
            <a:alphaModFix/>
          </a:blip>
          <a:srcRect b="9583" l="10442" r="33979" t="22403"/>
          <a:stretch/>
        </p:blipFill>
        <p:spPr>
          <a:xfrm>
            <a:off x="126900" y="1220113"/>
            <a:ext cx="5081904" cy="34982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