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Damion"/>
      <p:regular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Damion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9927e8cb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9927e8cb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927e8cb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927e8cb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927e8cb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927e8cb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9927e8cb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9927e8cb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927e8cb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9927e8cb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927e8cb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927e8cb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971bd3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9971bd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9927e8cb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9927e8cb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9927e8cb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9927e8cb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927e8cb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927e8cb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927e8cb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927e8cb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927e8cb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9927e8cb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927e8cb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927e8cb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927e8cb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927e8cb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9927e8cb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9927e8cb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CCCCC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rgbClr val="80BD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5A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AB2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B254A"/>
                </a:solidFill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0957B"/>
              </a:buClr>
              <a:buSzPts val="4000"/>
              <a:buNone/>
              <a:defRPr sz="4000">
                <a:solidFill>
                  <a:srgbClr val="30957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254D"/>
              </a:buClr>
              <a:buSzPts val="1300"/>
              <a:buNone/>
              <a:defRPr>
                <a:solidFill>
                  <a:srgbClr val="F3254D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CCCCC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rgbClr val="80B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07149" y="124419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095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B2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5A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3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B2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5A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0957B"/>
              </a:buClr>
              <a:buSzPts val="2800"/>
              <a:buNone/>
              <a:defRPr>
                <a:solidFill>
                  <a:srgbClr val="30957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CCCCCC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5A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B2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254D"/>
              </a:buClr>
              <a:buSzPts val="2400"/>
              <a:buNone/>
              <a:defRPr sz="2400">
                <a:solidFill>
                  <a:srgbClr val="F325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30957B"/>
              </a:buClr>
              <a:buSzPts val="1300"/>
              <a:buChar char="●"/>
              <a:defRPr>
                <a:solidFill>
                  <a:srgbClr val="30957B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○"/>
              <a:defRPr>
                <a:solidFill>
                  <a:srgbClr val="30957B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■"/>
              <a:defRPr>
                <a:solidFill>
                  <a:srgbClr val="30957B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●"/>
              <a:defRPr>
                <a:solidFill>
                  <a:srgbClr val="30957B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○"/>
              <a:defRPr>
                <a:solidFill>
                  <a:srgbClr val="30957B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■"/>
              <a:defRPr>
                <a:solidFill>
                  <a:srgbClr val="30957B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●"/>
              <a:defRPr>
                <a:solidFill>
                  <a:srgbClr val="30957B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○"/>
              <a:defRPr>
                <a:solidFill>
                  <a:srgbClr val="30957B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30957B"/>
              </a:buClr>
              <a:buSzPts val="1100"/>
              <a:buChar char="■"/>
              <a:defRPr>
                <a:solidFill>
                  <a:srgbClr val="30957B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0" y="3961800"/>
            <a:ext cx="1297500" cy="1181700"/>
          </a:xfrm>
          <a:prstGeom prst="rtTriangle">
            <a:avLst/>
          </a:prstGeom>
          <a:solidFill>
            <a:srgbClr val="80BD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CCCCCC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 rot="5400000">
            <a:off x="28125" y="-28200"/>
            <a:ext cx="2487300" cy="2543700"/>
          </a:xfrm>
          <a:prstGeom prst="rtTriangle">
            <a:avLst/>
          </a:prstGeom>
          <a:solidFill>
            <a:srgbClr val="80BD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B2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5A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0957B"/>
              </a:buClr>
              <a:buSzPts val="2400"/>
              <a:buNone/>
              <a:defRPr sz="2400">
                <a:solidFill>
                  <a:srgbClr val="30957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3254D"/>
              </a:buClr>
              <a:buSzPts val="1300"/>
              <a:buChar char="●"/>
              <a:defRPr>
                <a:solidFill>
                  <a:srgbClr val="F3254D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○"/>
              <a:defRPr>
                <a:solidFill>
                  <a:srgbClr val="30957B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F3254D"/>
              </a:buClr>
              <a:buSzPts val="1100"/>
              <a:buChar char="■"/>
              <a:defRPr>
                <a:solidFill>
                  <a:srgbClr val="F3254D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●"/>
              <a:defRPr>
                <a:solidFill>
                  <a:srgbClr val="30957B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F3254D"/>
              </a:buClr>
              <a:buSzPts val="1100"/>
              <a:buChar char="○"/>
              <a:defRPr>
                <a:solidFill>
                  <a:srgbClr val="F3254D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■"/>
              <a:defRPr>
                <a:solidFill>
                  <a:srgbClr val="30957B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F3254D"/>
              </a:buClr>
              <a:buSzPts val="1100"/>
              <a:buChar char="●"/>
              <a:defRPr>
                <a:solidFill>
                  <a:srgbClr val="F3254D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F3254D"/>
              </a:buClr>
              <a:buSzPts val="1100"/>
              <a:buChar char="○"/>
              <a:defRPr>
                <a:solidFill>
                  <a:srgbClr val="F3254D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F3254D"/>
              </a:buClr>
              <a:buSzPts val="1100"/>
              <a:buChar char="■"/>
              <a:defRPr>
                <a:solidFill>
                  <a:srgbClr val="F3254D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3254D"/>
              </a:buClr>
              <a:buSzPts val="1300"/>
              <a:buChar char="●"/>
              <a:defRPr>
                <a:solidFill>
                  <a:srgbClr val="F3254D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○"/>
              <a:defRPr>
                <a:solidFill>
                  <a:srgbClr val="30957B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F3254D"/>
              </a:buClr>
              <a:buSzPts val="1100"/>
              <a:buChar char="■"/>
              <a:defRPr>
                <a:solidFill>
                  <a:srgbClr val="F3254D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●"/>
              <a:defRPr>
                <a:solidFill>
                  <a:srgbClr val="30957B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F3254D"/>
              </a:buClr>
              <a:buSzPts val="1100"/>
              <a:buChar char="○"/>
              <a:defRPr>
                <a:solidFill>
                  <a:srgbClr val="F3254D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30957B"/>
              </a:buClr>
              <a:buSzPts val="1100"/>
              <a:buChar char="■"/>
              <a:defRPr>
                <a:solidFill>
                  <a:srgbClr val="30957B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F3254D"/>
              </a:buClr>
              <a:buSzPts val="1100"/>
              <a:buChar char="●"/>
              <a:defRPr>
                <a:solidFill>
                  <a:srgbClr val="F3254D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F3254D"/>
              </a:buClr>
              <a:buSzPts val="1100"/>
              <a:buChar char="○"/>
              <a:defRPr>
                <a:solidFill>
                  <a:srgbClr val="F3254D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F3254D"/>
              </a:buClr>
              <a:buSzPts val="1100"/>
              <a:buChar char="■"/>
              <a:defRPr>
                <a:solidFill>
                  <a:srgbClr val="F3254D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6" name="Google Shape;66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2292325" y="-177375"/>
            <a:ext cx="50175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Damion"/>
                <a:ea typeface="Damion"/>
                <a:cs typeface="Damion"/>
                <a:sym typeface="Damion"/>
              </a:rPr>
              <a:t>amara</a:t>
            </a:r>
            <a:endParaRPr sz="9600">
              <a:latin typeface="Damion"/>
              <a:ea typeface="Damion"/>
              <a:cs typeface="Damion"/>
              <a:sym typeface="Damion"/>
            </a:endParaRP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2836650" y="130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 open-source, free-to-use subtitling platform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2974300" y="2146050"/>
            <a:ext cx="56376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BD3E"/>
                </a:solidFill>
                <a:latin typeface="Raleway"/>
                <a:ea typeface="Raleway"/>
                <a:cs typeface="Raleway"/>
                <a:sym typeface="Raleway"/>
              </a:rPr>
              <a:t>Test Framework designed and written by:</a:t>
            </a:r>
            <a:endParaRPr b="1">
              <a:solidFill>
                <a:srgbClr val="80BD3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BD3E"/>
                </a:solidFill>
                <a:latin typeface="Raleway"/>
                <a:ea typeface="Raleway"/>
                <a:cs typeface="Raleway"/>
                <a:sym typeface="Raleway"/>
              </a:rPr>
              <a:t>Team Tardigrades</a:t>
            </a:r>
            <a:endParaRPr b="1">
              <a:solidFill>
                <a:srgbClr val="80BD3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BD3E"/>
                </a:solidFill>
                <a:latin typeface="Raleway"/>
                <a:ea typeface="Raleway"/>
                <a:cs typeface="Raleway"/>
                <a:sym typeface="Raleway"/>
              </a:rPr>
              <a:t>Austin Hollis, Rowen Loucks, Jason Boulware, Jeffery Williams</a:t>
            </a:r>
            <a:endParaRPr b="1">
              <a:solidFill>
                <a:srgbClr val="80BD3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175" y="3332475"/>
            <a:ext cx="4134725" cy="1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Other Utilities Tests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escape_ampersands: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replace ‘&amp;’ with ‘&amp;amp;’ for html processing</a:t>
            </a:r>
            <a:endParaRPr sz="18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raction_to_milliseconds: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onverts a string of milliseconds into an integer string with 3 digits; </a:t>
            </a: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eturns 0 if the input is already &gt; 3 digits</a:t>
            </a:r>
            <a:endParaRPr sz="18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get_current_commit_hash: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eturn the git commit hash for the current commit</a:t>
            </a:r>
            <a:endParaRPr sz="18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FAULT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INJECTIONS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Fault 1: Function fraction_to_milliseconds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###Original###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fraction_to_milliseconds(str_milli):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not str_milli: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0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###Fault Injection###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fraction_to_milliseconds(str_milli):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not 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str_milli: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0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545575" y="393750"/>
            <a:ext cx="6790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Fault 3: isAllowedFilename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Fault 2: centiseconds_to_milliseconds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266050" y="1567550"/>
            <a:ext cx="4434600" cy="29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##Original###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centiseconds_to_milliseconds(centi):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int(centi) * 10 if centi else 0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###Fault Injection###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centiseconds_to_milliseconds(centi):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int(centi) * 10 if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else centi</a:t>
            </a:r>
            <a:endParaRPr b="1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2" type="body"/>
          </p:nvPr>
        </p:nvSpPr>
        <p:spPr>
          <a:xfrm>
            <a:off x="4958576" y="1846275"/>
            <a:ext cx="403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###Original###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isAllowedFilename(filename):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isVideoFilename(filename) or isAudioFilename(filename) or isTorrentFilename(filename)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###Fault Injection###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isAllowedFilename(filename):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isVideoFilename(filename)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isAudioFilename(filename) or isTorrentFilename(filename)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90400" y="2667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254D"/>
                </a:solidFill>
                <a:latin typeface="Raleway"/>
                <a:ea typeface="Raleway"/>
                <a:cs typeface="Raleway"/>
                <a:sym typeface="Raleway"/>
              </a:rPr>
              <a:t>Fault 4: isAllowedFilename</a:t>
            </a:r>
            <a:endParaRPr sz="2400">
              <a:solidFill>
                <a:srgbClr val="F3254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316725" y="1342900"/>
            <a:ext cx="65118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###Original###</a:t>
            </a:r>
            <a:b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isAllowedFilename(filename):</a:t>
            </a:r>
            <a:b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isVideoFilename(filename) or isAudioFilename(filename) or isTorrentFilename(filename)</a:t>
            </a:r>
            <a:b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###Fault Injection###</a:t>
            </a:r>
            <a:b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isAllowedFilename(filename):</a:t>
            </a:r>
            <a:b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isVideoFilename(filename)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isAudioFilename(filename)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isTorrentFilename(filename)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957B"/>
                </a:solidFill>
                <a:latin typeface="Raleway"/>
                <a:ea typeface="Raleway"/>
                <a:cs typeface="Raleway"/>
                <a:sym typeface="Raleway"/>
              </a:rPr>
              <a:t>Fault 5: can_view_activity</a:t>
            </a:r>
            <a:endParaRPr>
              <a:solidFill>
                <a:srgbClr val="30957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###Original###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can_view_activity(user, viewing_user):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(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 == viewing_user or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viewing_user.is_superuser or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user.created_by == viewing_user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###Fault Injection###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can_view_activity(user, viewing_user):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(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 == viewing_user </a:t>
            </a: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viewing_user.is_superuser or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user.created_by == viewing_user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About Amara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Amara is an award-winning open-source subtitling platform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allows users to cooperate and submit subtitles for videos in any language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Commercial options available for large-scale projects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	Professional translators also on-demand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Goal: increased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and cultural collaboration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Project of the Participatory Culture Foundation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Does It Work?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350" y="152400"/>
            <a:ext cx="2857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900" y="1307850"/>
            <a:ext cx="7376099" cy="306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 Platform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0" y="3597900"/>
            <a:ext cx="6485400" cy="15456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Browser-based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Users add a language and subtitles for that language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Videos posted either publicly or privately on their website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Development Issues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Frequent GitHub commits - very difficult to remain up-to-date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Numerous dependencies from varied sources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Python libraries, Linux packages, many of which are hardcoded and difficult to resolve if they are depreciated</a:t>
            </a:r>
            <a:endParaRPr sz="18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Poor, difficult to access documentation - many dependencies are unlisted, minimal comments in files, little description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Developers acknowledge that the project is difficult to pick up and assist, particularly so for an FOSS project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65075" y="1653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Designing Our Framework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65075" y="1190850"/>
            <a:ext cx="51435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Difficulties:</a:t>
            </a:r>
            <a:endParaRPr sz="18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800">
                <a:solidFill>
                  <a:srgbClr val="30957B"/>
                </a:solidFill>
                <a:latin typeface="Open Sans"/>
                <a:ea typeface="Open Sans"/>
                <a:cs typeface="Open Sans"/>
                <a:sym typeface="Open Sans"/>
              </a:rPr>
              <a:t>Docker container</a:t>
            </a:r>
            <a:endParaRPr sz="1800">
              <a:solidFill>
                <a:srgbClr val="3095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Handles all primary functions through docker-compose bash commands</a:t>
            </a:r>
            <a:endParaRPr sz="18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957B"/>
                </a:solidFill>
                <a:latin typeface="Open Sans"/>
                <a:ea typeface="Open Sans"/>
                <a:cs typeface="Open Sans"/>
                <a:sym typeface="Open Sans"/>
              </a:rPr>
              <a:t>Circular references</a:t>
            </a:r>
            <a:endParaRPr sz="1800">
              <a:solidFill>
                <a:srgbClr val="3095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.py files import from other .py files, which depend on .py files that import from the first set of .py files</a:t>
            </a:r>
            <a:endParaRPr sz="18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Difficult to navigate and compile without the docker image</a:t>
            </a:r>
            <a:endParaRPr sz="18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Solutions:</a:t>
            </a:r>
            <a:endParaRPr sz="18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957B"/>
                </a:solidFill>
                <a:latin typeface="Open Sans"/>
                <a:ea typeface="Open Sans"/>
                <a:cs typeface="Open Sans"/>
                <a:sym typeface="Open Sans"/>
              </a:rPr>
              <a:t>“Black box” unit testing </a:t>
            </a:r>
            <a:endParaRPr sz="1800">
              <a:solidFill>
                <a:srgbClr val="3095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957B"/>
                </a:solidFill>
                <a:latin typeface="Open Sans"/>
                <a:ea typeface="Open Sans"/>
                <a:cs typeface="Open Sans"/>
                <a:sym typeface="Open Sans"/>
              </a:rPr>
              <a:t>Minimize dependencies in tested files</a:t>
            </a:r>
            <a:endParaRPr sz="1800">
              <a:solidFill>
                <a:srgbClr val="3095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TEST CASES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File Type Identifier Methods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isVideoFilename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Check file extension to verify file is a video (and can thus be processed)</a:t>
            </a:r>
            <a:endParaRPr sz="14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isAudioFilename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Check file extension to verify file is an audio file</a:t>
            </a:r>
            <a:endParaRPr sz="14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isTorrentFilename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Check file name to verify file is a torrent file</a:t>
            </a:r>
            <a:endParaRPr sz="14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isAllowedFilename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254D"/>
                </a:solidFill>
                <a:latin typeface="Open Sans"/>
                <a:ea typeface="Open Sans"/>
                <a:cs typeface="Open Sans"/>
                <a:sym typeface="Open Sans"/>
              </a:rPr>
              <a:t>Check file extension to verify it can be processed by Amara’s platform</a:t>
            </a:r>
            <a:endParaRPr sz="1400">
              <a:solidFill>
                <a:srgbClr val="F325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Special Cases: guessExtension and guessMimeType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957B"/>
                </a:solidFill>
                <a:latin typeface="Open Sans"/>
                <a:ea typeface="Open Sans"/>
                <a:cs typeface="Open Sans"/>
                <a:sym typeface="Open Sans"/>
              </a:rPr>
              <a:t>guessExtension:</a:t>
            </a:r>
            <a:endParaRPr sz="1800">
              <a:solidFill>
                <a:srgbClr val="3095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Method that guesses the extension of a file based on its medium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Example: quicktime videos use .mov file extension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957B"/>
                </a:solidFill>
                <a:latin typeface="Open Sans"/>
                <a:ea typeface="Open Sans"/>
                <a:cs typeface="Open Sans"/>
                <a:sym typeface="Open Sans"/>
              </a:rPr>
              <a:t>guessMimeType:</a:t>
            </a:r>
            <a:endParaRPr sz="1800">
              <a:solidFill>
                <a:srgbClr val="3095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Method that guesses the media type of a file given its file name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MIME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type: formerly 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Multipurpose Internet Mail Extensions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- now “media type”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