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alew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ato-regular.fntdata"/><Relationship Id="rId23"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1285c36f7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1285c36f7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is another form of relationships in CycloneDX called component composition which is different from dependency relationships which would be useful to show separately.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097faf046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097faf04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0dddc7fd4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0dddc7fd4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1b79c4ce5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1b79c4ce5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1b687d4f8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1b687d4f8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0439606c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0439606c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1b687d4f8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1b687d4f8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1b687d4f8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1b687d4f8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1b687d4f8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1b687d4f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048c83aab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048c83aab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0dddc7fd4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0dddc7fd4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09e07231c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09e07231c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0df37b3fe7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0df37b3fe7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SBOM Visualization and Exploration Toolkit </a:t>
            </a:r>
            <a:endParaRPr/>
          </a:p>
        </p:txBody>
      </p:sp>
      <p:sp>
        <p:nvSpPr>
          <p:cNvPr id="87" name="Google Shape;87;p13"/>
          <p:cNvSpPr txBox="1"/>
          <p:nvPr>
            <p:ph idx="1" type="subTitle"/>
          </p:nvPr>
        </p:nvSpPr>
        <p:spPr>
          <a:xfrm>
            <a:off x="727950" y="2690800"/>
            <a:ext cx="7688100" cy="1725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Thomas Eby, Pranav Gonepalli, Manel Leong, </a:t>
            </a:r>
            <a:endParaRPr/>
          </a:p>
          <a:p>
            <a:pPr indent="0" lvl="0" marL="0" rtl="0" algn="ctr">
              <a:spcBef>
                <a:spcPts val="0"/>
              </a:spcBef>
              <a:spcAft>
                <a:spcPts val="0"/>
              </a:spcAft>
              <a:buNone/>
            </a:pPr>
            <a:r>
              <a:rPr lang="en"/>
              <a:t>Camron Rule, Skyler Walker, Duohan Xu, Rachel Zheng</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College of William &amp; Mary</a:t>
            </a:r>
            <a:endParaRPr/>
          </a:p>
          <a:p>
            <a:pPr indent="0" lvl="0" marL="0" rtl="0" algn="ctr">
              <a:spcBef>
                <a:spcPts val="0"/>
              </a:spcBef>
              <a:spcAft>
                <a:spcPts val="0"/>
              </a:spcAft>
              <a:buNone/>
            </a:pPr>
            <a:r>
              <a:rPr lang="en"/>
              <a:t>CSCI 435: Software Engineering</a:t>
            </a:r>
            <a:endParaRPr/>
          </a:p>
          <a:p>
            <a:pPr indent="0" lvl="0" marL="0" rtl="0" algn="ctr">
              <a:spcBef>
                <a:spcPts val="0"/>
              </a:spcBef>
              <a:spcAft>
                <a:spcPts val="0"/>
              </a:spcAft>
              <a:buNone/>
            </a:pPr>
            <a:r>
              <a:rPr lang="en"/>
              <a:t>December 4, 2024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 and Improvements</a:t>
            </a:r>
            <a:endParaRPr/>
          </a:p>
        </p:txBody>
      </p:sp>
      <p:sp>
        <p:nvSpPr>
          <p:cNvPr id="143" name="Google Shape;143;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More in depth license analysis</a:t>
            </a:r>
            <a:endParaRPr sz="1700"/>
          </a:p>
          <a:p>
            <a:pPr indent="-336550" lvl="0" marL="457200" rtl="0" algn="l">
              <a:spcBef>
                <a:spcPts val="0"/>
              </a:spcBef>
              <a:spcAft>
                <a:spcPts val="0"/>
              </a:spcAft>
              <a:buSzPts val="1700"/>
              <a:buChar char="●"/>
            </a:pPr>
            <a:r>
              <a:rPr lang="en" sz="1700"/>
              <a:t>Representation of more info from CycloneDX sboms</a:t>
            </a:r>
            <a:endParaRPr sz="1700"/>
          </a:p>
          <a:p>
            <a:pPr indent="-336550" lvl="1" marL="914400" rtl="0" algn="l">
              <a:spcBef>
                <a:spcPts val="0"/>
              </a:spcBef>
              <a:spcAft>
                <a:spcPts val="0"/>
              </a:spcAft>
              <a:buSzPts val="1700"/>
              <a:buChar char="○"/>
            </a:pPr>
            <a:r>
              <a:rPr lang="en" sz="1700"/>
              <a:t>Additional pages only visible when processing a CycloneDX file</a:t>
            </a:r>
            <a:endParaRPr sz="1700"/>
          </a:p>
          <a:p>
            <a:pPr indent="-336550" lvl="0" marL="457200" rtl="0" algn="l">
              <a:spcBef>
                <a:spcPts val="0"/>
              </a:spcBef>
              <a:spcAft>
                <a:spcPts val="0"/>
              </a:spcAft>
              <a:buSzPts val="1700"/>
              <a:buChar char="●"/>
            </a:pPr>
            <a:r>
              <a:rPr lang="en" sz="1700"/>
              <a:t>Security analysis may not work on some SBOMs and the quantity/quality of information shown is highly dependent on the SBOM</a:t>
            </a:r>
            <a:endParaRPr sz="1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Lessons from Project</a:t>
            </a:r>
            <a:endParaRPr/>
          </a:p>
        </p:txBody>
      </p:sp>
      <p:sp>
        <p:nvSpPr>
          <p:cNvPr id="149" name="Google Shape;149;p23"/>
          <p:cNvSpPr txBox="1"/>
          <p:nvPr>
            <p:ph idx="1" type="body"/>
          </p:nvPr>
        </p:nvSpPr>
        <p:spPr>
          <a:xfrm>
            <a:off x="729450" y="2078875"/>
            <a:ext cx="7688700" cy="28107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There are many factors to consider when incorporating 3rd party software/ packages (eg. installation, compatibility, updated versions)</a:t>
            </a:r>
            <a:endParaRPr sz="1700"/>
          </a:p>
          <a:p>
            <a:pPr indent="-336550" lvl="0" marL="457200" rtl="0" algn="l">
              <a:spcBef>
                <a:spcPts val="0"/>
              </a:spcBef>
              <a:spcAft>
                <a:spcPts val="0"/>
              </a:spcAft>
              <a:buSzPts val="1700"/>
              <a:buChar char="●"/>
            </a:pPr>
            <a:r>
              <a:rPr lang="en" sz="1700"/>
              <a:t>Consistent communication is crucial to ensure that interfaces between different components (e.g., frontend and backend) work as expected and that teams are on the same page.</a:t>
            </a:r>
            <a:endParaRPr sz="1700"/>
          </a:p>
          <a:p>
            <a:pPr indent="-336550" lvl="0" marL="457200" rtl="0" algn="l">
              <a:spcBef>
                <a:spcPts val="0"/>
              </a:spcBef>
              <a:spcAft>
                <a:spcPts val="0"/>
              </a:spcAft>
              <a:buSzPts val="1700"/>
              <a:buChar char="●"/>
            </a:pPr>
            <a:r>
              <a:rPr lang="en" sz="1700"/>
              <a:t>Unexpected preconditions or requirements may come up during the software process that require creativity to solve and redesign, which is one instance where agile is most useful (e.g., SBOMs being stored as graphs rather than trees).</a:t>
            </a:r>
            <a:endParaRPr sz="1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Contributions</a:t>
            </a:r>
            <a:endParaRPr/>
          </a:p>
        </p:txBody>
      </p:sp>
      <p:sp>
        <p:nvSpPr>
          <p:cNvPr id="155" name="Google Shape;155;p24"/>
          <p:cNvSpPr txBox="1"/>
          <p:nvPr/>
        </p:nvSpPr>
        <p:spPr>
          <a:xfrm>
            <a:off x="713125" y="2093350"/>
            <a:ext cx="7688700" cy="257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chemeClr val="accent1"/>
              </a:solidFill>
              <a:latin typeface="Lato"/>
              <a:ea typeface="Lato"/>
              <a:cs typeface="Lato"/>
              <a:sym typeface="Lato"/>
            </a:endParaRPr>
          </a:p>
        </p:txBody>
      </p:sp>
      <p:sp>
        <p:nvSpPr>
          <p:cNvPr id="156" name="Google Shape;156;p24"/>
          <p:cNvSpPr txBox="1"/>
          <p:nvPr>
            <p:ph idx="1" type="body"/>
          </p:nvPr>
        </p:nvSpPr>
        <p:spPr>
          <a:xfrm>
            <a:off x="729450" y="1763575"/>
            <a:ext cx="7688700" cy="3298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000"/>
              <a:t>Skyler:</a:t>
            </a:r>
            <a:endParaRPr sz="1000"/>
          </a:p>
          <a:p>
            <a:pPr indent="-292100" lvl="0" marL="457200" rtl="0" algn="l">
              <a:lnSpc>
                <a:spcPct val="150000"/>
              </a:lnSpc>
              <a:spcBef>
                <a:spcPts val="0"/>
              </a:spcBef>
              <a:spcAft>
                <a:spcPts val="0"/>
              </a:spcAft>
              <a:buSzPts val="1000"/>
              <a:buChar char="●"/>
            </a:pPr>
            <a:r>
              <a:rPr lang="en" sz="1000"/>
              <a:t>Coordinated and organized project meetings.</a:t>
            </a:r>
            <a:endParaRPr sz="1000"/>
          </a:p>
          <a:p>
            <a:pPr indent="-292100" lvl="0" marL="457200" rtl="0" algn="l">
              <a:lnSpc>
                <a:spcPct val="150000"/>
              </a:lnSpc>
              <a:spcBef>
                <a:spcPts val="0"/>
              </a:spcBef>
              <a:spcAft>
                <a:spcPts val="0"/>
              </a:spcAft>
              <a:buSzPts val="1000"/>
              <a:buChar char="●"/>
            </a:pPr>
            <a:r>
              <a:rPr lang="en" sz="1000"/>
              <a:t>Debugged tree visualization and implemented license processing and display.</a:t>
            </a:r>
            <a:endParaRPr sz="1000"/>
          </a:p>
          <a:p>
            <a:pPr indent="-292100" lvl="0" marL="457200" rtl="0" algn="l">
              <a:lnSpc>
                <a:spcPct val="150000"/>
              </a:lnSpc>
              <a:spcBef>
                <a:spcPts val="0"/>
              </a:spcBef>
              <a:spcAft>
                <a:spcPts val="0"/>
              </a:spcAft>
              <a:buSzPts val="1000"/>
              <a:buChar char="●"/>
            </a:pPr>
            <a:r>
              <a:rPr lang="en" sz="1000"/>
              <a:t>Created the PDF preview and set up page transitions.</a:t>
            </a:r>
            <a:endParaRPr sz="1000"/>
          </a:p>
          <a:p>
            <a:pPr indent="0" lvl="0" marL="0" rtl="0" algn="l">
              <a:lnSpc>
                <a:spcPct val="150000"/>
              </a:lnSpc>
              <a:spcBef>
                <a:spcPts val="0"/>
              </a:spcBef>
              <a:spcAft>
                <a:spcPts val="0"/>
              </a:spcAft>
              <a:buNone/>
            </a:pPr>
            <a:r>
              <a:rPr lang="en" sz="1000"/>
              <a:t>Camron: </a:t>
            </a:r>
            <a:endParaRPr sz="1000"/>
          </a:p>
          <a:p>
            <a:pPr indent="-292100" lvl="0" marL="457200" rtl="0" algn="l">
              <a:lnSpc>
                <a:spcPct val="150000"/>
              </a:lnSpc>
              <a:spcBef>
                <a:spcPts val="0"/>
              </a:spcBef>
              <a:spcAft>
                <a:spcPts val="0"/>
              </a:spcAft>
              <a:buSzPts val="1000"/>
              <a:buChar char="●"/>
            </a:pPr>
            <a:r>
              <a:rPr lang="en" sz="1000"/>
              <a:t>Wrote documentation</a:t>
            </a:r>
            <a:endParaRPr sz="1000"/>
          </a:p>
          <a:p>
            <a:pPr indent="-292100" lvl="0" marL="457200" rtl="0" algn="l">
              <a:lnSpc>
                <a:spcPct val="150000"/>
              </a:lnSpc>
              <a:spcBef>
                <a:spcPts val="0"/>
              </a:spcBef>
              <a:spcAft>
                <a:spcPts val="0"/>
              </a:spcAft>
              <a:buSzPts val="1000"/>
              <a:buChar char="●"/>
            </a:pPr>
            <a:r>
              <a:rPr lang="en" sz="1000"/>
              <a:t>Set up and helped to improve initial tree visualization</a:t>
            </a:r>
            <a:endParaRPr sz="1000"/>
          </a:p>
          <a:p>
            <a:pPr indent="-292100" lvl="0" marL="457200" rtl="0" algn="l">
              <a:lnSpc>
                <a:spcPct val="150000"/>
              </a:lnSpc>
              <a:spcBef>
                <a:spcPts val="0"/>
              </a:spcBef>
              <a:spcAft>
                <a:spcPts val="0"/>
              </a:spcAft>
              <a:buSzPts val="1000"/>
              <a:buChar char="●"/>
            </a:pPr>
            <a:r>
              <a:rPr lang="en" sz="1000"/>
              <a:t>Created frontend elements on license and security pages</a:t>
            </a:r>
            <a:endParaRPr sz="1000"/>
          </a:p>
          <a:p>
            <a:pPr indent="0" lvl="0" marL="0" rtl="0" algn="l">
              <a:lnSpc>
                <a:spcPct val="150000"/>
              </a:lnSpc>
              <a:spcBef>
                <a:spcPts val="0"/>
              </a:spcBef>
              <a:spcAft>
                <a:spcPts val="0"/>
              </a:spcAft>
              <a:buNone/>
            </a:pPr>
            <a:r>
              <a:rPr lang="en" sz="1000"/>
              <a:t>Pranav: </a:t>
            </a:r>
            <a:endParaRPr sz="1000"/>
          </a:p>
          <a:p>
            <a:pPr indent="-292100" lvl="0" marL="457200" rtl="0" algn="l">
              <a:lnSpc>
                <a:spcPct val="150000"/>
              </a:lnSpc>
              <a:spcBef>
                <a:spcPts val="0"/>
              </a:spcBef>
              <a:spcAft>
                <a:spcPts val="0"/>
              </a:spcAft>
              <a:buSzPts val="1000"/>
              <a:buChar char="●"/>
            </a:pPr>
            <a:r>
              <a:rPr lang="en" sz="1000"/>
              <a:t>Front-end work and design</a:t>
            </a:r>
            <a:endParaRPr sz="1000"/>
          </a:p>
          <a:p>
            <a:pPr indent="-292100" lvl="0" marL="457200" rtl="0" algn="l">
              <a:lnSpc>
                <a:spcPct val="150000"/>
              </a:lnSpc>
              <a:spcBef>
                <a:spcPts val="0"/>
              </a:spcBef>
              <a:spcAft>
                <a:spcPts val="0"/>
              </a:spcAft>
              <a:buSzPts val="1000"/>
              <a:buChar char="●"/>
            </a:pPr>
            <a:r>
              <a:rPr lang="en" sz="1000"/>
              <a:t>Special focus on the component info sidebar and relationships</a:t>
            </a:r>
            <a:endParaRPr sz="1000"/>
          </a:p>
          <a:p>
            <a:pPr indent="-292100" lvl="0" marL="457200" rtl="0" algn="l">
              <a:lnSpc>
                <a:spcPct val="150000"/>
              </a:lnSpc>
              <a:spcBef>
                <a:spcPts val="0"/>
              </a:spcBef>
              <a:spcAft>
                <a:spcPts val="0"/>
              </a:spcAft>
              <a:buSzPts val="1000"/>
              <a:buChar char="●"/>
            </a:pPr>
            <a:r>
              <a:rPr lang="en" sz="1000"/>
              <a:t>Bug fixes and quality of life changes</a:t>
            </a:r>
            <a:endParaRPr sz="1000"/>
          </a:p>
          <a:p>
            <a:pPr indent="0" lvl="0" marL="0" rtl="0" algn="l">
              <a:lnSpc>
                <a:spcPct val="150000"/>
              </a:lnSpc>
              <a:spcBef>
                <a:spcPts val="0"/>
              </a:spcBef>
              <a:spcAft>
                <a:spcPts val="0"/>
              </a:spcAft>
              <a:buNone/>
            </a:pPr>
            <a:r>
              <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Contributions</a:t>
            </a:r>
            <a:endParaRPr/>
          </a:p>
        </p:txBody>
      </p:sp>
      <p:sp>
        <p:nvSpPr>
          <p:cNvPr id="162" name="Google Shape;162;p25"/>
          <p:cNvSpPr txBox="1"/>
          <p:nvPr>
            <p:ph idx="1" type="body"/>
          </p:nvPr>
        </p:nvSpPr>
        <p:spPr>
          <a:xfrm>
            <a:off x="729450" y="1968850"/>
            <a:ext cx="7688700" cy="2625600"/>
          </a:xfrm>
          <a:prstGeom prst="rect">
            <a:avLst/>
          </a:prstGeom>
        </p:spPr>
        <p:txBody>
          <a:bodyPr anchorCtr="0" anchor="t" bIns="91425" lIns="91425" spcFirstLastPara="1" rIns="91425" wrap="square" tIns="91425">
            <a:normAutofit fontScale="85000" lnSpcReduction="20000"/>
          </a:bodyPr>
          <a:lstStyle/>
          <a:p>
            <a:pPr indent="0" lvl="0" marL="0" rtl="0" algn="l">
              <a:lnSpc>
                <a:spcPct val="150000"/>
              </a:lnSpc>
              <a:spcBef>
                <a:spcPts val="0"/>
              </a:spcBef>
              <a:spcAft>
                <a:spcPts val="0"/>
              </a:spcAft>
              <a:buNone/>
            </a:pPr>
            <a:r>
              <a:rPr lang="en" sz="1000"/>
              <a:t>Manel: </a:t>
            </a:r>
            <a:endParaRPr sz="1000"/>
          </a:p>
          <a:p>
            <a:pPr indent="-282575" lvl="0" marL="457200" rtl="0" algn="l">
              <a:lnSpc>
                <a:spcPct val="150000"/>
              </a:lnSpc>
              <a:spcBef>
                <a:spcPts val="0"/>
              </a:spcBef>
              <a:spcAft>
                <a:spcPts val="0"/>
              </a:spcAft>
              <a:buSzPct val="100000"/>
              <a:buChar char="●"/>
            </a:pPr>
            <a:r>
              <a:rPr lang="en" sz="1000"/>
              <a:t>Created Tree Builder</a:t>
            </a:r>
            <a:endParaRPr sz="1000"/>
          </a:p>
          <a:p>
            <a:pPr indent="-282575" lvl="0" marL="457200" rtl="0" algn="l">
              <a:lnSpc>
                <a:spcPct val="150000"/>
              </a:lnSpc>
              <a:spcBef>
                <a:spcPts val="0"/>
              </a:spcBef>
              <a:spcAft>
                <a:spcPts val="0"/>
              </a:spcAft>
              <a:buSzPct val="100000"/>
              <a:buChar char="●"/>
            </a:pPr>
            <a:r>
              <a:rPr lang="en" sz="1000"/>
              <a:t>Created Relationship Map Builder</a:t>
            </a:r>
            <a:endParaRPr sz="1000"/>
          </a:p>
          <a:p>
            <a:pPr indent="-282575" lvl="0" marL="457200" rtl="0" algn="l">
              <a:lnSpc>
                <a:spcPct val="150000"/>
              </a:lnSpc>
              <a:spcBef>
                <a:spcPts val="0"/>
              </a:spcBef>
              <a:spcAft>
                <a:spcPts val="0"/>
              </a:spcAft>
              <a:buSzPct val="100000"/>
              <a:buChar char="●"/>
            </a:pPr>
            <a:r>
              <a:rPr lang="en" sz="1000"/>
              <a:t>Created  SPDX 2 xml parsers</a:t>
            </a:r>
            <a:endParaRPr sz="1000"/>
          </a:p>
          <a:p>
            <a:pPr indent="-282575" lvl="0" marL="457200" rtl="0" algn="l">
              <a:lnSpc>
                <a:spcPct val="150000"/>
              </a:lnSpc>
              <a:spcBef>
                <a:spcPts val="0"/>
              </a:spcBef>
              <a:spcAft>
                <a:spcPts val="0"/>
              </a:spcAft>
              <a:buSzPct val="100000"/>
              <a:buChar char="●"/>
            </a:pPr>
            <a:r>
              <a:rPr lang="en" sz="1000"/>
              <a:t>Aided in backend refactoring and planning</a:t>
            </a:r>
            <a:endParaRPr sz="1000"/>
          </a:p>
          <a:p>
            <a:pPr indent="0" lvl="0" marL="0" rtl="0" algn="l">
              <a:lnSpc>
                <a:spcPct val="150000"/>
              </a:lnSpc>
              <a:spcBef>
                <a:spcPts val="0"/>
              </a:spcBef>
              <a:spcAft>
                <a:spcPts val="0"/>
              </a:spcAft>
              <a:buNone/>
            </a:pPr>
            <a:r>
              <a:rPr lang="en" sz="1000"/>
              <a:t>Thomas: </a:t>
            </a:r>
            <a:endParaRPr sz="1000"/>
          </a:p>
          <a:p>
            <a:pPr indent="-282575" lvl="0" marL="457200" rtl="0" algn="l">
              <a:lnSpc>
                <a:spcPct val="150000"/>
              </a:lnSpc>
              <a:spcBef>
                <a:spcPts val="0"/>
              </a:spcBef>
              <a:spcAft>
                <a:spcPts val="0"/>
              </a:spcAft>
              <a:buSzPct val="100000"/>
              <a:buChar char="●"/>
            </a:pPr>
            <a:r>
              <a:rPr lang="en" sz="1000"/>
              <a:t>Created initial tree-building algorithm</a:t>
            </a:r>
            <a:endParaRPr sz="1000"/>
          </a:p>
          <a:p>
            <a:pPr indent="-282575" lvl="0" marL="457200" rtl="0" algn="l">
              <a:lnSpc>
                <a:spcPct val="150000"/>
              </a:lnSpc>
              <a:spcBef>
                <a:spcPts val="0"/>
              </a:spcBef>
              <a:spcAft>
                <a:spcPts val="0"/>
              </a:spcAft>
              <a:buSzPct val="100000"/>
              <a:buChar char="●"/>
            </a:pPr>
            <a:r>
              <a:rPr lang="en" sz="1000"/>
              <a:t>Created SPDX 2 json parser</a:t>
            </a:r>
            <a:endParaRPr sz="1000"/>
          </a:p>
          <a:p>
            <a:pPr indent="-282575" lvl="0" marL="457200" rtl="0" algn="l">
              <a:lnSpc>
                <a:spcPct val="150000"/>
              </a:lnSpc>
              <a:spcBef>
                <a:spcPts val="0"/>
              </a:spcBef>
              <a:spcAft>
                <a:spcPts val="0"/>
              </a:spcAft>
              <a:buSzPct val="100000"/>
              <a:buChar char="●"/>
            </a:pPr>
            <a:r>
              <a:rPr lang="en" sz="1000"/>
              <a:t>Created CycloneDX json and xml parsers</a:t>
            </a:r>
            <a:endParaRPr sz="1000"/>
          </a:p>
          <a:p>
            <a:pPr indent="0" lvl="0" marL="0" rtl="0" algn="l">
              <a:lnSpc>
                <a:spcPct val="150000"/>
              </a:lnSpc>
              <a:spcBef>
                <a:spcPts val="0"/>
              </a:spcBef>
              <a:spcAft>
                <a:spcPts val="0"/>
              </a:spcAft>
              <a:buNone/>
            </a:pPr>
            <a:r>
              <a:rPr lang="en" sz="1000"/>
              <a:t>Rachel: </a:t>
            </a:r>
            <a:endParaRPr sz="1000"/>
          </a:p>
          <a:p>
            <a:pPr indent="-282575" lvl="0" marL="457200" rtl="0" algn="l">
              <a:lnSpc>
                <a:spcPct val="150000"/>
              </a:lnSpc>
              <a:spcBef>
                <a:spcPts val="0"/>
              </a:spcBef>
              <a:spcAft>
                <a:spcPts val="0"/>
              </a:spcAft>
              <a:buSzPct val="100000"/>
              <a:buChar char="●"/>
            </a:pPr>
            <a:r>
              <a:rPr lang="en" sz="1000"/>
              <a:t>Security and license analysis of SBOM’s</a:t>
            </a:r>
            <a:endParaRPr sz="1000"/>
          </a:p>
          <a:p>
            <a:pPr indent="0" lvl="0" marL="0" rtl="0" algn="l">
              <a:lnSpc>
                <a:spcPct val="150000"/>
              </a:lnSpc>
              <a:spcBef>
                <a:spcPts val="0"/>
              </a:spcBef>
              <a:spcAft>
                <a:spcPts val="0"/>
              </a:spcAft>
              <a:buNone/>
            </a:pPr>
            <a:r>
              <a:rPr lang="en" sz="1000"/>
              <a:t>Duohan: </a:t>
            </a:r>
            <a:endParaRPr sz="1000"/>
          </a:p>
          <a:p>
            <a:pPr indent="-282575" lvl="0" marL="457200" rtl="0" algn="l">
              <a:lnSpc>
                <a:spcPct val="150000"/>
              </a:lnSpc>
              <a:spcBef>
                <a:spcPts val="0"/>
              </a:spcBef>
              <a:spcAft>
                <a:spcPts val="0"/>
              </a:spcAft>
              <a:buSzPct val="100000"/>
              <a:buChar char="●"/>
            </a:pPr>
            <a:r>
              <a:rPr lang="en" sz="1000"/>
              <a:t>Created SPDX 3 json and xml parsers</a:t>
            </a:r>
            <a:endParaRPr sz="1000"/>
          </a:p>
          <a:p>
            <a:pPr indent="0" lvl="0" marL="0" rtl="0" algn="l">
              <a:lnSpc>
                <a:spcPct val="150000"/>
              </a:lnSpc>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68" name="Google Shape;168;p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36550" lvl="0" marL="457200" rtl="0" algn="l">
              <a:lnSpc>
                <a:spcPct val="100000"/>
              </a:lnSpc>
              <a:spcBef>
                <a:spcPts val="0"/>
              </a:spcBef>
              <a:spcAft>
                <a:spcPts val="0"/>
              </a:spcAft>
              <a:buSzPts val="1700"/>
              <a:buChar char="●"/>
            </a:pPr>
            <a:r>
              <a:rPr lang="en" sz="1200">
                <a:solidFill>
                  <a:srgbClr val="000000"/>
                </a:solidFill>
                <a:latin typeface="Arial"/>
                <a:ea typeface="Arial"/>
                <a:cs typeface="Arial"/>
                <a:sym typeface="Arial"/>
              </a:rPr>
              <a:t>“Improving the nation’s cybersecurity,” </a:t>
            </a:r>
            <a:r>
              <a:rPr i="1" lang="en" sz="1200">
                <a:solidFill>
                  <a:srgbClr val="000000"/>
                </a:solidFill>
                <a:latin typeface="Arial"/>
                <a:ea typeface="Arial"/>
                <a:cs typeface="Arial"/>
                <a:sym typeface="Arial"/>
              </a:rPr>
              <a:t>Federal Register</a:t>
            </a:r>
            <a:r>
              <a:rPr lang="en" sz="1200">
                <a:solidFill>
                  <a:srgbClr val="000000"/>
                </a:solidFill>
                <a:latin typeface="Arial"/>
                <a:ea typeface="Arial"/>
                <a:cs typeface="Arial"/>
                <a:sym typeface="Arial"/>
              </a:rPr>
              <a:t>, May 17, 2021. https://www.federalregister.gov/documents/2021/05/17/2021-10460/improving-the-nations-cybersecurity</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an SBOM?</a:t>
            </a:r>
            <a:endParaRPr/>
          </a:p>
        </p:txBody>
      </p:sp>
      <p:sp>
        <p:nvSpPr>
          <p:cNvPr id="93" name="Google Shape;93;p14"/>
          <p:cNvSpPr txBox="1"/>
          <p:nvPr>
            <p:ph idx="1" type="body"/>
          </p:nvPr>
        </p:nvSpPr>
        <p:spPr>
          <a:xfrm>
            <a:off x="729450" y="1916950"/>
            <a:ext cx="7688700" cy="10965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Software Bill of Materials (SBOM) = A formal document that is machine-readable and describes the components that make up a software product, their relationships, and their dependencies.</a:t>
            </a:r>
            <a:endParaRPr sz="1700"/>
          </a:p>
        </p:txBody>
      </p:sp>
      <p:pic>
        <p:nvPicPr>
          <p:cNvPr id="94" name="Google Shape;94;p14"/>
          <p:cNvPicPr preferRelativeResize="0"/>
          <p:nvPr/>
        </p:nvPicPr>
        <p:blipFill>
          <a:blip r:embed="rId3">
            <a:alphaModFix/>
          </a:blip>
          <a:stretch>
            <a:fillRect/>
          </a:stretch>
        </p:blipFill>
        <p:spPr>
          <a:xfrm>
            <a:off x="2147887" y="3013450"/>
            <a:ext cx="4848225" cy="2130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Relevance of SBOMs</a:t>
            </a:r>
            <a:endParaRPr/>
          </a:p>
        </p:txBody>
      </p:sp>
      <p:sp>
        <p:nvSpPr>
          <p:cNvPr id="100" name="Google Shape;100;p15"/>
          <p:cNvSpPr txBox="1"/>
          <p:nvPr>
            <p:ph idx="1" type="body"/>
          </p:nvPr>
        </p:nvSpPr>
        <p:spPr>
          <a:xfrm>
            <a:off x="201925" y="2078875"/>
            <a:ext cx="5013300" cy="22611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Executive Order 14028 (5/2021) for Cybersecurity</a:t>
            </a:r>
            <a:endParaRPr sz="1700"/>
          </a:p>
          <a:p>
            <a:pPr indent="-336550" lvl="1" marL="914400" rtl="0" algn="l">
              <a:spcBef>
                <a:spcPts val="0"/>
              </a:spcBef>
              <a:spcAft>
                <a:spcPts val="0"/>
              </a:spcAft>
              <a:buSzPts val="1700"/>
              <a:buChar char="○"/>
            </a:pPr>
            <a:r>
              <a:rPr lang="en" sz="1700"/>
              <a:t>Requires all federal contractors to share threats, vulnerabilities, and cyber incidents to the federal government.</a:t>
            </a:r>
            <a:endParaRPr sz="1700"/>
          </a:p>
          <a:p>
            <a:pPr indent="-336550" lvl="1" marL="914400" rtl="0" algn="l">
              <a:spcBef>
                <a:spcPts val="0"/>
              </a:spcBef>
              <a:spcAft>
                <a:spcPts val="0"/>
              </a:spcAft>
              <a:buSzPts val="1700"/>
              <a:buChar char="○"/>
            </a:pPr>
            <a:r>
              <a:rPr lang="en" sz="1700"/>
              <a:t>Requires the creation of SBOMs</a:t>
            </a:r>
            <a:endParaRPr sz="1700"/>
          </a:p>
        </p:txBody>
      </p:sp>
      <p:pic>
        <p:nvPicPr>
          <p:cNvPr id="101" name="Google Shape;101;p15"/>
          <p:cNvPicPr preferRelativeResize="0"/>
          <p:nvPr/>
        </p:nvPicPr>
        <p:blipFill>
          <a:blip r:embed="rId3">
            <a:alphaModFix/>
          </a:blip>
          <a:stretch>
            <a:fillRect/>
          </a:stretch>
        </p:blipFill>
        <p:spPr>
          <a:xfrm>
            <a:off x="5215200" y="1775450"/>
            <a:ext cx="3928800" cy="2152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Relevance of SBOMs</a:t>
            </a:r>
            <a:endParaRPr/>
          </a:p>
        </p:txBody>
      </p:sp>
      <p:sp>
        <p:nvSpPr>
          <p:cNvPr id="107" name="Google Shape;107;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Implications: SBOM popularity will increase for private sector to comply with federal regulations.</a:t>
            </a:r>
            <a:endParaRPr sz="1700"/>
          </a:p>
          <a:p>
            <a:pPr indent="-336550" lvl="0" marL="457200" rtl="0" algn="l">
              <a:spcBef>
                <a:spcPts val="0"/>
              </a:spcBef>
              <a:spcAft>
                <a:spcPts val="0"/>
              </a:spcAft>
              <a:buSzPts val="1700"/>
              <a:buChar char="●"/>
            </a:pPr>
            <a:r>
              <a:rPr lang="en" sz="1700"/>
              <a:t>License and vulnerability information</a:t>
            </a:r>
            <a:endParaRPr sz="1700"/>
          </a:p>
          <a:p>
            <a:pPr indent="-336550" lvl="0" marL="457200" rtl="0" algn="l">
              <a:spcBef>
                <a:spcPts val="0"/>
              </a:spcBef>
              <a:spcAft>
                <a:spcPts val="0"/>
              </a:spcAft>
              <a:buSzPts val="1700"/>
              <a:buChar char="●"/>
            </a:pPr>
            <a:r>
              <a:rPr lang="en" sz="1700"/>
              <a:t>Dependency hierarchy</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a:t>
            </a:r>
            <a:endParaRPr/>
          </a:p>
        </p:txBody>
      </p:sp>
      <p:sp>
        <p:nvSpPr>
          <p:cNvPr id="113" name="Google Shape;113;p17"/>
          <p:cNvSpPr txBox="1"/>
          <p:nvPr>
            <p:ph idx="1" type="body"/>
          </p:nvPr>
        </p:nvSpPr>
        <p:spPr>
          <a:xfrm>
            <a:off x="729450" y="2078875"/>
            <a:ext cx="5432700" cy="22611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Difficulties with SBOMs:</a:t>
            </a:r>
            <a:endParaRPr sz="1700"/>
          </a:p>
          <a:p>
            <a:pPr indent="-336550" lvl="0" marL="457200" rtl="0" algn="l">
              <a:spcBef>
                <a:spcPts val="0"/>
              </a:spcBef>
              <a:spcAft>
                <a:spcPts val="0"/>
              </a:spcAft>
              <a:buSzPts val="1700"/>
              <a:buChar char="●"/>
            </a:pPr>
            <a:r>
              <a:rPr lang="en" sz="1700"/>
              <a:t>Difficult for humans to read</a:t>
            </a:r>
            <a:endParaRPr sz="1700"/>
          </a:p>
          <a:p>
            <a:pPr indent="-336550" lvl="0" marL="457200" rtl="0" algn="l">
              <a:spcBef>
                <a:spcPts val="0"/>
              </a:spcBef>
              <a:spcAft>
                <a:spcPts val="0"/>
              </a:spcAft>
              <a:buSzPts val="1700"/>
              <a:buChar char="●"/>
            </a:pPr>
            <a:r>
              <a:rPr lang="en" sz="1700"/>
              <a:t>Important information must be extracted and visualized</a:t>
            </a:r>
            <a:endParaRPr sz="1700"/>
          </a:p>
          <a:p>
            <a:pPr indent="-336550" lvl="0" marL="457200" rtl="0" algn="l">
              <a:spcBef>
                <a:spcPts val="0"/>
              </a:spcBef>
              <a:spcAft>
                <a:spcPts val="0"/>
              </a:spcAft>
              <a:buSzPts val="1700"/>
              <a:buChar char="●"/>
            </a:pPr>
            <a:r>
              <a:rPr lang="en" sz="1700"/>
              <a:t>SBOM generation tools exist, but few tools for visualization exist</a:t>
            </a:r>
            <a:endParaRPr sz="1700"/>
          </a:p>
        </p:txBody>
      </p:sp>
      <p:pic>
        <p:nvPicPr>
          <p:cNvPr id="114" name="Google Shape;114;p17"/>
          <p:cNvPicPr preferRelativeResize="0"/>
          <p:nvPr/>
        </p:nvPicPr>
        <p:blipFill>
          <a:blip r:embed="rId3">
            <a:alphaModFix/>
          </a:blip>
          <a:stretch>
            <a:fillRect/>
          </a:stretch>
        </p:blipFill>
        <p:spPr>
          <a:xfrm>
            <a:off x="6162174" y="527675"/>
            <a:ext cx="2981825" cy="46158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a:t>
            </a:r>
            <a:endParaRPr/>
          </a:p>
        </p:txBody>
      </p:sp>
      <p:sp>
        <p:nvSpPr>
          <p:cNvPr id="120" name="Google Shape;120;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Open-source, Django-based web application that extracts and visualizes the most important information in an SBOM:</a:t>
            </a:r>
            <a:endParaRPr sz="1700"/>
          </a:p>
          <a:p>
            <a:pPr indent="-336550" lvl="1" marL="914400" rtl="0" algn="l">
              <a:spcBef>
                <a:spcPts val="0"/>
              </a:spcBef>
              <a:spcAft>
                <a:spcPts val="0"/>
              </a:spcAft>
              <a:buSzPts val="1700"/>
              <a:buChar char="○"/>
            </a:pPr>
            <a:r>
              <a:rPr lang="en" sz="1700"/>
              <a:t>Software dependency tree</a:t>
            </a:r>
            <a:endParaRPr sz="1700"/>
          </a:p>
          <a:p>
            <a:pPr indent="-336550" lvl="1" marL="914400" rtl="0" algn="l">
              <a:spcBef>
                <a:spcPts val="0"/>
              </a:spcBef>
              <a:spcAft>
                <a:spcPts val="0"/>
              </a:spcAft>
              <a:buSzPts val="1700"/>
              <a:buChar char="○"/>
            </a:pPr>
            <a:r>
              <a:rPr lang="en" sz="1700"/>
              <a:t>License distribution</a:t>
            </a:r>
            <a:endParaRPr sz="1700"/>
          </a:p>
          <a:p>
            <a:pPr indent="-336550" lvl="1" marL="914400" rtl="0" algn="l">
              <a:spcBef>
                <a:spcPts val="0"/>
              </a:spcBef>
              <a:spcAft>
                <a:spcPts val="0"/>
              </a:spcAft>
              <a:buSzPts val="1700"/>
              <a:buChar char="○"/>
            </a:pPr>
            <a:r>
              <a:rPr lang="en" sz="1700"/>
              <a:t>Top vulnerability identification and vulnerability distribution</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 of Accomplishments</a:t>
            </a:r>
            <a:endParaRPr/>
          </a:p>
        </p:txBody>
      </p:sp>
      <p:sp>
        <p:nvSpPr>
          <p:cNvPr id="126" name="Google Shape;126;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Parsing</a:t>
            </a:r>
            <a:endParaRPr sz="1700"/>
          </a:p>
          <a:p>
            <a:pPr indent="-336550" lvl="1" marL="914400" rtl="0" algn="l">
              <a:spcBef>
                <a:spcPts val="0"/>
              </a:spcBef>
              <a:spcAft>
                <a:spcPts val="0"/>
              </a:spcAft>
              <a:buSzPts val="1700"/>
              <a:buChar char="○"/>
            </a:pPr>
            <a:r>
              <a:rPr lang="en" sz="1700"/>
              <a:t>SPDX 2.2, 2.3, 3.0</a:t>
            </a:r>
            <a:endParaRPr sz="1700"/>
          </a:p>
          <a:p>
            <a:pPr indent="-336550" lvl="1" marL="914400" rtl="0" algn="l">
              <a:spcBef>
                <a:spcPts val="0"/>
              </a:spcBef>
              <a:spcAft>
                <a:spcPts val="0"/>
              </a:spcAft>
              <a:buSzPts val="1700"/>
              <a:buChar char="○"/>
            </a:pPr>
            <a:r>
              <a:rPr lang="en" sz="1700"/>
              <a:t>CycloneDX</a:t>
            </a:r>
            <a:endParaRPr sz="1700"/>
          </a:p>
          <a:p>
            <a:pPr indent="-336550" lvl="0" marL="457200" rtl="0" algn="l">
              <a:spcBef>
                <a:spcPts val="0"/>
              </a:spcBef>
              <a:spcAft>
                <a:spcPts val="0"/>
              </a:spcAft>
              <a:buSzPts val="1700"/>
              <a:buChar char="●"/>
            </a:pPr>
            <a:r>
              <a:rPr lang="en" sz="1700"/>
              <a:t>Tree Visualization</a:t>
            </a:r>
            <a:endParaRPr sz="1700"/>
          </a:p>
          <a:p>
            <a:pPr indent="-336550" lvl="0" marL="457200" rtl="0" algn="l">
              <a:spcBef>
                <a:spcPts val="0"/>
              </a:spcBef>
              <a:spcAft>
                <a:spcPts val="0"/>
              </a:spcAft>
              <a:buSzPts val="1700"/>
              <a:buChar char="●"/>
            </a:pPr>
            <a:r>
              <a:rPr lang="en" sz="1700"/>
              <a:t>Analysis</a:t>
            </a:r>
            <a:endParaRPr sz="1700"/>
          </a:p>
          <a:p>
            <a:pPr indent="-336550" lvl="1" marL="914400" rtl="0" algn="l">
              <a:spcBef>
                <a:spcPts val="0"/>
              </a:spcBef>
              <a:spcAft>
                <a:spcPts val="0"/>
              </a:spcAft>
              <a:buSzPts val="1700"/>
              <a:buChar char="○"/>
            </a:pPr>
            <a:r>
              <a:rPr lang="en" sz="1700"/>
              <a:t>Licenses</a:t>
            </a:r>
            <a:endParaRPr sz="1700"/>
          </a:p>
          <a:p>
            <a:pPr indent="-336550" lvl="1" marL="914400" rtl="0" algn="l">
              <a:spcBef>
                <a:spcPts val="0"/>
              </a:spcBef>
              <a:spcAft>
                <a:spcPts val="0"/>
              </a:spcAft>
              <a:buSzPts val="1700"/>
              <a:buChar char="○"/>
            </a:pPr>
            <a:r>
              <a:rPr lang="en" sz="1700"/>
              <a:t>Vulnerabilities</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430325" y="5791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Testing and Validation</a:t>
            </a:r>
            <a:endParaRPr/>
          </a:p>
        </p:txBody>
      </p:sp>
      <p:sp>
        <p:nvSpPr>
          <p:cNvPr id="137" name="Google Shape;137;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Mostly manual testing</a:t>
            </a:r>
            <a:endParaRPr sz="1700"/>
          </a:p>
          <a:p>
            <a:pPr indent="-336550" lvl="1" marL="914400" rtl="0" algn="l">
              <a:spcBef>
                <a:spcPts val="0"/>
              </a:spcBef>
              <a:spcAft>
                <a:spcPts val="0"/>
              </a:spcAft>
              <a:buSzPts val="1700"/>
              <a:buChar char="○"/>
            </a:pPr>
            <a:r>
              <a:rPr lang="en" sz="1700"/>
              <a:t>We have a set of ~15 SBOMs that we used to test</a:t>
            </a:r>
            <a:endParaRPr sz="1700"/>
          </a:p>
          <a:p>
            <a:pPr indent="-336550" lvl="1" marL="914400" rtl="0" algn="l">
              <a:spcBef>
                <a:spcPts val="0"/>
              </a:spcBef>
              <a:spcAft>
                <a:spcPts val="0"/>
              </a:spcAft>
              <a:buSzPts val="1700"/>
              <a:buChar char="○"/>
            </a:pPr>
            <a:r>
              <a:rPr lang="en" sz="1700"/>
              <a:t>These were taken from public GitHub repos</a:t>
            </a:r>
            <a:endParaRPr sz="1700"/>
          </a:p>
          <a:p>
            <a:pPr indent="-336550" lvl="0" marL="457200" rtl="0" algn="l">
              <a:spcBef>
                <a:spcPts val="0"/>
              </a:spcBef>
              <a:spcAft>
                <a:spcPts val="0"/>
              </a:spcAft>
              <a:buSzPts val="1700"/>
              <a:buChar char="●"/>
            </a:pPr>
            <a:r>
              <a:rPr lang="en" sz="1700"/>
              <a:t>Security Testing</a:t>
            </a:r>
            <a:endParaRPr sz="1700"/>
          </a:p>
          <a:p>
            <a:pPr indent="-336550" lvl="1" marL="914400" rtl="0" algn="l">
              <a:spcBef>
                <a:spcPts val="0"/>
              </a:spcBef>
              <a:spcAft>
                <a:spcPts val="0"/>
              </a:spcAft>
              <a:buSzPts val="1700"/>
              <a:buChar char="○"/>
            </a:pPr>
            <a:r>
              <a:rPr lang="en" sz="1700"/>
              <a:t>Wrote one test class based on a specific SBOM file</a:t>
            </a:r>
            <a:endParaRPr sz="1700"/>
          </a:p>
          <a:p>
            <a:pPr indent="-336550" lvl="1" marL="914400" rtl="0" algn="l">
              <a:spcBef>
                <a:spcPts val="0"/>
              </a:spcBef>
              <a:spcAft>
                <a:spcPts val="0"/>
              </a:spcAft>
              <a:buSzPts val="1700"/>
              <a:buChar char="○"/>
            </a:pPr>
            <a:r>
              <a:rPr lang="en" sz="1700"/>
              <a:t>Sanity check whenever code was modified</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