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 roundtripDataSignature="AMtx7mhnVOxhOtWjrzY8LImJLrwhDnLQ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2"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13e1e055f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g813e1e055f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g813e1e055f_2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C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1456d69a0_1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g81456d69a0_1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zh-CN"/>
              <a:t>A proximal policy optimization (PPO) algorithm that uses fixed-length trajectory segments is shown below. Each iteration, each of N (parallel) actors collect T timesteps of data. Then we construct the surrogate loss on these NT timesteps of data, and optimize it with minibatch SGD (or usually for better performance), for K epochs.</a:t>
            </a:r>
            <a:endParaRPr/>
          </a:p>
        </p:txBody>
      </p:sp>
      <p:sp>
        <p:nvSpPr>
          <p:cNvPr id="108" name="Google Shape;108;g81456d69a0_1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C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13e1e055f_2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g813e1e055f_2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g813e1e055f_2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C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13e1e055f_2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g813e1e055f_2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g813e1e055f_2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C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1456d69a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1456d69a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81456d69a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zh-C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13e1e055f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g813e1e055f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幻灯片" type="title">
  <p:cSld name="TITLE">
    <p:spTree>
      <p:nvGrpSpPr>
        <p:cNvPr id="17" name="Shape 17"/>
        <p:cNvGrpSpPr/>
        <p:nvPr/>
      </p:nvGrpSpPr>
      <p:grpSpPr>
        <a:xfrm>
          <a:off x="0" y="0"/>
          <a:ext cx="0" cy="0"/>
          <a:chOff x="0" y="0"/>
          <a:chExt cx="0" cy="0"/>
        </a:xfrm>
      </p:grpSpPr>
      <p:sp>
        <p:nvSpPr>
          <p:cNvPr id="18" name="Google Shape;18;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pic>
        <p:nvPicPr>
          <p:cNvPr id="23" name="Google Shape;23;p20"/>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内容与标题" type="objTx">
  <p:cSld name="OBJECT_WITH_CAPTION_TEXT">
    <p:spTree>
      <p:nvGrpSpPr>
        <p:cNvPr id="63" name="Shape 63"/>
        <p:cNvGrpSpPr/>
        <p:nvPr/>
      </p:nvGrpSpPr>
      <p:grpSpPr>
        <a:xfrm>
          <a:off x="0" y="0"/>
          <a:ext cx="0" cy="0"/>
          <a:chOff x="0" y="0"/>
          <a:chExt cx="0" cy="0"/>
        </a:xfrm>
      </p:grpSpPr>
      <p:sp>
        <p:nvSpPr>
          <p:cNvPr id="64" name="Google Shape;64;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6" name="Google Shape;66;p3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图片与标题" type="picTx">
  <p:cSld name="PICTURE_WITH_CAPTION_TEXT">
    <p:spTree>
      <p:nvGrpSpPr>
        <p:cNvPr id="70" name="Shape 70"/>
        <p:cNvGrpSpPr/>
        <p:nvPr/>
      </p:nvGrpSpPr>
      <p:grpSpPr>
        <a:xfrm>
          <a:off x="0" y="0"/>
          <a:ext cx="0" cy="0"/>
          <a:chOff x="0" y="0"/>
          <a:chExt cx="0" cy="0"/>
        </a:xfrm>
      </p:grpSpPr>
      <p:sp>
        <p:nvSpPr>
          <p:cNvPr id="71" name="Google Shape;71;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3" name="Google Shape;73;p3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竖排文字" type="vertTx">
  <p:cSld name="VERTICAL_TEXT">
    <p:spTree>
      <p:nvGrpSpPr>
        <p:cNvPr id="77" name="Shape 77"/>
        <p:cNvGrpSpPr/>
        <p:nvPr/>
      </p:nvGrpSpPr>
      <p:grpSpPr>
        <a:xfrm>
          <a:off x="0" y="0"/>
          <a:ext cx="0" cy="0"/>
          <a:chOff x="0" y="0"/>
          <a:chExt cx="0" cy="0"/>
        </a:xfrm>
      </p:grpSpPr>
      <p:sp>
        <p:nvSpPr>
          <p:cNvPr id="78" name="Google Shape;78;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竖排标题与文本" type="vertTitleAndTx">
  <p:cSld name="VERTICAL_TITLE_AND_VERTICAL_TEXT">
    <p:spTree>
      <p:nvGrpSpPr>
        <p:cNvPr id="83" name="Shape 83"/>
        <p:cNvGrpSpPr/>
        <p:nvPr/>
      </p:nvGrpSpPr>
      <p:grpSpPr>
        <a:xfrm>
          <a:off x="0" y="0"/>
          <a:ext cx="0" cy="0"/>
          <a:chOff x="0" y="0"/>
          <a:chExt cx="0" cy="0"/>
        </a:xfrm>
      </p:grpSpPr>
      <p:sp>
        <p:nvSpPr>
          <p:cNvPr id="84" name="Google Shape;84;p3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内容" type="obj">
  <p:cSld name="OBJECT">
    <p:spTree>
      <p:nvGrpSpPr>
        <p:cNvPr id="24" name="Shape 24"/>
        <p:cNvGrpSpPr/>
        <p:nvPr/>
      </p:nvGrpSpPr>
      <p:grpSpPr>
        <a:xfrm>
          <a:off x="0" y="0"/>
          <a:ext cx="0" cy="0"/>
          <a:chOff x="0" y="0"/>
          <a:chExt cx="0" cy="0"/>
        </a:xfrm>
      </p:grpSpPr>
      <p:sp>
        <p:nvSpPr>
          <p:cNvPr id="25" name="Google Shape;25;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仅标题">
  <p:cSld name="1_仅标题">
    <p:spTree>
      <p:nvGrpSpPr>
        <p:cNvPr id="30" name="Shape 3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type="blank">
  <p:cSld name="BLANK">
    <p:spTree>
      <p:nvGrpSpPr>
        <p:cNvPr id="31" name="Shape 31"/>
        <p:cNvGrpSpPr/>
        <p:nvPr/>
      </p:nvGrpSpPr>
      <p:grpSpPr>
        <a:xfrm>
          <a:off x="0" y="0"/>
          <a:ext cx="0" cy="0"/>
          <a:chOff x="0" y="0"/>
          <a:chExt cx="0" cy="0"/>
        </a:xfrm>
      </p:grpSpPr>
      <p:sp>
        <p:nvSpPr>
          <p:cNvPr id="32" name="Google Shape;3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标题幻灯片">
  <p:cSld name="1_标题幻灯片">
    <p:spTree>
      <p:nvGrpSpPr>
        <p:cNvPr id="35" name="Shape 35"/>
        <p:cNvGrpSpPr/>
        <p:nvPr/>
      </p:nvGrpSpPr>
      <p:grpSpPr>
        <a:xfrm>
          <a:off x="0" y="0"/>
          <a:ext cx="0" cy="0"/>
          <a:chOff x="0" y="0"/>
          <a:chExt cx="0" cy="0"/>
        </a:xfrm>
      </p:grpSpPr>
    </p:spTree>
  </p:cSld>
  <p:clrMapOvr>
    <a:masterClrMapping/>
  </p:clrMapOvr>
  <p:transition advClick="0" spd="slow" p14:dur="1500">
    <p:random/>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节标题" type="secHead">
  <p:cSld name="SECTION_HEADER">
    <p:spTree>
      <p:nvGrpSpPr>
        <p:cNvPr id="36" name="Shape 36"/>
        <p:cNvGrpSpPr/>
        <p:nvPr/>
      </p:nvGrpSpPr>
      <p:grpSpPr>
        <a:xfrm>
          <a:off x="0" y="0"/>
          <a:ext cx="0" cy="0"/>
          <a:chOff x="0" y="0"/>
          <a:chExt cx="0" cy="0"/>
        </a:xfrm>
      </p:grpSpPr>
      <p:sp>
        <p:nvSpPr>
          <p:cNvPr id="37" name="Google Shape;37;p2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两栏内容" type="twoObj">
  <p:cSld name="TWO_OBJECTS">
    <p:spTree>
      <p:nvGrpSpPr>
        <p:cNvPr id="42" name="Shape 42"/>
        <p:cNvGrpSpPr/>
        <p:nvPr/>
      </p:nvGrpSpPr>
      <p:grpSpPr>
        <a:xfrm>
          <a:off x="0" y="0"/>
          <a:ext cx="0" cy="0"/>
          <a:chOff x="0" y="0"/>
          <a:chExt cx="0" cy="0"/>
        </a:xfrm>
      </p:grpSpPr>
      <p:sp>
        <p:nvSpPr>
          <p:cNvPr id="43" name="Google Shape;43;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3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较" type="twoTxTwoObj">
  <p:cSld name="TWO_OBJECTS_WITH_TEXT">
    <p:spTree>
      <p:nvGrpSpPr>
        <p:cNvPr id="49" name="Shape 49"/>
        <p:cNvGrpSpPr/>
        <p:nvPr/>
      </p:nvGrpSpPr>
      <p:grpSpPr>
        <a:xfrm>
          <a:off x="0" y="0"/>
          <a:ext cx="0" cy="0"/>
          <a:chOff x="0" y="0"/>
          <a:chExt cx="0" cy="0"/>
        </a:xfrm>
      </p:grpSpPr>
      <p:sp>
        <p:nvSpPr>
          <p:cNvPr id="50" name="Google Shape;50;p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仅标题" type="titleOnly">
  <p:cSld name="TITLE_ONLY">
    <p:spTree>
      <p:nvGrpSpPr>
        <p:cNvPr id="58" name="Shape 58"/>
        <p:cNvGrpSpPr/>
        <p:nvPr/>
      </p:nvGrpSpPr>
      <p:grpSpPr>
        <a:xfrm>
          <a:off x="0" y="0"/>
          <a:ext cx="0" cy="0"/>
          <a:chOff x="0" y="0"/>
          <a:chExt cx="0" cy="0"/>
        </a:xfrm>
      </p:grpSpPr>
      <p:sp>
        <p:nvSpPr>
          <p:cNvPr id="59" name="Google Shape;5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pic>
        <p:nvPicPr>
          <p:cNvPr id="15" name="Google Shape;15;p19"/>
          <p:cNvPicPr preferRelativeResize="0"/>
          <p:nvPr/>
        </p:nvPicPr>
        <p:blipFill rotWithShape="1">
          <a:blip r:embed="rId1">
            <a:alphaModFix/>
          </a:blip>
          <a:srcRect b="0" l="0" r="0" t="0"/>
          <a:stretch/>
        </p:blipFill>
        <p:spPr>
          <a:xfrm>
            <a:off x="0" y="0"/>
            <a:ext cx="12192000" cy="6858000"/>
          </a:xfrm>
          <a:prstGeom prst="rect">
            <a:avLst/>
          </a:prstGeom>
          <a:noFill/>
          <a:ln>
            <a:noFill/>
          </a:ln>
        </p:spPr>
      </p:pic>
      <p:sp>
        <p:nvSpPr>
          <p:cNvPr id="16" name="Google Shape;16;p19"/>
          <p:cNvSpPr/>
          <p:nvPr/>
        </p:nvSpPr>
        <p:spPr>
          <a:xfrm>
            <a:off x="435426" y="551544"/>
            <a:ext cx="11306629" cy="5775778"/>
          </a:xfrm>
          <a:prstGeom prst="roundRect">
            <a:avLst>
              <a:gd fmla="val 9362"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www.youtube.com/watch?v=sr36OyWHjOI" TargetMode="Externa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
          <p:cNvSpPr txBox="1"/>
          <p:nvPr/>
        </p:nvSpPr>
        <p:spPr>
          <a:xfrm>
            <a:off x="5569709" y="2413193"/>
            <a:ext cx="48852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b="0" i="0" lang="zh-CN" sz="6000" u="none" cap="none" strike="noStrike">
                <a:solidFill>
                  <a:srgbClr val="000000"/>
                </a:solidFill>
                <a:latin typeface="Arial"/>
                <a:ea typeface="Arial"/>
                <a:cs typeface="Arial"/>
                <a:sym typeface="Arial"/>
              </a:rPr>
              <a:t>Dami</a:t>
            </a:r>
            <a:endParaRPr b="0" i="0" sz="6000" u="none" cap="none" strike="noStrike">
              <a:solidFill>
                <a:srgbClr val="000000"/>
              </a:solidFill>
              <a:latin typeface="Arial"/>
              <a:ea typeface="Arial"/>
              <a:cs typeface="Arial"/>
              <a:sym typeface="Arial"/>
            </a:endParaRPr>
          </a:p>
        </p:txBody>
      </p:sp>
      <p:sp>
        <p:nvSpPr>
          <p:cNvPr id="94" name="Google Shape;94;p1"/>
          <p:cNvSpPr txBox="1"/>
          <p:nvPr/>
        </p:nvSpPr>
        <p:spPr>
          <a:xfrm>
            <a:off x="6754925" y="3730902"/>
            <a:ext cx="4862400" cy="2341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1" i="0" lang="zh-CN" sz="1400" u="none" cap="none" strike="noStrike">
                <a:solidFill>
                  <a:schemeClr val="dk1"/>
                </a:solidFill>
              </a:rPr>
              <a:t>Team</a:t>
            </a:r>
            <a:r>
              <a:rPr b="1" lang="zh-CN">
                <a:solidFill>
                  <a:schemeClr val="dk1"/>
                </a:solidFill>
              </a:rPr>
              <a:t> Members</a:t>
            </a:r>
            <a:r>
              <a:rPr b="1" i="0" lang="zh-CN" sz="1400" u="none" cap="none" strike="noStrike">
                <a:solidFill>
                  <a:schemeClr val="dk1"/>
                </a:solidFill>
              </a:rPr>
              <a:t>:</a:t>
            </a:r>
            <a:endParaRPr b="1" i="0" sz="1400" u="none" cap="none" strike="noStrike">
              <a:solidFill>
                <a:schemeClr val="dk1"/>
              </a:solidFill>
            </a:endParaRPr>
          </a:p>
          <a:p>
            <a:pPr indent="0" lvl="0" marL="0" marR="0" rtl="0" algn="l">
              <a:lnSpc>
                <a:spcPct val="150000"/>
              </a:lnSpc>
              <a:spcBef>
                <a:spcPts val="0"/>
              </a:spcBef>
              <a:spcAft>
                <a:spcPts val="0"/>
              </a:spcAft>
              <a:buClr>
                <a:srgbClr val="000000"/>
              </a:buClr>
              <a:buSzPts val="1400"/>
              <a:buFont typeface="Arial"/>
              <a:buNone/>
            </a:pPr>
            <a:r>
              <a:rPr b="0" i="0" lang="zh-CN" sz="1400" u="none" cap="none" strike="noStrike">
                <a:solidFill>
                  <a:schemeClr val="dk1"/>
                </a:solidFill>
                <a:latin typeface="Arial"/>
                <a:ea typeface="Arial"/>
                <a:cs typeface="Arial"/>
                <a:sym typeface="Arial"/>
              </a:rPr>
              <a:t>Lijie Zhao</a:t>
            </a:r>
            <a:endParaRPr b="0" i="0" sz="14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zh-CN" sz="1400" u="none" cap="none" strike="noStrike">
                <a:solidFill>
                  <a:schemeClr val="dk1"/>
                </a:solidFill>
                <a:latin typeface="Arial"/>
                <a:ea typeface="Arial"/>
                <a:cs typeface="Arial"/>
                <a:sym typeface="Arial"/>
              </a:rPr>
              <a:t>Haichao Ma</a:t>
            </a:r>
            <a:endParaRPr>
              <a:solidFill>
                <a:schemeClr val="dk1"/>
              </a:solidFill>
            </a:endParaRPr>
          </a:p>
          <a:p>
            <a:pPr indent="0" lvl="0" marL="0" marR="0" rtl="0" algn="l">
              <a:lnSpc>
                <a:spcPct val="150000"/>
              </a:lnSpc>
              <a:spcBef>
                <a:spcPts val="0"/>
              </a:spcBef>
              <a:spcAft>
                <a:spcPts val="0"/>
              </a:spcAft>
              <a:buClr>
                <a:srgbClr val="000000"/>
              </a:buClr>
              <a:buSzPts val="1400"/>
              <a:buFont typeface="Arial"/>
              <a:buNone/>
            </a:pPr>
            <a:r>
              <a:rPr b="0" i="0" lang="zh-CN" sz="1400" u="none" cap="none" strike="noStrike">
                <a:solidFill>
                  <a:schemeClr val="dk1"/>
                </a:solidFill>
                <a:latin typeface="Arial"/>
                <a:ea typeface="Arial"/>
                <a:cs typeface="Arial"/>
                <a:sym typeface="Arial"/>
              </a:rPr>
              <a:t>Chien-Hao Huang</a:t>
            </a:r>
            <a:endParaRPr b="0" i="0" sz="14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zh-CN" sz="1400" u="none" cap="none" strike="noStrike">
                <a:solidFill>
                  <a:schemeClr val="dk1"/>
                </a:solidFill>
                <a:latin typeface="Arial"/>
                <a:ea typeface="Arial"/>
                <a:cs typeface="Arial"/>
                <a:sym typeface="Arial"/>
              </a:rPr>
              <a:t>Ta-Yang Wang</a:t>
            </a:r>
            <a:endParaRPr>
              <a:solidFill>
                <a:schemeClr val="dk1"/>
              </a:solidFill>
            </a:endParaRPr>
          </a:p>
          <a:p>
            <a:pPr indent="0" lvl="0" marL="0" marR="0" rtl="0" algn="l">
              <a:lnSpc>
                <a:spcPct val="150000"/>
              </a:lnSpc>
              <a:spcBef>
                <a:spcPts val="0"/>
              </a:spcBef>
              <a:spcAft>
                <a:spcPts val="0"/>
              </a:spcAft>
              <a:buClr>
                <a:srgbClr val="000000"/>
              </a:buClr>
              <a:buSzPts val="1400"/>
              <a:buFont typeface="Arial"/>
              <a:buNone/>
            </a:pPr>
            <a:r>
              <a:rPr b="0" i="0" lang="zh-CN" sz="1400" u="none" cap="none" strike="noStrike">
                <a:solidFill>
                  <a:schemeClr val="dk1"/>
                </a:solidFill>
                <a:latin typeface="Arial"/>
                <a:ea typeface="Arial"/>
                <a:cs typeface="Arial"/>
                <a:sym typeface="Arial"/>
              </a:rPr>
              <a:t>Ying Cheng</a:t>
            </a:r>
            <a:endParaRPr b="0" i="0" sz="1400" u="none" cap="none" strike="noStrike">
              <a:solidFill>
                <a:schemeClr val="dk1"/>
              </a:solidFill>
              <a:latin typeface="Arial"/>
              <a:ea typeface="Arial"/>
              <a:cs typeface="Arial"/>
              <a:sym typeface="Arial"/>
            </a:endParaRPr>
          </a:p>
        </p:txBody>
      </p:sp>
      <p:grpSp>
        <p:nvGrpSpPr>
          <p:cNvPr id="95" name="Google Shape;95;p1"/>
          <p:cNvGrpSpPr/>
          <p:nvPr/>
        </p:nvGrpSpPr>
        <p:grpSpPr>
          <a:xfrm>
            <a:off x="5337327" y="778192"/>
            <a:ext cx="2110789" cy="1937657"/>
            <a:chOff x="5699508" y="1226174"/>
            <a:chExt cx="2110789" cy="1937657"/>
          </a:xfrm>
        </p:grpSpPr>
        <p:pic>
          <p:nvPicPr>
            <p:cNvPr id="96" name="Google Shape;96;p1"/>
            <p:cNvPicPr preferRelativeResize="0"/>
            <p:nvPr/>
          </p:nvPicPr>
          <p:blipFill rotWithShape="1">
            <a:blip r:embed="rId3">
              <a:alphaModFix/>
            </a:blip>
            <a:srcRect b="0" l="0" r="0" t="0"/>
            <a:stretch/>
          </p:blipFill>
          <p:spPr>
            <a:xfrm>
              <a:off x="5699508" y="1226174"/>
              <a:ext cx="2110789" cy="1937657"/>
            </a:xfrm>
            <a:prstGeom prst="rect">
              <a:avLst/>
            </a:prstGeom>
            <a:noFill/>
            <a:ln>
              <a:noFill/>
            </a:ln>
          </p:spPr>
        </p:pic>
        <p:sp>
          <p:nvSpPr>
            <p:cNvPr id="97" name="Google Shape;97;p1"/>
            <p:cNvSpPr/>
            <p:nvPr/>
          </p:nvSpPr>
          <p:spPr>
            <a:xfrm rot="-885988">
              <a:off x="6009849" y="1902597"/>
              <a:ext cx="1490114" cy="5848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zh-CN" sz="2400" u="none" cap="none" strike="noStrike">
                  <a:solidFill>
                    <a:schemeClr val="dk1"/>
                  </a:solidFill>
                  <a:latin typeface="Arial"/>
                  <a:ea typeface="Arial"/>
                  <a:cs typeface="Arial"/>
                  <a:sym typeface="Arial"/>
                </a:rPr>
                <a:t>CSCI599</a:t>
              </a:r>
              <a:endParaRPr b="1" i="0" sz="2400" u="none" cap="none" strike="noStrike">
                <a:solidFill>
                  <a:schemeClr val="dk1"/>
                </a:solidFill>
                <a:latin typeface="Arial"/>
                <a:ea typeface="Arial"/>
                <a:cs typeface="Arial"/>
                <a:sym typeface="Arial"/>
              </a:endParaRPr>
            </a:p>
          </p:txBody>
        </p:sp>
      </p:grpSp>
    </p:spTree>
  </p:cSld>
  <p:clrMapOvr>
    <a:masterClrMapping/>
  </p:clrMapOvr>
  <p:transition spd="slow" p14:dur="1500">
    <p:random/>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5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g813e1e055f_2_0"/>
          <p:cNvSpPr txBox="1"/>
          <p:nvPr>
            <p:ph type="ctrTitle"/>
          </p:nvPr>
        </p:nvSpPr>
        <p:spPr>
          <a:xfrm>
            <a:off x="3322275" y="274297"/>
            <a:ext cx="7299900" cy="6759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6000"/>
              <a:buNone/>
            </a:pPr>
            <a:r>
              <a:rPr lang="zh-CN" sz="4800"/>
              <a:t>Project detail</a:t>
            </a:r>
            <a:endParaRPr sz="4800"/>
          </a:p>
        </p:txBody>
      </p:sp>
      <p:sp>
        <p:nvSpPr>
          <p:cNvPr id="104" name="Google Shape;104;g813e1e055f_2_0"/>
          <p:cNvSpPr txBox="1"/>
          <p:nvPr/>
        </p:nvSpPr>
        <p:spPr>
          <a:xfrm>
            <a:off x="4055500" y="1102425"/>
            <a:ext cx="8319600" cy="45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sz="1900">
                <a:solidFill>
                  <a:schemeClr val="dk1"/>
                </a:solidFill>
              </a:rPr>
              <a:t>We created a racing game in a snowy terrain by Unity, where players have to control an flying object that goes through the race track without crashing into obstacles. Specifically, the flying object should fly through each checkpoint within few seconds and complete two laps of the race. </a:t>
            </a:r>
            <a:endParaRPr sz="1900">
              <a:solidFill>
                <a:schemeClr val="dk1"/>
              </a:solidFill>
            </a:endParaRPr>
          </a:p>
          <a:p>
            <a:pPr indent="0" lvl="0" marL="0" rtl="0" algn="l">
              <a:spcBef>
                <a:spcPts val="0"/>
              </a:spcBef>
              <a:spcAft>
                <a:spcPts val="0"/>
              </a:spcAft>
              <a:buClr>
                <a:schemeClr val="dk1"/>
              </a:buClr>
              <a:buSzPts val="1100"/>
              <a:buFont typeface="Arial"/>
              <a:buNone/>
            </a:pPr>
            <a:r>
              <a:t/>
            </a:r>
            <a:endParaRPr sz="1900">
              <a:solidFill>
                <a:schemeClr val="dk1"/>
              </a:solidFill>
            </a:endParaRPr>
          </a:p>
          <a:p>
            <a:pPr indent="0" lvl="0" marL="0" rtl="0" algn="l">
              <a:spcBef>
                <a:spcPts val="0"/>
              </a:spcBef>
              <a:spcAft>
                <a:spcPts val="0"/>
              </a:spcAft>
              <a:buClr>
                <a:schemeClr val="dk1"/>
              </a:buClr>
              <a:buSzPts val="1100"/>
              <a:buFont typeface="Arial"/>
              <a:buNone/>
            </a:pPr>
            <a:r>
              <a:rPr lang="zh-CN" sz="1900">
                <a:solidFill>
                  <a:schemeClr val="dk1"/>
                </a:solidFill>
              </a:rPr>
              <a:t>During the travel, players also need to overcome several environmental physical challenges, including rocks and water. Once the flying object coinciding with obstacles, it will crash immediately, and players have to restart from the last checkpoint.</a:t>
            </a:r>
            <a:endParaRPr sz="1900">
              <a:solidFill>
                <a:schemeClr val="dk1"/>
              </a:solidFill>
            </a:endParaRPr>
          </a:p>
          <a:p>
            <a:pPr indent="0" lvl="0" marL="0" rtl="0" algn="l">
              <a:spcBef>
                <a:spcPts val="0"/>
              </a:spcBef>
              <a:spcAft>
                <a:spcPts val="0"/>
              </a:spcAft>
              <a:buClr>
                <a:schemeClr val="dk1"/>
              </a:buClr>
              <a:buSzPts val="1100"/>
              <a:buFont typeface="Arial"/>
              <a:buNone/>
            </a:pPr>
            <a:r>
              <a:t/>
            </a:r>
            <a:endParaRPr sz="1900">
              <a:solidFill>
                <a:schemeClr val="dk1"/>
              </a:solidFill>
            </a:endParaRPr>
          </a:p>
          <a:p>
            <a:pPr indent="0" lvl="0" marL="0" rtl="0" algn="l">
              <a:spcBef>
                <a:spcPts val="0"/>
              </a:spcBef>
              <a:spcAft>
                <a:spcPts val="0"/>
              </a:spcAft>
              <a:buClr>
                <a:schemeClr val="dk1"/>
              </a:buClr>
              <a:buSzPts val="1100"/>
              <a:buFont typeface="Arial"/>
              <a:buNone/>
            </a:pPr>
            <a:r>
              <a:rPr lang="zh-CN" sz="1900">
                <a:solidFill>
                  <a:schemeClr val="dk1"/>
                </a:solidFill>
              </a:rPr>
              <a:t>With the using of the ML-Agent, which provides an implementation of PPO algorithm, we are able to train the flying objects as agents to travel around the race track  without running into obstacles within the time limitation.</a:t>
            </a:r>
            <a:endParaRPr sz="19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g81456d69a0_10_1"/>
          <p:cNvSpPr txBox="1"/>
          <p:nvPr>
            <p:ph type="ctrTitle"/>
          </p:nvPr>
        </p:nvSpPr>
        <p:spPr>
          <a:xfrm>
            <a:off x="1940575" y="274300"/>
            <a:ext cx="9916200" cy="6759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6000"/>
              <a:buNone/>
            </a:pPr>
            <a:r>
              <a:rPr lang="zh-CN" sz="4800"/>
              <a:t>Proximal Policy Optimization</a:t>
            </a:r>
            <a:endParaRPr sz="4800"/>
          </a:p>
        </p:txBody>
      </p:sp>
      <p:sp>
        <p:nvSpPr>
          <p:cNvPr id="111" name="Google Shape;111;g81456d69a0_10_1"/>
          <p:cNvSpPr txBox="1"/>
          <p:nvPr/>
        </p:nvSpPr>
        <p:spPr>
          <a:xfrm>
            <a:off x="4055500" y="1102425"/>
            <a:ext cx="8319600" cy="4530600"/>
          </a:xfrm>
          <a:prstGeom prst="rect">
            <a:avLst/>
          </a:prstGeom>
          <a:noFill/>
          <a:ln>
            <a:noFill/>
          </a:ln>
        </p:spPr>
        <p:txBody>
          <a:bodyPr anchorCtr="0" anchor="t" bIns="91425" lIns="91425" spcFirstLastPara="1" rIns="91425" wrap="square" tIns="91425">
            <a:noAutofit/>
          </a:bodyPr>
          <a:lstStyle/>
          <a:p>
            <a:pPr indent="-387350" lvl="0" marL="457200" rtl="0" algn="l">
              <a:lnSpc>
                <a:spcPct val="150000"/>
              </a:lnSpc>
              <a:spcBef>
                <a:spcPts val="0"/>
              </a:spcBef>
              <a:spcAft>
                <a:spcPts val="0"/>
              </a:spcAft>
              <a:buClr>
                <a:schemeClr val="dk1"/>
              </a:buClr>
              <a:buSzPts val="2500"/>
              <a:buChar char="●"/>
            </a:pPr>
            <a:r>
              <a:rPr lang="zh-CN" sz="2500">
                <a:solidFill>
                  <a:schemeClr val="dk1"/>
                </a:solidFill>
              </a:rPr>
              <a:t>Works for continuous action space</a:t>
            </a:r>
            <a:endParaRPr sz="2500">
              <a:solidFill>
                <a:schemeClr val="dk1"/>
              </a:solidFill>
            </a:endParaRPr>
          </a:p>
          <a:p>
            <a:pPr indent="-387350" lvl="0" marL="457200" rtl="0" algn="l">
              <a:lnSpc>
                <a:spcPct val="150000"/>
              </a:lnSpc>
              <a:spcBef>
                <a:spcPts val="0"/>
              </a:spcBef>
              <a:spcAft>
                <a:spcPts val="0"/>
              </a:spcAft>
              <a:buClr>
                <a:schemeClr val="dk1"/>
              </a:buClr>
              <a:buSzPts val="2500"/>
              <a:buChar char="●"/>
            </a:pPr>
            <a:r>
              <a:rPr lang="zh-CN" sz="2500">
                <a:solidFill>
                  <a:schemeClr val="dk1"/>
                </a:solidFill>
              </a:rPr>
              <a:t>Learn the advantage of an action</a:t>
            </a:r>
            <a:endParaRPr sz="2500">
              <a:solidFill>
                <a:schemeClr val="dk1"/>
              </a:solidFill>
            </a:endParaRPr>
          </a:p>
          <a:p>
            <a:pPr indent="-387350" lvl="0" marL="457200" rtl="0" algn="l">
              <a:lnSpc>
                <a:spcPct val="150000"/>
              </a:lnSpc>
              <a:spcBef>
                <a:spcPts val="0"/>
              </a:spcBef>
              <a:spcAft>
                <a:spcPts val="0"/>
              </a:spcAft>
              <a:buClr>
                <a:schemeClr val="dk1"/>
              </a:buClr>
              <a:buSzPts val="2500"/>
              <a:buChar char="●"/>
            </a:pPr>
            <a:r>
              <a:rPr lang="zh-CN" sz="2500">
                <a:solidFill>
                  <a:schemeClr val="dk1"/>
                </a:solidFill>
              </a:rPr>
              <a:t>Ease of implementation</a:t>
            </a:r>
            <a:endParaRPr sz="2500">
              <a:solidFill>
                <a:schemeClr val="dk1"/>
              </a:solidFill>
            </a:endParaRPr>
          </a:p>
          <a:p>
            <a:pPr indent="0" lvl="0" marL="0" rtl="0" algn="l">
              <a:spcBef>
                <a:spcPts val="0"/>
              </a:spcBef>
              <a:spcAft>
                <a:spcPts val="0"/>
              </a:spcAft>
              <a:buNone/>
            </a:pPr>
            <a:r>
              <a:t/>
            </a:r>
            <a:endParaRPr/>
          </a:p>
        </p:txBody>
      </p:sp>
      <p:pic>
        <p:nvPicPr>
          <p:cNvPr id="112" name="Google Shape;112;g81456d69a0_10_1"/>
          <p:cNvPicPr preferRelativeResize="0"/>
          <p:nvPr/>
        </p:nvPicPr>
        <p:blipFill>
          <a:blip r:embed="rId3">
            <a:alphaModFix/>
          </a:blip>
          <a:stretch>
            <a:fillRect/>
          </a:stretch>
        </p:blipFill>
        <p:spPr>
          <a:xfrm>
            <a:off x="4153763" y="2913050"/>
            <a:ext cx="7343775" cy="2095500"/>
          </a:xfrm>
          <a:prstGeom prst="rect">
            <a:avLst/>
          </a:prstGeom>
          <a:noFill/>
          <a:ln>
            <a:noFill/>
          </a:ln>
        </p:spPr>
      </p:pic>
      <p:pic>
        <p:nvPicPr>
          <p:cNvPr id="113" name="Google Shape;113;g81456d69a0_10_1"/>
          <p:cNvPicPr preferRelativeResize="0"/>
          <p:nvPr/>
        </p:nvPicPr>
        <p:blipFill>
          <a:blip r:embed="rId4">
            <a:alphaModFix/>
          </a:blip>
          <a:stretch>
            <a:fillRect/>
          </a:stretch>
        </p:blipFill>
        <p:spPr>
          <a:xfrm>
            <a:off x="4153775" y="5008550"/>
            <a:ext cx="4191000" cy="466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g813e1e055f_2_15"/>
          <p:cNvSpPr txBox="1"/>
          <p:nvPr>
            <p:ph type="ctrTitle"/>
          </p:nvPr>
        </p:nvSpPr>
        <p:spPr>
          <a:xfrm>
            <a:off x="3322275" y="274297"/>
            <a:ext cx="7299900" cy="6759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6000"/>
              <a:buNone/>
            </a:pPr>
            <a:r>
              <a:rPr lang="zh-CN" sz="4800"/>
              <a:t>Expected results</a:t>
            </a:r>
            <a:endParaRPr sz="4800"/>
          </a:p>
        </p:txBody>
      </p:sp>
      <p:sp>
        <p:nvSpPr>
          <p:cNvPr id="120" name="Google Shape;120;g813e1e055f_2_15"/>
          <p:cNvSpPr txBox="1"/>
          <p:nvPr/>
        </p:nvSpPr>
        <p:spPr>
          <a:xfrm>
            <a:off x="4141575" y="1168500"/>
            <a:ext cx="7799700" cy="42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500">
              <a:solidFill>
                <a:schemeClr val="dk1"/>
              </a:solidFill>
            </a:endParaRPr>
          </a:p>
          <a:p>
            <a:pPr indent="-387350" lvl="0" marL="457200" rtl="0" algn="l">
              <a:spcBef>
                <a:spcPts val="0"/>
              </a:spcBef>
              <a:spcAft>
                <a:spcPts val="0"/>
              </a:spcAft>
              <a:buClr>
                <a:schemeClr val="dk1"/>
              </a:buClr>
              <a:buSzPts val="2500"/>
              <a:buChar char="●"/>
            </a:pPr>
            <a:r>
              <a:rPr lang="zh-CN" sz="2500">
                <a:solidFill>
                  <a:schemeClr val="dk1"/>
                </a:solidFill>
              </a:rPr>
              <a:t>Checkpoint will be changed to gifts.</a:t>
            </a:r>
            <a:endParaRPr sz="2500">
              <a:solidFill>
                <a:schemeClr val="dk1"/>
              </a:solidFill>
            </a:endParaRPr>
          </a:p>
          <a:p>
            <a:pPr indent="-387350" lvl="0" marL="457200" rtl="0" algn="l">
              <a:spcBef>
                <a:spcPts val="0"/>
              </a:spcBef>
              <a:spcAft>
                <a:spcPts val="0"/>
              </a:spcAft>
              <a:buClr>
                <a:schemeClr val="dk1"/>
              </a:buClr>
              <a:buSzPts val="2500"/>
              <a:buChar char="●"/>
            </a:pPr>
            <a:r>
              <a:rPr lang="zh-CN" sz="2500">
                <a:solidFill>
                  <a:schemeClr val="dk1"/>
                </a:solidFill>
              </a:rPr>
              <a:t>The aim for this game is to find the best way which can obtain more gifts.</a:t>
            </a:r>
            <a:endParaRPr sz="2500">
              <a:solidFill>
                <a:schemeClr val="dk1"/>
              </a:solidFill>
            </a:endParaRPr>
          </a:p>
          <a:p>
            <a:pPr indent="-387350" lvl="0" marL="457200" rtl="0" algn="l">
              <a:lnSpc>
                <a:spcPct val="115000"/>
              </a:lnSpc>
              <a:spcBef>
                <a:spcPts val="0"/>
              </a:spcBef>
              <a:spcAft>
                <a:spcPts val="0"/>
              </a:spcAft>
              <a:buClr>
                <a:schemeClr val="dk1"/>
              </a:buClr>
              <a:buSzPts val="2500"/>
              <a:buChar char="●"/>
            </a:pPr>
            <a:r>
              <a:rPr lang="zh-CN" sz="2500">
                <a:solidFill>
                  <a:schemeClr val="dk1"/>
                </a:solidFill>
              </a:rPr>
              <a:t>Sledge hits boundaries and crash for punishment</a:t>
            </a:r>
            <a:endParaRPr sz="2500">
              <a:solidFill>
                <a:schemeClr val="dk1"/>
              </a:solidFill>
            </a:endParaRPr>
          </a:p>
          <a:p>
            <a:pPr indent="-387350" lvl="0" marL="457200" rtl="0" algn="l">
              <a:lnSpc>
                <a:spcPct val="115000"/>
              </a:lnSpc>
              <a:spcBef>
                <a:spcPts val="0"/>
              </a:spcBef>
              <a:spcAft>
                <a:spcPts val="0"/>
              </a:spcAft>
              <a:buClr>
                <a:schemeClr val="dk1"/>
              </a:buClr>
              <a:buSzPts val="2500"/>
              <a:buChar char="●"/>
            </a:pPr>
            <a:r>
              <a:rPr lang="zh-CN" sz="2500">
                <a:solidFill>
                  <a:schemeClr val="dk1"/>
                </a:solidFill>
              </a:rPr>
              <a:t>Gifts has its own boundaries for movements which is invisible small rectangle box </a:t>
            </a:r>
            <a:endParaRPr sz="2500">
              <a:solidFill>
                <a:schemeClr val="dk1"/>
              </a:solidFill>
            </a:endParaRPr>
          </a:p>
          <a:p>
            <a:pPr indent="-387350" lvl="0" marL="457200" rtl="0" algn="l">
              <a:spcBef>
                <a:spcPts val="0"/>
              </a:spcBef>
              <a:spcAft>
                <a:spcPts val="0"/>
              </a:spcAft>
              <a:buClr>
                <a:schemeClr val="dk1"/>
              </a:buClr>
              <a:buSzPts val="2500"/>
              <a:buChar char="●"/>
            </a:pPr>
            <a:r>
              <a:rPr lang="zh-CN" sz="2500">
                <a:solidFill>
                  <a:schemeClr val="dk1"/>
                </a:solidFill>
              </a:rPr>
              <a:t>Raycast used for object detection served as the information input.</a:t>
            </a:r>
            <a:endParaRPr sz="2500">
              <a:solidFill>
                <a:schemeClr val="dk1"/>
              </a:solidFill>
            </a:endParaRPr>
          </a:p>
          <a:p>
            <a:pPr indent="-387350" lvl="0" marL="457200" rtl="0" algn="l">
              <a:spcBef>
                <a:spcPts val="0"/>
              </a:spcBef>
              <a:spcAft>
                <a:spcPts val="0"/>
              </a:spcAft>
              <a:buClr>
                <a:schemeClr val="dk1"/>
              </a:buClr>
              <a:buSzPts val="2500"/>
              <a:buChar char="●"/>
            </a:pPr>
            <a:r>
              <a:rPr lang="zh-CN" sz="2500">
                <a:solidFill>
                  <a:schemeClr val="dk1"/>
                </a:solidFill>
              </a:rPr>
              <a:t>Smart Agent</a:t>
            </a:r>
            <a:endParaRPr sz="2500">
              <a:solidFill>
                <a:schemeClr val="dk1"/>
              </a:solidFill>
            </a:endParaRPr>
          </a:p>
          <a:p>
            <a:pPr indent="0" lvl="0" marL="45720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g813e1e055f_2_7"/>
          <p:cNvSpPr txBox="1"/>
          <p:nvPr>
            <p:ph type="ctrTitle"/>
          </p:nvPr>
        </p:nvSpPr>
        <p:spPr>
          <a:xfrm>
            <a:off x="3322275" y="274297"/>
            <a:ext cx="7299900" cy="6759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6000"/>
              <a:buNone/>
            </a:pPr>
            <a:r>
              <a:rPr lang="zh-CN" sz="4800"/>
              <a:t>Current progress</a:t>
            </a:r>
            <a:endParaRPr sz="4800"/>
          </a:p>
        </p:txBody>
      </p:sp>
      <p:sp>
        <p:nvSpPr>
          <p:cNvPr id="127" name="Google Shape;127;g813e1e055f_2_7"/>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 </a:t>
            </a:r>
            <a:endParaRPr/>
          </a:p>
        </p:txBody>
      </p:sp>
      <p:pic>
        <p:nvPicPr>
          <p:cNvPr id="128" name="Google Shape;128;g813e1e055f_2_7"/>
          <p:cNvPicPr preferRelativeResize="0"/>
          <p:nvPr/>
        </p:nvPicPr>
        <p:blipFill rotWithShape="1">
          <a:blip r:embed="rId3">
            <a:alphaModFix/>
          </a:blip>
          <a:srcRect b="0" l="0" r="0" t="10944"/>
          <a:stretch/>
        </p:blipFill>
        <p:spPr>
          <a:xfrm>
            <a:off x="0" y="950200"/>
            <a:ext cx="5483149" cy="2852575"/>
          </a:xfrm>
          <a:prstGeom prst="rect">
            <a:avLst/>
          </a:prstGeom>
          <a:noFill/>
          <a:ln>
            <a:noFill/>
          </a:ln>
        </p:spPr>
      </p:pic>
      <p:pic>
        <p:nvPicPr>
          <p:cNvPr id="129" name="Google Shape;129;g813e1e055f_2_7"/>
          <p:cNvPicPr preferRelativeResize="0"/>
          <p:nvPr/>
        </p:nvPicPr>
        <p:blipFill rotWithShape="1">
          <a:blip r:embed="rId4">
            <a:alphaModFix/>
          </a:blip>
          <a:srcRect b="0" l="0" r="0" t="10136"/>
          <a:stretch/>
        </p:blipFill>
        <p:spPr>
          <a:xfrm>
            <a:off x="2872750" y="3429000"/>
            <a:ext cx="5715000" cy="3114699"/>
          </a:xfrm>
          <a:prstGeom prst="rect">
            <a:avLst/>
          </a:prstGeom>
          <a:noFill/>
          <a:ln>
            <a:noFill/>
          </a:ln>
        </p:spPr>
      </p:pic>
      <p:pic>
        <p:nvPicPr>
          <p:cNvPr id="130" name="Google Shape;130;g813e1e055f_2_7"/>
          <p:cNvPicPr preferRelativeResize="0"/>
          <p:nvPr/>
        </p:nvPicPr>
        <p:blipFill rotWithShape="1">
          <a:blip r:embed="rId5">
            <a:alphaModFix/>
          </a:blip>
          <a:srcRect b="0" l="0" r="0" t="9869"/>
          <a:stretch/>
        </p:blipFill>
        <p:spPr>
          <a:xfrm>
            <a:off x="6773920" y="950199"/>
            <a:ext cx="5418080" cy="2852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g81456d69a0_0_0"/>
          <p:cNvSpPr txBox="1"/>
          <p:nvPr>
            <p:ph type="ctrTitle"/>
          </p:nvPr>
        </p:nvSpPr>
        <p:spPr>
          <a:xfrm>
            <a:off x="1524000" y="1122363"/>
            <a:ext cx="9144000" cy="238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137" name="Google Shape;137;g81456d69a0_0_0"/>
          <p:cNvSpPr txBox="1"/>
          <p:nvPr>
            <p:ph idx="1" type="subTitle"/>
          </p:nvPr>
        </p:nvSpPr>
        <p:spPr>
          <a:xfrm>
            <a:off x="1524000" y="3602038"/>
            <a:ext cx="9144000" cy="16557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t/>
            </a:r>
            <a:endParaRPr/>
          </a:p>
        </p:txBody>
      </p:sp>
      <p:pic>
        <p:nvPicPr>
          <p:cNvPr id="138" name="Google Shape;138;g81456d69a0_0_0" title="midterm">
            <a:hlinkClick r:id="rId3"/>
          </p:cNvPr>
          <p:cNvPicPr preferRelativeResize="0"/>
          <p:nvPr/>
        </p:nvPicPr>
        <p:blipFill>
          <a:blip r:embed="rId4">
            <a:alphaModFix/>
          </a:blip>
          <a:stretch>
            <a:fillRect/>
          </a:stretch>
        </p:blipFill>
        <p:spPr>
          <a:xfrm>
            <a:off x="1276199" y="0"/>
            <a:ext cx="9143976" cy="685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g813e1e055f_0_9"/>
          <p:cNvSpPr txBox="1"/>
          <p:nvPr/>
        </p:nvSpPr>
        <p:spPr>
          <a:xfrm>
            <a:off x="5607709" y="2641793"/>
            <a:ext cx="4885200" cy="1015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0"/>
              <a:buFont typeface="Arial"/>
              <a:buNone/>
            </a:pPr>
            <a:r>
              <a:rPr lang="zh-CN" sz="6000"/>
              <a:t>Thank You</a:t>
            </a:r>
            <a:endParaRPr b="0" i="0" sz="6000" u="none" cap="none" strike="noStrike">
              <a:solidFill>
                <a:srgbClr val="000000"/>
              </a:solidFill>
              <a:latin typeface="Arial"/>
              <a:ea typeface="Arial"/>
              <a:cs typeface="Arial"/>
              <a:sym typeface="Arial"/>
            </a:endParaRPr>
          </a:p>
        </p:txBody>
      </p:sp>
      <p:sp>
        <p:nvSpPr>
          <p:cNvPr id="144" name="Google Shape;144;g813e1e055f_0_9"/>
          <p:cNvSpPr txBox="1"/>
          <p:nvPr/>
        </p:nvSpPr>
        <p:spPr>
          <a:xfrm>
            <a:off x="7032300" y="3723802"/>
            <a:ext cx="4862400" cy="23418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nvGrpSpPr>
          <p:cNvPr id="145" name="Google Shape;145;g813e1e055f_0_9"/>
          <p:cNvGrpSpPr/>
          <p:nvPr/>
        </p:nvGrpSpPr>
        <p:grpSpPr>
          <a:xfrm>
            <a:off x="6685952" y="778192"/>
            <a:ext cx="2110789" cy="1937657"/>
            <a:chOff x="5699508" y="1226174"/>
            <a:chExt cx="2110789" cy="1937657"/>
          </a:xfrm>
        </p:grpSpPr>
        <p:pic>
          <p:nvPicPr>
            <p:cNvPr id="146" name="Google Shape;146;g813e1e055f_0_9"/>
            <p:cNvPicPr preferRelativeResize="0"/>
            <p:nvPr/>
          </p:nvPicPr>
          <p:blipFill rotWithShape="1">
            <a:blip r:embed="rId3">
              <a:alphaModFix/>
            </a:blip>
            <a:srcRect b="0" l="0" r="0" t="0"/>
            <a:stretch/>
          </p:blipFill>
          <p:spPr>
            <a:xfrm>
              <a:off x="5699508" y="1226174"/>
              <a:ext cx="2110789" cy="1937657"/>
            </a:xfrm>
            <a:prstGeom prst="rect">
              <a:avLst/>
            </a:prstGeom>
            <a:noFill/>
            <a:ln>
              <a:noFill/>
            </a:ln>
          </p:spPr>
        </p:pic>
        <p:sp>
          <p:nvSpPr>
            <p:cNvPr id="147" name="Google Shape;147;g813e1e055f_0_9"/>
            <p:cNvSpPr/>
            <p:nvPr/>
          </p:nvSpPr>
          <p:spPr>
            <a:xfrm rot="-885988">
              <a:off x="6009869" y="1902592"/>
              <a:ext cx="1490114" cy="58482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zh-CN" sz="2400" u="none" cap="none" strike="noStrike">
                  <a:solidFill>
                    <a:schemeClr val="dk1"/>
                  </a:solidFill>
                  <a:latin typeface="Arial"/>
                  <a:ea typeface="Arial"/>
                  <a:cs typeface="Arial"/>
                  <a:sym typeface="Arial"/>
                </a:rPr>
                <a:t>CSCI599</a:t>
              </a:r>
              <a:endParaRPr b="1" i="0" sz="2400" u="none" cap="none" strike="noStrike">
                <a:solidFill>
                  <a:schemeClr val="dk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2017-09-29T09:51:08Z</dcterms:created>
  <dc:creator>优品PPT</dc:creator>
</cp:coreProperties>
</file>