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2b562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2b562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13c1c899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13c1c899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CN"/>
              <a:t>it still have drawbacks, such like the image quality is not strong enough, and in extreme case such like exaggerated expressions and poses, our method will have highly failed cases. So our team tried more stable methods to deal with it in extreme case. Let my teammate Mengyu to introduce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12b562a2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12b562a2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b="1" lang="zh-CN" sz="900">
                <a:solidFill>
                  <a:schemeClr val="dk2"/>
                </a:solidFill>
                <a:latin typeface="Calibri"/>
                <a:ea typeface="Calibri"/>
                <a:cs typeface="Calibri"/>
                <a:sym typeface="Calibri"/>
              </a:rPr>
              <a:t>yes, as my teammate mentioned, it has drawbacks. Human face is much different from game characters, so when we applied such model to game characters, it may case some distortion. Also, the work we done with this model are based on 2D pictures and 2D videos. To solve these problems, we tried another method, which works on unity 3D environment  and includes more details. This model just maps human face information to game character, and includes a front-end and a back-end.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12b562a2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12b562a2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b="1" lang="zh-CN" sz="900">
                <a:solidFill>
                  <a:schemeClr val="dk2"/>
                </a:solidFill>
                <a:latin typeface="Calibri"/>
                <a:ea typeface="Calibri"/>
                <a:cs typeface="Calibri"/>
                <a:sym typeface="Calibri"/>
              </a:rPr>
              <a:t>yes, as my teammate mentioned, it has drawbacks. Human face is much different from game characters, so when we applied such model to game characters, it may case some distortion. Also, the work we done with this model are based on 2D pictures and 2D videos. To solve these problems, we tried another method, which works on unity 3D and includes more details. This model just maps human face information to game character, and includes a front-end and a back-end.</a:t>
            </a:r>
            <a:endParaRPr sz="9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12b562a2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12b562a2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zh-CN"/>
              <a:t>The goal of the program is to estimate the head position, orientation, facial expression and apply them to control the game character. Let’s watch the demo video. The whole program is divided into two parts, landmarks extraction, and mapping functions. OpenCV is used to extract 68 facial landmarks. Then we designed several functions to calculate facial expression features, such as eye blinking. Finally, these features are applied to control the character directly.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12b562a2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12b562a2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13c1c8993_18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13c1c8993_18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12b562a29_5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12b562a29_5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13c1c8993_1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13c1c8993_1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12b562a2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12b562a2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2b562a2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2b562a2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12b562a2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12b562a2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can you image this is HP's Hagrid and this is Dumbledore</a:t>
            </a:r>
            <a:endParaRPr/>
          </a:p>
          <a:p>
            <a:pPr indent="0" lvl="0" marL="0" rtl="0" algn="l">
              <a:spcBef>
                <a:spcPts val="0"/>
              </a:spcBef>
              <a:spcAft>
                <a:spcPts val="0"/>
              </a:spcAft>
              <a:buNone/>
            </a:pPr>
            <a:r>
              <a:rPr lang="zh-CN"/>
              <a:t>both of this two are from a tie-in game based on HP's movies. The fact is, our markets are full of this low-quality film-licensed video game since they are budget and time sensitive.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133e8876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33e8876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project is aim to help them building high-quality game character model with low-cost and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We'd like to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give back freedom of creativity to those video game developers from the hand of Hollywood investor who only want quick and easy money,</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give disappointed players their deserved respect</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And finally change the long-time low-quality stereotype towards the cinematic-inspired games.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133e887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133e887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13c1c8993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13c1c8993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This is our general process. From human face to our final goal character face. we developed three tracks to gradually achieve it! Let’s go into the first track’s detail.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12b562a2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12b562a2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12b562a2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2b562a2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zh-CN" sz="1400"/>
              <a:t>We used a dictionary-based generative adversarial network to translate target image to source image, with the predicted landmarks rasterized as a landmark image which is shown in the source.</a:t>
            </a:r>
            <a:endParaRPr sz="1400"/>
          </a:p>
          <a:p>
            <a:pPr indent="0" lvl="0" marL="0" rtl="0" algn="l">
              <a:lnSpc>
                <a:spcPct val="115000"/>
              </a:lnSpc>
              <a:spcBef>
                <a:spcPts val="1200"/>
              </a:spcBef>
              <a:spcAft>
                <a:spcPts val="0"/>
              </a:spcAft>
              <a:buNone/>
            </a:pPr>
            <a:r>
              <a:rPr lang="zh-CN" sz="1400"/>
              <a:t>We inspired by the  Neural Turning Machine to create a read&amp;write based dictionary, for each layer's feature, Target image’s feature will be written into the dictionary and concurrently, source landmark will read the value from the dictionary. and for each part of the source landmark, we want to translate this into "how should it look like", like paste one's identity to landmark skeleton image.l</a:t>
            </a:r>
            <a:endParaRPr sz="1400"/>
          </a:p>
          <a:p>
            <a:pPr indent="0" lvl="0" marL="0" rtl="0" algn="l">
              <a:lnSpc>
                <a:spcPct val="115000"/>
              </a:lnSpc>
              <a:spcBef>
                <a:spcPts val="1200"/>
              </a:spcBef>
              <a:spcAft>
                <a:spcPts val="1200"/>
              </a:spcAft>
              <a:buNone/>
            </a:pPr>
            <a:r>
              <a:rPr lang="zh-CN" sz="1400"/>
              <a:t>it still have drawbacks, such like the image quality is not strong enough, and in extreme case such like exaggerated expressions and poses, our method will have highly failed cases. So our team tried more stable methods to deal with it in extreme case. Let my teammate Mengyu to introduce it.</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12b562a2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12b562a2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jpg"/><Relationship Id="rId9" Type="http://schemas.openxmlformats.org/officeDocument/2006/relationships/image" Target="../media/image8.jpg"/><Relationship Id="rId5" Type="http://schemas.openxmlformats.org/officeDocument/2006/relationships/image" Target="../media/image2.jpg"/><Relationship Id="rId6" Type="http://schemas.openxmlformats.org/officeDocument/2006/relationships/hyperlink" Target="http://drive.google.com/file/d/1_GIvgQnJYWcETEP2UPT7GBI68fPf9Nl5/view" TargetMode="External"/><Relationship Id="rId7" Type="http://schemas.openxmlformats.org/officeDocument/2006/relationships/image" Target="../media/image13.jpg"/><Relationship Id="rId8" Type="http://schemas.openxmlformats.org/officeDocument/2006/relationships/hyperlink" Target="http://drive.google.com/file/d/13__A8AyqQ9Rxv9RHFHp0biQlxu720epo/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Z0S5Yt-WxV8rols0ExlxkUZWqRw9fKAg/view" TargetMode="Externa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11.jpg"/><Relationship Id="rId5" Type="http://schemas.openxmlformats.org/officeDocument/2006/relationships/image" Target="../media/image14.jpg"/><Relationship Id="rId6" Type="http://schemas.openxmlformats.org/officeDocument/2006/relationships/image" Target="../media/image7.jpg"/><Relationship Id="rId7"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hyperlink" Target="http://drive.google.com/file/d/1x9o7A51UJfXiuyb1qn8gCCnBCpFVGCVI/view" TargetMode="External"/><Relationship Id="rId5"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B0000"/>
            </a:gs>
            <a:gs pos="100000">
              <a:srgbClr val="540303"/>
            </a:gs>
          </a:gsLst>
          <a:path path="circle">
            <a:fillToRect b="50%" l="50%" r="50%" t="50%"/>
          </a:path>
          <a:tileRect/>
        </a:gra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52208" y="6752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a:t>Talking Head: Deepfake for Games</a:t>
            </a:r>
            <a:endParaRPr/>
          </a:p>
        </p:txBody>
      </p:sp>
      <p:sp>
        <p:nvSpPr>
          <p:cNvPr id="129" name="Google Shape;129;p13"/>
          <p:cNvSpPr txBox="1"/>
          <p:nvPr>
            <p:ph idx="1" type="subTitle"/>
          </p:nvPr>
        </p:nvSpPr>
        <p:spPr>
          <a:xfrm>
            <a:off x="3793525" y="2727850"/>
            <a:ext cx="2452800" cy="205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CN" sz="1400">
                <a:highlight>
                  <a:srgbClr val="FFFFFF"/>
                </a:highlight>
              </a:rPr>
              <a:t>Yuming Gu</a:t>
            </a:r>
            <a:endParaRPr b="1" sz="1400">
              <a:highlight>
                <a:srgbClr val="FFFFFF"/>
              </a:highlight>
            </a:endParaRPr>
          </a:p>
          <a:p>
            <a:pPr indent="0" lvl="0" marL="0" rtl="0" algn="l">
              <a:lnSpc>
                <a:spcPct val="115000"/>
              </a:lnSpc>
              <a:spcBef>
                <a:spcPts val="0"/>
              </a:spcBef>
              <a:spcAft>
                <a:spcPts val="0"/>
              </a:spcAft>
              <a:buNone/>
            </a:pPr>
            <a:r>
              <a:rPr b="1" lang="zh-CN" sz="1400">
                <a:highlight>
                  <a:srgbClr val="FFFFFF"/>
                </a:highlight>
              </a:rPr>
              <a:t>Jiahui Ding</a:t>
            </a:r>
            <a:endParaRPr b="1" sz="1400">
              <a:highlight>
                <a:srgbClr val="FFFFFF"/>
              </a:highlight>
            </a:endParaRPr>
          </a:p>
          <a:p>
            <a:pPr indent="0" lvl="0" marL="0" rtl="0" algn="l">
              <a:lnSpc>
                <a:spcPct val="115000"/>
              </a:lnSpc>
              <a:spcBef>
                <a:spcPts val="0"/>
              </a:spcBef>
              <a:spcAft>
                <a:spcPts val="0"/>
              </a:spcAft>
              <a:buNone/>
            </a:pPr>
            <a:r>
              <a:rPr b="1" lang="zh-CN" sz="1400">
                <a:highlight>
                  <a:srgbClr val="FFFFFF"/>
                </a:highlight>
              </a:rPr>
              <a:t>Hongli Chen</a:t>
            </a:r>
            <a:endParaRPr b="1" sz="1400">
              <a:highlight>
                <a:srgbClr val="FFFFFF"/>
              </a:highlight>
            </a:endParaRPr>
          </a:p>
          <a:p>
            <a:pPr indent="0" lvl="0" marL="0" rtl="0" algn="l">
              <a:lnSpc>
                <a:spcPct val="115000"/>
              </a:lnSpc>
              <a:spcBef>
                <a:spcPts val="0"/>
              </a:spcBef>
              <a:spcAft>
                <a:spcPts val="0"/>
              </a:spcAft>
              <a:buNone/>
            </a:pPr>
            <a:r>
              <a:rPr b="1" lang="zh-CN" sz="1400">
                <a:highlight>
                  <a:srgbClr val="FFFFFF"/>
                </a:highlight>
              </a:rPr>
              <a:t>Guangyun Zhou</a:t>
            </a:r>
            <a:endParaRPr b="1" sz="1400">
              <a:highlight>
                <a:srgbClr val="FFFFFF"/>
              </a:highlight>
            </a:endParaRPr>
          </a:p>
          <a:p>
            <a:pPr indent="0" lvl="0" marL="0" rtl="0" algn="l">
              <a:lnSpc>
                <a:spcPct val="115000"/>
              </a:lnSpc>
              <a:spcBef>
                <a:spcPts val="0"/>
              </a:spcBef>
              <a:spcAft>
                <a:spcPts val="0"/>
              </a:spcAft>
              <a:buNone/>
            </a:pPr>
            <a:r>
              <a:rPr b="1" lang="zh-CN" sz="1400">
                <a:highlight>
                  <a:srgbClr val="FFFFFF"/>
                </a:highlight>
              </a:rPr>
              <a:t>Chaofan Zhai</a:t>
            </a:r>
            <a:endParaRPr b="1" sz="1400">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zh-CN" sz="1400">
                <a:highlight>
                  <a:srgbClr val="FFFFFF"/>
                </a:highlight>
              </a:rPr>
              <a:t>Mengyu Zhang</a:t>
            </a:r>
            <a:r>
              <a:rPr b="1" lang="zh-CN" sz="1400">
                <a:solidFill>
                  <a:schemeClr val="dk1"/>
                </a:solidFill>
              </a:rPr>
              <a:t>an</a:t>
            </a:r>
            <a:endParaRPr b="1" sz="1400"/>
          </a:p>
        </p:txBody>
      </p:sp>
      <p:pic>
        <p:nvPicPr>
          <p:cNvPr id="130" name="Google Shape;130;p13"/>
          <p:cNvPicPr preferRelativeResize="0"/>
          <p:nvPr/>
        </p:nvPicPr>
        <p:blipFill>
          <a:blip r:embed="rId3">
            <a:alphaModFix/>
          </a:blip>
          <a:stretch>
            <a:fillRect/>
          </a:stretch>
        </p:blipFill>
        <p:spPr>
          <a:xfrm>
            <a:off x="374325" y="2648250"/>
            <a:ext cx="1910700" cy="1910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22"/>
          <p:cNvPicPr preferRelativeResize="0"/>
          <p:nvPr/>
        </p:nvPicPr>
        <p:blipFill rotWithShape="1">
          <a:blip r:embed="rId3">
            <a:alphaModFix/>
          </a:blip>
          <a:srcRect b="0" l="0" r="0" t="0"/>
          <a:stretch/>
        </p:blipFill>
        <p:spPr>
          <a:xfrm>
            <a:off x="2582360" y="4313662"/>
            <a:ext cx="3236314" cy="782360"/>
          </a:xfrm>
          <a:prstGeom prst="rect">
            <a:avLst/>
          </a:prstGeom>
          <a:noFill/>
          <a:ln>
            <a:noFill/>
          </a:ln>
        </p:spPr>
      </p:pic>
      <p:pic>
        <p:nvPicPr>
          <p:cNvPr descr="A person looking at the camera&#10;&#10;Description automatically generated" id="219" name="Google Shape;219;p22"/>
          <p:cNvPicPr preferRelativeResize="0"/>
          <p:nvPr/>
        </p:nvPicPr>
        <p:blipFill rotWithShape="1">
          <a:blip r:embed="rId4">
            <a:alphaModFix/>
          </a:blip>
          <a:srcRect b="0" l="0" r="0" t="0"/>
          <a:stretch/>
        </p:blipFill>
        <p:spPr>
          <a:xfrm>
            <a:off x="2582360" y="3530608"/>
            <a:ext cx="3236314" cy="809079"/>
          </a:xfrm>
          <a:prstGeom prst="rect">
            <a:avLst/>
          </a:prstGeom>
          <a:noFill/>
          <a:ln>
            <a:noFill/>
          </a:ln>
        </p:spPr>
      </p:pic>
      <p:pic>
        <p:nvPicPr>
          <p:cNvPr descr="A couple of people posing for the camera&#10;&#10;Description automatically generated" id="220" name="Google Shape;220;p22"/>
          <p:cNvPicPr preferRelativeResize="0"/>
          <p:nvPr/>
        </p:nvPicPr>
        <p:blipFill rotWithShape="1">
          <a:blip r:embed="rId5">
            <a:alphaModFix/>
          </a:blip>
          <a:srcRect b="0" l="0" r="0" t="0"/>
          <a:stretch/>
        </p:blipFill>
        <p:spPr>
          <a:xfrm>
            <a:off x="3396474" y="2678754"/>
            <a:ext cx="2422199" cy="851851"/>
          </a:xfrm>
          <a:prstGeom prst="rect">
            <a:avLst/>
          </a:prstGeom>
          <a:noFill/>
          <a:ln>
            <a:noFill/>
          </a:ln>
        </p:spPr>
      </p:pic>
      <p:sp>
        <p:nvSpPr>
          <p:cNvPr id="221" name="Google Shape;221;p22"/>
          <p:cNvSpPr txBox="1"/>
          <p:nvPr/>
        </p:nvSpPr>
        <p:spPr>
          <a:xfrm>
            <a:off x="3556900" y="5306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000">
                <a:solidFill>
                  <a:schemeClr val="lt1"/>
                </a:solidFill>
                <a:latin typeface="Nunito"/>
                <a:ea typeface="Nunito"/>
                <a:cs typeface="Nunito"/>
                <a:sym typeface="Nunito"/>
              </a:rPr>
              <a:t>Portrait &amp;</a:t>
            </a:r>
            <a:endParaRPr sz="3000">
              <a:solidFill>
                <a:schemeClr val="lt1"/>
              </a:solidFill>
              <a:latin typeface="Nunito"/>
              <a:ea typeface="Nunito"/>
              <a:cs typeface="Nunito"/>
              <a:sym typeface="Nunito"/>
            </a:endParaRPr>
          </a:p>
          <a:p>
            <a:pPr indent="0" lvl="0" marL="0" rtl="0" algn="l">
              <a:spcBef>
                <a:spcPts val="0"/>
              </a:spcBef>
              <a:spcAft>
                <a:spcPts val="0"/>
              </a:spcAft>
              <a:buNone/>
            </a:pPr>
            <a:r>
              <a:rPr lang="zh-CN" sz="3000">
                <a:solidFill>
                  <a:schemeClr val="lt1"/>
                </a:solidFill>
                <a:latin typeface="Nunito"/>
                <a:ea typeface="Nunito"/>
                <a:cs typeface="Nunito"/>
                <a:sym typeface="Nunito"/>
              </a:rPr>
              <a:t>Scuplture</a:t>
            </a:r>
            <a:endParaRPr/>
          </a:p>
        </p:txBody>
      </p:sp>
      <p:pic>
        <p:nvPicPr>
          <p:cNvPr id="222" name="Google Shape;222;p22" title="portrait1.mp4">
            <a:hlinkClick r:id="rId6"/>
          </p:cNvPr>
          <p:cNvPicPr preferRelativeResize="0"/>
          <p:nvPr/>
        </p:nvPicPr>
        <p:blipFill>
          <a:blip r:embed="rId7">
            <a:alphaModFix/>
          </a:blip>
          <a:stretch>
            <a:fillRect/>
          </a:stretch>
        </p:blipFill>
        <p:spPr>
          <a:xfrm>
            <a:off x="5818675" y="197800"/>
            <a:ext cx="3165271" cy="2373953"/>
          </a:xfrm>
          <a:prstGeom prst="rect">
            <a:avLst/>
          </a:prstGeom>
          <a:noFill/>
          <a:ln>
            <a:noFill/>
          </a:ln>
        </p:spPr>
      </p:pic>
      <p:pic>
        <p:nvPicPr>
          <p:cNvPr id="223" name="Google Shape;223;p22" title="Kobe.mp4">
            <a:hlinkClick r:id="rId8"/>
          </p:cNvPr>
          <p:cNvPicPr preferRelativeResize="0"/>
          <p:nvPr/>
        </p:nvPicPr>
        <p:blipFill>
          <a:blip r:embed="rId9">
            <a:alphaModFix/>
          </a:blip>
          <a:stretch>
            <a:fillRect/>
          </a:stretch>
        </p:blipFill>
        <p:spPr>
          <a:xfrm>
            <a:off x="231200" y="197800"/>
            <a:ext cx="3165271" cy="23739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p:nvPr/>
        </p:nvSpPr>
        <p:spPr>
          <a:xfrm>
            <a:off x="262625" y="2493625"/>
            <a:ext cx="13074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chemeClr val="lt1"/>
                </a:solidFill>
              </a:rPr>
              <a:t>Human face</a:t>
            </a:r>
            <a:endParaRPr b="1" i="0" sz="1400" u="none" cap="none" strike="noStrike">
              <a:solidFill>
                <a:schemeClr val="lt1"/>
              </a:solidFill>
            </a:endParaRPr>
          </a:p>
        </p:txBody>
      </p:sp>
      <p:sp>
        <p:nvSpPr>
          <p:cNvPr id="229" name="Google Shape;229;p23"/>
          <p:cNvSpPr/>
          <p:nvPr/>
        </p:nvSpPr>
        <p:spPr>
          <a:xfrm>
            <a:off x="2532150" y="2493625"/>
            <a:ext cx="13632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chemeClr val="lt1"/>
                </a:solidFill>
              </a:rPr>
              <a:t>Human facial landmark</a:t>
            </a:r>
            <a:endParaRPr b="1" i="0" sz="1400" u="none" cap="none" strike="noStrike">
              <a:solidFill>
                <a:schemeClr val="lt1"/>
              </a:solidFill>
            </a:endParaRPr>
          </a:p>
        </p:txBody>
      </p:sp>
      <p:sp>
        <p:nvSpPr>
          <p:cNvPr id="230" name="Google Shape;230;p23"/>
          <p:cNvSpPr/>
          <p:nvPr/>
        </p:nvSpPr>
        <p:spPr>
          <a:xfrm>
            <a:off x="5104775" y="2493625"/>
            <a:ext cx="16581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Game </a:t>
            </a:r>
            <a:r>
              <a:rPr lang="zh-CN"/>
              <a:t>C</a:t>
            </a:r>
            <a:r>
              <a:rPr b="0" i="0" lang="zh-CN" sz="1400" u="none" cap="none" strike="noStrike">
                <a:solidFill>
                  <a:srgbClr val="000000"/>
                </a:solidFill>
                <a:latin typeface="Arial"/>
                <a:ea typeface="Arial"/>
                <a:cs typeface="Arial"/>
                <a:sym typeface="Arial"/>
              </a:rPr>
              <a:t>haracter </a:t>
            </a:r>
            <a:r>
              <a:rPr lang="zh-CN"/>
              <a:t>F</a:t>
            </a:r>
            <a:r>
              <a:rPr b="0" i="0" lang="zh-CN" sz="1400" u="none" cap="none" strike="noStrike">
                <a:solidFill>
                  <a:srgbClr val="000000"/>
                </a:solidFill>
                <a:latin typeface="Arial"/>
                <a:ea typeface="Arial"/>
                <a:cs typeface="Arial"/>
                <a:sym typeface="Arial"/>
              </a:rPr>
              <a:t>acial </a:t>
            </a:r>
            <a:r>
              <a:rPr lang="zh-CN"/>
              <a:t>L</a:t>
            </a:r>
            <a:r>
              <a:rPr b="0" i="0" lang="zh-CN" sz="1400" u="none" cap="none" strike="noStrike">
                <a:solidFill>
                  <a:srgbClr val="000000"/>
                </a:solidFill>
                <a:latin typeface="Arial"/>
                <a:ea typeface="Arial"/>
                <a:cs typeface="Arial"/>
                <a:sym typeface="Arial"/>
              </a:rPr>
              <a:t>andmark</a:t>
            </a:r>
            <a:endParaRPr b="0" i="0" sz="1400" u="none" cap="none" strike="noStrike">
              <a:solidFill>
                <a:srgbClr val="000000"/>
              </a:solidFill>
              <a:latin typeface="Arial"/>
              <a:ea typeface="Arial"/>
              <a:cs typeface="Arial"/>
              <a:sym typeface="Arial"/>
            </a:endParaRPr>
          </a:p>
        </p:txBody>
      </p:sp>
      <p:sp>
        <p:nvSpPr>
          <p:cNvPr id="231" name="Google Shape;231;p23"/>
          <p:cNvSpPr/>
          <p:nvPr/>
        </p:nvSpPr>
        <p:spPr>
          <a:xfrm>
            <a:off x="7499850" y="2493625"/>
            <a:ext cx="12573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zh-CN">
                <a:solidFill>
                  <a:schemeClr val="lt1"/>
                </a:solidFill>
              </a:rPr>
              <a:t>C</a:t>
            </a:r>
            <a:r>
              <a:rPr b="1" i="0" lang="zh-CN" sz="1400" u="none" cap="none" strike="noStrike">
                <a:solidFill>
                  <a:schemeClr val="lt1"/>
                </a:solidFill>
              </a:rPr>
              <a:t>haracter </a:t>
            </a:r>
            <a:r>
              <a:rPr b="1" lang="zh-CN">
                <a:solidFill>
                  <a:schemeClr val="lt1"/>
                </a:solidFill>
              </a:rPr>
              <a:t>F</a:t>
            </a:r>
            <a:r>
              <a:rPr b="1" i="0" lang="zh-CN" sz="1400" u="none" cap="none" strike="noStrike">
                <a:solidFill>
                  <a:schemeClr val="lt1"/>
                </a:solidFill>
              </a:rPr>
              <a:t>ace</a:t>
            </a:r>
            <a:endParaRPr b="1" i="0" sz="1400" u="none" cap="none" strike="noStrike">
              <a:solidFill>
                <a:schemeClr val="lt1"/>
              </a:solidFill>
            </a:endParaRPr>
          </a:p>
        </p:txBody>
      </p:sp>
      <p:sp>
        <p:nvSpPr>
          <p:cNvPr id="232" name="Google Shape;232;p23"/>
          <p:cNvSpPr/>
          <p:nvPr/>
        </p:nvSpPr>
        <p:spPr>
          <a:xfrm>
            <a:off x="1830138"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endParaRPr>
          </a:p>
        </p:txBody>
      </p:sp>
      <p:sp>
        <p:nvSpPr>
          <p:cNvPr id="233" name="Google Shape;233;p23"/>
          <p:cNvSpPr/>
          <p:nvPr/>
        </p:nvSpPr>
        <p:spPr>
          <a:xfrm>
            <a:off x="4279100"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a:off x="6915350"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a:off x="5776882" y="1176325"/>
            <a:ext cx="1446900" cy="650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zh-CN">
                <a:solidFill>
                  <a:schemeClr val="lt1"/>
                </a:solidFill>
              </a:rPr>
              <a:t>G</a:t>
            </a:r>
            <a:r>
              <a:rPr b="1" i="0" lang="zh-CN" sz="1400" u="none" cap="none" strike="noStrike">
                <a:solidFill>
                  <a:schemeClr val="lt1"/>
                </a:solidFill>
              </a:rPr>
              <a:t>ame </a:t>
            </a:r>
            <a:r>
              <a:rPr b="1" lang="zh-CN">
                <a:solidFill>
                  <a:schemeClr val="lt1"/>
                </a:solidFill>
              </a:rPr>
              <a:t>C</a:t>
            </a:r>
            <a:r>
              <a:rPr b="1" i="0" lang="zh-CN" sz="1400" u="none" cap="none" strike="noStrike">
                <a:solidFill>
                  <a:schemeClr val="lt1"/>
                </a:solidFill>
              </a:rPr>
              <a:t>haracter </a:t>
            </a:r>
            <a:r>
              <a:rPr b="1" lang="zh-CN">
                <a:solidFill>
                  <a:schemeClr val="lt1"/>
                </a:solidFill>
              </a:rPr>
              <a:t>M</a:t>
            </a:r>
            <a:r>
              <a:rPr b="1" i="0" lang="zh-CN" sz="1400" u="none" cap="none" strike="noStrike">
                <a:solidFill>
                  <a:schemeClr val="lt1"/>
                </a:solidFill>
              </a:rPr>
              <a:t>odel</a:t>
            </a:r>
            <a:endParaRPr b="1" i="0" sz="1400" u="none" cap="none" strike="noStrike">
              <a:solidFill>
                <a:schemeClr val="lt1"/>
              </a:solidFill>
            </a:endParaRPr>
          </a:p>
        </p:txBody>
      </p:sp>
      <p:sp>
        <p:nvSpPr>
          <p:cNvPr id="236" name="Google Shape;236;p23"/>
          <p:cNvSpPr/>
          <p:nvPr/>
        </p:nvSpPr>
        <p:spPr>
          <a:xfrm rot="5400000">
            <a:off x="7446601" y="1363392"/>
            <a:ext cx="909600" cy="926100"/>
          </a:xfrm>
          <a:prstGeom prst="bentArrow">
            <a:avLst>
              <a:gd fmla="val 19388" name="adj1"/>
              <a:gd fmla="val 25000" name="adj2"/>
              <a:gd fmla="val 25000" name="adj3"/>
              <a:gd fmla="val 43750" name="adj4"/>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a:off x="3991523" y="1221787"/>
            <a:ext cx="965400" cy="650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zh-CN" sz="1400" u="none" cap="none" strike="noStrike">
                <a:solidFill>
                  <a:schemeClr val="lt1"/>
                </a:solidFill>
              </a:rPr>
              <a:t>Mapping </a:t>
            </a:r>
            <a:r>
              <a:rPr b="1" lang="zh-CN">
                <a:solidFill>
                  <a:schemeClr val="lt1"/>
                </a:solidFill>
              </a:rPr>
              <a:t>F</a:t>
            </a:r>
            <a:r>
              <a:rPr b="1" i="0" lang="zh-CN" sz="1400" u="none" cap="none" strike="noStrike">
                <a:solidFill>
                  <a:schemeClr val="lt1"/>
                </a:solidFill>
              </a:rPr>
              <a:t>unction</a:t>
            </a:r>
            <a:endParaRPr b="1" i="0" sz="1400" u="none" cap="none" strike="noStrike">
              <a:solidFill>
                <a:schemeClr val="lt1"/>
              </a:solidFill>
            </a:endParaRPr>
          </a:p>
        </p:txBody>
      </p:sp>
      <p:sp>
        <p:nvSpPr>
          <p:cNvPr id="238" name="Google Shape;238;p23"/>
          <p:cNvSpPr/>
          <p:nvPr/>
        </p:nvSpPr>
        <p:spPr>
          <a:xfrm>
            <a:off x="5188764" y="136277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endParaRPr>
          </a:p>
        </p:txBody>
      </p:sp>
      <p:sp>
        <p:nvSpPr>
          <p:cNvPr id="239" name="Google Shape;239;p23"/>
          <p:cNvSpPr/>
          <p:nvPr/>
        </p:nvSpPr>
        <p:spPr>
          <a:xfrm>
            <a:off x="2974095" y="1323520"/>
            <a:ext cx="909600" cy="926100"/>
          </a:xfrm>
          <a:prstGeom prst="bentArrow">
            <a:avLst>
              <a:gd fmla="val 19388" name="adj1"/>
              <a:gd fmla="val 25000" name="adj2"/>
              <a:gd fmla="val 25000" name="adj3"/>
              <a:gd fmla="val 43750" name="adj4"/>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a:off x="5104774" y="3758125"/>
            <a:ext cx="14469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zh-CN">
                <a:solidFill>
                  <a:schemeClr val="dk2"/>
                </a:solidFill>
              </a:rPr>
              <a:t>Human-like F</a:t>
            </a:r>
            <a:r>
              <a:rPr i="0" lang="zh-CN" sz="1400" u="none" cap="none" strike="noStrike">
                <a:solidFill>
                  <a:schemeClr val="dk2"/>
                </a:solidFill>
              </a:rPr>
              <a:t>acial </a:t>
            </a:r>
            <a:r>
              <a:rPr lang="zh-CN">
                <a:solidFill>
                  <a:schemeClr val="dk2"/>
                </a:solidFill>
              </a:rPr>
              <a:t>L</a:t>
            </a:r>
            <a:r>
              <a:rPr i="0" lang="zh-CN" sz="1400" u="none" cap="none" strike="noStrike">
                <a:solidFill>
                  <a:schemeClr val="dk2"/>
                </a:solidFill>
              </a:rPr>
              <a:t>andmark</a:t>
            </a:r>
            <a:endParaRPr i="0" sz="1400" u="none" cap="none" strike="noStrike">
              <a:solidFill>
                <a:schemeClr val="dk2"/>
              </a:solidFill>
            </a:endParaRPr>
          </a:p>
        </p:txBody>
      </p:sp>
      <p:sp>
        <p:nvSpPr>
          <p:cNvPr id="241" name="Google Shape;241;p23"/>
          <p:cNvSpPr/>
          <p:nvPr/>
        </p:nvSpPr>
        <p:spPr>
          <a:xfrm>
            <a:off x="7499850" y="3758125"/>
            <a:ext cx="12573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lang="zh-CN">
                <a:solidFill>
                  <a:schemeClr val="dk2"/>
                </a:solidFill>
              </a:rPr>
              <a:t>Human-like </a:t>
            </a:r>
            <a:endParaRPr>
              <a:solidFill>
                <a:schemeClr val="dk2"/>
              </a:solidFill>
            </a:endParaRPr>
          </a:p>
          <a:p>
            <a:pPr indent="0" lvl="0" marL="0" marR="0" rtl="0" algn="ctr">
              <a:lnSpc>
                <a:spcPct val="100000"/>
              </a:lnSpc>
              <a:spcBef>
                <a:spcPts val="0"/>
              </a:spcBef>
              <a:spcAft>
                <a:spcPts val="0"/>
              </a:spcAft>
              <a:buClr>
                <a:srgbClr val="000000"/>
              </a:buClr>
              <a:buSzPts val="1400"/>
              <a:buFont typeface="Arial"/>
              <a:buNone/>
            </a:pPr>
            <a:r>
              <a:rPr lang="zh-CN">
                <a:solidFill>
                  <a:schemeClr val="dk2"/>
                </a:solidFill>
              </a:rPr>
              <a:t>C</a:t>
            </a:r>
            <a:r>
              <a:rPr i="0" lang="zh-CN" sz="1400" u="none" cap="none" strike="noStrike">
                <a:solidFill>
                  <a:schemeClr val="dk2"/>
                </a:solidFill>
              </a:rPr>
              <a:t>haracter </a:t>
            </a:r>
            <a:r>
              <a:rPr lang="zh-CN">
                <a:solidFill>
                  <a:schemeClr val="dk2"/>
                </a:solidFill>
              </a:rPr>
              <a:t>F</a:t>
            </a:r>
            <a:r>
              <a:rPr i="0" lang="zh-CN" sz="1400" u="none" cap="none" strike="noStrike">
                <a:solidFill>
                  <a:schemeClr val="dk2"/>
                </a:solidFill>
              </a:rPr>
              <a:t>ace</a:t>
            </a:r>
            <a:endParaRPr i="0" sz="1400" u="none" cap="none" strike="noStrike">
              <a:solidFill>
                <a:schemeClr val="dk2"/>
              </a:solidFill>
            </a:endParaRPr>
          </a:p>
        </p:txBody>
      </p:sp>
      <p:sp>
        <p:nvSpPr>
          <p:cNvPr id="242" name="Google Shape;242;p23"/>
          <p:cNvSpPr/>
          <p:nvPr/>
        </p:nvSpPr>
        <p:spPr>
          <a:xfrm>
            <a:off x="6762950" y="39720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2"/>
              </a:solidFill>
            </a:endParaRPr>
          </a:p>
        </p:txBody>
      </p:sp>
      <p:sp>
        <p:nvSpPr>
          <p:cNvPr id="243" name="Google Shape;243;p23"/>
          <p:cNvSpPr/>
          <p:nvPr/>
        </p:nvSpPr>
        <p:spPr>
          <a:xfrm rot="1956424">
            <a:off x="4250583" y="3767165"/>
            <a:ext cx="475435" cy="277121"/>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2"/>
              </a:solidFill>
            </a:endParaRPr>
          </a:p>
        </p:txBody>
      </p:sp>
      <p:sp>
        <p:nvSpPr>
          <p:cNvPr id="244" name="Google Shape;244;p23"/>
          <p:cNvSpPr txBox="1"/>
          <p:nvPr>
            <p:ph type="title"/>
          </p:nvPr>
        </p:nvSpPr>
        <p:spPr>
          <a:xfrm>
            <a:off x="385375" y="292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General Process</a:t>
            </a:r>
            <a:endParaRPr/>
          </a:p>
        </p:txBody>
      </p:sp>
      <p:sp>
        <p:nvSpPr>
          <p:cNvPr id="245" name="Google Shape;245;p23"/>
          <p:cNvSpPr/>
          <p:nvPr/>
        </p:nvSpPr>
        <p:spPr>
          <a:xfrm>
            <a:off x="2742525" y="1115100"/>
            <a:ext cx="5796600" cy="1275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Human Face to Game Character (Unity)</a:t>
            </a:r>
            <a:endParaRPr/>
          </a:p>
        </p:txBody>
      </p:sp>
      <p:sp>
        <p:nvSpPr>
          <p:cNvPr id="251" name="Google Shape;251;p24"/>
          <p:cNvSpPr txBox="1"/>
          <p:nvPr>
            <p:ph idx="1" type="body"/>
          </p:nvPr>
        </p:nvSpPr>
        <p:spPr>
          <a:xfrm>
            <a:off x="819150" y="1644425"/>
            <a:ext cx="7505700" cy="2794200"/>
          </a:xfrm>
          <a:prstGeom prst="rect">
            <a:avLst/>
          </a:prstGeom>
        </p:spPr>
        <p:txBody>
          <a:bodyPr anchorCtr="0" anchor="t" bIns="0" lIns="91425" spcFirstLastPara="1" rIns="91425" wrap="square" tIns="91425">
            <a:noAutofit/>
          </a:bodyPr>
          <a:lstStyle/>
          <a:p>
            <a:pPr indent="0" lvl="0" marL="0" rtl="0" algn="l">
              <a:lnSpc>
                <a:spcPct val="100000"/>
              </a:lnSpc>
              <a:spcBef>
                <a:spcPts val="0"/>
              </a:spcBef>
              <a:spcAft>
                <a:spcPts val="0"/>
              </a:spcAft>
              <a:buNone/>
            </a:pPr>
            <a:r>
              <a:rPr lang="zh-CN" sz="2400"/>
              <a:t>We introduce a new method with</a:t>
            </a:r>
            <a:r>
              <a:rPr b="1" lang="zh-CN" sz="2400"/>
              <a:t> a 3D model including more details</a:t>
            </a:r>
            <a:endParaRPr b="1" sz="2400"/>
          </a:p>
          <a:p>
            <a:pPr indent="-381000" lvl="0" marL="914400" rtl="0" algn="l">
              <a:lnSpc>
                <a:spcPct val="100000"/>
              </a:lnSpc>
              <a:spcBef>
                <a:spcPts val="1600"/>
              </a:spcBef>
              <a:spcAft>
                <a:spcPts val="0"/>
              </a:spcAft>
              <a:buSzPts val="2400"/>
              <a:buChar char="-"/>
            </a:pPr>
            <a:r>
              <a:rPr lang="zh-CN" sz="2400"/>
              <a:t>Work in 3D unity enviroment.</a:t>
            </a:r>
            <a:endParaRPr sz="2400"/>
          </a:p>
          <a:p>
            <a:pPr indent="-381000" lvl="0" marL="914400" rtl="0" algn="l">
              <a:lnSpc>
                <a:spcPct val="100000"/>
              </a:lnSpc>
              <a:spcBef>
                <a:spcPts val="0"/>
              </a:spcBef>
              <a:spcAft>
                <a:spcPts val="0"/>
              </a:spcAft>
              <a:buSzPts val="2400"/>
              <a:buChar char="-"/>
            </a:pPr>
            <a:r>
              <a:rPr lang="zh-CN" sz="2400"/>
              <a:t> Consist of a Front-end(Python) &amp; a Back-end(Unity)</a:t>
            </a:r>
            <a:endParaRPr sz="2400"/>
          </a:p>
          <a:p>
            <a:pPr indent="0" lvl="0" marL="0" rtl="0" algn="l">
              <a:lnSpc>
                <a:spcPct val="100000"/>
              </a:lnSpc>
              <a:spcBef>
                <a:spcPts val="1600"/>
              </a:spcBef>
              <a:spcAft>
                <a:spcPts val="160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5"/>
          <p:cNvSpPr txBox="1"/>
          <p:nvPr>
            <p:ph type="title"/>
          </p:nvPr>
        </p:nvSpPr>
        <p:spPr>
          <a:xfrm rot="5400000">
            <a:off x="-84950" y="318125"/>
            <a:ext cx="1220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Demo</a:t>
            </a:r>
            <a:endParaRPr/>
          </a:p>
        </p:txBody>
      </p:sp>
      <p:pic>
        <p:nvPicPr>
          <p:cNvPr id="257" name="Google Shape;257;p25" title="th_demo1.mp4">
            <a:hlinkClick r:id="rId3"/>
          </p:cNvPr>
          <p:cNvPicPr preferRelativeResize="0"/>
          <p:nvPr/>
        </p:nvPicPr>
        <p:blipFill>
          <a:blip r:embed="rId4">
            <a:alphaModFix/>
          </a:blip>
          <a:stretch>
            <a:fillRect/>
          </a:stretch>
        </p:blipFill>
        <p:spPr>
          <a:xfrm>
            <a:off x="1002400" y="563163"/>
            <a:ext cx="7836797" cy="40171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6"/>
          <p:cNvSpPr/>
          <p:nvPr/>
        </p:nvSpPr>
        <p:spPr>
          <a:xfrm>
            <a:off x="262625" y="2493625"/>
            <a:ext cx="13074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chemeClr val="lt1"/>
                </a:solidFill>
              </a:rPr>
              <a:t>Human face</a:t>
            </a:r>
            <a:endParaRPr b="1" i="0" sz="1400" u="none" cap="none" strike="noStrike">
              <a:solidFill>
                <a:schemeClr val="lt1"/>
              </a:solidFill>
            </a:endParaRPr>
          </a:p>
        </p:txBody>
      </p:sp>
      <p:sp>
        <p:nvSpPr>
          <p:cNvPr id="263" name="Google Shape;263;p26"/>
          <p:cNvSpPr/>
          <p:nvPr/>
        </p:nvSpPr>
        <p:spPr>
          <a:xfrm>
            <a:off x="2532150" y="2493625"/>
            <a:ext cx="13632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chemeClr val="lt1"/>
                </a:solidFill>
              </a:rPr>
              <a:t>Human facial landmark</a:t>
            </a:r>
            <a:endParaRPr b="1" i="0" sz="1400" u="none" cap="none" strike="noStrike">
              <a:solidFill>
                <a:schemeClr val="lt1"/>
              </a:solidFill>
            </a:endParaRPr>
          </a:p>
        </p:txBody>
      </p:sp>
      <p:sp>
        <p:nvSpPr>
          <p:cNvPr id="264" name="Google Shape;264;p26"/>
          <p:cNvSpPr/>
          <p:nvPr/>
        </p:nvSpPr>
        <p:spPr>
          <a:xfrm>
            <a:off x="5104775" y="2493625"/>
            <a:ext cx="16581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chemeClr val="lt1"/>
                </a:solidFill>
              </a:rPr>
              <a:t>Game </a:t>
            </a:r>
            <a:r>
              <a:rPr b="1" lang="zh-CN">
                <a:solidFill>
                  <a:schemeClr val="lt1"/>
                </a:solidFill>
              </a:rPr>
              <a:t>C</a:t>
            </a:r>
            <a:r>
              <a:rPr b="1" i="0" lang="zh-CN" sz="1400" u="none" cap="none" strike="noStrike">
                <a:solidFill>
                  <a:schemeClr val="lt1"/>
                </a:solidFill>
              </a:rPr>
              <a:t>haracter </a:t>
            </a:r>
            <a:r>
              <a:rPr b="1" lang="zh-CN">
                <a:solidFill>
                  <a:schemeClr val="lt1"/>
                </a:solidFill>
              </a:rPr>
              <a:t>F</a:t>
            </a:r>
            <a:r>
              <a:rPr b="1" i="0" lang="zh-CN" sz="1400" u="none" cap="none" strike="noStrike">
                <a:solidFill>
                  <a:schemeClr val="lt1"/>
                </a:solidFill>
              </a:rPr>
              <a:t>acial </a:t>
            </a:r>
            <a:r>
              <a:rPr b="1" lang="zh-CN">
                <a:solidFill>
                  <a:schemeClr val="lt1"/>
                </a:solidFill>
              </a:rPr>
              <a:t>L</a:t>
            </a:r>
            <a:r>
              <a:rPr b="1" i="0" lang="zh-CN" sz="1400" u="none" cap="none" strike="noStrike">
                <a:solidFill>
                  <a:schemeClr val="lt1"/>
                </a:solidFill>
              </a:rPr>
              <a:t>andmark</a:t>
            </a:r>
            <a:endParaRPr b="1" i="0" sz="1400" u="none" cap="none" strike="noStrike">
              <a:solidFill>
                <a:schemeClr val="lt1"/>
              </a:solidFill>
            </a:endParaRPr>
          </a:p>
        </p:txBody>
      </p:sp>
      <p:sp>
        <p:nvSpPr>
          <p:cNvPr id="265" name="Google Shape;265;p26"/>
          <p:cNvSpPr/>
          <p:nvPr/>
        </p:nvSpPr>
        <p:spPr>
          <a:xfrm>
            <a:off x="7499850" y="2493625"/>
            <a:ext cx="12573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zh-CN">
                <a:solidFill>
                  <a:schemeClr val="lt1"/>
                </a:solidFill>
              </a:rPr>
              <a:t>C</a:t>
            </a:r>
            <a:r>
              <a:rPr b="1" i="0" lang="zh-CN" sz="1400" u="none" cap="none" strike="noStrike">
                <a:solidFill>
                  <a:schemeClr val="lt1"/>
                </a:solidFill>
              </a:rPr>
              <a:t>haracter </a:t>
            </a:r>
            <a:r>
              <a:rPr b="1" lang="zh-CN">
                <a:solidFill>
                  <a:schemeClr val="lt1"/>
                </a:solidFill>
              </a:rPr>
              <a:t>F</a:t>
            </a:r>
            <a:r>
              <a:rPr b="1" i="0" lang="zh-CN" sz="1400" u="none" cap="none" strike="noStrike">
                <a:solidFill>
                  <a:schemeClr val="lt1"/>
                </a:solidFill>
              </a:rPr>
              <a:t>ace</a:t>
            </a:r>
            <a:endParaRPr b="1" i="0" sz="1400" u="none" cap="none" strike="noStrike">
              <a:solidFill>
                <a:schemeClr val="lt1"/>
              </a:solidFill>
            </a:endParaRPr>
          </a:p>
        </p:txBody>
      </p:sp>
      <p:sp>
        <p:nvSpPr>
          <p:cNvPr id="266" name="Google Shape;266;p26"/>
          <p:cNvSpPr/>
          <p:nvPr/>
        </p:nvSpPr>
        <p:spPr>
          <a:xfrm>
            <a:off x="1830138"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endParaRPr>
          </a:p>
        </p:txBody>
      </p:sp>
      <p:sp>
        <p:nvSpPr>
          <p:cNvPr id="267" name="Google Shape;267;p26"/>
          <p:cNvSpPr/>
          <p:nvPr/>
        </p:nvSpPr>
        <p:spPr>
          <a:xfrm>
            <a:off x="4279100"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6"/>
          <p:cNvSpPr/>
          <p:nvPr/>
        </p:nvSpPr>
        <p:spPr>
          <a:xfrm>
            <a:off x="6915350"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6"/>
          <p:cNvSpPr/>
          <p:nvPr/>
        </p:nvSpPr>
        <p:spPr>
          <a:xfrm>
            <a:off x="5776882" y="1176325"/>
            <a:ext cx="1446900" cy="650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zh-CN">
                <a:solidFill>
                  <a:schemeClr val="dk2"/>
                </a:solidFill>
              </a:rPr>
              <a:t>G</a:t>
            </a:r>
            <a:r>
              <a:rPr i="0" lang="zh-CN" sz="1400" u="none" cap="none" strike="noStrike">
                <a:solidFill>
                  <a:schemeClr val="dk2"/>
                </a:solidFill>
              </a:rPr>
              <a:t>ame </a:t>
            </a:r>
            <a:r>
              <a:rPr lang="zh-CN">
                <a:solidFill>
                  <a:schemeClr val="dk2"/>
                </a:solidFill>
              </a:rPr>
              <a:t>C</a:t>
            </a:r>
            <a:r>
              <a:rPr i="0" lang="zh-CN" sz="1400" u="none" cap="none" strike="noStrike">
                <a:solidFill>
                  <a:schemeClr val="dk2"/>
                </a:solidFill>
              </a:rPr>
              <a:t>haracter </a:t>
            </a:r>
            <a:r>
              <a:rPr lang="zh-CN">
                <a:solidFill>
                  <a:schemeClr val="dk2"/>
                </a:solidFill>
              </a:rPr>
              <a:t>M</a:t>
            </a:r>
            <a:r>
              <a:rPr i="0" lang="zh-CN" sz="1400" u="none" cap="none" strike="noStrike">
                <a:solidFill>
                  <a:schemeClr val="dk2"/>
                </a:solidFill>
              </a:rPr>
              <a:t>odel</a:t>
            </a:r>
            <a:endParaRPr i="0" sz="1400" u="none" cap="none" strike="noStrike">
              <a:solidFill>
                <a:schemeClr val="dk2"/>
              </a:solidFill>
            </a:endParaRPr>
          </a:p>
        </p:txBody>
      </p:sp>
      <p:sp>
        <p:nvSpPr>
          <p:cNvPr id="270" name="Google Shape;270;p26"/>
          <p:cNvSpPr/>
          <p:nvPr/>
        </p:nvSpPr>
        <p:spPr>
          <a:xfrm rot="5400000">
            <a:off x="7446601" y="1363392"/>
            <a:ext cx="909600" cy="926100"/>
          </a:xfrm>
          <a:prstGeom prst="bentArrow">
            <a:avLst>
              <a:gd fmla="val 19388" name="adj1"/>
              <a:gd fmla="val 25000" name="adj2"/>
              <a:gd fmla="val 25000" name="adj3"/>
              <a:gd fmla="val 43750" name="adj4"/>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6"/>
          <p:cNvSpPr/>
          <p:nvPr/>
        </p:nvSpPr>
        <p:spPr>
          <a:xfrm>
            <a:off x="3991523" y="1221787"/>
            <a:ext cx="965400" cy="650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zh-CN" sz="1400" u="none" cap="none" strike="noStrike">
                <a:solidFill>
                  <a:schemeClr val="dk2"/>
                </a:solidFill>
              </a:rPr>
              <a:t>Mapping </a:t>
            </a:r>
            <a:r>
              <a:rPr lang="zh-CN">
                <a:solidFill>
                  <a:schemeClr val="dk2"/>
                </a:solidFill>
              </a:rPr>
              <a:t>F</a:t>
            </a:r>
            <a:r>
              <a:rPr i="0" lang="zh-CN" sz="1400" u="none" cap="none" strike="noStrike">
                <a:solidFill>
                  <a:schemeClr val="dk2"/>
                </a:solidFill>
              </a:rPr>
              <a:t>unction</a:t>
            </a:r>
            <a:endParaRPr i="0" sz="1400" u="none" cap="none" strike="noStrike">
              <a:solidFill>
                <a:schemeClr val="dk2"/>
              </a:solidFill>
            </a:endParaRPr>
          </a:p>
        </p:txBody>
      </p:sp>
      <p:sp>
        <p:nvSpPr>
          <p:cNvPr id="272" name="Google Shape;272;p26"/>
          <p:cNvSpPr/>
          <p:nvPr/>
        </p:nvSpPr>
        <p:spPr>
          <a:xfrm>
            <a:off x="5188764" y="136277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2"/>
              </a:solidFill>
            </a:endParaRPr>
          </a:p>
        </p:txBody>
      </p:sp>
      <p:sp>
        <p:nvSpPr>
          <p:cNvPr id="273" name="Google Shape;273;p26"/>
          <p:cNvSpPr/>
          <p:nvPr/>
        </p:nvSpPr>
        <p:spPr>
          <a:xfrm>
            <a:off x="2974095" y="1323520"/>
            <a:ext cx="909600" cy="926100"/>
          </a:xfrm>
          <a:prstGeom prst="bentArrow">
            <a:avLst>
              <a:gd fmla="val 19388" name="adj1"/>
              <a:gd fmla="val 25000" name="adj2"/>
              <a:gd fmla="val 25000" name="adj3"/>
              <a:gd fmla="val 43750" name="adj4"/>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6"/>
          <p:cNvSpPr/>
          <p:nvPr/>
        </p:nvSpPr>
        <p:spPr>
          <a:xfrm>
            <a:off x="5104774" y="3758125"/>
            <a:ext cx="14469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zh-CN">
                <a:solidFill>
                  <a:schemeClr val="dk2"/>
                </a:solidFill>
              </a:rPr>
              <a:t>Human-like F</a:t>
            </a:r>
            <a:r>
              <a:rPr i="0" lang="zh-CN" sz="1400" u="none" cap="none" strike="noStrike">
                <a:solidFill>
                  <a:schemeClr val="dk2"/>
                </a:solidFill>
              </a:rPr>
              <a:t>acial </a:t>
            </a:r>
            <a:r>
              <a:rPr lang="zh-CN">
                <a:solidFill>
                  <a:schemeClr val="dk2"/>
                </a:solidFill>
              </a:rPr>
              <a:t>L</a:t>
            </a:r>
            <a:r>
              <a:rPr i="0" lang="zh-CN" sz="1400" u="none" cap="none" strike="noStrike">
                <a:solidFill>
                  <a:schemeClr val="dk2"/>
                </a:solidFill>
              </a:rPr>
              <a:t>andmark</a:t>
            </a:r>
            <a:endParaRPr i="0" sz="1400" u="none" cap="none" strike="noStrike">
              <a:solidFill>
                <a:schemeClr val="dk2"/>
              </a:solidFill>
            </a:endParaRPr>
          </a:p>
        </p:txBody>
      </p:sp>
      <p:sp>
        <p:nvSpPr>
          <p:cNvPr id="275" name="Google Shape;275;p26"/>
          <p:cNvSpPr/>
          <p:nvPr/>
        </p:nvSpPr>
        <p:spPr>
          <a:xfrm>
            <a:off x="7499850" y="3758125"/>
            <a:ext cx="12573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lang="zh-CN">
                <a:solidFill>
                  <a:schemeClr val="dk2"/>
                </a:solidFill>
              </a:rPr>
              <a:t>Human-like </a:t>
            </a:r>
            <a:endParaRPr>
              <a:solidFill>
                <a:schemeClr val="dk2"/>
              </a:solidFill>
            </a:endParaRPr>
          </a:p>
          <a:p>
            <a:pPr indent="0" lvl="0" marL="0" marR="0" rtl="0" algn="ctr">
              <a:lnSpc>
                <a:spcPct val="100000"/>
              </a:lnSpc>
              <a:spcBef>
                <a:spcPts val="0"/>
              </a:spcBef>
              <a:spcAft>
                <a:spcPts val="0"/>
              </a:spcAft>
              <a:buClr>
                <a:srgbClr val="000000"/>
              </a:buClr>
              <a:buSzPts val="1400"/>
              <a:buFont typeface="Arial"/>
              <a:buNone/>
            </a:pPr>
            <a:r>
              <a:rPr lang="zh-CN">
                <a:solidFill>
                  <a:schemeClr val="dk2"/>
                </a:solidFill>
              </a:rPr>
              <a:t>C</a:t>
            </a:r>
            <a:r>
              <a:rPr i="0" lang="zh-CN" sz="1400" u="none" cap="none" strike="noStrike">
                <a:solidFill>
                  <a:schemeClr val="dk2"/>
                </a:solidFill>
              </a:rPr>
              <a:t>haracter </a:t>
            </a:r>
            <a:r>
              <a:rPr lang="zh-CN">
                <a:solidFill>
                  <a:schemeClr val="dk2"/>
                </a:solidFill>
              </a:rPr>
              <a:t>F</a:t>
            </a:r>
            <a:r>
              <a:rPr i="0" lang="zh-CN" sz="1400" u="none" cap="none" strike="noStrike">
                <a:solidFill>
                  <a:schemeClr val="dk2"/>
                </a:solidFill>
              </a:rPr>
              <a:t>ace</a:t>
            </a:r>
            <a:endParaRPr i="0" sz="1400" u="none" cap="none" strike="noStrike">
              <a:solidFill>
                <a:schemeClr val="dk2"/>
              </a:solidFill>
            </a:endParaRPr>
          </a:p>
        </p:txBody>
      </p:sp>
      <p:sp>
        <p:nvSpPr>
          <p:cNvPr id="276" name="Google Shape;276;p26"/>
          <p:cNvSpPr/>
          <p:nvPr/>
        </p:nvSpPr>
        <p:spPr>
          <a:xfrm>
            <a:off x="6762950" y="39720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2"/>
              </a:solidFill>
            </a:endParaRPr>
          </a:p>
        </p:txBody>
      </p:sp>
      <p:sp>
        <p:nvSpPr>
          <p:cNvPr id="277" name="Google Shape;277;p26"/>
          <p:cNvSpPr/>
          <p:nvPr/>
        </p:nvSpPr>
        <p:spPr>
          <a:xfrm rot="1956424">
            <a:off x="4250583" y="3767165"/>
            <a:ext cx="475435" cy="277121"/>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2"/>
              </a:solidFill>
            </a:endParaRPr>
          </a:p>
        </p:txBody>
      </p:sp>
      <p:sp>
        <p:nvSpPr>
          <p:cNvPr id="278" name="Google Shape;278;p26"/>
          <p:cNvSpPr txBox="1"/>
          <p:nvPr>
            <p:ph type="title"/>
          </p:nvPr>
        </p:nvSpPr>
        <p:spPr>
          <a:xfrm>
            <a:off x="385375" y="597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General Process</a:t>
            </a:r>
            <a:endParaRPr/>
          </a:p>
        </p:txBody>
      </p:sp>
      <p:sp>
        <p:nvSpPr>
          <p:cNvPr id="279" name="Google Shape;279;p26"/>
          <p:cNvSpPr/>
          <p:nvPr/>
        </p:nvSpPr>
        <p:spPr>
          <a:xfrm>
            <a:off x="4159100" y="2296950"/>
            <a:ext cx="4675800" cy="103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Human Face to Game Character (Machine Learning)</a:t>
            </a:r>
            <a:endParaRPr/>
          </a:p>
        </p:txBody>
      </p:sp>
      <p:sp>
        <p:nvSpPr>
          <p:cNvPr id="285" name="Google Shape;285;p27"/>
          <p:cNvSpPr/>
          <p:nvPr/>
        </p:nvSpPr>
        <p:spPr>
          <a:xfrm>
            <a:off x="2164963" y="22481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7"/>
          <p:cNvGrpSpPr/>
          <p:nvPr/>
        </p:nvGrpSpPr>
        <p:grpSpPr>
          <a:xfrm>
            <a:off x="502225" y="1957150"/>
            <a:ext cx="2086800" cy="1516975"/>
            <a:chOff x="502225" y="1957150"/>
            <a:chExt cx="2086800" cy="1516975"/>
          </a:xfrm>
        </p:grpSpPr>
        <p:sp>
          <p:nvSpPr>
            <p:cNvPr id="287" name="Google Shape;287;p27"/>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txBox="1"/>
            <p:nvPr/>
          </p:nvSpPr>
          <p:spPr>
            <a:xfrm>
              <a:off x="1152025" y="211832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zh-CN" sz="800">
                  <a:solidFill>
                    <a:srgbClr val="A72A1E"/>
                  </a:solidFill>
                  <a:latin typeface="Roboto"/>
                  <a:ea typeface="Roboto"/>
                  <a:cs typeface="Roboto"/>
                  <a:sym typeface="Roboto"/>
                </a:rPr>
                <a:t>Step 1</a:t>
              </a:r>
              <a:endParaRPr b="1" sz="800">
                <a:solidFill>
                  <a:srgbClr val="A72A1E"/>
                </a:solidFill>
                <a:latin typeface="Roboto"/>
                <a:ea typeface="Roboto"/>
                <a:cs typeface="Roboto"/>
                <a:sym typeface="Roboto"/>
              </a:endParaRPr>
            </a:p>
          </p:txBody>
        </p:sp>
        <p:sp>
          <p:nvSpPr>
            <p:cNvPr id="289" name="Google Shape;289;p27"/>
            <p:cNvSpPr txBox="1"/>
            <p:nvPr/>
          </p:nvSpPr>
          <p:spPr>
            <a:xfrm>
              <a:off x="502225" y="2736725"/>
              <a:ext cx="20868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CN">
                  <a:solidFill>
                    <a:srgbClr val="A72A1E"/>
                  </a:solidFill>
                  <a:latin typeface="Calibri"/>
                  <a:ea typeface="Calibri"/>
                  <a:cs typeface="Calibri"/>
                  <a:sym typeface="Calibri"/>
                </a:rPr>
                <a:t>Build a model that detect game character face position and landmark.</a:t>
              </a:r>
              <a:endParaRPr>
                <a:solidFill>
                  <a:srgbClr val="A72A1E"/>
                </a:solidFill>
                <a:latin typeface="Roboto"/>
                <a:ea typeface="Roboto"/>
                <a:cs typeface="Roboto"/>
                <a:sym typeface="Roboto"/>
              </a:endParaRPr>
            </a:p>
          </p:txBody>
        </p:sp>
      </p:grpSp>
      <p:grpSp>
        <p:nvGrpSpPr>
          <p:cNvPr id="290" name="Google Shape;290;p27"/>
          <p:cNvGrpSpPr/>
          <p:nvPr/>
        </p:nvGrpSpPr>
        <p:grpSpPr>
          <a:xfrm>
            <a:off x="2577925" y="1957150"/>
            <a:ext cx="2137200" cy="1516975"/>
            <a:chOff x="2577925" y="1957150"/>
            <a:chExt cx="2137200" cy="1516975"/>
          </a:xfrm>
        </p:grpSpPr>
        <p:sp>
          <p:nvSpPr>
            <p:cNvPr id="291" name="Google Shape;291;p27"/>
            <p:cNvSpPr/>
            <p:nvPr/>
          </p:nvSpPr>
          <p:spPr>
            <a:xfrm>
              <a:off x="3256823"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58585"/>
                </a:solidFill>
              </a:endParaRPr>
            </a:p>
          </p:txBody>
        </p:sp>
        <p:sp>
          <p:nvSpPr>
            <p:cNvPr id="292" name="Google Shape;292;p27"/>
            <p:cNvSpPr txBox="1"/>
            <p:nvPr/>
          </p:nvSpPr>
          <p:spPr>
            <a:xfrm>
              <a:off x="2577925" y="2736725"/>
              <a:ext cx="2137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CN">
                  <a:solidFill>
                    <a:srgbClr val="858585"/>
                  </a:solidFill>
                  <a:latin typeface="Calibri"/>
                  <a:ea typeface="Calibri"/>
                  <a:cs typeface="Calibri"/>
                  <a:sym typeface="Calibri"/>
                </a:rPr>
                <a:t>Use the model to generate a large dataset of (game character face, landmark) pair.</a:t>
              </a:r>
              <a:endParaRPr>
                <a:solidFill>
                  <a:srgbClr val="858585"/>
                </a:solidFill>
                <a:latin typeface="Roboto"/>
                <a:ea typeface="Roboto"/>
                <a:cs typeface="Roboto"/>
                <a:sym typeface="Roboto"/>
              </a:endParaRPr>
            </a:p>
          </p:txBody>
        </p:sp>
        <p:sp>
          <p:nvSpPr>
            <p:cNvPr id="293" name="Google Shape;293;p27"/>
            <p:cNvSpPr txBox="1"/>
            <p:nvPr/>
          </p:nvSpPr>
          <p:spPr>
            <a:xfrm>
              <a:off x="3256825" y="211832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zh-CN" sz="800">
                  <a:solidFill>
                    <a:srgbClr val="858585"/>
                  </a:solidFill>
                  <a:latin typeface="Roboto"/>
                  <a:ea typeface="Roboto"/>
                  <a:cs typeface="Roboto"/>
                  <a:sym typeface="Roboto"/>
                </a:rPr>
                <a:t>Step 2</a:t>
              </a:r>
              <a:endParaRPr b="1" sz="800">
                <a:solidFill>
                  <a:srgbClr val="858585"/>
                </a:solidFill>
                <a:latin typeface="Roboto"/>
                <a:ea typeface="Roboto"/>
                <a:cs typeface="Roboto"/>
                <a:sym typeface="Roboto"/>
              </a:endParaRPr>
            </a:p>
          </p:txBody>
        </p:sp>
      </p:grpSp>
      <p:grpSp>
        <p:nvGrpSpPr>
          <p:cNvPr id="294" name="Google Shape;294;p27"/>
          <p:cNvGrpSpPr/>
          <p:nvPr/>
        </p:nvGrpSpPr>
        <p:grpSpPr>
          <a:xfrm>
            <a:off x="4781398" y="1957150"/>
            <a:ext cx="2137200" cy="1516975"/>
            <a:chOff x="4781398" y="1957150"/>
            <a:chExt cx="2137200" cy="1516975"/>
          </a:xfrm>
        </p:grpSpPr>
        <p:sp>
          <p:nvSpPr>
            <p:cNvPr id="295" name="Google Shape;295;p27"/>
            <p:cNvSpPr/>
            <p:nvPr/>
          </p:nvSpPr>
          <p:spPr>
            <a:xfrm>
              <a:off x="5338808" y="1957150"/>
              <a:ext cx="594300" cy="594300"/>
            </a:xfrm>
            <a:prstGeom prst="ellipse">
              <a:avLst/>
            </a:prstGeom>
            <a:noFill/>
            <a:ln cap="flat" cmpd="sng" w="38100">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944A1"/>
                </a:solidFill>
              </a:endParaRPr>
            </a:p>
          </p:txBody>
        </p:sp>
        <p:sp>
          <p:nvSpPr>
            <p:cNvPr id="296" name="Google Shape;296;p27"/>
            <p:cNvSpPr txBox="1"/>
            <p:nvPr/>
          </p:nvSpPr>
          <p:spPr>
            <a:xfrm>
              <a:off x="4781398" y="2736725"/>
              <a:ext cx="2137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CN">
                  <a:solidFill>
                    <a:srgbClr val="0944A1"/>
                  </a:solidFill>
                  <a:latin typeface="Calibri"/>
                  <a:ea typeface="Calibri"/>
                  <a:cs typeface="Calibri"/>
                  <a:sym typeface="Calibri"/>
                </a:rPr>
                <a:t>Use the dataset generated in step 2 to train a generative model that translate game character landmark to game character face.</a:t>
              </a:r>
              <a:endParaRPr>
                <a:solidFill>
                  <a:srgbClr val="0944A1"/>
                </a:solidFill>
                <a:latin typeface="Roboto"/>
                <a:ea typeface="Roboto"/>
                <a:cs typeface="Roboto"/>
                <a:sym typeface="Roboto"/>
              </a:endParaRPr>
            </a:p>
          </p:txBody>
        </p:sp>
        <p:sp>
          <p:nvSpPr>
            <p:cNvPr id="297" name="Google Shape;297;p27"/>
            <p:cNvSpPr txBox="1"/>
            <p:nvPr/>
          </p:nvSpPr>
          <p:spPr>
            <a:xfrm>
              <a:off x="5338800" y="211832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zh-CN" sz="800">
                  <a:solidFill>
                    <a:srgbClr val="0944A1"/>
                  </a:solidFill>
                  <a:latin typeface="Roboto"/>
                  <a:ea typeface="Roboto"/>
                  <a:cs typeface="Roboto"/>
                  <a:sym typeface="Roboto"/>
                </a:rPr>
                <a:t>Step 3</a:t>
              </a:r>
              <a:endParaRPr b="1" sz="800">
                <a:solidFill>
                  <a:srgbClr val="0944A1"/>
                </a:solidFill>
                <a:latin typeface="Roboto"/>
                <a:ea typeface="Roboto"/>
                <a:cs typeface="Roboto"/>
                <a:sym typeface="Roboto"/>
              </a:endParaRPr>
            </a:p>
          </p:txBody>
        </p:sp>
      </p:grpSp>
      <p:grpSp>
        <p:nvGrpSpPr>
          <p:cNvPr id="298" name="Google Shape;298;p27"/>
          <p:cNvGrpSpPr/>
          <p:nvPr/>
        </p:nvGrpSpPr>
        <p:grpSpPr>
          <a:xfrm>
            <a:off x="6823375" y="1957150"/>
            <a:ext cx="1983000" cy="1516975"/>
            <a:chOff x="6823375" y="1957150"/>
            <a:chExt cx="1983000" cy="1516975"/>
          </a:xfrm>
        </p:grpSpPr>
        <p:sp>
          <p:nvSpPr>
            <p:cNvPr id="299" name="Google Shape;299;p27"/>
            <p:cNvSpPr/>
            <p:nvPr/>
          </p:nvSpPr>
          <p:spPr>
            <a:xfrm>
              <a:off x="7420786" y="1957150"/>
              <a:ext cx="594300" cy="594300"/>
            </a:xfrm>
            <a:prstGeom prst="ellipse">
              <a:avLst/>
            </a:prstGeom>
            <a:noFill/>
            <a:ln cap="flat" cmpd="sng" w="38100">
              <a:solidFill>
                <a:srgbClr val="0856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85631"/>
                </a:solidFill>
              </a:endParaRPr>
            </a:p>
          </p:txBody>
        </p:sp>
        <p:sp>
          <p:nvSpPr>
            <p:cNvPr id="300" name="Google Shape;300;p27"/>
            <p:cNvSpPr txBox="1"/>
            <p:nvPr/>
          </p:nvSpPr>
          <p:spPr>
            <a:xfrm>
              <a:off x="6823375" y="2736725"/>
              <a:ext cx="19830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CN">
                  <a:solidFill>
                    <a:srgbClr val="085631"/>
                  </a:solidFill>
                  <a:latin typeface="Calibri"/>
                  <a:ea typeface="Calibri"/>
                  <a:cs typeface="Calibri"/>
                  <a:sym typeface="Calibri"/>
                </a:rPr>
                <a:t>Map the human face landmark to game character face landmark.</a:t>
              </a:r>
              <a:endParaRPr>
                <a:solidFill>
                  <a:srgbClr val="085631"/>
                </a:solidFill>
                <a:latin typeface="Roboto"/>
                <a:ea typeface="Roboto"/>
                <a:cs typeface="Roboto"/>
                <a:sym typeface="Roboto"/>
              </a:endParaRPr>
            </a:p>
          </p:txBody>
        </p:sp>
        <p:sp>
          <p:nvSpPr>
            <p:cNvPr id="301" name="Google Shape;301;p27"/>
            <p:cNvSpPr txBox="1"/>
            <p:nvPr/>
          </p:nvSpPr>
          <p:spPr>
            <a:xfrm>
              <a:off x="7420775" y="211832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zh-CN" sz="800">
                  <a:solidFill>
                    <a:srgbClr val="085631"/>
                  </a:solidFill>
                  <a:latin typeface="Roboto"/>
                  <a:ea typeface="Roboto"/>
                  <a:cs typeface="Roboto"/>
                  <a:sym typeface="Roboto"/>
                </a:rPr>
                <a:t>Step 4</a:t>
              </a:r>
              <a:endParaRPr b="1" sz="800">
                <a:solidFill>
                  <a:srgbClr val="085631"/>
                </a:solidFill>
                <a:latin typeface="Roboto"/>
                <a:ea typeface="Roboto"/>
                <a:cs typeface="Roboto"/>
                <a:sym typeface="Roboto"/>
              </a:endParaRPr>
            </a:p>
          </p:txBody>
        </p:sp>
      </p:grpSp>
      <p:sp>
        <p:nvSpPr>
          <p:cNvPr id="302" name="Google Shape;302;p27"/>
          <p:cNvSpPr/>
          <p:nvPr/>
        </p:nvSpPr>
        <p:spPr>
          <a:xfrm>
            <a:off x="4337175"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6419150" y="2248113"/>
            <a:ext cx="594300" cy="369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Demo</a:t>
            </a:r>
            <a:endParaRPr/>
          </a:p>
        </p:txBody>
      </p:sp>
      <p:pic>
        <p:nvPicPr>
          <p:cNvPr id="309" name="Google Shape;309;p28"/>
          <p:cNvPicPr preferRelativeResize="0"/>
          <p:nvPr/>
        </p:nvPicPr>
        <p:blipFill>
          <a:blip r:embed="rId3">
            <a:alphaModFix/>
          </a:blip>
          <a:stretch>
            <a:fillRect/>
          </a:stretch>
        </p:blipFill>
        <p:spPr>
          <a:xfrm>
            <a:off x="3568625" y="590513"/>
            <a:ext cx="1914525" cy="2390775"/>
          </a:xfrm>
          <a:prstGeom prst="rect">
            <a:avLst/>
          </a:prstGeom>
          <a:noFill/>
          <a:ln>
            <a:noFill/>
          </a:ln>
        </p:spPr>
      </p:pic>
      <p:pic>
        <p:nvPicPr>
          <p:cNvPr id="310" name="Google Shape;310;p28"/>
          <p:cNvPicPr preferRelativeResize="0"/>
          <p:nvPr/>
        </p:nvPicPr>
        <p:blipFill>
          <a:blip r:embed="rId4">
            <a:alphaModFix/>
          </a:blip>
          <a:stretch>
            <a:fillRect/>
          </a:stretch>
        </p:blipFill>
        <p:spPr>
          <a:xfrm>
            <a:off x="1111850" y="3076925"/>
            <a:ext cx="2828925" cy="1619250"/>
          </a:xfrm>
          <a:prstGeom prst="rect">
            <a:avLst/>
          </a:prstGeom>
          <a:noFill/>
          <a:ln>
            <a:noFill/>
          </a:ln>
        </p:spPr>
      </p:pic>
      <p:pic>
        <p:nvPicPr>
          <p:cNvPr id="311" name="Google Shape;311;p28"/>
          <p:cNvPicPr preferRelativeResize="0"/>
          <p:nvPr/>
        </p:nvPicPr>
        <p:blipFill>
          <a:blip r:embed="rId5">
            <a:alphaModFix/>
          </a:blip>
          <a:stretch>
            <a:fillRect/>
          </a:stretch>
        </p:blipFill>
        <p:spPr>
          <a:xfrm>
            <a:off x="5826350" y="812325"/>
            <a:ext cx="2705100" cy="1695450"/>
          </a:xfrm>
          <a:prstGeom prst="rect">
            <a:avLst/>
          </a:prstGeom>
          <a:noFill/>
          <a:ln>
            <a:noFill/>
          </a:ln>
        </p:spPr>
      </p:pic>
      <p:pic>
        <p:nvPicPr>
          <p:cNvPr id="312" name="Google Shape;312;p28"/>
          <p:cNvPicPr preferRelativeResize="0"/>
          <p:nvPr/>
        </p:nvPicPr>
        <p:blipFill>
          <a:blip r:embed="rId6">
            <a:alphaModFix/>
          </a:blip>
          <a:stretch>
            <a:fillRect/>
          </a:stretch>
        </p:blipFill>
        <p:spPr>
          <a:xfrm>
            <a:off x="5269675" y="3034050"/>
            <a:ext cx="2686050" cy="1704975"/>
          </a:xfrm>
          <a:prstGeom prst="rect">
            <a:avLst/>
          </a:prstGeom>
          <a:noFill/>
          <a:ln>
            <a:noFill/>
          </a:ln>
        </p:spPr>
      </p:pic>
      <p:pic>
        <p:nvPicPr>
          <p:cNvPr id="313" name="Google Shape;313;p28"/>
          <p:cNvPicPr preferRelativeResize="0"/>
          <p:nvPr/>
        </p:nvPicPr>
        <p:blipFill>
          <a:blip r:embed="rId7">
            <a:alphaModFix/>
          </a:blip>
          <a:stretch>
            <a:fillRect/>
          </a:stretch>
        </p:blipFill>
        <p:spPr>
          <a:xfrm>
            <a:off x="816075" y="1558600"/>
            <a:ext cx="2409346" cy="1266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Human Face to Game Character (Machine Learning)</a:t>
            </a:r>
            <a:endParaRPr/>
          </a:p>
        </p:txBody>
      </p:sp>
      <p:sp>
        <p:nvSpPr>
          <p:cNvPr id="319" name="Google Shape;319;p29"/>
          <p:cNvSpPr txBox="1"/>
          <p:nvPr>
            <p:ph idx="1" type="body"/>
          </p:nvPr>
        </p:nvSpPr>
        <p:spPr>
          <a:xfrm>
            <a:off x="819150" y="1542225"/>
            <a:ext cx="7505700" cy="289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1800"/>
              <a:t>Advantages</a:t>
            </a:r>
            <a:endParaRPr sz="1800"/>
          </a:p>
          <a:p>
            <a:pPr indent="-342900" lvl="1" marL="914400" rtl="0" algn="l">
              <a:spcBef>
                <a:spcPts val="0"/>
              </a:spcBef>
              <a:spcAft>
                <a:spcPts val="0"/>
              </a:spcAft>
              <a:buSzPts val="1800"/>
              <a:buChar char="○"/>
            </a:pPr>
            <a:r>
              <a:rPr lang="zh-CN" sz="1800"/>
              <a:t>Do not need to build 3D model which need efforts and domain knowledge.</a:t>
            </a:r>
            <a:br>
              <a:rPr lang="zh-CN" sz="1800"/>
            </a:br>
            <a:endParaRPr sz="1800"/>
          </a:p>
          <a:p>
            <a:pPr indent="-342900" lvl="0" marL="457200" rtl="0" algn="l">
              <a:spcBef>
                <a:spcPts val="0"/>
              </a:spcBef>
              <a:spcAft>
                <a:spcPts val="0"/>
              </a:spcAft>
              <a:buSzPts val="1800"/>
              <a:buChar char="●"/>
            </a:pPr>
            <a:r>
              <a:rPr lang="zh-CN" sz="1800"/>
              <a:t>Disadvantages</a:t>
            </a:r>
            <a:endParaRPr sz="1800"/>
          </a:p>
          <a:p>
            <a:pPr indent="-342900" lvl="1" marL="914400" rtl="0" algn="l">
              <a:spcBef>
                <a:spcPts val="0"/>
              </a:spcBef>
              <a:spcAft>
                <a:spcPts val="0"/>
              </a:spcAft>
              <a:buSzPts val="1800"/>
              <a:buChar char="○"/>
            </a:pPr>
            <a:r>
              <a:rPr lang="zh-CN" sz="1800"/>
              <a:t>Need to label a few hundreds of picture as training set.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B0000"/>
            </a:gs>
            <a:gs pos="100000">
              <a:srgbClr val="540303"/>
            </a:gs>
          </a:gsLst>
          <a:path path="circle">
            <a:fillToRect b="50%" l="50%" r="50%" t="50%"/>
          </a:path>
          <a:tileRect/>
        </a:gradFill>
      </p:bgPr>
    </p:bg>
    <p:spTree>
      <p:nvGrpSpPr>
        <p:cNvPr id="323" name="Shape 323"/>
        <p:cNvGrpSpPr/>
        <p:nvPr/>
      </p:nvGrpSpPr>
      <p:grpSpPr>
        <a:xfrm>
          <a:off x="0" y="0"/>
          <a:ext cx="0" cy="0"/>
          <a:chOff x="0" y="0"/>
          <a:chExt cx="0" cy="0"/>
        </a:xfrm>
      </p:grpSpPr>
      <p:sp>
        <p:nvSpPr>
          <p:cNvPr id="324" name="Google Shape;324;p30"/>
          <p:cNvSpPr txBox="1"/>
          <p:nvPr/>
        </p:nvSpPr>
        <p:spPr>
          <a:xfrm>
            <a:off x="1115450" y="619700"/>
            <a:ext cx="5747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Future Work</a:t>
            </a:r>
            <a:endParaRPr b="1"/>
          </a:p>
        </p:txBody>
      </p:sp>
      <p:sp>
        <p:nvSpPr>
          <p:cNvPr id="326" name="Google Shape;326;p30"/>
          <p:cNvSpPr txBox="1"/>
          <p:nvPr>
            <p:ph idx="1" type="body"/>
          </p:nvPr>
        </p:nvSpPr>
        <p:spPr>
          <a:xfrm>
            <a:off x="819150" y="1626700"/>
            <a:ext cx="8025300" cy="28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000000"/>
                </a:solidFill>
              </a:rPr>
              <a:t>1.Landmark disentangle --- to fit different face </a:t>
            </a:r>
            <a:endParaRPr sz="2400">
              <a:solidFill>
                <a:srgbClr val="000000"/>
              </a:solidFill>
            </a:endParaRPr>
          </a:p>
          <a:p>
            <a:pPr indent="0" lvl="0" marL="0" rtl="0" algn="l">
              <a:spcBef>
                <a:spcPts val="1600"/>
              </a:spcBef>
              <a:spcAft>
                <a:spcPts val="0"/>
              </a:spcAft>
              <a:buNone/>
            </a:pPr>
            <a:r>
              <a:rPr lang="zh-CN" sz="2400">
                <a:solidFill>
                  <a:srgbClr val="000000"/>
                </a:solidFill>
              </a:rPr>
              <a:t>2. From game character landmark to game charachter face</a:t>
            </a:r>
            <a:endParaRPr sz="2400">
              <a:solidFill>
                <a:srgbClr val="000000"/>
              </a:solidFill>
            </a:endParaRPr>
          </a:p>
          <a:p>
            <a:pPr indent="0" lvl="0" marL="0" rtl="0" algn="l">
              <a:spcBef>
                <a:spcPts val="1600"/>
              </a:spcBef>
              <a:spcAft>
                <a:spcPts val="0"/>
              </a:spcAft>
              <a:buNone/>
            </a:pPr>
            <a:r>
              <a:rPr lang="zh-CN" sz="2400">
                <a:solidFill>
                  <a:srgbClr val="000000"/>
                </a:solidFill>
              </a:rPr>
              <a:t>3. Build new game character and improve mapping performance using Unity</a:t>
            </a:r>
            <a:endParaRPr sz="2400">
              <a:solidFill>
                <a:srgbClr val="000000"/>
              </a:solidFill>
            </a:endParaRPr>
          </a:p>
          <a:p>
            <a:pPr indent="0" lvl="0" marL="0" rtl="0" algn="l">
              <a:spcBef>
                <a:spcPts val="1600"/>
              </a:spcBef>
              <a:spcAft>
                <a:spcPts val="1600"/>
              </a:spcAft>
              <a:buNone/>
            </a:pPr>
            <a:r>
              <a:rPr lang="zh-CN" sz="2400">
                <a:solidFill>
                  <a:srgbClr val="000000"/>
                </a:solidFill>
              </a:rPr>
              <a:t>4. Compare all ways</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B0000"/>
            </a:gs>
            <a:gs pos="100000">
              <a:srgbClr val="540303"/>
            </a:gs>
          </a:gsLst>
          <a:path path="circle">
            <a:fillToRect b="50%" l="50%" r="50%" t="50%"/>
          </a:path>
          <a:tileRect/>
        </a:gradFill>
      </p:bgPr>
    </p:bg>
    <p:spTree>
      <p:nvGrpSpPr>
        <p:cNvPr id="134" name="Shape 134"/>
        <p:cNvGrpSpPr/>
        <p:nvPr/>
      </p:nvGrpSpPr>
      <p:grpSpPr>
        <a:xfrm>
          <a:off x="0" y="0"/>
          <a:ext cx="0" cy="0"/>
          <a:chOff x="0" y="0"/>
          <a:chExt cx="0" cy="0"/>
        </a:xfrm>
      </p:grpSpPr>
      <p:sp>
        <p:nvSpPr>
          <p:cNvPr id="135" name="Google Shape;135;p14"/>
          <p:cNvSpPr txBox="1"/>
          <p:nvPr/>
        </p:nvSpPr>
        <p:spPr>
          <a:xfrm>
            <a:off x="1115450" y="619700"/>
            <a:ext cx="5747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Framework</a:t>
            </a:r>
            <a:endParaRPr b="1"/>
          </a:p>
        </p:txBody>
      </p:sp>
      <p:sp>
        <p:nvSpPr>
          <p:cNvPr id="137" name="Google Shape;137;p14"/>
          <p:cNvSpPr txBox="1"/>
          <p:nvPr>
            <p:ph idx="1" type="body"/>
          </p:nvPr>
        </p:nvSpPr>
        <p:spPr>
          <a:xfrm>
            <a:off x="819150" y="1422350"/>
            <a:ext cx="7505700" cy="23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0000"/>
                </a:solidFill>
              </a:rPr>
              <a:t>1. Background &amp; Goal </a:t>
            </a:r>
            <a:endParaRPr b="1" sz="2400">
              <a:solidFill>
                <a:srgbClr val="000000"/>
              </a:solidFill>
              <a:highlight>
                <a:srgbClr val="FFFF00"/>
              </a:highlight>
            </a:endParaRPr>
          </a:p>
          <a:p>
            <a:pPr indent="0" lvl="0" marL="0" rtl="0" algn="l">
              <a:spcBef>
                <a:spcPts val="1600"/>
              </a:spcBef>
              <a:spcAft>
                <a:spcPts val="0"/>
              </a:spcAft>
              <a:buNone/>
            </a:pPr>
            <a:r>
              <a:rPr b="1" lang="zh-CN" sz="2400">
                <a:solidFill>
                  <a:srgbClr val="000000"/>
                </a:solidFill>
              </a:rPr>
              <a:t>2. General Process </a:t>
            </a:r>
            <a:endParaRPr b="1" sz="2400">
              <a:solidFill>
                <a:srgbClr val="000000"/>
              </a:solidFill>
              <a:highlight>
                <a:srgbClr val="FFFF00"/>
              </a:highlight>
            </a:endParaRPr>
          </a:p>
          <a:p>
            <a:pPr indent="0" lvl="0" marL="0" rtl="0" algn="l">
              <a:spcBef>
                <a:spcPts val="1600"/>
              </a:spcBef>
              <a:spcAft>
                <a:spcPts val="1600"/>
              </a:spcAft>
              <a:buNone/>
            </a:pPr>
            <a:r>
              <a:rPr b="1" lang="zh-CN" sz="2400">
                <a:solidFill>
                  <a:srgbClr val="000000"/>
                </a:solidFill>
              </a:rPr>
              <a:t>3. Future Work </a:t>
            </a:r>
            <a:endParaRPr b="1" sz="2400">
              <a:solidFill>
                <a:srgbClr val="000000"/>
              </a:solidFill>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5472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Film-licensed Video Game</a:t>
            </a:r>
            <a:endParaRPr/>
          </a:p>
        </p:txBody>
      </p:sp>
      <p:pic>
        <p:nvPicPr>
          <p:cNvPr id="143" name="Google Shape;143;p15"/>
          <p:cNvPicPr preferRelativeResize="0"/>
          <p:nvPr/>
        </p:nvPicPr>
        <p:blipFill>
          <a:blip r:embed="rId3">
            <a:alphaModFix/>
          </a:blip>
          <a:stretch>
            <a:fillRect/>
          </a:stretch>
        </p:blipFill>
        <p:spPr>
          <a:xfrm>
            <a:off x="879000" y="1820150"/>
            <a:ext cx="3292718" cy="2238875"/>
          </a:xfrm>
          <a:prstGeom prst="rect">
            <a:avLst/>
          </a:prstGeom>
          <a:noFill/>
          <a:ln>
            <a:noFill/>
          </a:ln>
        </p:spPr>
      </p:pic>
      <p:pic>
        <p:nvPicPr>
          <p:cNvPr id="144" name="Google Shape;144;p15"/>
          <p:cNvPicPr preferRelativeResize="0"/>
          <p:nvPr/>
        </p:nvPicPr>
        <p:blipFill>
          <a:blip r:embed="rId4">
            <a:alphaModFix/>
          </a:blip>
          <a:stretch>
            <a:fillRect/>
          </a:stretch>
        </p:blipFill>
        <p:spPr>
          <a:xfrm>
            <a:off x="4917450" y="1820150"/>
            <a:ext cx="3074852" cy="223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zh-CN"/>
              <a:t>Background</a:t>
            </a:r>
            <a:endParaRPr/>
          </a:p>
        </p:txBody>
      </p:sp>
      <p:sp>
        <p:nvSpPr>
          <p:cNvPr id="150" name="Google Shape;150;p16"/>
          <p:cNvSpPr txBox="1"/>
          <p:nvPr>
            <p:ph idx="1" type="body"/>
          </p:nvPr>
        </p:nvSpPr>
        <p:spPr>
          <a:xfrm>
            <a:off x="819150" y="1704975"/>
            <a:ext cx="7606800" cy="25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000000"/>
                </a:solidFill>
                <a:highlight>
                  <a:srgbClr val="FFFFFF"/>
                </a:highlight>
              </a:rPr>
              <a:t>The shorter and cheaper development cycles have produced lots of terrible movie-licensed video games.</a:t>
            </a:r>
            <a:endParaRPr sz="2400">
              <a:solidFill>
                <a:srgbClr val="000000"/>
              </a:solidFill>
              <a:highlight>
                <a:srgbClr val="FFFFFF"/>
              </a:highlight>
            </a:endParaRPr>
          </a:p>
          <a:p>
            <a:pPr indent="0" lvl="0" marL="0" rtl="0" algn="l">
              <a:spcBef>
                <a:spcPts val="200"/>
              </a:spcBef>
              <a:spcAft>
                <a:spcPts val="0"/>
              </a:spcAft>
              <a:buNone/>
            </a:pPr>
            <a:r>
              <a:t/>
            </a:r>
            <a:endParaRPr sz="2400">
              <a:solidFill>
                <a:srgbClr val="000000"/>
              </a:solidFill>
              <a:highlight>
                <a:srgbClr val="FFFFFF"/>
              </a:highlight>
            </a:endParaRPr>
          </a:p>
          <a:p>
            <a:pPr indent="0" lvl="0" marL="0" rtl="0" algn="l">
              <a:spcBef>
                <a:spcPts val="200"/>
              </a:spcBef>
              <a:spcAft>
                <a:spcPts val="200"/>
              </a:spcAft>
              <a:buNone/>
            </a:pPr>
            <a:r>
              <a:rPr lang="zh-CN" sz="2400">
                <a:solidFill>
                  <a:srgbClr val="000000"/>
                </a:solidFill>
                <a:highlight>
                  <a:srgbClr val="FFFFFF"/>
                </a:highlight>
              </a:rPr>
              <a:t>Investors only want some quick and easy money and game developers do not have freedom for creativity.</a:t>
            </a:r>
            <a:endParaRPr sz="24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zh-CN"/>
              <a:t>Goal </a:t>
            </a:r>
            <a:endParaRPr/>
          </a:p>
        </p:txBody>
      </p:sp>
      <p:sp>
        <p:nvSpPr>
          <p:cNvPr id="156" name="Google Shape;156;p17"/>
          <p:cNvSpPr txBox="1"/>
          <p:nvPr>
            <p:ph idx="1" type="body"/>
          </p:nvPr>
        </p:nvSpPr>
        <p:spPr>
          <a:xfrm>
            <a:off x="819150" y="1384850"/>
            <a:ext cx="7505700" cy="301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zh-CN" sz="2400">
                <a:solidFill>
                  <a:srgbClr val="000000"/>
                </a:solidFill>
                <a:highlight>
                  <a:srgbClr val="FFFFFF"/>
                </a:highlight>
              </a:rPr>
              <a:t>Reenact a talking figure model of different game characters in a few-shot setting with low cost and less time.</a:t>
            </a:r>
            <a:endParaRPr sz="2400">
              <a:solidFill>
                <a:srgbClr val="000000"/>
              </a:solidFill>
              <a:highlight>
                <a:srgbClr val="FFFFFF"/>
              </a:highlight>
            </a:endParaRPr>
          </a:p>
          <a:p>
            <a:pPr indent="-381000" lvl="0" marL="457200" rtl="0" algn="l">
              <a:spcBef>
                <a:spcPts val="0"/>
              </a:spcBef>
              <a:spcAft>
                <a:spcPts val="0"/>
              </a:spcAft>
              <a:buClr>
                <a:srgbClr val="000000"/>
              </a:buClr>
              <a:buSzPts val="2400"/>
              <a:buChar char="●"/>
            </a:pPr>
            <a:r>
              <a:rPr lang="zh-CN" sz="2400">
                <a:solidFill>
                  <a:srgbClr val="000000"/>
                </a:solidFill>
                <a:highlight>
                  <a:srgbClr val="FFFFFF"/>
                </a:highlight>
              </a:rPr>
              <a:t>Improve the game character model with more detailed information.</a:t>
            </a:r>
            <a:endParaRPr sz="2400">
              <a:solidFill>
                <a:srgbClr val="000000"/>
              </a:solidFill>
              <a:highlight>
                <a:srgbClr val="FFFFFF"/>
              </a:highlight>
            </a:endParaRPr>
          </a:p>
          <a:p>
            <a:pPr indent="-381000" lvl="0" marL="457200" rtl="0" algn="l">
              <a:spcBef>
                <a:spcPts val="0"/>
              </a:spcBef>
              <a:spcAft>
                <a:spcPts val="0"/>
              </a:spcAft>
              <a:buClr>
                <a:srgbClr val="000000"/>
              </a:buClr>
              <a:buSzPts val="2400"/>
              <a:buChar char="●"/>
            </a:pPr>
            <a:r>
              <a:rPr lang="zh-CN" sz="2400">
                <a:solidFill>
                  <a:srgbClr val="000000"/>
                </a:solidFill>
                <a:highlight>
                  <a:srgbClr val="FFFFFF"/>
                </a:highlight>
              </a:rPr>
              <a:t>Change the low-quality stereotype of the cinematic-inspired games.</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p:nvPr/>
        </p:nvSpPr>
        <p:spPr>
          <a:xfrm>
            <a:off x="262625" y="2493625"/>
            <a:ext cx="1307400" cy="705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zh-CN" sz="1400" u="none" cap="none" strike="noStrike"/>
              <a:t>Human face</a:t>
            </a:r>
            <a:endParaRPr i="0" sz="1400" u="none" cap="none" strike="noStrike"/>
          </a:p>
        </p:txBody>
      </p:sp>
      <p:sp>
        <p:nvSpPr>
          <p:cNvPr id="162" name="Google Shape;162;p18"/>
          <p:cNvSpPr/>
          <p:nvPr/>
        </p:nvSpPr>
        <p:spPr>
          <a:xfrm>
            <a:off x="2532150" y="2493625"/>
            <a:ext cx="13632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zh-CN" sz="1400" u="none" cap="none" strike="noStrike"/>
              <a:t>Human </a:t>
            </a:r>
            <a:r>
              <a:rPr lang="zh-CN"/>
              <a:t>F</a:t>
            </a:r>
            <a:r>
              <a:rPr i="0" lang="zh-CN" sz="1400" u="none" cap="none" strike="noStrike"/>
              <a:t>acial </a:t>
            </a:r>
            <a:r>
              <a:rPr lang="zh-CN"/>
              <a:t>L</a:t>
            </a:r>
            <a:r>
              <a:rPr i="0" lang="zh-CN" sz="1400" u="none" cap="none" strike="noStrike"/>
              <a:t>andmark</a:t>
            </a:r>
            <a:endParaRPr i="0" sz="1400" u="none" cap="none" strike="noStrike"/>
          </a:p>
        </p:txBody>
      </p:sp>
      <p:sp>
        <p:nvSpPr>
          <p:cNvPr id="163" name="Google Shape;163;p18"/>
          <p:cNvSpPr/>
          <p:nvPr/>
        </p:nvSpPr>
        <p:spPr>
          <a:xfrm>
            <a:off x="4912925" y="2462500"/>
            <a:ext cx="16581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Game </a:t>
            </a:r>
            <a:r>
              <a:rPr lang="zh-CN"/>
              <a:t>C</a:t>
            </a:r>
            <a:r>
              <a:rPr b="0" i="0" lang="zh-CN" sz="1400" u="none" cap="none" strike="noStrike">
                <a:solidFill>
                  <a:srgbClr val="000000"/>
                </a:solidFill>
                <a:latin typeface="Arial"/>
                <a:ea typeface="Arial"/>
                <a:cs typeface="Arial"/>
                <a:sym typeface="Arial"/>
              </a:rPr>
              <a:t>haracter </a:t>
            </a:r>
            <a:r>
              <a:rPr lang="zh-CN"/>
              <a:t>F</a:t>
            </a:r>
            <a:r>
              <a:rPr b="0" i="0" lang="zh-CN" sz="1400" u="none" cap="none" strike="noStrike">
                <a:solidFill>
                  <a:srgbClr val="000000"/>
                </a:solidFill>
                <a:latin typeface="Arial"/>
                <a:ea typeface="Arial"/>
                <a:cs typeface="Arial"/>
                <a:sym typeface="Arial"/>
              </a:rPr>
              <a:t>acial </a:t>
            </a:r>
            <a:r>
              <a:rPr lang="zh-CN"/>
              <a:t>L</a:t>
            </a:r>
            <a:r>
              <a:rPr b="0" i="0" lang="zh-CN" sz="1400" u="none" cap="none" strike="noStrike">
                <a:solidFill>
                  <a:srgbClr val="000000"/>
                </a:solidFill>
                <a:latin typeface="Arial"/>
                <a:ea typeface="Arial"/>
                <a:cs typeface="Arial"/>
                <a:sym typeface="Arial"/>
              </a:rPr>
              <a:t>andmark</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7499850" y="2493625"/>
            <a:ext cx="12573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zh-CN"/>
              <a:t>C</a:t>
            </a:r>
            <a:r>
              <a:rPr b="0" i="0" lang="zh-CN" sz="1400" u="none" cap="none" strike="noStrike">
                <a:solidFill>
                  <a:srgbClr val="000000"/>
                </a:solidFill>
                <a:latin typeface="Arial"/>
                <a:ea typeface="Arial"/>
                <a:cs typeface="Arial"/>
                <a:sym typeface="Arial"/>
              </a:rPr>
              <a:t>haracter </a:t>
            </a:r>
            <a:r>
              <a:rPr lang="zh-CN"/>
              <a:t>F</a:t>
            </a:r>
            <a:r>
              <a:rPr b="0" i="0" lang="zh-CN" sz="1400" u="none" cap="none" strike="noStrike">
                <a:solidFill>
                  <a:srgbClr val="000000"/>
                </a:solidFill>
                <a:latin typeface="Arial"/>
                <a:ea typeface="Arial"/>
                <a:cs typeface="Arial"/>
                <a:sym typeface="Arial"/>
              </a:rPr>
              <a:t>ace</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1830138"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endParaRPr>
          </a:p>
        </p:txBody>
      </p:sp>
      <p:sp>
        <p:nvSpPr>
          <p:cNvPr id="166" name="Google Shape;166;p18"/>
          <p:cNvSpPr/>
          <p:nvPr/>
        </p:nvSpPr>
        <p:spPr>
          <a:xfrm>
            <a:off x="4279100"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6762950"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5776882" y="1176325"/>
            <a:ext cx="1446900" cy="650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zh-CN"/>
              <a:t>G</a:t>
            </a:r>
            <a:r>
              <a:rPr b="0" i="0" lang="zh-CN" sz="1400" u="none" cap="none" strike="noStrike">
                <a:solidFill>
                  <a:srgbClr val="000000"/>
                </a:solidFill>
                <a:latin typeface="Arial"/>
                <a:ea typeface="Arial"/>
                <a:cs typeface="Arial"/>
                <a:sym typeface="Arial"/>
              </a:rPr>
              <a:t>ame </a:t>
            </a:r>
            <a:r>
              <a:rPr lang="zh-CN"/>
              <a:t>C</a:t>
            </a:r>
            <a:r>
              <a:rPr b="0" i="0" lang="zh-CN" sz="1400" u="none" cap="none" strike="noStrike">
                <a:solidFill>
                  <a:srgbClr val="000000"/>
                </a:solidFill>
                <a:latin typeface="Arial"/>
                <a:ea typeface="Arial"/>
                <a:cs typeface="Arial"/>
                <a:sym typeface="Arial"/>
              </a:rPr>
              <a:t>haracter </a:t>
            </a:r>
            <a:r>
              <a:rPr lang="zh-CN"/>
              <a:t>M</a:t>
            </a:r>
            <a:r>
              <a:rPr b="0" i="0" lang="zh-CN" sz="1400" u="none" cap="none" strike="noStrike">
                <a:solidFill>
                  <a:srgbClr val="000000"/>
                </a:solidFill>
                <a:latin typeface="Arial"/>
                <a:ea typeface="Arial"/>
                <a:cs typeface="Arial"/>
                <a:sym typeface="Arial"/>
              </a:rPr>
              <a:t>odel</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rot="5400000">
            <a:off x="7446601" y="1363392"/>
            <a:ext cx="909600" cy="926100"/>
          </a:xfrm>
          <a:prstGeom prst="bentArrow">
            <a:avLst>
              <a:gd fmla="val 19388" name="adj1"/>
              <a:gd fmla="val 25000" name="adj2"/>
              <a:gd fmla="val 25000" name="adj3"/>
              <a:gd fmla="val 43750" name="adj4"/>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3991523" y="1221787"/>
            <a:ext cx="965400" cy="650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Mapping </a:t>
            </a:r>
            <a:r>
              <a:rPr lang="zh-CN"/>
              <a:t>F</a:t>
            </a:r>
            <a:r>
              <a:rPr b="0" i="0" lang="zh-CN" sz="1400" u="none" cap="none" strike="noStrike">
                <a:solidFill>
                  <a:srgbClr val="000000"/>
                </a:solidFill>
                <a:latin typeface="Arial"/>
                <a:ea typeface="Arial"/>
                <a:cs typeface="Arial"/>
                <a:sym typeface="Arial"/>
              </a:rPr>
              <a:t>unction</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5188764" y="136277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a:off x="2974095" y="1323520"/>
            <a:ext cx="909600" cy="926100"/>
          </a:xfrm>
          <a:prstGeom prst="bentArrow">
            <a:avLst>
              <a:gd fmla="val 19388" name="adj1"/>
              <a:gd fmla="val 25000" name="adj2"/>
              <a:gd fmla="val 25000" name="adj3"/>
              <a:gd fmla="val 43750" name="adj4"/>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5104774" y="3758125"/>
            <a:ext cx="14469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zh-CN"/>
              <a:t>Human-like F</a:t>
            </a:r>
            <a:r>
              <a:rPr i="0" lang="zh-CN" sz="1400" u="none" cap="none" strike="noStrike"/>
              <a:t>acial </a:t>
            </a:r>
            <a:r>
              <a:rPr lang="zh-CN"/>
              <a:t>L</a:t>
            </a:r>
            <a:r>
              <a:rPr i="0" lang="zh-CN" sz="1400" u="none" cap="none" strike="noStrike"/>
              <a:t>andmark</a:t>
            </a:r>
            <a:endParaRPr i="0" sz="1400" u="none" cap="none" strike="noStrike"/>
          </a:p>
        </p:txBody>
      </p:sp>
      <p:sp>
        <p:nvSpPr>
          <p:cNvPr id="174" name="Google Shape;174;p18"/>
          <p:cNvSpPr/>
          <p:nvPr/>
        </p:nvSpPr>
        <p:spPr>
          <a:xfrm>
            <a:off x="7499850" y="3758125"/>
            <a:ext cx="12573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lang="zh-CN"/>
              <a:t>Human-like</a:t>
            </a:r>
            <a:endParaRPr/>
          </a:p>
          <a:p>
            <a:pPr indent="0" lvl="0" marL="0" marR="0" rtl="0" algn="ctr">
              <a:lnSpc>
                <a:spcPct val="100000"/>
              </a:lnSpc>
              <a:spcBef>
                <a:spcPts val="0"/>
              </a:spcBef>
              <a:spcAft>
                <a:spcPts val="0"/>
              </a:spcAft>
              <a:buClr>
                <a:srgbClr val="000000"/>
              </a:buClr>
              <a:buSzPts val="1400"/>
              <a:buFont typeface="Arial"/>
              <a:buNone/>
            </a:pPr>
            <a:r>
              <a:rPr lang="zh-CN"/>
              <a:t>C</a:t>
            </a:r>
            <a:r>
              <a:rPr i="0" lang="zh-CN" sz="1400" u="none" cap="none" strike="noStrike"/>
              <a:t>haracter </a:t>
            </a:r>
            <a:r>
              <a:rPr lang="zh-CN"/>
              <a:t>F</a:t>
            </a:r>
            <a:r>
              <a:rPr i="0" lang="zh-CN" sz="1400" u="none" cap="none" strike="noStrike"/>
              <a:t>ace</a:t>
            </a:r>
            <a:endParaRPr i="0" sz="1400" u="none" cap="none" strike="noStrike"/>
          </a:p>
        </p:txBody>
      </p:sp>
      <p:sp>
        <p:nvSpPr>
          <p:cNvPr id="175" name="Google Shape;175;p18"/>
          <p:cNvSpPr/>
          <p:nvPr/>
        </p:nvSpPr>
        <p:spPr>
          <a:xfrm>
            <a:off x="6762950" y="39720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endParaRPr>
          </a:p>
        </p:txBody>
      </p:sp>
      <p:sp>
        <p:nvSpPr>
          <p:cNvPr id="176" name="Google Shape;176;p18"/>
          <p:cNvSpPr/>
          <p:nvPr/>
        </p:nvSpPr>
        <p:spPr>
          <a:xfrm rot="1956424">
            <a:off x="4250583" y="3767165"/>
            <a:ext cx="475435" cy="277121"/>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endParaRPr>
          </a:p>
        </p:txBody>
      </p:sp>
      <p:sp>
        <p:nvSpPr>
          <p:cNvPr id="177" name="Google Shape;177;p18"/>
          <p:cNvSpPr txBox="1"/>
          <p:nvPr>
            <p:ph type="title"/>
          </p:nvPr>
        </p:nvSpPr>
        <p:spPr>
          <a:xfrm>
            <a:off x="385375" y="597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General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9"/>
          <p:cNvSpPr/>
          <p:nvPr/>
        </p:nvSpPr>
        <p:spPr>
          <a:xfrm>
            <a:off x="262625" y="2493625"/>
            <a:ext cx="13074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chemeClr val="lt1"/>
                </a:solidFill>
              </a:rPr>
              <a:t>Human face</a:t>
            </a:r>
            <a:endParaRPr b="1" i="0" sz="1400" u="none" cap="none" strike="noStrike">
              <a:solidFill>
                <a:schemeClr val="lt1"/>
              </a:solidFill>
            </a:endParaRPr>
          </a:p>
        </p:txBody>
      </p:sp>
      <p:sp>
        <p:nvSpPr>
          <p:cNvPr id="183" name="Google Shape;183;p19"/>
          <p:cNvSpPr/>
          <p:nvPr/>
        </p:nvSpPr>
        <p:spPr>
          <a:xfrm>
            <a:off x="2532150" y="2493625"/>
            <a:ext cx="13632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chemeClr val="lt1"/>
                </a:solidFill>
              </a:rPr>
              <a:t>Human </a:t>
            </a:r>
            <a:r>
              <a:rPr b="1" lang="zh-CN">
                <a:solidFill>
                  <a:schemeClr val="lt1"/>
                </a:solidFill>
              </a:rPr>
              <a:t>F</a:t>
            </a:r>
            <a:r>
              <a:rPr b="1" i="0" lang="zh-CN" sz="1400" u="none" cap="none" strike="noStrike">
                <a:solidFill>
                  <a:schemeClr val="lt1"/>
                </a:solidFill>
              </a:rPr>
              <a:t>acial </a:t>
            </a:r>
            <a:r>
              <a:rPr b="1" lang="zh-CN">
                <a:solidFill>
                  <a:schemeClr val="lt1"/>
                </a:solidFill>
              </a:rPr>
              <a:t>L</a:t>
            </a:r>
            <a:r>
              <a:rPr b="1" i="0" lang="zh-CN" sz="1400" u="none" cap="none" strike="noStrike">
                <a:solidFill>
                  <a:schemeClr val="lt1"/>
                </a:solidFill>
              </a:rPr>
              <a:t>andmark</a:t>
            </a:r>
            <a:endParaRPr b="1" i="0" sz="1400" u="none" cap="none" strike="noStrike">
              <a:solidFill>
                <a:schemeClr val="lt1"/>
              </a:solidFill>
            </a:endParaRPr>
          </a:p>
        </p:txBody>
      </p:sp>
      <p:sp>
        <p:nvSpPr>
          <p:cNvPr id="184" name="Google Shape;184;p19"/>
          <p:cNvSpPr/>
          <p:nvPr/>
        </p:nvSpPr>
        <p:spPr>
          <a:xfrm>
            <a:off x="4912925" y="2462500"/>
            <a:ext cx="16581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Game </a:t>
            </a:r>
            <a:r>
              <a:rPr lang="zh-CN"/>
              <a:t>C</a:t>
            </a:r>
            <a:r>
              <a:rPr b="0" i="0" lang="zh-CN" sz="1400" u="none" cap="none" strike="noStrike">
                <a:solidFill>
                  <a:srgbClr val="000000"/>
                </a:solidFill>
                <a:latin typeface="Arial"/>
                <a:ea typeface="Arial"/>
                <a:cs typeface="Arial"/>
                <a:sym typeface="Arial"/>
              </a:rPr>
              <a:t>haracter </a:t>
            </a:r>
            <a:r>
              <a:rPr lang="zh-CN"/>
              <a:t>F</a:t>
            </a:r>
            <a:r>
              <a:rPr b="0" i="0" lang="zh-CN" sz="1400" u="none" cap="none" strike="noStrike">
                <a:solidFill>
                  <a:srgbClr val="000000"/>
                </a:solidFill>
                <a:latin typeface="Arial"/>
                <a:ea typeface="Arial"/>
                <a:cs typeface="Arial"/>
                <a:sym typeface="Arial"/>
              </a:rPr>
              <a:t>acial </a:t>
            </a:r>
            <a:r>
              <a:rPr lang="zh-CN"/>
              <a:t>L</a:t>
            </a:r>
            <a:r>
              <a:rPr b="0" i="0" lang="zh-CN" sz="1400" u="none" cap="none" strike="noStrike">
                <a:solidFill>
                  <a:srgbClr val="000000"/>
                </a:solidFill>
                <a:latin typeface="Arial"/>
                <a:ea typeface="Arial"/>
                <a:cs typeface="Arial"/>
                <a:sym typeface="Arial"/>
              </a:rPr>
              <a:t>andmark</a:t>
            </a:r>
            <a:endParaRPr b="0" i="0" sz="1400" u="none" cap="none" strike="noStrike">
              <a:solidFill>
                <a:srgbClr val="000000"/>
              </a:solidFill>
              <a:latin typeface="Arial"/>
              <a:ea typeface="Arial"/>
              <a:cs typeface="Arial"/>
              <a:sym typeface="Arial"/>
            </a:endParaRPr>
          </a:p>
        </p:txBody>
      </p:sp>
      <p:sp>
        <p:nvSpPr>
          <p:cNvPr id="185" name="Google Shape;185;p19"/>
          <p:cNvSpPr/>
          <p:nvPr/>
        </p:nvSpPr>
        <p:spPr>
          <a:xfrm>
            <a:off x="7499850" y="2493625"/>
            <a:ext cx="12573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zh-CN"/>
              <a:t>C</a:t>
            </a:r>
            <a:r>
              <a:rPr b="0" i="0" lang="zh-CN" sz="1400" u="none" cap="none" strike="noStrike">
                <a:solidFill>
                  <a:srgbClr val="000000"/>
                </a:solidFill>
                <a:latin typeface="Arial"/>
                <a:ea typeface="Arial"/>
                <a:cs typeface="Arial"/>
                <a:sym typeface="Arial"/>
              </a:rPr>
              <a:t>haracter </a:t>
            </a:r>
            <a:r>
              <a:rPr lang="zh-CN"/>
              <a:t>F</a:t>
            </a:r>
            <a:r>
              <a:rPr b="0" i="0" lang="zh-CN" sz="1400" u="none" cap="none" strike="noStrike">
                <a:solidFill>
                  <a:srgbClr val="000000"/>
                </a:solidFill>
                <a:latin typeface="Arial"/>
                <a:ea typeface="Arial"/>
                <a:cs typeface="Arial"/>
                <a:sym typeface="Arial"/>
              </a:rPr>
              <a:t>ace</a:t>
            </a:r>
            <a:endParaRPr b="0" i="0" sz="1400" u="none" cap="none" strike="noStrike">
              <a:solidFill>
                <a:srgbClr val="000000"/>
              </a:solidFill>
              <a:latin typeface="Arial"/>
              <a:ea typeface="Arial"/>
              <a:cs typeface="Arial"/>
              <a:sym typeface="Arial"/>
            </a:endParaRPr>
          </a:p>
        </p:txBody>
      </p:sp>
      <p:sp>
        <p:nvSpPr>
          <p:cNvPr id="186" name="Google Shape;186;p19"/>
          <p:cNvSpPr/>
          <p:nvPr/>
        </p:nvSpPr>
        <p:spPr>
          <a:xfrm>
            <a:off x="1830138"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endParaRPr>
          </a:p>
        </p:txBody>
      </p:sp>
      <p:sp>
        <p:nvSpPr>
          <p:cNvPr id="187" name="Google Shape;187;p19"/>
          <p:cNvSpPr/>
          <p:nvPr/>
        </p:nvSpPr>
        <p:spPr>
          <a:xfrm>
            <a:off x="4279100"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9"/>
          <p:cNvSpPr/>
          <p:nvPr/>
        </p:nvSpPr>
        <p:spPr>
          <a:xfrm>
            <a:off x="6762950" y="27075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p:nvPr/>
        </p:nvSpPr>
        <p:spPr>
          <a:xfrm>
            <a:off x="5776882" y="1176325"/>
            <a:ext cx="1446900" cy="650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zh-CN"/>
              <a:t>G</a:t>
            </a:r>
            <a:r>
              <a:rPr b="0" i="0" lang="zh-CN" sz="1400" u="none" cap="none" strike="noStrike">
                <a:solidFill>
                  <a:srgbClr val="000000"/>
                </a:solidFill>
                <a:latin typeface="Arial"/>
                <a:ea typeface="Arial"/>
                <a:cs typeface="Arial"/>
                <a:sym typeface="Arial"/>
              </a:rPr>
              <a:t>ame </a:t>
            </a:r>
            <a:r>
              <a:rPr lang="zh-CN"/>
              <a:t>C</a:t>
            </a:r>
            <a:r>
              <a:rPr b="0" i="0" lang="zh-CN" sz="1400" u="none" cap="none" strike="noStrike">
                <a:solidFill>
                  <a:srgbClr val="000000"/>
                </a:solidFill>
                <a:latin typeface="Arial"/>
                <a:ea typeface="Arial"/>
                <a:cs typeface="Arial"/>
                <a:sym typeface="Arial"/>
              </a:rPr>
              <a:t>haracter </a:t>
            </a:r>
            <a:r>
              <a:rPr lang="zh-CN"/>
              <a:t>M</a:t>
            </a:r>
            <a:r>
              <a:rPr b="0" i="0" lang="zh-CN" sz="1400" u="none" cap="none" strike="noStrike">
                <a:solidFill>
                  <a:srgbClr val="000000"/>
                </a:solidFill>
                <a:latin typeface="Arial"/>
                <a:ea typeface="Arial"/>
                <a:cs typeface="Arial"/>
                <a:sym typeface="Arial"/>
              </a:rPr>
              <a:t>odel</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rot="5400000">
            <a:off x="7446601" y="1363392"/>
            <a:ext cx="909600" cy="926100"/>
          </a:xfrm>
          <a:prstGeom prst="bentArrow">
            <a:avLst>
              <a:gd fmla="val 19388" name="adj1"/>
              <a:gd fmla="val 25000" name="adj2"/>
              <a:gd fmla="val 25000" name="adj3"/>
              <a:gd fmla="val 43750" name="adj4"/>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a:off x="3991523" y="1221787"/>
            <a:ext cx="965400" cy="650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Mapping </a:t>
            </a:r>
            <a:r>
              <a:rPr lang="zh-CN"/>
              <a:t>F</a:t>
            </a:r>
            <a:r>
              <a:rPr b="0" i="0" lang="zh-CN" sz="1400" u="none" cap="none" strike="noStrike">
                <a:solidFill>
                  <a:srgbClr val="000000"/>
                </a:solidFill>
                <a:latin typeface="Arial"/>
                <a:ea typeface="Arial"/>
                <a:cs typeface="Arial"/>
                <a:sym typeface="Arial"/>
              </a:rPr>
              <a:t>unction</a:t>
            </a:r>
            <a:endParaRPr b="0" i="0" sz="1400" u="none" cap="none" strike="noStrike">
              <a:solidFill>
                <a:srgbClr val="000000"/>
              </a:solidFill>
              <a:latin typeface="Arial"/>
              <a:ea typeface="Arial"/>
              <a:cs typeface="Arial"/>
              <a:sym typeface="Arial"/>
            </a:endParaRPr>
          </a:p>
        </p:txBody>
      </p:sp>
      <p:sp>
        <p:nvSpPr>
          <p:cNvPr id="192" name="Google Shape;192;p19"/>
          <p:cNvSpPr/>
          <p:nvPr/>
        </p:nvSpPr>
        <p:spPr>
          <a:xfrm>
            <a:off x="5188764" y="136277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a:off x="2974095" y="1323520"/>
            <a:ext cx="909600" cy="926100"/>
          </a:xfrm>
          <a:prstGeom prst="bentArrow">
            <a:avLst>
              <a:gd fmla="val 19388" name="adj1"/>
              <a:gd fmla="val 25000" name="adj2"/>
              <a:gd fmla="val 25000" name="adj3"/>
              <a:gd fmla="val 43750" name="adj4"/>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p:nvPr/>
        </p:nvSpPr>
        <p:spPr>
          <a:xfrm>
            <a:off x="5104774" y="3758125"/>
            <a:ext cx="14469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zh-CN">
                <a:solidFill>
                  <a:schemeClr val="lt1"/>
                </a:solidFill>
              </a:rPr>
              <a:t>Human-like F</a:t>
            </a:r>
            <a:r>
              <a:rPr b="1" i="0" lang="zh-CN" sz="1400" u="none" cap="none" strike="noStrike">
                <a:solidFill>
                  <a:schemeClr val="lt1"/>
                </a:solidFill>
              </a:rPr>
              <a:t>acial </a:t>
            </a:r>
            <a:r>
              <a:rPr b="1" lang="zh-CN">
                <a:solidFill>
                  <a:schemeClr val="lt1"/>
                </a:solidFill>
              </a:rPr>
              <a:t>L</a:t>
            </a:r>
            <a:r>
              <a:rPr b="1" i="0" lang="zh-CN" sz="1400" u="none" cap="none" strike="noStrike">
                <a:solidFill>
                  <a:schemeClr val="lt1"/>
                </a:solidFill>
              </a:rPr>
              <a:t>andmark</a:t>
            </a:r>
            <a:endParaRPr b="1" i="0" sz="1400" u="none" cap="none" strike="noStrike">
              <a:solidFill>
                <a:schemeClr val="lt1"/>
              </a:solidFill>
            </a:endParaRPr>
          </a:p>
        </p:txBody>
      </p:sp>
      <p:sp>
        <p:nvSpPr>
          <p:cNvPr id="195" name="Google Shape;195;p19"/>
          <p:cNvSpPr/>
          <p:nvPr/>
        </p:nvSpPr>
        <p:spPr>
          <a:xfrm>
            <a:off x="7499850" y="3758125"/>
            <a:ext cx="1257300" cy="705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zh-CN">
                <a:solidFill>
                  <a:schemeClr val="lt1"/>
                </a:solidFill>
              </a:rPr>
              <a:t>Human-like </a:t>
            </a:r>
            <a:endParaRPr b="1">
              <a:solidFill>
                <a:schemeClr val="lt1"/>
              </a:solidFill>
            </a:endParaRPr>
          </a:p>
          <a:p>
            <a:pPr indent="0" lvl="0" marL="0" marR="0" rtl="0" algn="ctr">
              <a:lnSpc>
                <a:spcPct val="100000"/>
              </a:lnSpc>
              <a:spcBef>
                <a:spcPts val="0"/>
              </a:spcBef>
              <a:spcAft>
                <a:spcPts val="0"/>
              </a:spcAft>
              <a:buClr>
                <a:srgbClr val="000000"/>
              </a:buClr>
              <a:buSzPts val="1400"/>
              <a:buFont typeface="Arial"/>
              <a:buNone/>
            </a:pPr>
            <a:r>
              <a:rPr b="1" lang="zh-CN">
                <a:solidFill>
                  <a:schemeClr val="lt1"/>
                </a:solidFill>
              </a:rPr>
              <a:t>C</a:t>
            </a:r>
            <a:r>
              <a:rPr b="1" i="0" lang="zh-CN" sz="1400" u="none" cap="none" strike="noStrike">
                <a:solidFill>
                  <a:schemeClr val="lt1"/>
                </a:solidFill>
              </a:rPr>
              <a:t>haracter </a:t>
            </a:r>
            <a:r>
              <a:rPr b="1" lang="zh-CN">
                <a:solidFill>
                  <a:schemeClr val="lt1"/>
                </a:solidFill>
              </a:rPr>
              <a:t>F</a:t>
            </a:r>
            <a:r>
              <a:rPr b="1" i="0" lang="zh-CN" sz="1400" u="none" cap="none" strike="noStrike">
                <a:solidFill>
                  <a:schemeClr val="lt1"/>
                </a:solidFill>
              </a:rPr>
              <a:t>ace</a:t>
            </a:r>
            <a:endParaRPr b="1" i="0" sz="1400" u="none" cap="none" strike="noStrike">
              <a:solidFill>
                <a:schemeClr val="lt1"/>
              </a:solidFill>
            </a:endParaRPr>
          </a:p>
        </p:txBody>
      </p:sp>
      <p:sp>
        <p:nvSpPr>
          <p:cNvPr id="196" name="Google Shape;196;p19"/>
          <p:cNvSpPr/>
          <p:nvPr/>
        </p:nvSpPr>
        <p:spPr>
          <a:xfrm>
            <a:off x="6762950" y="3972025"/>
            <a:ext cx="441900" cy="277200"/>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endParaRPr>
          </a:p>
        </p:txBody>
      </p:sp>
      <p:sp>
        <p:nvSpPr>
          <p:cNvPr id="197" name="Google Shape;197;p19"/>
          <p:cNvSpPr/>
          <p:nvPr/>
        </p:nvSpPr>
        <p:spPr>
          <a:xfrm rot="1956424">
            <a:off x="4250583" y="3767165"/>
            <a:ext cx="475435" cy="277121"/>
          </a:xfrm>
          <a:prstGeom prst="rightArrow">
            <a:avLst>
              <a:gd fmla="val 50000"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endParaRPr>
          </a:p>
        </p:txBody>
      </p:sp>
      <p:sp>
        <p:nvSpPr>
          <p:cNvPr id="198" name="Google Shape;198;p19"/>
          <p:cNvSpPr txBox="1"/>
          <p:nvPr>
            <p:ph type="title"/>
          </p:nvPr>
        </p:nvSpPr>
        <p:spPr>
          <a:xfrm>
            <a:off x="385375" y="597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General Process</a:t>
            </a:r>
            <a:endParaRPr/>
          </a:p>
        </p:txBody>
      </p:sp>
      <p:sp>
        <p:nvSpPr>
          <p:cNvPr id="199" name="Google Shape;199;p19"/>
          <p:cNvSpPr/>
          <p:nvPr/>
        </p:nvSpPr>
        <p:spPr>
          <a:xfrm>
            <a:off x="4183700" y="3429000"/>
            <a:ext cx="4684200" cy="1255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618625" y="436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Human Face to Human(like) Face</a:t>
            </a:r>
            <a:endParaRPr/>
          </a:p>
        </p:txBody>
      </p:sp>
      <p:pic>
        <p:nvPicPr>
          <p:cNvPr id="205" name="Google Shape;205;p20"/>
          <p:cNvPicPr preferRelativeResize="0"/>
          <p:nvPr/>
        </p:nvPicPr>
        <p:blipFill>
          <a:blip r:embed="rId3">
            <a:alphaModFix/>
          </a:blip>
          <a:stretch>
            <a:fillRect/>
          </a:stretch>
        </p:blipFill>
        <p:spPr>
          <a:xfrm>
            <a:off x="879325" y="1280229"/>
            <a:ext cx="6199250" cy="2583050"/>
          </a:xfrm>
          <a:prstGeom prst="rect">
            <a:avLst/>
          </a:prstGeom>
          <a:noFill/>
          <a:ln>
            <a:noFill/>
          </a:ln>
        </p:spPr>
      </p:pic>
      <p:sp>
        <p:nvSpPr>
          <p:cNvPr id="206" name="Google Shape;206;p20"/>
          <p:cNvSpPr txBox="1"/>
          <p:nvPr/>
        </p:nvSpPr>
        <p:spPr>
          <a:xfrm>
            <a:off x="4677425" y="1626225"/>
            <a:ext cx="4626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Demo</a:t>
            </a:r>
            <a:endParaRPr/>
          </a:p>
        </p:txBody>
      </p:sp>
      <p:pic>
        <p:nvPicPr>
          <p:cNvPr descr="A person wearing a suit and tie&#10;&#10;Description automatically generated" id="212" name="Google Shape;212;p21"/>
          <p:cNvPicPr preferRelativeResize="0"/>
          <p:nvPr/>
        </p:nvPicPr>
        <p:blipFill rotWithShape="1">
          <a:blip r:embed="rId3">
            <a:alphaModFix/>
          </a:blip>
          <a:srcRect b="0" l="0" r="0" t="0"/>
          <a:stretch/>
        </p:blipFill>
        <p:spPr>
          <a:xfrm>
            <a:off x="4784074" y="2034025"/>
            <a:ext cx="2714625" cy="1365770"/>
          </a:xfrm>
          <a:prstGeom prst="rect">
            <a:avLst/>
          </a:prstGeom>
          <a:noFill/>
          <a:ln>
            <a:noFill/>
          </a:ln>
        </p:spPr>
      </p:pic>
      <p:pic>
        <p:nvPicPr>
          <p:cNvPr id="213" name="Google Shape;213;p21" title="micheal_demo.mp4">
            <a:hlinkClick r:id="rId4"/>
          </p:cNvPr>
          <p:cNvPicPr preferRelativeResize="0"/>
          <p:nvPr/>
        </p:nvPicPr>
        <p:blipFill>
          <a:blip r:embed="rId5">
            <a:alphaModFix/>
          </a:blip>
          <a:stretch>
            <a:fillRect/>
          </a:stretch>
        </p:blipFill>
        <p:spPr>
          <a:xfrm>
            <a:off x="890225" y="1432525"/>
            <a:ext cx="3038500" cy="30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