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jOzLlDt0r9+ew5zT1N/XZuVoz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bold.fntdata"/><Relationship Id="rId6" Type="http://schemas.openxmlformats.org/officeDocument/2006/relationships/slide" Target="slides/slide2.xml"/><Relationship Id="rId18"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rtl="0" algn="l">
              <a:lnSpc>
                <a:spcPct val="115000"/>
              </a:lnSpc>
              <a:spcBef>
                <a:spcPts val="1200"/>
              </a:spcBef>
              <a:spcAft>
                <a:spcPts val="1200"/>
              </a:spcAft>
              <a:buClr>
                <a:schemeClr val="dk1"/>
              </a:buClr>
              <a:buSzPts val="1100"/>
              <a:buFont typeface="Arial"/>
              <a:buNone/>
            </a:pPr>
            <a:r>
              <a:rPr lang="en-US" sz="1100">
                <a:highlight>
                  <a:srgbClr val="FFFFFF"/>
                </a:highlight>
                <a:latin typeface="Times New Roman"/>
                <a:ea typeface="Times New Roman"/>
                <a:cs typeface="Times New Roman"/>
                <a:sym typeface="Times New Roman"/>
              </a:rPr>
              <a:t>As of now, the ghost bot is trained by the ghostbusters whose moves are randomly generated. The accuracy becomes 75 percent. Upon adding heuristics like lesser distance between the ghost and ghostbusters to the randomly generated moves, the accuracy becomes 44 percent. </a:t>
            </a:r>
            <a:endParaRPr/>
          </a:p>
        </p:txBody>
      </p:sp>
      <p:sp>
        <p:nvSpPr>
          <p:cNvPr id="164" name="Google Shape;16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12932b1f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12932b1f1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712932b1f1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1100">
                <a:highlight>
                  <a:srgbClr val="FFFFFF"/>
                </a:highlight>
                <a:latin typeface="Times New Roman"/>
                <a:ea typeface="Times New Roman"/>
                <a:cs typeface="Times New Roman"/>
                <a:sym typeface="Times New Roman"/>
              </a:rPr>
              <a:t>As of now, the ghost is trained by the ghostbusters whose moves are randomly generated. The accuracy is around 75 percent. Upon adding heuristics like lesser distance between the ghost and ghostbusters to the randomly generated moves, the accuracy becomes 44 percent. The next part will involve improving this accuracy using better heuristics that will help the ghost win the game. </a:t>
            </a:r>
            <a:r>
              <a:rPr lang="en-US">
                <a:latin typeface="Times New Roman"/>
                <a:ea typeface="Times New Roman"/>
                <a:cs typeface="Times New Roman"/>
                <a:sym typeface="Times New Roman"/>
              </a:rPr>
              <a:t>Additionally, neural network-based agents will be generated for the ghost busters instead of a random move generator. The ghostbusters will be trained by using an already trained ghost bot. We’re also thinking of using both neural networks to play and learn against each other. Finding a midpoint is important here as overfitting would skew the game in the other player’s favor.</a:t>
            </a:r>
            <a:endParaRPr>
              <a:latin typeface="Times New Roman"/>
              <a:ea typeface="Times New Roman"/>
              <a:cs typeface="Times New Roman"/>
              <a:sym typeface="Times New Roman"/>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goal of our project this semester was to understand how well machine learning can be useful to change the behaviour of the other objects based on a single user’s decision and to develop trained models to respond without manual programming.  Pursuit Evasion Problems - complex, hard to explore multiple state space exploration possibilities (think of chess) and involves graph searching which humans tend to be bad at when it comes to huge graphs.</a:t>
            </a:r>
            <a:endParaRPr/>
          </a:p>
        </p:txBody>
      </p:sp>
      <p:sp>
        <p:nvSpPr>
          <p:cNvPr id="113" name="Google Shape;11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The game comprises of a map with numbered locations connected through different pathways. The ghost and the ghost busters are provided with different types of stamina tokens. A large movement can be made using the most powerful token and the least powerful token only lets you move to the adjacent location. Using these stamina tokens, the ghostbusters should catch the ghosts. The most interesting part of the game is that every token the ghostbusters use gets added to the ghost’s available pool. This enables the game to be </a:t>
            </a:r>
            <a:r>
              <a:rPr lang="en-US"/>
              <a:t>asymmetric and no two games are similar.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120" name="Google Shape;12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Reviewed various concepts : Monte Carlo methods, Deep Q Learning and GANs and in course of the lit survey, we found a base paper which explains about “Hide and Search” algorithm. Finalised on </a:t>
            </a:r>
            <a:r>
              <a:rPr lang="en-US"/>
              <a:t>Deep Q-Learning - uses a deep neural network to approximate values. Helps model large state spaces effectively.</a:t>
            </a:r>
            <a:endParaRPr/>
          </a:p>
          <a:p>
            <a:pPr indent="0" lvl="0" marL="0" rtl="0" algn="l">
              <a:spcBef>
                <a:spcPts val="0"/>
              </a:spcBef>
              <a:spcAft>
                <a:spcPts val="0"/>
              </a:spcAft>
              <a:buClr>
                <a:schemeClr val="dk1"/>
              </a:buClr>
              <a:buSzPts val="1100"/>
              <a:buFont typeface="Arial"/>
              <a:buNone/>
            </a:pPr>
            <a:r>
              <a:rPr lang="en-US"/>
              <a:t>Train ghost bot using Deep Q-Learning - reinforcement learning. </a:t>
            </a:r>
            <a:endParaRPr/>
          </a:p>
          <a:p>
            <a:pPr indent="0" lvl="0" marL="0" rtl="0" algn="l">
              <a:spcBef>
                <a:spcPts val="0"/>
              </a:spcBef>
              <a:spcAft>
                <a:spcPts val="0"/>
              </a:spcAft>
              <a:buClr>
                <a:schemeClr val="dk1"/>
              </a:buClr>
              <a:buSzPts val="1100"/>
              <a:buFont typeface="Arial"/>
              <a:buNone/>
            </a:pPr>
            <a:r>
              <a:rPr lang="en-US"/>
              <a:t>Parameters for deep Q - identifying the ones more suitable for our project</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Deep Q-Learning - uses a deep neural network to approximate values. </a:t>
            </a:r>
            <a:endParaRPr/>
          </a:p>
          <a:p>
            <a:pPr indent="0" lvl="0" marL="0" rtl="0" algn="l">
              <a:lnSpc>
                <a:spcPct val="100000"/>
              </a:lnSpc>
              <a:spcBef>
                <a:spcPts val="0"/>
              </a:spcBef>
              <a:spcAft>
                <a:spcPts val="0"/>
              </a:spcAft>
              <a:buClr>
                <a:schemeClr val="dk1"/>
              </a:buClr>
              <a:buSzPts val="1100"/>
              <a:buFont typeface="Arial"/>
              <a:buNone/>
            </a:pPr>
            <a:r>
              <a:rPr lang="en-US"/>
              <a:t>Train ghost bot using Deep Q-Learning - reinforcement learning. </a:t>
            </a:r>
            <a:endParaRPr/>
          </a:p>
          <a:p>
            <a:pPr indent="0" lvl="0" marL="0" rtl="0" algn="l">
              <a:lnSpc>
                <a:spcPct val="100000"/>
              </a:lnSpc>
              <a:spcBef>
                <a:spcPts val="0"/>
              </a:spcBef>
              <a:spcAft>
                <a:spcPts val="0"/>
              </a:spcAft>
              <a:buClr>
                <a:schemeClr val="dk1"/>
              </a:buClr>
              <a:buSzPts val="1100"/>
              <a:buFont typeface="Arial"/>
              <a:buNone/>
            </a:pPr>
            <a:r>
              <a:rPr lang="en-US"/>
              <a:t>Parameters for deep Q - identifying the ones more suitable for our project - working on implementing the bot</a:t>
            </a:r>
            <a:endParaRPr/>
          </a:p>
          <a:p>
            <a:pPr indent="0" lvl="0" marL="0" rtl="0" algn="l">
              <a:lnSpc>
                <a:spcPct val="100000"/>
              </a:lnSpc>
              <a:spcBef>
                <a:spcPts val="0"/>
              </a:spcBef>
              <a:spcAft>
                <a:spcPts val="0"/>
              </a:spcAft>
              <a:buSzPts val="1400"/>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Reward Function: The distance between the ghostbusters and the ghost at any given round. (The remaining tokens available at hand by the ghostbusters influences reward function)</a:t>
            </a:r>
            <a:endParaRPr/>
          </a:p>
          <a:p>
            <a:pPr indent="0" lvl="0" marL="0" rtl="0" algn="l">
              <a:spcBef>
                <a:spcPts val="0"/>
              </a:spcBef>
              <a:spcAft>
                <a:spcPts val="0"/>
              </a:spcAft>
              <a:buClr>
                <a:schemeClr val="dk1"/>
              </a:buClr>
              <a:buSzPts val="1400"/>
              <a:buFont typeface="Arial"/>
              <a:buNone/>
            </a:pPr>
            <a:r>
              <a:rPr lang="en-US"/>
              <a:t>Feature Space: Location of ghost and ghostbusters, number of available tokens (both ghost and ghostbusters), last known location of ghost, tokens used by the ghost for the past rounds</a:t>
            </a:r>
            <a:endParaRPr/>
          </a:p>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RMSE- Root Mean Squared Error</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2932b1f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2932b1f1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712932b1f1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22"/>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3"/>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23"/>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1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1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3600"/>
              <a:buFont typeface="Gill Sans"/>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6" name="Google Shape;36;p1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1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3" name="Google Shape;43;p16"/>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1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7"/>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17"/>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17"/>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17"/>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8"/>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20"/>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0"/>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D58AC"/>
              </a:buClr>
              <a:buSzPts val="2000"/>
              <a:buFont typeface="Gill Sans"/>
              <a:buNone/>
              <a:defRPr b="0" sz="2000">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20"/>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21"/>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2"/>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2"/>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U8USyzJwHl833dY4kXrxyvumZJ_xa0vR/view"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rxiv.org/pdf/1802.05944v2.pdf" TargetMode="External"/><Relationship Id="rId4" Type="http://schemas.openxmlformats.org/officeDocument/2006/relationships/hyperlink" Target="http://www.intelligence.tuc.gr/~gehalk/Papers/DRRLagent.pdf" TargetMode="External"/><Relationship Id="rId5" Type="http://schemas.openxmlformats.org/officeDocument/2006/relationships/hyperlink" Target="https://arxiv.org/pdf/1712.00679.pdf" TargetMode="External"/><Relationship Id="rId6" Type="http://schemas.openxmlformats.org/officeDocument/2006/relationships/hyperlink" Target="https://link.springer.com/article/10.1007%2Fs00521-018-370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102" name="Google Shape;102;p1"/>
          <p:cNvPicPr preferRelativeResize="0"/>
          <p:nvPr/>
        </p:nvPicPr>
        <p:blipFill rotWithShape="1">
          <a:blip r:embed="rId3">
            <a:alphaModFix/>
          </a:blip>
          <a:srcRect b="0" l="13265" r="3502" t="9089"/>
          <a:stretch/>
        </p:blipFill>
        <p:spPr>
          <a:xfrm>
            <a:off x="20" y="10"/>
            <a:ext cx="12191982" cy="6857991"/>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
          <p:cNvSpPr/>
          <p:nvPr/>
        </p:nvSpPr>
        <p:spPr>
          <a:xfrm>
            <a:off x="448732" y="4428067"/>
            <a:ext cx="11260667" cy="1962497"/>
          </a:xfrm>
          <a:prstGeom prst="rect">
            <a:avLst/>
          </a:prstGeom>
          <a:solidFill>
            <a:schemeClr val="accent1">
              <a:alpha val="964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txBox="1"/>
          <p:nvPr>
            <p:ph type="ctrTitle"/>
          </p:nvPr>
        </p:nvSpPr>
        <p:spPr>
          <a:xfrm>
            <a:off x="582313" y="3657954"/>
            <a:ext cx="10993500" cy="121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Gill Sans"/>
              <a:buNone/>
            </a:pPr>
            <a:r>
              <a:rPr lang="en-US" sz="3200">
                <a:solidFill>
                  <a:schemeClr val="lt1"/>
                </a:solidFill>
              </a:rPr>
              <a:t>							</a:t>
            </a:r>
            <a:endParaRPr sz="3200">
              <a:solidFill>
                <a:schemeClr val="lt1"/>
              </a:solidFill>
            </a:endParaRPr>
          </a:p>
          <a:p>
            <a:pPr indent="0" lvl="0" marL="0" rtl="0" algn="ctr">
              <a:lnSpc>
                <a:spcPct val="100000"/>
              </a:lnSpc>
              <a:spcBef>
                <a:spcPts val="0"/>
              </a:spcBef>
              <a:spcAft>
                <a:spcPts val="0"/>
              </a:spcAft>
              <a:buClr>
                <a:schemeClr val="lt1"/>
              </a:buClr>
              <a:buSzPts val="3200"/>
              <a:buFont typeface="Gill Sans"/>
              <a:buNone/>
            </a:pPr>
            <a:r>
              <a:rPr lang="en-US" sz="1800">
                <a:solidFill>
                  <a:schemeClr val="lt1"/>
                </a:solidFill>
              </a:rPr>
              <a:t> ML FOR GHOSTBUSTERS</a:t>
            </a:r>
            <a:endParaRPr sz="1800"/>
          </a:p>
        </p:txBody>
      </p:sp>
      <p:sp>
        <p:nvSpPr>
          <p:cNvPr id="109" name="Google Shape;109;p1"/>
          <p:cNvSpPr txBox="1"/>
          <p:nvPr>
            <p:ph idx="1" type="subTitle"/>
          </p:nvPr>
        </p:nvSpPr>
        <p:spPr>
          <a:xfrm>
            <a:off x="599256" y="5013825"/>
            <a:ext cx="10993500" cy="13143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141"/>
              <a:buNone/>
            </a:pPr>
            <a:r>
              <a:rPr lang="en-US" sz="1240">
                <a:solidFill>
                  <a:srgbClr val="7CEBFF"/>
                </a:solidFill>
              </a:rPr>
              <a:t>ARAVIND JYOTHI </a:t>
            </a:r>
            <a:endParaRPr/>
          </a:p>
          <a:p>
            <a:pPr indent="0" lvl="0" marL="0" rtl="0" algn="ctr">
              <a:lnSpc>
                <a:spcPct val="80000"/>
              </a:lnSpc>
              <a:spcBef>
                <a:spcPts val="848"/>
              </a:spcBef>
              <a:spcAft>
                <a:spcPts val="0"/>
              </a:spcAft>
              <a:buSzPts val="1141"/>
              <a:buNone/>
            </a:pPr>
            <a:r>
              <a:rPr lang="en-US" sz="1240">
                <a:solidFill>
                  <a:srgbClr val="7CEBFF"/>
                </a:solidFill>
              </a:rPr>
              <a:t>ILANCHEZHIAN INIYA NEHRU</a:t>
            </a:r>
            <a:endParaRPr/>
          </a:p>
          <a:p>
            <a:pPr indent="0" lvl="0" marL="0" rtl="0" algn="ctr">
              <a:lnSpc>
                <a:spcPct val="80000"/>
              </a:lnSpc>
              <a:spcBef>
                <a:spcPts val="848"/>
              </a:spcBef>
              <a:spcAft>
                <a:spcPts val="0"/>
              </a:spcAft>
              <a:buSzPts val="1141"/>
              <a:buNone/>
            </a:pPr>
            <a:r>
              <a:rPr lang="en-US" sz="1240">
                <a:solidFill>
                  <a:srgbClr val="7CEBFF"/>
                </a:solidFill>
              </a:rPr>
              <a:t>ROSHINI CHAKRAPANI</a:t>
            </a:r>
            <a:endParaRPr sz="1240">
              <a:solidFill>
                <a:srgbClr val="7CEBFF"/>
              </a:solidFill>
            </a:endParaRPr>
          </a:p>
          <a:p>
            <a:pPr indent="0" lvl="0" marL="0" rtl="0" algn="ctr">
              <a:lnSpc>
                <a:spcPct val="80000"/>
              </a:lnSpc>
              <a:spcBef>
                <a:spcPts val="848"/>
              </a:spcBef>
              <a:spcAft>
                <a:spcPts val="0"/>
              </a:spcAft>
              <a:buSzPts val="1141"/>
              <a:buNone/>
            </a:pPr>
            <a:r>
              <a:rPr lang="en-US" sz="1240">
                <a:solidFill>
                  <a:srgbClr val="7CEBFF"/>
                </a:solidFill>
              </a:rPr>
              <a:t>SANKARESWARI GOVINDARAJAN</a:t>
            </a:r>
            <a:endParaRPr sz="1240">
              <a:solidFill>
                <a:srgbClr val="7CEBFF"/>
              </a:solidFill>
            </a:endParaRPr>
          </a:p>
          <a:p>
            <a:pPr indent="0" lvl="0" marL="0" rtl="0" algn="ctr">
              <a:lnSpc>
                <a:spcPct val="80000"/>
              </a:lnSpc>
              <a:spcBef>
                <a:spcPts val="848"/>
              </a:spcBef>
              <a:spcAft>
                <a:spcPts val="0"/>
              </a:spcAft>
              <a:buSzPts val="1141"/>
              <a:buNone/>
            </a:pPr>
            <a:r>
              <a:rPr lang="en-US" sz="1240">
                <a:solidFill>
                  <a:srgbClr val="7CEBFF"/>
                </a:solidFill>
              </a:rPr>
              <a:t>VIPUL SINGH</a:t>
            </a:r>
            <a:endParaRPr sz="1240">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Tasks Accomplished </a:t>
            </a:r>
            <a:endParaRPr/>
          </a:p>
        </p:txBody>
      </p:sp>
      <p:sp>
        <p:nvSpPr>
          <p:cNvPr id="167" name="Google Shape;167;p8"/>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sz="2000"/>
              <a:t>The user interface is web based. Designed the map of the game. </a:t>
            </a:r>
            <a:endParaRPr/>
          </a:p>
          <a:p>
            <a:pPr indent="-228600" lvl="0" marL="457200" rtl="0" algn="l">
              <a:lnSpc>
                <a:spcPct val="100000"/>
              </a:lnSpc>
              <a:spcBef>
                <a:spcPts val="360"/>
              </a:spcBef>
              <a:spcAft>
                <a:spcPts val="0"/>
              </a:spcAft>
              <a:buSzPts val="1656"/>
              <a:buNone/>
            </a:pPr>
            <a:r>
              <a:t/>
            </a:r>
            <a:endParaRPr/>
          </a:p>
          <a:p>
            <a:pPr indent="-342900" lvl="0" marL="457200" rtl="0" algn="l">
              <a:lnSpc>
                <a:spcPct val="100000"/>
              </a:lnSpc>
              <a:spcBef>
                <a:spcPts val="0"/>
              </a:spcBef>
              <a:spcAft>
                <a:spcPts val="0"/>
              </a:spcAft>
              <a:buSzPts val="1800"/>
              <a:buChar char="◼"/>
            </a:pPr>
            <a:r>
              <a:rPr lang="en-US" sz="2000"/>
              <a:t>Current Plan :  2 neural networks - one for the ghost bot and the other for ghostbusters. Out of which the following are completed:  </a:t>
            </a:r>
            <a:endParaRPr sz="1800"/>
          </a:p>
          <a:p>
            <a:pPr indent="-228600" lvl="1" marL="914400" rtl="0" algn="l">
              <a:lnSpc>
                <a:spcPct val="100000"/>
              </a:lnSpc>
              <a:spcBef>
                <a:spcPts val="0"/>
              </a:spcBef>
              <a:spcAft>
                <a:spcPts val="0"/>
              </a:spcAft>
              <a:buSzPts val="1800"/>
              <a:buNone/>
            </a:pPr>
            <a:r>
              <a:t/>
            </a:r>
            <a:endParaRPr sz="1800"/>
          </a:p>
          <a:p>
            <a:pPr indent="-342900" lvl="1" marL="914400" rtl="0" algn="l">
              <a:lnSpc>
                <a:spcPct val="100000"/>
              </a:lnSpc>
              <a:spcBef>
                <a:spcPts val="0"/>
              </a:spcBef>
              <a:spcAft>
                <a:spcPts val="0"/>
              </a:spcAft>
              <a:buSzPts val="1800"/>
              <a:buChar char="◼"/>
            </a:pPr>
            <a:r>
              <a:rPr lang="en-US" sz="2000"/>
              <a:t>A random generator based rule agent to make moves for ghostbusters.</a:t>
            </a:r>
            <a:endParaRPr/>
          </a:p>
          <a:p>
            <a:pPr indent="-342900" lvl="1" marL="914400" rtl="0" algn="l">
              <a:lnSpc>
                <a:spcPct val="100000"/>
              </a:lnSpc>
              <a:spcBef>
                <a:spcPts val="0"/>
              </a:spcBef>
              <a:spcAft>
                <a:spcPts val="0"/>
              </a:spcAft>
              <a:buSzPts val="1800"/>
              <a:buChar char="◼"/>
            </a:pPr>
            <a:r>
              <a:rPr lang="en-US" sz="2000"/>
              <a:t>Heuristic based agent to make moves for ghostbusters.</a:t>
            </a:r>
            <a:endParaRPr sz="2000"/>
          </a:p>
          <a:p>
            <a:pPr indent="-342900" lvl="1" marL="914400" rtl="0" algn="l">
              <a:lnSpc>
                <a:spcPct val="100000"/>
              </a:lnSpc>
              <a:spcBef>
                <a:spcPts val="0"/>
              </a:spcBef>
              <a:spcAft>
                <a:spcPts val="0"/>
              </a:spcAft>
              <a:buSzPts val="1800"/>
              <a:buChar char="◼"/>
            </a:pPr>
            <a:r>
              <a:rPr lang="en-US" sz="2000"/>
              <a:t>Neural network for training and testing the Ghost bot </a:t>
            </a:r>
            <a:endParaRPr sz="2000"/>
          </a:p>
          <a:p>
            <a:pPr indent="0" lvl="0" marL="0" rtl="0" algn="l">
              <a:lnSpc>
                <a:spcPct val="100000"/>
              </a:lnSpc>
              <a:spcBef>
                <a:spcPts val="600"/>
              </a:spcBef>
              <a:spcAft>
                <a:spcPts val="600"/>
              </a:spcAft>
              <a:buSzPts val="1656"/>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712932b1f1_3_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Demo</a:t>
            </a:r>
            <a:endParaRPr/>
          </a:p>
        </p:txBody>
      </p:sp>
      <p:pic>
        <p:nvPicPr>
          <p:cNvPr id="174" name="Google Shape;174;g712932b1f1_3_0" title="Demo - 1.mp4">
            <a:hlinkClick r:id="rId3"/>
          </p:cNvPr>
          <p:cNvPicPr preferRelativeResize="0"/>
          <p:nvPr/>
        </p:nvPicPr>
        <p:blipFill>
          <a:blip r:embed="rId4">
            <a:alphaModFix/>
          </a:blip>
          <a:stretch>
            <a:fillRect/>
          </a:stretch>
        </p:blipFill>
        <p:spPr>
          <a:xfrm>
            <a:off x="1681975" y="1830631"/>
            <a:ext cx="8599723" cy="48373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Future Work </a:t>
            </a:r>
            <a:endParaRPr/>
          </a:p>
        </p:txBody>
      </p:sp>
      <p:sp>
        <p:nvSpPr>
          <p:cNvPr id="180" name="Google Shape;180;p10"/>
          <p:cNvSpPr txBox="1"/>
          <p:nvPr>
            <p:ph idx="1" type="body"/>
          </p:nvPr>
        </p:nvSpPr>
        <p:spPr>
          <a:xfrm>
            <a:off x="581193" y="1589848"/>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Developing neural network for the ghostbusters as well and training them based on the already trained ghost neural network</a:t>
            </a:r>
            <a:endParaRPr/>
          </a:p>
          <a:p>
            <a:pPr indent="-333756" lvl="0" marL="457200" rtl="0" algn="l">
              <a:lnSpc>
                <a:spcPct val="100000"/>
              </a:lnSpc>
              <a:spcBef>
                <a:spcPts val="360"/>
              </a:spcBef>
              <a:spcAft>
                <a:spcPts val="0"/>
              </a:spcAft>
              <a:buSzPts val="1656"/>
              <a:buChar char="◼"/>
            </a:pPr>
            <a:r>
              <a:rPr lang="en-US"/>
              <a:t>Developing a better heuristic for ghostbusters to squeeze more performance out of the ghost bot</a:t>
            </a:r>
            <a:endParaRPr/>
          </a:p>
          <a:p>
            <a:pPr indent="-333756" lvl="0" marL="457200" rtl="0" algn="l">
              <a:lnSpc>
                <a:spcPct val="100000"/>
              </a:lnSpc>
              <a:spcBef>
                <a:spcPts val="360"/>
              </a:spcBef>
              <a:spcAft>
                <a:spcPts val="0"/>
              </a:spcAft>
              <a:buSzPts val="1656"/>
              <a:buChar char="◼"/>
            </a:pPr>
            <a:r>
              <a:rPr lang="en-US"/>
              <a:t>Try using ghostbusters neural network to improve performance of ghost neural network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5" name="Shape 185"/>
        <p:cNvGrpSpPr/>
        <p:nvPr/>
      </p:nvGrpSpPr>
      <p:grpSpPr>
        <a:xfrm>
          <a:off x="0" y="0"/>
          <a:ext cx="0" cy="0"/>
          <a:chOff x="0" y="0"/>
          <a:chExt cx="0" cy="0"/>
        </a:xfrm>
      </p:grpSpPr>
      <p:sp>
        <p:nvSpPr>
          <p:cNvPr id="186" name="Google Shape;186;p11"/>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Digital Numbers" id="187" name="Google Shape;187;p11"/>
          <p:cNvPicPr preferRelativeResize="0"/>
          <p:nvPr/>
        </p:nvPicPr>
        <p:blipFill rotWithShape="1">
          <a:blip r:embed="rId3">
            <a:alphaModFix/>
          </a:blip>
          <a:srcRect b="1" l="2189" r="9640" t="0"/>
          <a:stretch/>
        </p:blipFill>
        <p:spPr>
          <a:xfrm>
            <a:off x="446534" y="723899"/>
            <a:ext cx="7498616" cy="5676901"/>
          </a:xfrm>
          <a:prstGeom prst="rect">
            <a:avLst/>
          </a:prstGeom>
          <a:noFill/>
          <a:ln>
            <a:noFill/>
          </a:ln>
        </p:spPr>
      </p:pic>
      <p:sp>
        <p:nvSpPr>
          <p:cNvPr id="188" name="Google Shape;188;p11"/>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1"/>
          <p:cNvSpPr txBox="1"/>
          <p:nvPr>
            <p:ph type="ctrTitle"/>
          </p:nvPr>
        </p:nvSpPr>
        <p:spPr>
          <a:xfrm>
            <a:off x="8277225" y="2247901"/>
            <a:ext cx="3081576" cy="1746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FFF"/>
              </a:buClr>
              <a:buSzPts val="3600"/>
              <a:buFont typeface="Gill Sans"/>
              <a:buNone/>
            </a:pPr>
            <a:r>
              <a:rPr lang="en-US">
                <a:solidFill>
                  <a:srgbClr val="FFFFFF"/>
                </a:solidFill>
              </a:rPr>
              <a:t>THANK YOU</a:t>
            </a:r>
            <a:endParaRPr/>
          </a:p>
        </p:txBody>
      </p:sp>
      <p:grpSp>
        <p:nvGrpSpPr>
          <p:cNvPr id="190" name="Google Shape;190;p11"/>
          <p:cNvGrpSpPr/>
          <p:nvPr/>
        </p:nvGrpSpPr>
        <p:grpSpPr>
          <a:xfrm>
            <a:off x="446534" y="453643"/>
            <a:ext cx="11298933" cy="98554"/>
            <a:chOff x="446534" y="453643"/>
            <a:chExt cx="11298933" cy="98554"/>
          </a:xfrm>
        </p:grpSpPr>
        <p:sp>
          <p:nvSpPr>
            <p:cNvPr id="191" name="Google Shape;191;p1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Motive of the project </a:t>
            </a:r>
            <a:endParaRPr/>
          </a:p>
        </p:txBody>
      </p:sp>
      <p:sp>
        <p:nvSpPr>
          <p:cNvPr id="116" name="Google Shape;116;p2"/>
          <p:cNvSpPr txBox="1"/>
          <p:nvPr>
            <p:ph idx="1" type="body"/>
          </p:nvPr>
        </p:nvSpPr>
        <p:spPr>
          <a:xfrm>
            <a:off x="581242" y="2733596"/>
            <a:ext cx="11029500" cy="3678300"/>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Analyzing the appropriateness of machine learning algorithms to </a:t>
            </a:r>
            <a:r>
              <a:rPr lang="en-US">
                <a:solidFill>
                  <a:srgbClr val="3D3D3D"/>
                </a:solidFill>
              </a:rPr>
              <a:t>games involving pursuit-evasion problems l</a:t>
            </a:r>
            <a:r>
              <a:rPr lang="en-US"/>
              <a:t>ike Ghostbusters and understanding how the non-player characters (NPCs), or objects behave in real-time, based on the player’s actions and decisions</a:t>
            </a:r>
            <a:endParaRPr/>
          </a:p>
          <a:p>
            <a:pPr indent="0" lvl="0" marL="0" rtl="0" algn="l">
              <a:lnSpc>
                <a:spcPct val="100000"/>
              </a:lnSpc>
              <a:spcBef>
                <a:spcPts val="360"/>
              </a:spcBef>
              <a:spcAft>
                <a:spcPts val="0"/>
              </a:spcAft>
              <a:buSzPts val="1656"/>
              <a:buNone/>
            </a:pPr>
            <a:r>
              <a:t/>
            </a:r>
            <a:endParaRPr/>
          </a:p>
          <a:p>
            <a:pPr indent="-333756" lvl="0" marL="457200" rtl="0" algn="l">
              <a:lnSpc>
                <a:spcPct val="100000"/>
              </a:lnSpc>
              <a:spcBef>
                <a:spcPts val="360"/>
              </a:spcBef>
              <a:spcAft>
                <a:spcPts val="0"/>
              </a:spcAft>
              <a:buSzPts val="1656"/>
              <a:buChar char="◼"/>
            </a:pPr>
            <a:r>
              <a:rPr lang="en-US"/>
              <a:t>Extent to which machine learning algorithms can offload the work that a human game player needs to perform and to implement an AI agent that could play the game as efficient as a human player.</a:t>
            </a:r>
            <a:endParaRPr/>
          </a:p>
          <a:p>
            <a:pPr indent="0" lvl="0" marL="457200" rtl="0" algn="l">
              <a:lnSpc>
                <a:spcPct val="100000"/>
              </a:lnSpc>
              <a:spcBef>
                <a:spcPts val="360"/>
              </a:spcBef>
              <a:spcAft>
                <a:spcPts val="0"/>
              </a:spcAft>
              <a:buNone/>
            </a:pPr>
            <a:r>
              <a:t/>
            </a:r>
            <a:endParaRPr/>
          </a:p>
          <a:p>
            <a:pPr indent="-333756" lvl="0" marL="457200" rtl="0" algn="l">
              <a:spcBef>
                <a:spcPts val="360"/>
              </a:spcBef>
              <a:spcAft>
                <a:spcPts val="0"/>
              </a:spcAft>
              <a:buSzPts val="1656"/>
              <a:buChar char="◼"/>
            </a:pPr>
            <a:r>
              <a:rPr lang="en-US"/>
              <a:t>We primarily chose a variant of the </a:t>
            </a:r>
            <a:r>
              <a:rPr lang="en-US"/>
              <a:t>Pursuit-Evasion problem as they involve a huge state space which in turn produces multiple state space exploration possibilities.</a:t>
            </a:r>
            <a:endParaRPr/>
          </a:p>
          <a:p>
            <a:pPr indent="0" lvl="0" marL="0" rtl="0" algn="l">
              <a:lnSpc>
                <a:spcPct val="100000"/>
              </a:lnSpc>
              <a:spcBef>
                <a:spcPts val="360"/>
              </a:spcBef>
              <a:spcAft>
                <a:spcPts val="0"/>
              </a:spcAft>
              <a:buNone/>
            </a:pPr>
            <a:r>
              <a:t/>
            </a:r>
            <a:endParaRPr/>
          </a:p>
          <a:p>
            <a:pPr indent="-228600" lvl="0" marL="457200" rtl="0" algn="l">
              <a:lnSpc>
                <a:spcPct val="100000"/>
              </a:lnSpc>
              <a:spcBef>
                <a:spcPts val="360"/>
              </a:spcBef>
              <a:spcAft>
                <a:spcPts val="0"/>
              </a:spcAft>
              <a:buSzPts val="1656"/>
              <a:buNone/>
            </a:pPr>
            <a:r>
              <a:t/>
            </a:r>
            <a:endParaRPr/>
          </a:p>
          <a:p>
            <a:pPr indent="-228600" lvl="0" marL="457200" rtl="0" algn="l">
              <a:lnSpc>
                <a:spcPct val="100000"/>
              </a:lnSpc>
              <a:spcBef>
                <a:spcPts val="360"/>
              </a:spcBef>
              <a:spcAft>
                <a:spcPts val="0"/>
              </a:spcAft>
              <a:buSzPts val="1656"/>
              <a:buNone/>
            </a:pPr>
            <a:r>
              <a:t/>
            </a:r>
            <a:endParaRPr/>
          </a:p>
          <a:p>
            <a:pPr indent="-228600" lvl="0" marL="457200" rtl="0" algn="l">
              <a:lnSpc>
                <a:spcPct val="100000"/>
              </a:lnSpc>
              <a:spcBef>
                <a:spcPts val="360"/>
              </a:spcBef>
              <a:spcAft>
                <a:spcPts val="0"/>
              </a:spcAft>
              <a:buSzPts val="1656"/>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Google Shape;122;p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Game Rules </a:t>
            </a:r>
            <a:endParaRPr/>
          </a:p>
        </p:txBody>
      </p:sp>
      <p:sp>
        <p:nvSpPr>
          <p:cNvPr id="123" name="Google Shape;123;p3"/>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5 Ghostbusters chasing one ghost staying undercover </a:t>
            </a:r>
            <a:endParaRPr sz="1656"/>
          </a:p>
          <a:p>
            <a:pPr indent="-333756" lvl="0" marL="457200" rtl="0" algn="l">
              <a:lnSpc>
                <a:spcPct val="100000"/>
              </a:lnSpc>
              <a:spcBef>
                <a:spcPts val="360"/>
              </a:spcBef>
              <a:spcAft>
                <a:spcPts val="0"/>
              </a:spcAft>
              <a:buSzPts val="1656"/>
              <a:buChar char="◼"/>
            </a:pPr>
            <a:r>
              <a:rPr lang="en-US"/>
              <a:t>Structure : </a:t>
            </a:r>
            <a:endParaRPr sz="1656"/>
          </a:p>
          <a:p>
            <a:pPr indent="-333756" lvl="1" marL="914400" rtl="0" algn="l">
              <a:lnSpc>
                <a:spcPct val="100000"/>
              </a:lnSpc>
              <a:spcBef>
                <a:spcPts val="600"/>
              </a:spcBef>
              <a:spcAft>
                <a:spcPts val="0"/>
              </a:spcAft>
              <a:buSzPts val="1656"/>
              <a:buChar char="◼"/>
            </a:pPr>
            <a:r>
              <a:rPr lang="en-US"/>
              <a:t>A map with numbered locations inside haunted city and 4 placement figures representing the ghostbusters is present to start the game.</a:t>
            </a:r>
            <a:endParaRPr sz="1472"/>
          </a:p>
          <a:p>
            <a:pPr indent="-333756" lvl="1" marL="914400" rtl="0" algn="l">
              <a:lnSpc>
                <a:spcPct val="100000"/>
              </a:lnSpc>
              <a:spcBef>
                <a:spcPts val="600"/>
              </a:spcBef>
              <a:spcAft>
                <a:spcPts val="0"/>
              </a:spcAft>
              <a:buSzPts val="1656"/>
              <a:buChar char="◼"/>
            </a:pPr>
            <a:r>
              <a:rPr lang="en-US"/>
              <a:t>Movement through</a:t>
            </a:r>
            <a:r>
              <a:rPr lang="en-US"/>
              <a:t> numbered locations enabled through use of different stamina tokens.</a:t>
            </a:r>
            <a:endParaRPr sz="1472"/>
          </a:p>
          <a:p>
            <a:pPr indent="-333756" lvl="1" marL="914400" rtl="0" algn="l">
              <a:lnSpc>
                <a:spcPct val="100000"/>
              </a:lnSpc>
              <a:spcBef>
                <a:spcPts val="600"/>
              </a:spcBef>
              <a:spcAft>
                <a:spcPts val="0"/>
              </a:spcAft>
              <a:buSzPts val="1656"/>
              <a:buChar char="◼"/>
            </a:pPr>
            <a:r>
              <a:rPr lang="en-US"/>
              <a:t>Ghost and Ghostbusters will be given stamina tokens to play 25 rounds.</a:t>
            </a:r>
            <a:endParaRPr sz="1472"/>
          </a:p>
          <a:p>
            <a:pPr indent="-333756" lvl="0" marL="457200" rtl="0" algn="l">
              <a:lnSpc>
                <a:spcPct val="100000"/>
              </a:lnSpc>
              <a:spcBef>
                <a:spcPts val="360"/>
              </a:spcBef>
              <a:spcAft>
                <a:spcPts val="0"/>
              </a:spcAft>
              <a:buSzPts val="1656"/>
              <a:buChar char="◼"/>
            </a:pPr>
            <a:r>
              <a:rPr lang="en-US"/>
              <a:t>Termination : </a:t>
            </a:r>
            <a:endParaRPr sz="1656"/>
          </a:p>
          <a:p>
            <a:pPr indent="-333756" lvl="1" marL="914400" rtl="0" algn="l">
              <a:lnSpc>
                <a:spcPct val="100000"/>
              </a:lnSpc>
              <a:spcBef>
                <a:spcPts val="600"/>
              </a:spcBef>
              <a:spcAft>
                <a:spcPts val="0"/>
              </a:spcAft>
              <a:buSzPts val="1656"/>
              <a:buChar char="◼"/>
            </a:pPr>
            <a:r>
              <a:rPr lang="en-US"/>
              <a:t>Ghost wins if - Ghostbusters are no longer able to move or Ghost reaches the last space in the travel log i.e. it reaches round 25.</a:t>
            </a:r>
            <a:endParaRPr sz="1472"/>
          </a:p>
          <a:p>
            <a:pPr indent="-333756" lvl="1" marL="914400" rtl="0" algn="l">
              <a:lnSpc>
                <a:spcPct val="100000"/>
              </a:lnSpc>
              <a:spcBef>
                <a:spcPts val="600"/>
              </a:spcBef>
              <a:spcAft>
                <a:spcPts val="0"/>
              </a:spcAft>
              <a:buSzPts val="1656"/>
              <a:buChar char="◼"/>
            </a:pPr>
            <a:r>
              <a:rPr lang="en-US"/>
              <a:t>Ghostbusters win if, one of the ghostbusters catches the ghost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Google Shape;128;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Literature Survey </a:t>
            </a:r>
            <a:endParaRPr/>
          </a:p>
        </p:txBody>
      </p:sp>
      <p:sp>
        <p:nvSpPr>
          <p:cNvPr id="129" name="Google Shape;129;p4"/>
          <p:cNvSpPr txBox="1"/>
          <p:nvPr>
            <p:ph idx="1" type="body"/>
          </p:nvPr>
        </p:nvSpPr>
        <p:spPr>
          <a:xfrm>
            <a:off x="229500" y="1872875"/>
            <a:ext cx="11733000" cy="4448100"/>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960"/>
              </a:spcBef>
              <a:spcAft>
                <a:spcPts val="0"/>
              </a:spcAft>
              <a:buSzPts val="1656"/>
              <a:buChar char="◼"/>
            </a:pPr>
            <a:r>
              <a:rPr lang="en-US"/>
              <a:t>Concepts we’ve looked at: Monte Carlo Methods, Q-Learning for MDPs, Deep Q Learning (DQNs) &amp; GANs for games -&gt; GANG</a:t>
            </a:r>
            <a:endParaRPr/>
          </a:p>
          <a:p>
            <a:pPr indent="-333756" lvl="0" marL="457200" rtl="0" algn="l">
              <a:lnSpc>
                <a:spcPct val="100000"/>
              </a:lnSpc>
              <a:spcBef>
                <a:spcPts val="0"/>
              </a:spcBef>
              <a:spcAft>
                <a:spcPts val="0"/>
              </a:spcAft>
              <a:buSzPts val="1656"/>
              <a:buChar char="◼"/>
            </a:pPr>
            <a:r>
              <a:rPr lang="en-US"/>
              <a:t>Monte Carlo Q-Learning for General Game Playing: </a:t>
            </a:r>
            <a:r>
              <a:rPr lang="en-US" sz="1400">
                <a:latin typeface="Impact"/>
                <a:ea typeface="Impact"/>
                <a:cs typeface="Impact"/>
                <a:sym typeface="Impact"/>
              </a:rPr>
              <a:t> </a:t>
            </a:r>
            <a:r>
              <a:rPr lang="en-US" u="sng">
                <a:solidFill>
                  <a:schemeClr val="hlink"/>
                </a:solidFill>
                <a:hlinkClick r:id="rId3"/>
              </a:rPr>
              <a:t>https://arxiv.org/pdf/1802.05944v2.pdf</a:t>
            </a:r>
            <a:endParaRPr/>
          </a:p>
          <a:p>
            <a:pPr indent="-333756" lvl="1" marL="914400" rtl="0" algn="l">
              <a:lnSpc>
                <a:spcPct val="100000"/>
              </a:lnSpc>
              <a:spcBef>
                <a:spcPts val="0"/>
              </a:spcBef>
              <a:spcAft>
                <a:spcPts val="0"/>
              </a:spcAft>
              <a:buSzPts val="1656"/>
              <a:buChar char="◼"/>
            </a:pPr>
            <a:r>
              <a:rPr lang="en-US"/>
              <a:t>In this research paper, we see how GGP - General Game Playing can be performed through Reinforcement Learning (Monte Carlo) and also the effect of involving Q-Learning. </a:t>
            </a:r>
            <a:endParaRPr/>
          </a:p>
          <a:p>
            <a:pPr indent="-333756" lvl="0" marL="457200" rtl="0" algn="l">
              <a:lnSpc>
                <a:spcPct val="100000"/>
              </a:lnSpc>
              <a:spcBef>
                <a:spcPts val="0"/>
              </a:spcBef>
              <a:spcAft>
                <a:spcPts val="0"/>
              </a:spcAft>
              <a:buSzPts val="1656"/>
              <a:buChar char="◼"/>
            </a:pPr>
            <a:r>
              <a:rPr lang="en-US"/>
              <a:t>Deep Reinforcement Learning in Strategic Board Game Environments: </a:t>
            </a:r>
            <a:r>
              <a:rPr lang="en-US" u="sng">
                <a:solidFill>
                  <a:schemeClr val="hlink"/>
                </a:solidFill>
                <a:hlinkClick r:id="rId4"/>
              </a:rPr>
              <a:t>http://www.intelligence.tuc.gr/~gehalk/Papers/DRRLagent.pdf</a:t>
            </a:r>
            <a:r>
              <a:rPr lang="en-US"/>
              <a:t> In this paper we see how Deep Q Learning can be applied to Strategic Board Game Environments.</a:t>
            </a:r>
            <a:endParaRPr/>
          </a:p>
          <a:p>
            <a:pPr indent="-333756" lvl="0" marL="457200" rtl="0" algn="l">
              <a:lnSpc>
                <a:spcPct val="100000"/>
              </a:lnSpc>
              <a:spcBef>
                <a:spcPts val="0"/>
              </a:spcBef>
              <a:spcAft>
                <a:spcPts val="0"/>
              </a:spcAft>
              <a:buSzPts val="1656"/>
              <a:buChar char="◼"/>
            </a:pPr>
            <a:r>
              <a:rPr lang="en-US"/>
              <a:t>GANGs: Generative Adversarial Network Games: A specialised version of Generative Adversarial Networks applied to games. </a:t>
            </a:r>
            <a:r>
              <a:rPr lang="en-US" u="sng">
                <a:solidFill>
                  <a:schemeClr val="hlink"/>
                </a:solidFill>
                <a:hlinkClick r:id="rId5"/>
              </a:rPr>
              <a:t>https://arxiv.org/pdf/1712.00679.pdf</a:t>
            </a:r>
            <a:endParaRPr/>
          </a:p>
          <a:p>
            <a:pPr indent="-333756" lvl="0" marL="457200" rtl="0" algn="l">
              <a:lnSpc>
                <a:spcPct val="100000"/>
              </a:lnSpc>
              <a:spcBef>
                <a:spcPts val="0"/>
              </a:spcBef>
              <a:spcAft>
                <a:spcPts val="0"/>
              </a:spcAft>
              <a:buSzPts val="1656"/>
              <a:buChar char="◼"/>
            </a:pPr>
            <a:r>
              <a:rPr b="1" lang="en-US"/>
              <a:t>Adversarial Neural Networks for Hide and Search Algorithm (Base Research Paper)  </a:t>
            </a:r>
            <a:r>
              <a:rPr lang="en-US" u="sng">
                <a:solidFill>
                  <a:schemeClr val="hlink"/>
                </a:solidFill>
                <a:hlinkClick r:id="rId6"/>
              </a:rPr>
              <a:t>https://link.springer.com/article/10.1007%2Fs00521-018-3701-0</a:t>
            </a:r>
            <a:endParaRPr/>
          </a:p>
          <a:p>
            <a:pPr indent="0" lvl="0" marL="457200" rtl="0" algn="l">
              <a:lnSpc>
                <a:spcPct val="100000"/>
              </a:lnSpc>
              <a:spcBef>
                <a:spcPts val="960"/>
              </a:spcBef>
              <a:spcAft>
                <a:spcPts val="0"/>
              </a:spcAft>
              <a:buSzPts val="165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133" name="Shape 133"/>
        <p:cNvGrpSpPr/>
        <p:nvPr/>
      </p:nvGrpSpPr>
      <p:grpSpPr>
        <a:xfrm>
          <a:off x="0" y="0"/>
          <a:ext cx="0" cy="0"/>
          <a:chOff x="0" y="0"/>
          <a:chExt cx="0" cy="0"/>
        </a:xfrm>
      </p:grpSpPr>
      <p:sp>
        <p:nvSpPr>
          <p:cNvPr id="134" name="Google Shape;134;p9"/>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Deep Q-Learning</a:t>
            </a:r>
            <a:endParaRPr/>
          </a:p>
        </p:txBody>
      </p:sp>
      <p:sp>
        <p:nvSpPr>
          <p:cNvPr id="135" name="Google Shape;135;p9"/>
          <p:cNvSpPr txBox="1"/>
          <p:nvPr>
            <p:ph idx="1" type="body"/>
          </p:nvPr>
        </p:nvSpPr>
        <p:spPr>
          <a:xfrm>
            <a:off x="229500" y="1872875"/>
            <a:ext cx="11733000" cy="4448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960"/>
              </a:spcBef>
              <a:spcAft>
                <a:spcPts val="0"/>
              </a:spcAft>
              <a:buSzPts val="1656"/>
              <a:buNone/>
            </a:pPr>
            <a:r>
              <a:t/>
            </a:r>
            <a:endParaRPr/>
          </a:p>
          <a:p>
            <a:pPr indent="-342900" lvl="0" marL="457200" rtl="0" algn="l">
              <a:lnSpc>
                <a:spcPct val="100000"/>
              </a:lnSpc>
              <a:spcBef>
                <a:spcPts val="960"/>
              </a:spcBef>
              <a:spcAft>
                <a:spcPts val="0"/>
              </a:spcAft>
              <a:buSzPts val="1800"/>
              <a:buChar char="◼"/>
            </a:pPr>
            <a:r>
              <a:rPr lang="en-US"/>
              <a:t>How Deep Q Learning can help GhostBusters? </a:t>
            </a:r>
            <a:endParaRPr/>
          </a:p>
          <a:p>
            <a:pPr indent="-342900" lvl="1" marL="914400" rtl="0" algn="l">
              <a:lnSpc>
                <a:spcPct val="100000"/>
              </a:lnSpc>
              <a:spcBef>
                <a:spcPts val="0"/>
              </a:spcBef>
              <a:spcAft>
                <a:spcPts val="0"/>
              </a:spcAft>
              <a:buSzPts val="1800"/>
              <a:buChar char="◼"/>
            </a:pPr>
            <a:r>
              <a:rPr lang="en-US" sz="1800"/>
              <a:t>Approximate Q values with Neural Networks </a:t>
            </a:r>
            <a:endParaRPr sz="1800"/>
          </a:p>
          <a:p>
            <a:pPr indent="-342900" lvl="1" marL="914400" rtl="0" algn="l">
              <a:lnSpc>
                <a:spcPct val="100000"/>
              </a:lnSpc>
              <a:spcBef>
                <a:spcPts val="0"/>
              </a:spcBef>
              <a:spcAft>
                <a:spcPts val="0"/>
              </a:spcAft>
              <a:buSzPts val="1800"/>
              <a:buChar char="◼"/>
            </a:pPr>
            <a:r>
              <a:rPr lang="en-US" sz="1800"/>
              <a:t>Input: State, Output: Q values for all possible actions from that state</a:t>
            </a:r>
            <a:endParaRPr sz="1800"/>
          </a:p>
          <a:p>
            <a:pPr indent="0" lvl="0" marL="914400" rtl="0" algn="l">
              <a:lnSpc>
                <a:spcPct val="100000"/>
              </a:lnSpc>
              <a:spcBef>
                <a:spcPts val="960"/>
              </a:spcBef>
              <a:spcAft>
                <a:spcPts val="0"/>
              </a:spcAft>
              <a:buSzPts val="1656"/>
              <a:buNone/>
            </a:pPr>
            <a:r>
              <a:t/>
            </a:r>
            <a:endParaRPr sz="1800"/>
          </a:p>
          <a:p>
            <a:pPr indent="-342900" lvl="0" marL="457200" rtl="0" algn="l">
              <a:lnSpc>
                <a:spcPct val="100000"/>
              </a:lnSpc>
              <a:spcBef>
                <a:spcPts val="960"/>
              </a:spcBef>
              <a:spcAft>
                <a:spcPts val="0"/>
              </a:spcAft>
              <a:buSzPts val="1800"/>
              <a:buChar char="◼"/>
            </a:pPr>
            <a:r>
              <a:rPr lang="en-US"/>
              <a:t>We’ve studied concepts such as</a:t>
            </a:r>
            <a:endParaRPr/>
          </a:p>
          <a:p>
            <a:pPr indent="-342900" lvl="1" marL="914400" rtl="0" algn="l">
              <a:lnSpc>
                <a:spcPct val="100000"/>
              </a:lnSpc>
              <a:spcBef>
                <a:spcPts val="0"/>
              </a:spcBef>
              <a:spcAft>
                <a:spcPts val="0"/>
              </a:spcAft>
              <a:buSzPts val="1800"/>
              <a:buChar char="◼"/>
            </a:pPr>
            <a:r>
              <a:rPr lang="en-US" sz="1800"/>
              <a:t>Replay Memory / Experience 	Replay</a:t>
            </a:r>
            <a:endParaRPr sz="1800"/>
          </a:p>
          <a:p>
            <a:pPr indent="-342900" lvl="1" marL="914400" rtl="0" algn="l">
              <a:lnSpc>
                <a:spcPct val="100000"/>
              </a:lnSpc>
              <a:spcBef>
                <a:spcPts val="0"/>
              </a:spcBef>
              <a:spcAft>
                <a:spcPts val="0"/>
              </a:spcAft>
              <a:buSzPts val="1800"/>
              <a:buChar char="◼"/>
            </a:pPr>
            <a:r>
              <a:rPr lang="en-US" sz="1800"/>
              <a:t>Exploration vs Exploitation</a:t>
            </a:r>
            <a:endParaRPr sz="1800"/>
          </a:p>
          <a:p>
            <a:pPr indent="-342900" lvl="1" marL="914400" rtl="0" algn="l">
              <a:lnSpc>
                <a:spcPct val="100000"/>
              </a:lnSpc>
              <a:spcBef>
                <a:spcPts val="0"/>
              </a:spcBef>
              <a:spcAft>
                <a:spcPts val="0"/>
              </a:spcAft>
              <a:buSzPts val="1800"/>
              <a:buChar char="◼"/>
            </a:pPr>
            <a:r>
              <a:rPr lang="en-US" sz="1800"/>
              <a:t>Target Network</a:t>
            </a:r>
            <a:endParaRPr sz="1800"/>
          </a:p>
          <a:p>
            <a:pPr indent="0" lvl="0" marL="914400" rtl="0" algn="l">
              <a:lnSpc>
                <a:spcPct val="100000"/>
              </a:lnSpc>
              <a:spcBef>
                <a:spcPts val="960"/>
              </a:spcBef>
              <a:spcAft>
                <a:spcPts val="0"/>
              </a:spcAft>
              <a:buSzPts val="1656"/>
              <a:buNone/>
            </a:pPr>
            <a:r>
              <a:t/>
            </a:r>
            <a:endParaRPr sz="1800"/>
          </a:p>
          <a:p>
            <a:pPr indent="0" lvl="0" marL="914400" rtl="0" algn="l">
              <a:lnSpc>
                <a:spcPct val="100000"/>
              </a:lnSpc>
              <a:spcBef>
                <a:spcPts val="960"/>
              </a:spcBef>
              <a:spcAft>
                <a:spcPts val="0"/>
              </a:spcAft>
              <a:buSzPts val="165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Environment Details </a:t>
            </a:r>
            <a:endParaRPr/>
          </a:p>
        </p:txBody>
      </p:sp>
      <p:sp>
        <p:nvSpPr>
          <p:cNvPr id="141" name="Google Shape;141;p5"/>
          <p:cNvSpPr txBox="1"/>
          <p:nvPr>
            <p:ph idx="1" type="body"/>
          </p:nvPr>
        </p:nvSpPr>
        <p:spPr>
          <a:xfrm>
            <a:off x="581192" y="2366010"/>
            <a:ext cx="11029615" cy="3492789"/>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Neural Network : </a:t>
            </a:r>
            <a:endParaRPr/>
          </a:p>
          <a:p>
            <a:pPr indent="-333756" lvl="1" marL="914400" rtl="0" algn="l">
              <a:lnSpc>
                <a:spcPct val="100000"/>
              </a:lnSpc>
              <a:spcBef>
                <a:spcPts val="600"/>
              </a:spcBef>
              <a:spcAft>
                <a:spcPts val="0"/>
              </a:spcAft>
              <a:buSzPts val="1656"/>
              <a:buChar char="◼"/>
            </a:pPr>
            <a:r>
              <a:rPr lang="en-US"/>
              <a:t>PyTorch </a:t>
            </a:r>
            <a:endParaRPr/>
          </a:p>
          <a:p>
            <a:pPr indent="-333756" lvl="1" marL="914400" rtl="0" algn="l">
              <a:lnSpc>
                <a:spcPct val="100000"/>
              </a:lnSpc>
              <a:spcBef>
                <a:spcPts val="600"/>
              </a:spcBef>
              <a:spcAft>
                <a:spcPts val="0"/>
              </a:spcAft>
              <a:buSzPts val="1656"/>
              <a:buChar char="◼"/>
            </a:pPr>
            <a:r>
              <a:rPr lang="en-US"/>
              <a:t>Python 3.6</a:t>
            </a:r>
            <a:endParaRPr/>
          </a:p>
          <a:p>
            <a:pPr indent="-333756" lvl="1" marL="914400" rtl="0" algn="l">
              <a:lnSpc>
                <a:spcPct val="100000"/>
              </a:lnSpc>
              <a:spcBef>
                <a:spcPts val="600"/>
              </a:spcBef>
              <a:spcAft>
                <a:spcPts val="0"/>
              </a:spcAft>
              <a:buSzPts val="1656"/>
              <a:buChar char="◼"/>
            </a:pPr>
            <a:r>
              <a:rPr lang="en-US"/>
              <a:t>Libraries : Matplotlib, NumPy </a:t>
            </a:r>
            <a:endParaRPr/>
          </a:p>
          <a:p>
            <a:pPr indent="-228600" lvl="1" marL="914400" rtl="0" algn="l">
              <a:lnSpc>
                <a:spcPct val="100000"/>
              </a:lnSpc>
              <a:spcBef>
                <a:spcPts val="600"/>
              </a:spcBef>
              <a:spcAft>
                <a:spcPts val="0"/>
              </a:spcAft>
              <a:buSzPts val="1656"/>
              <a:buNone/>
            </a:pPr>
            <a:r>
              <a:t/>
            </a:r>
            <a:endParaRPr/>
          </a:p>
          <a:p>
            <a:pPr indent="-333756" lvl="0" marL="457200" rtl="0" algn="l">
              <a:lnSpc>
                <a:spcPct val="100000"/>
              </a:lnSpc>
              <a:spcBef>
                <a:spcPts val="360"/>
              </a:spcBef>
              <a:spcAft>
                <a:spcPts val="0"/>
              </a:spcAft>
              <a:buSzPts val="1656"/>
              <a:buChar char="◼"/>
            </a:pPr>
            <a:r>
              <a:rPr lang="en-US"/>
              <a:t>Backend:</a:t>
            </a:r>
            <a:endParaRPr/>
          </a:p>
          <a:p>
            <a:pPr indent="-333756" lvl="1" marL="914400" rtl="0" algn="l">
              <a:lnSpc>
                <a:spcPct val="100000"/>
              </a:lnSpc>
              <a:spcBef>
                <a:spcPts val="600"/>
              </a:spcBef>
              <a:spcAft>
                <a:spcPts val="0"/>
              </a:spcAft>
              <a:buSzPts val="1656"/>
              <a:buChar char="◼"/>
            </a:pPr>
            <a:r>
              <a:rPr lang="en-US"/>
              <a:t>Python 3.6</a:t>
            </a:r>
            <a:endParaRPr/>
          </a:p>
          <a:p>
            <a:pPr indent="-333756" lvl="1" marL="914400" rtl="0" algn="l">
              <a:lnSpc>
                <a:spcPct val="100000"/>
              </a:lnSpc>
              <a:spcBef>
                <a:spcPts val="600"/>
              </a:spcBef>
              <a:spcAft>
                <a:spcPts val="0"/>
              </a:spcAft>
              <a:buSzPts val="1656"/>
              <a:buChar char="◼"/>
            </a:pPr>
            <a:r>
              <a:rPr lang="en-US"/>
              <a:t>Firebase </a:t>
            </a:r>
            <a:endParaRPr/>
          </a:p>
          <a:p>
            <a:pPr indent="-228600" lvl="1" marL="914400" rtl="0" algn="l">
              <a:lnSpc>
                <a:spcPct val="100000"/>
              </a:lnSpc>
              <a:spcBef>
                <a:spcPts val="600"/>
              </a:spcBef>
              <a:spcAft>
                <a:spcPts val="0"/>
              </a:spcAft>
              <a:buSzPts val="1656"/>
              <a:buNone/>
            </a:pPr>
            <a:r>
              <a:t/>
            </a:r>
            <a:endParaRPr/>
          </a:p>
          <a:p>
            <a:pPr indent="-333756" lvl="0" marL="457200" rtl="0" algn="l">
              <a:lnSpc>
                <a:spcPct val="100000"/>
              </a:lnSpc>
              <a:spcBef>
                <a:spcPts val="360"/>
              </a:spcBef>
              <a:spcAft>
                <a:spcPts val="0"/>
              </a:spcAft>
              <a:buSzPts val="1656"/>
              <a:buChar char="◼"/>
            </a:pPr>
            <a:r>
              <a:rPr lang="en-US"/>
              <a:t>Frontend:</a:t>
            </a:r>
            <a:endParaRPr/>
          </a:p>
          <a:p>
            <a:pPr indent="-333756" lvl="1" marL="914400" rtl="0" algn="l">
              <a:lnSpc>
                <a:spcPct val="100000"/>
              </a:lnSpc>
              <a:spcBef>
                <a:spcPts val="600"/>
              </a:spcBef>
              <a:spcAft>
                <a:spcPts val="0"/>
              </a:spcAft>
              <a:buSzPts val="1656"/>
              <a:buChar char="◼"/>
            </a:pPr>
            <a:r>
              <a:rPr lang="en-US"/>
              <a:t>ReactJS </a:t>
            </a:r>
            <a:endParaRPr/>
          </a:p>
          <a:p>
            <a:pPr indent="-333756" lvl="1" marL="914400" rtl="0" algn="l">
              <a:lnSpc>
                <a:spcPct val="100000"/>
              </a:lnSpc>
              <a:spcBef>
                <a:spcPts val="600"/>
              </a:spcBef>
              <a:spcAft>
                <a:spcPts val="0"/>
              </a:spcAft>
              <a:buSzPts val="1656"/>
              <a:buChar char="◼"/>
            </a:pPr>
            <a:r>
              <a:rPr lang="en-US"/>
              <a:t>Redux </a:t>
            </a:r>
            <a:endParaRPr/>
          </a:p>
          <a:p>
            <a:pPr indent="-228600" lvl="1" marL="914400" rtl="0" algn="l">
              <a:lnSpc>
                <a:spcPct val="100000"/>
              </a:lnSpc>
              <a:spcBef>
                <a:spcPts val="600"/>
              </a:spcBef>
              <a:spcAft>
                <a:spcPts val="0"/>
              </a:spcAft>
              <a:buSzPts val="1656"/>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Neural Network Architecture </a:t>
            </a:r>
            <a:endParaRPr/>
          </a:p>
        </p:txBody>
      </p:sp>
      <p:sp>
        <p:nvSpPr>
          <p:cNvPr id="147" name="Google Shape;147;p6"/>
          <p:cNvSpPr txBox="1"/>
          <p:nvPr>
            <p:ph idx="1" type="body"/>
          </p:nvPr>
        </p:nvSpPr>
        <p:spPr>
          <a:xfrm>
            <a:off x="581192" y="2306226"/>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Layers:</a:t>
            </a:r>
            <a:endParaRPr/>
          </a:p>
          <a:p>
            <a:pPr indent="-333756" lvl="1" marL="914400" rtl="0" algn="l">
              <a:lnSpc>
                <a:spcPct val="100000"/>
              </a:lnSpc>
              <a:spcBef>
                <a:spcPts val="600"/>
              </a:spcBef>
              <a:spcAft>
                <a:spcPts val="0"/>
              </a:spcAft>
              <a:buSzPts val="1656"/>
              <a:buChar char="◼"/>
            </a:pPr>
            <a:r>
              <a:rPr lang="en-US"/>
              <a:t>Input: 1211 x 1 </a:t>
            </a:r>
            <a:endParaRPr/>
          </a:p>
          <a:p>
            <a:pPr indent="-333756" lvl="1" marL="914400" rtl="0" algn="l">
              <a:lnSpc>
                <a:spcPct val="100000"/>
              </a:lnSpc>
              <a:spcBef>
                <a:spcPts val="600"/>
              </a:spcBef>
              <a:spcAft>
                <a:spcPts val="0"/>
              </a:spcAft>
              <a:buSzPts val="1656"/>
              <a:buChar char="◼"/>
            </a:pPr>
            <a:r>
              <a:rPr lang="en-US"/>
              <a:t>Hidden 1: 708 x 1 </a:t>
            </a:r>
            <a:endParaRPr/>
          </a:p>
          <a:p>
            <a:pPr indent="-333756" lvl="1" marL="914400" rtl="0" algn="l">
              <a:lnSpc>
                <a:spcPct val="100000"/>
              </a:lnSpc>
              <a:spcBef>
                <a:spcPts val="600"/>
              </a:spcBef>
              <a:spcAft>
                <a:spcPts val="0"/>
              </a:spcAft>
              <a:buSzPts val="1656"/>
              <a:buChar char="◼"/>
            </a:pPr>
            <a:r>
              <a:rPr lang="en-US"/>
              <a:t>Hidden 2: 708 x 1 </a:t>
            </a:r>
            <a:endParaRPr/>
          </a:p>
          <a:p>
            <a:pPr indent="-333756" lvl="1" marL="914400" rtl="0" algn="l">
              <a:lnSpc>
                <a:spcPct val="100000"/>
              </a:lnSpc>
              <a:spcBef>
                <a:spcPts val="600"/>
              </a:spcBef>
              <a:spcAft>
                <a:spcPts val="0"/>
              </a:spcAft>
              <a:buSzPts val="1656"/>
              <a:buChar char="◼"/>
            </a:pPr>
            <a:r>
              <a:rPr lang="en-US"/>
              <a:t>Hidden 3: 354 x 1 </a:t>
            </a:r>
            <a:endParaRPr/>
          </a:p>
          <a:p>
            <a:pPr indent="-333756" lvl="1" marL="914400" rtl="0" algn="l">
              <a:lnSpc>
                <a:spcPct val="100000"/>
              </a:lnSpc>
              <a:spcBef>
                <a:spcPts val="600"/>
              </a:spcBef>
              <a:spcAft>
                <a:spcPts val="0"/>
              </a:spcAft>
              <a:buSzPts val="1656"/>
              <a:buChar char="◼"/>
            </a:pPr>
            <a:r>
              <a:rPr lang="en-US"/>
              <a:t>Output: 200 x 1</a:t>
            </a:r>
            <a:endParaRPr/>
          </a:p>
          <a:p>
            <a:pPr indent="0" lvl="1" marL="580644" rtl="0" algn="l">
              <a:lnSpc>
                <a:spcPct val="100000"/>
              </a:lnSpc>
              <a:spcBef>
                <a:spcPts val="600"/>
              </a:spcBef>
              <a:spcAft>
                <a:spcPts val="0"/>
              </a:spcAft>
              <a:buSzPts val="1656"/>
              <a:buNone/>
            </a:pPr>
            <a:r>
              <a:t/>
            </a:r>
            <a:endParaRPr/>
          </a:p>
          <a:p>
            <a:pPr indent="-333756" lvl="0" marL="457200" rtl="0" algn="l">
              <a:lnSpc>
                <a:spcPct val="100000"/>
              </a:lnSpc>
              <a:spcBef>
                <a:spcPts val="360"/>
              </a:spcBef>
              <a:spcAft>
                <a:spcPts val="0"/>
              </a:spcAft>
              <a:buSzPts val="1656"/>
              <a:buChar char="◼"/>
            </a:pPr>
            <a:r>
              <a:rPr lang="en-US"/>
              <a:t>Feature Space: There are a total of 1211 input features for the neural network of the ghost which comprises of the following:</a:t>
            </a:r>
            <a:endParaRPr/>
          </a:p>
          <a:p>
            <a:pPr indent="-333756" lvl="1" marL="914400" rtl="0" algn="l">
              <a:lnSpc>
                <a:spcPct val="100000"/>
              </a:lnSpc>
              <a:spcBef>
                <a:spcPts val="600"/>
              </a:spcBef>
              <a:spcAft>
                <a:spcPts val="0"/>
              </a:spcAft>
              <a:buSzPts val="1656"/>
              <a:buChar char="◼"/>
            </a:pPr>
            <a:r>
              <a:rPr lang="en-US"/>
              <a:t>Encoded location of Ghost and each of the Ghostbusters</a:t>
            </a:r>
            <a:endParaRPr/>
          </a:p>
          <a:p>
            <a:pPr indent="-333756" lvl="1" marL="914400" rtl="0" algn="l">
              <a:lnSpc>
                <a:spcPct val="100000"/>
              </a:lnSpc>
              <a:spcBef>
                <a:spcPts val="600"/>
              </a:spcBef>
              <a:spcAft>
                <a:spcPts val="0"/>
              </a:spcAft>
              <a:buSzPts val="1656"/>
              <a:buChar char="◼"/>
            </a:pPr>
            <a:r>
              <a:rPr lang="en-US"/>
              <a:t>Number of resources that can be used by Ghost (Walk, Sewage, Tunnel, Portal) </a:t>
            </a:r>
            <a:endParaRPr/>
          </a:p>
          <a:p>
            <a:pPr indent="-333756" lvl="1" marL="914400" rtl="0" algn="l">
              <a:lnSpc>
                <a:spcPct val="100000"/>
              </a:lnSpc>
              <a:spcBef>
                <a:spcPts val="600"/>
              </a:spcBef>
              <a:spcAft>
                <a:spcPts val="0"/>
              </a:spcAft>
              <a:buSzPts val="1656"/>
              <a:buChar char="◼"/>
            </a:pPr>
            <a:r>
              <a:rPr lang="en-US"/>
              <a:t>Number of resources that can be used by each Ghostbusters (Walk, Sewage, Tunnel) </a:t>
            </a:r>
            <a:endParaRPr/>
          </a:p>
          <a:p>
            <a:pPr indent="-333756" lvl="1" marL="914400" rtl="0" algn="l">
              <a:lnSpc>
                <a:spcPct val="100000"/>
              </a:lnSpc>
              <a:spcBef>
                <a:spcPts val="600"/>
              </a:spcBef>
              <a:spcAft>
                <a:spcPts val="0"/>
              </a:spcAft>
              <a:buSzPts val="1656"/>
              <a:buChar char="◼"/>
            </a:pPr>
            <a:r>
              <a:rPr lang="en-US"/>
              <a:t>Current move number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Architecture (cont..)</a:t>
            </a:r>
            <a:endParaRPr/>
          </a:p>
        </p:txBody>
      </p:sp>
      <p:sp>
        <p:nvSpPr>
          <p:cNvPr id="153" name="Google Shape;153;p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00000"/>
              </a:lnSpc>
              <a:spcBef>
                <a:spcPts val="360"/>
              </a:spcBef>
              <a:spcAft>
                <a:spcPts val="0"/>
              </a:spcAft>
              <a:buSzPts val="1656"/>
              <a:buChar char="◼"/>
            </a:pPr>
            <a:r>
              <a:rPr lang="en-US"/>
              <a:t>Hyperparameters: </a:t>
            </a:r>
            <a:endParaRPr/>
          </a:p>
          <a:p>
            <a:pPr indent="-333756" lvl="1" marL="914400" rtl="0" algn="l">
              <a:lnSpc>
                <a:spcPct val="100000"/>
              </a:lnSpc>
              <a:spcBef>
                <a:spcPts val="600"/>
              </a:spcBef>
              <a:spcAft>
                <a:spcPts val="0"/>
              </a:spcAft>
              <a:buSzPts val="1656"/>
              <a:buChar char="◼"/>
            </a:pPr>
            <a:r>
              <a:rPr lang="en-US"/>
              <a:t>RELU activation </a:t>
            </a:r>
            <a:endParaRPr/>
          </a:p>
          <a:p>
            <a:pPr indent="-333756" lvl="1" marL="914400" rtl="0" algn="l">
              <a:lnSpc>
                <a:spcPct val="100000"/>
              </a:lnSpc>
              <a:spcBef>
                <a:spcPts val="600"/>
              </a:spcBef>
              <a:spcAft>
                <a:spcPts val="0"/>
              </a:spcAft>
              <a:buSzPts val="1656"/>
              <a:buChar char="◼"/>
            </a:pPr>
            <a:r>
              <a:rPr lang="en-US"/>
              <a:t>ADAM optimizer </a:t>
            </a:r>
            <a:endParaRPr/>
          </a:p>
          <a:p>
            <a:pPr indent="-333756" lvl="1" marL="914400" rtl="0" algn="l">
              <a:lnSpc>
                <a:spcPct val="100000"/>
              </a:lnSpc>
              <a:spcBef>
                <a:spcPts val="600"/>
              </a:spcBef>
              <a:spcAft>
                <a:spcPts val="0"/>
              </a:spcAft>
              <a:buSzPts val="1656"/>
              <a:buChar char="◼"/>
            </a:pPr>
            <a:r>
              <a:rPr lang="en-US"/>
              <a:t>Learning rate = 0.001 </a:t>
            </a:r>
            <a:endParaRPr/>
          </a:p>
          <a:p>
            <a:pPr indent="-333756" lvl="1" marL="914400" rtl="0" algn="l">
              <a:lnSpc>
                <a:spcPct val="100000"/>
              </a:lnSpc>
              <a:spcBef>
                <a:spcPts val="600"/>
              </a:spcBef>
              <a:spcAft>
                <a:spcPts val="0"/>
              </a:spcAft>
              <a:buSzPts val="1656"/>
              <a:buChar char="◼"/>
            </a:pPr>
            <a:r>
              <a:rPr lang="en-US"/>
              <a:t>RMSE loss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descr="A screenshot of a cell phone&#10;&#10;Description automatically generated" id="159" name="Google Shape;159;g712932b1f1_0_2"/>
          <p:cNvPicPr preferRelativeResize="0"/>
          <p:nvPr/>
        </p:nvPicPr>
        <p:blipFill rotWithShape="1">
          <a:blip r:embed="rId3">
            <a:alphaModFix/>
          </a:blip>
          <a:srcRect b="1880" l="-31035" r="-40904" t="-1880"/>
          <a:stretch/>
        </p:blipFill>
        <p:spPr>
          <a:xfrm>
            <a:off x="762425" y="1966100"/>
            <a:ext cx="10287000" cy="4666950"/>
          </a:xfrm>
          <a:prstGeom prst="rect">
            <a:avLst/>
          </a:prstGeom>
          <a:noFill/>
          <a:ln>
            <a:noFill/>
          </a:ln>
        </p:spPr>
      </p:pic>
      <p:sp>
        <p:nvSpPr>
          <p:cNvPr id="160" name="Google Shape;160;g712932b1f1_0_2"/>
          <p:cNvSpPr txBox="1"/>
          <p:nvPr>
            <p:ph type="title"/>
          </p:nvPr>
        </p:nvSpPr>
        <p:spPr>
          <a:xfrm>
            <a:off x="460892" y="762306"/>
            <a:ext cx="11029500" cy="101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Flow Diagram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