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TQvWhZyefaZA5HUF1LWKasjx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083373-BA88-49D9-A014-7D698691DC72}">
  <a:tblStyle styleId="{11083373-BA88-49D9-A014-7D698691D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2932b1f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12932b1f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712932b1f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2932b1f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12932b1f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712932b1f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09d1387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509d1387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g7509d1387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09d1387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509d1387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7509d1387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43Sm_vQQmDc1THW0IX3yDMmlSMIGexvR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nk.springer.com/article/10.1007%2Fs00521-018-3701-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amghostbuster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89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07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2313" y="3657954"/>
            <a:ext cx="10993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>
                <a:solidFill>
                  <a:schemeClr val="lt1"/>
                </a:solidFill>
              </a:rPr>
              <a:t>							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1800">
                <a:solidFill>
                  <a:schemeClr val="lt1"/>
                </a:solidFill>
              </a:rPr>
              <a:t> ML FOR GHOSTBUSTERS</a:t>
            </a:r>
            <a:endParaRPr sz="18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99256" y="5013825"/>
            <a:ext cx="10993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1"/>
              <a:buNone/>
            </a:pPr>
            <a:r>
              <a:rPr lang="en-US" sz="1240">
                <a:solidFill>
                  <a:srgbClr val="7CEBFF"/>
                </a:solidFill>
              </a:rPr>
              <a:t>ARAVIND JYOTHI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en-US" sz="1240">
                <a:solidFill>
                  <a:srgbClr val="7CEBFF"/>
                </a:solidFill>
              </a:rPr>
              <a:t>ILANCHEZHIAN INIYA NEHRU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en-US" sz="1240">
                <a:solidFill>
                  <a:srgbClr val="7CEBFF"/>
                </a:solidFill>
              </a:rPr>
              <a:t>ROSHINI CHAKRAPANI</a:t>
            </a:r>
            <a:endParaRPr sz="1240">
              <a:solidFill>
                <a:srgbClr val="7CEB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en-US" sz="1240">
                <a:solidFill>
                  <a:srgbClr val="7CEBFF"/>
                </a:solidFill>
              </a:rPr>
              <a:t>SANKARESWARI GOVINDARAJAN</a:t>
            </a:r>
            <a:endParaRPr sz="1240">
              <a:solidFill>
                <a:srgbClr val="7CEB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en-US" sz="1240">
                <a:solidFill>
                  <a:srgbClr val="7CEBFF"/>
                </a:solidFill>
              </a:rPr>
              <a:t>VIPUL SINGH</a:t>
            </a:r>
            <a:endParaRPr sz="1240"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2932b1f1_3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171" name="Google Shape;171;g712932b1f1_3_0" title="Final Demo Video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925" y="1925756"/>
            <a:ext cx="8599723" cy="4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581193" y="1589848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Achieving better performance for ghostbusters bot via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Intuition based decision making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Adding Teaming and Team Play to ghostbusters bots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Better Heuristics for Ghostbusters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184" name="Google Shape;184;p11"/>
          <p:cNvPicPr preferRelativeResize="0"/>
          <p:nvPr/>
        </p:nvPicPr>
        <p:blipFill rotWithShape="1">
          <a:blip r:embed="rId3">
            <a:alphaModFix/>
          </a:blip>
          <a:srcRect b="1" l="2189" r="9640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>
            <p:ph type="ctrTitle"/>
          </p:nvPr>
        </p:nvSpPr>
        <p:spPr>
          <a:xfrm>
            <a:off x="8277225" y="2247901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8" name="Google Shape;188;p1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Ghostbusters - An Introduction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A pursuit evasion game with </a:t>
            </a:r>
            <a:r>
              <a:rPr lang="en-US" sz="2000"/>
              <a:t>5 Ghostbusters chasing one Ghost staying undercover 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Structure : 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A map with numbered locations inside haunted city and 4 placement figures representing the ghostbusters is present to start the game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Movement through numbered locations enabled through use of different stamina tokens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Ghost and Ghostbusters will be given stamina tokens to play 25 rounds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Termination : 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Ghost wins if - Ghostbusters are no longer able to move or Ghost reaches the last space in the travel log i.e. it reaches round 25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Ghostbusters win if, one of the ghostbusters catches the ghost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Why did we choose this? 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581250" y="2364100"/>
            <a:ext cx="110295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To a</a:t>
            </a:r>
            <a:r>
              <a:rPr lang="en-US" sz="2000"/>
              <a:t>nalyze </a:t>
            </a:r>
            <a:r>
              <a:rPr lang="en-US" sz="2000"/>
              <a:t>the efficiency of machine learning algorithm(s) to play </a:t>
            </a:r>
            <a:r>
              <a:rPr lang="en-US" sz="2000">
                <a:solidFill>
                  <a:srgbClr val="3D3D3D"/>
                </a:solidFill>
              </a:rPr>
              <a:t>games involving pursuit-evasion problems l</a:t>
            </a:r>
            <a:r>
              <a:rPr lang="en-US" sz="2000"/>
              <a:t>ike Ghostbusters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To understand how the non-player characters (NPCs), or objects behave in real-time, based on the player’s actions and decisions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To try to implement neural agents which perform as good as humans.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As it involves a large state space which in turn produces multiple state space exploration possibilities.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Deep Q-Learning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92500" y="2148700"/>
            <a:ext cx="117330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Adversarial Neural Networks for Hide and Search Algorithm (Base Research Paper)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https://link.springer.com/article/10.1007%2Fs00521-018-3701-0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9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Deep Q Learning in GhostBusters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Calculate Approximate Q values with Neural Networks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2 Neural Networks - One for Ghost and the other for Ghostbusters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Neural Network weights are updated from Q values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Input: Current State of game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Output: Q values for all possible actions from that state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Environment Details 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81192" y="2691985"/>
            <a:ext cx="110295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Neural Network :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PyTorch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Python 3.6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Libraries : Matplotlib, NumPy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Hyperparameters:</a:t>
            </a:r>
            <a:endParaRPr sz="2000"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Activation = RELU, Optimizer = ADAM, Learning rate = 0.00</a:t>
            </a:r>
            <a:r>
              <a:rPr lang="en-US" sz="2000"/>
              <a:t>1, Loss = RMSE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Backend: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Python 3.6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Firebase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Frontend: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ReactJS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Redux </a:t>
            </a:r>
            <a:endParaRPr sz="2000"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41" name="Google Shape;141;g712932b1f1_0_2"/>
          <p:cNvPicPr preferRelativeResize="0"/>
          <p:nvPr/>
        </p:nvPicPr>
        <p:blipFill rotWithShape="1">
          <a:blip r:embed="rId3">
            <a:alphaModFix/>
          </a:blip>
          <a:srcRect b="1880" l="-31035" r="-40903" t="-1880"/>
          <a:stretch/>
        </p:blipFill>
        <p:spPr>
          <a:xfrm>
            <a:off x="762425" y="1966100"/>
            <a:ext cx="10287000" cy="46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712932b1f1_0_2"/>
          <p:cNvSpPr txBox="1"/>
          <p:nvPr>
            <p:ph type="title"/>
          </p:nvPr>
        </p:nvSpPr>
        <p:spPr>
          <a:xfrm>
            <a:off x="460892" y="76230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Architecture Flow Diagram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Progress Till Midterm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 sz="2000"/>
              <a:t>Implemented a Map Based UI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Markers for Ghost and Ghostbusters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Round and Move Counter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Position of Ghostbusters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Last known position of Ghost (shown every 5 rounds) </a:t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Neural Network for Ghost Bot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A random generator based rule agent to make moves for ghostbusters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Neural agent to make moves for ghost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Trained and Tested ghost bot against rule based ghostbusters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09d13878_0_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Progress After Midterm</a:t>
            </a:r>
            <a:endParaRPr/>
          </a:p>
        </p:txBody>
      </p:sp>
      <p:sp>
        <p:nvSpPr>
          <p:cNvPr id="156" name="Google Shape;156;g7509d13878_0_1"/>
          <p:cNvSpPr txBox="1"/>
          <p:nvPr>
            <p:ph idx="1" type="body"/>
          </p:nvPr>
        </p:nvSpPr>
        <p:spPr>
          <a:xfrm>
            <a:off x="581192" y="219934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 sz="2000"/>
              <a:t>Implemented Neural Network for Ghostbusters Bots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A random generator based rule agent to make moves for ghost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Neural agent to make moves for the</a:t>
            </a:r>
            <a:r>
              <a:rPr b="1" lang="en-US" sz="2000"/>
              <a:t> </a:t>
            </a:r>
            <a:r>
              <a:rPr lang="en-US" sz="2000"/>
              <a:t>ghostbusters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Trained and tested ghostbusters bot with rule based ghost agent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 sz="2000"/>
              <a:t>Expanded feature space to enable Neural agents to play against each other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Previously, we had different features for neural networks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Trained both neural networks on new feature space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2000"/>
              <a:t>Tested the game with both neural agents playing against each other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09d13878_0_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Final Results</a:t>
            </a:r>
            <a:endParaRPr/>
          </a:p>
        </p:txBody>
      </p:sp>
      <p:graphicFrame>
        <p:nvGraphicFramePr>
          <p:cNvPr id="163" name="Google Shape;163;g7509d13878_0_7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{11083373-BA88-49D9-A014-7D698691DC72}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Ghost Agent</a:t>
                      </a:r>
                      <a:endParaRPr b="1"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Ghostbusters Agent</a:t>
                      </a:r>
                      <a:endParaRPr b="1"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Winrate</a:t>
                      </a:r>
                      <a:endParaRPr b="1"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Neural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Rule Based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71% for Ghost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Rule Based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Neural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31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% for Ghostbusters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Neural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Neural Agent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75% for Ghost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g7509d13878_0_7"/>
          <p:cNvSpPr txBox="1"/>
          <p:nvPr/>
        </p:nvSpPr>
        <p:spPr>
          <a:xfrm>
            <a:off x="1040325" y="5283800"/>
            <a:ext cx="10199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For detailed results and plots - checkout the technical paper at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https://teamghostbusters.github.io/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