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Nunito"/>
      <p:regular r:id="rId18"/>
      <p:bold r:id="rId19"/>
      <p:italic r:id="rId20"/>
      <p:boldItalic r:id="rId21"/>
    </p:embeddedFont>
    <p:embeddedFont>
      <p:font typeface="Maven Pro"/>
      <p:regular r:id="rId22"/>
      <p:bold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italic.fntdata"/><Relationship Id="rId11" Type="http://schemas.openxmlformats.org/officeDocument/2006/relationships/slide" Target="slides/slide6.xml"/><Relationship Id="rId22" Type="http://schemas.openxmlformats.org/officeDocument/2006/relationships/font" Target="fonts/MavenPro-regular.fntdata"/><Relationship Id="rId10" Type="http://schemas.openxmlformats.org/officeDocument/2006/relationships/slide" Target="slides/slide5.xml"/><Relationship Id="rId21" Type="http://schemas.openxmlformats.org/officeDocument/2006/relationships/font" Target="fonts/Nuni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MavenPr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bold.fntdata"/><Relationship Id="rId6" Type="http://schemas.openxmlformats.org/officeDocument/2006/relationships/slide" Target="slides/slide1.xml"/><Relationship Id="rId18" Type="http://schemas.openxmlformats.org/officeDocument/2006/relationships/font" Target="fonts/Nuni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rive.google.com/drive/folders/1Czzi1ePTfXlxg99evnx5oVB2Yv6Sh6SE?usp=sharing" TargetMode="Externa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submit here: </a:t>
            </a:r>
            <a:r>
              <a:rPr lang="en" sz="100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r>
              <a:rPr lang="en" sz="1000" u="sng">
                <a:solidFill>
                  <a:srgbClr val="3C7CC0"/>
                </a:solidFill>
                <a:highlight>
                  <a:srgbClr val="FFFFFF"/>
                </a:highlight>
                <a:hlinkClick r:id="rId2"/>
              </a:rPr>
              <a:t>https://drive.google.com/drive/folders/1Czzi1ePTfXlxg99evnx5oVB2Yv6Sh6SE?usp=sharing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52d23a6580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52d23a6580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52d23a6580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52d23a6580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8144a849e4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8144a849e4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7c9c3d54d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7c9c3d54d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7efac4ea6a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7efac4ea6a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7efac4ea6a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7efac4ea6a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52d23a6580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52d23a6580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8138775cc3_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8138775cc3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7e5e05e8f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7e5e05e8f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52d23a6580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52d23a6580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52d23a6580_2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52d23a6580_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drive.google.com/file/d/1e-8h_Z6G-UhoNTjZCNW4OLC7KoX0gE9p/view" TargetMode="External"/><Relationship Id="rId4" Type="http://schemas.openxmlformats.org/officeDocument/2006/relationships/image" Target="../media/image10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drive.google.com/file/d/18bDdsuKmC3DEwxGA9TDq2UI7oAXa2hGE/view" TargetMode="External"/><Relationship Id="rId4" Type="http://schemas.openxmlformats.org/officeDocument/2006/relationships/image" Target="../media/image1.png"/><Relationship Id="rId5" Type="http://schemas.openxmlformats.org/officeDocument/2006/relationships/image" Target="../media/image7.png"/><Relationship Id="rId6" Type="http://schemas.openxmlformats.org/officeDocument/2006/relationships/hyperlink" Target="http://drive.google.com/file/d/1CTHkD6gq37aENjhbgwjStx73CmQr51hq/view" TargetMode="External"/><Relationship Id="rId7" Type="http://schemas.openxmlformats.org/officeDocument/2006/relationships/image" Target="../media/image11.png"/><Relationship Id="rId8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2906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MapChat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311700" y="2834125"/>
            <a:ext cx="8520600" cy="20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Peiyan Liu, Supreeth Kabbin, Sriya Mahankali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Spencer Ortega, Bailin Chen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	</a:t>
            </a:r>
            <a:endParaRPr/>
          </a:p>
        </p:txBody>
      </p:sp>
      <p:sp>
        <p:nvSpPr>
          <p:cNvPr id="350" name="Google Shape;350;p22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Improve Speech-to-Text and NLU with further training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Increase the applications of Speech Recognition - Voice directed actions / movement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Track player performance to dynamically generate further levels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Smart Content Generation 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Increase UI detail and incorporate 2D Google Maps API. </a:t>
            </a:r>
            <a:endParaRPr sz="14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MapChat Demo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0" name="Google Shape;360;p24" title="Demo final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2400"/>
            <a:ext cx="8780549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Goal/Motivation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14"/>
          <p:cNvSpPr txBox="1"/>
          <p:nvPr/>
        </p:nvSpPr>
        <p:spPr>
          <a:xfrm>
            <a:off x="965975" y="1597875"/>
            <a:ext cx="7188300" cy="28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English practicing game</a:t>
            </a:r>
            <a:br>
              <a:rPr lang="en">
                <a:latin typeface="Nunito"/>
                <a:ea typeface="Nunito"/>
                <a:cs typeface="Nunito"/>
                <a:sym typeface="Nunito"/>
              </a:rPr>
            </a:b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Conversations from real world scenarios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For international students/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tourists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 looking for extra practice</a:t>
            </a:r>
            <a:br>
              <a:rPr lang="en">
                <a:latin typeface="Nunito"/>
                <a:ea typeface="Nunito"/>
                <a:cs typeface="Nunito"/>
                <a:sym typeface="Nunito"/>
              </a:rPr>
            </a:b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Fun and Interactive environment to learn in!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 Overview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15"/>
          <p:cNvSpPr txBox="1"/>
          <p:nvPr/>
        </p:nvSpPr>
        <p:spPr>
          <a:xfrm>
            <a:off x="965975" y="1597875"/>
            <a:ext cx="7188300" cy="28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2D RPG style playground</a:t>
            </a:r>
            <a:br>
              <a:rPr lang="en">
                <a:latin typeface="Nunito"/>
                <a:ea typeface="Nunito"/>
                <a:cs typeface="Nunito"/>
                <a:sym typeface="Nunito"/>
              </a:rPr>
            </a:b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Multiple "chat spots" representing real world locations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	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List of words for each level</a:t>
            </a:r>
            <a:br>
              <a:rPr lang="en">
                <a:latin typeface="Nunito"/>
                <a:ea typeface="Nunito"/>
                <a:cs typeface="Nunito"/>
                <a:sym typeface="Nunito"/>
              </a:rPr>
            </a:b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Use every word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 in at least one "chat" to pass level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○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Must be grammatically correct and relevant to chat spot 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91" name="Google Shape;29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3575" y="3434525"/>
            <a:ext cx="1887425" cy="141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15550" y="1597875"/>
            <a:ext cx="1493300" cy="239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User-Interface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16"/>
          <p:cNvSpPr txBox="1"/>
          <p:nvPr/>
        </p:nvSpPr>
        <p:spPr>
          <a:xfrm>
            <a:off x="965975" y="1597875"/>
            <a:ext cx="7188300" cy="28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Unity as game engine</a:t>
            </a:r>
            <a:br>
              <a:rPr lang="en">
                <a:latin typeface="Nunito"/>
                <a:ea typeface="Nunito"/>
                <a:cs typeface="Nunito"/>
                <a:sym typeface="Nunito"/>
              </a:rPr>
            </a:b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Tile Palette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Unity Assets</a:t>
            </a:r>
            <a:br>
              <a:rPr lang="en">
                <a:latin typeface="Nunito"/>
                <a:ea typeface="Nunito"/>
                <a:cs typeface="Nunito"/>
                <a:sym typeface="Nunito"/>
              </a:rPr>
            </a:b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99" name="Google Shape;29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5938" y="1421825"/>
            <a:ext cx="1806224" cy="202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66675" y="1835375"/>
            <a:ext cx="2708325" cy="161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Speech to Text Training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17"/>
          <p:cNvSpPr txBox="1"/>
          <p:nvPr/>
        </p:nvSpPr>
        <p:spPr>
          <a:xfrm>
            <a:off x="1095375" y="1809750"/>
            <a:ext cx="6477000" cy="26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Default Speech-to-text model not accurate in certain circumstance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Issues pertaining to :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○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Accent of user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○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Noisy background 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Increase the accuracy by training the model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○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Using VOiCES open-source dataset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Speech to Text Training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2" name="Google Shape;312;p18"/>
          <p:cNvGrpSpPr/>
          <p:nvPr/>
        </p:nvGrpSpPr>
        <p:grpSpPr>
          <a:xfrm>
            <a:off x="131650" y="1754275"/>
            <a:ext cx="4319825" cy="2811600"/>
            <a:chOff x="131650" y="1754275"/>
            <a:chExt cx="4319825" cy="2811600"/>
          </a:xfrm>
        </p:grpSpPr>
        <p:sp>
          <p:nvSpPr>
            <p:cNvPr id="313" name="Google Shape;313;p18"/>
            <p:cNvSpPr/>
            <p:nvPr/>
          </p:nvSpPr>
          <p:spPr>
            <a:xfrm>
              <a:off x="131650" y="1754275"/>
              <a:ext cx="4005600" cy="28116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18"/>
            <p:cNvSpPr txBox="1"/>
            <p:nvPr/>
          </p:nvSpPr>
          <p:spPr>
            <a:xfrm>
              <a:off x="1095375" y="1809750"/>
              <a:ext cx="3356100" cy="268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Nunito"/>
                  <a:ea typeface="Nunito"/>
                  <a:cs typeface="Nunito"/>
                  <a:sym typeface="Nunito"/>
                </a:rPr>
                <a:t>          NOISY</a:t>
              </a:r>
              <a:endParaRPr>
                <a:latin typeface="Nunito"/>
                <a:ea typeface="Nunito"/>
                <a:cs typeface="Nunito"/>
                <a:sym typeface="Nuni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Nunito"/>
                <a:ea typeface="Nunito"/>
                <a:cs typeface="Nunito"/>
                <a:sym typeface="Nuni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Nunito"/>
                <a:ea typeface="Nunito"/>
                <a:cs typeface="Nunito"/>
                <a:sym typeface="Nuni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Nunito"/>
                <a:ea typeface="Nunito"/>
                <a:cs typeface="Nunito"/>
                <a:sym typeface="Nuni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pic>
          <p:nvPicPr>
            <p:cNvPr id="315" name="Google Shape;315;p18" title="spencer.wav">
              <a:hlinkClick r:id="rId3"/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907525" y="1809750"/>
              <a:ext cx="457200" cy="457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6" name="Google Shape;316;p1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35750" y="2862250"/>
              <a:ext cx="3797399" cy="8948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17" name="Google Shape;317;p18"/>
          <p:cNvGrpSpPr/>
          <p:nvPr/>
        </p:nvGrpSpPr>
        <p:grpSpPr>
          <a:xfrm>
            <a:off x="4203200" y="1748125"/>
            <a:ext cx="4660725" cy="2977625"/>
            <a:chOff x="4203200" y="1748125"/>
            <a:chExt cx="4660725" cy="2977625"/>
          </a:xfrm>
        </p:grpSpPr>
        <p:sp>
          <p:nvSpPr>
            <p:cNvPr id="318" name="Google Shape;318;p18"/>
            <p:cNvSpPr/>
            <p:nvPr/>
          </p:nvSpPr>
          <p:spPr>
            <a:xfrm>
              <a:off x="4235825" y="1748125"/>
              <a:ext cx="4628100" cy="28116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18"/>
            <p:cNvSpPr txBox="1"/>
            <p:nvPr/>
          </p:nvSpPr>
          <p:spPr>
            <a:xfrm>
              <a:off x="4203200" y="1809750"/>
              <a:ext cx="4418400" cy="291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Nunito"/>
                  <a:ea typeface="Nunito"/>
                  <a:cs typeface="Nunito"/>
                  <a:sym typeface="Nunito"/>
                </a:rPr>
                <a:t>                                     ACCENTED</a:t>
              </a: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pic>
          <p:nvPicPr>
            <p:cNvPr id="320" name="Google Shape;320;p18" title="supv4.wav">
              <a:hlinkClick r:id="rId6"/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713025" y="1793125"/>
              <a:ext cx="457200" cy="457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1" name="Google Shape;321;p18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4513700" y="3457699"/>
              <a:ext cx="3797400" cy="8948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2" name="Google Shape;322;p18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4513700" y="2445589"/>
              <a:ext cx="3797399" cy="879594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Natural Language Understanding</a:t>
            </a:r>
            <a:endParaRPr/>
          </a:p>
        </p:txBody>
      </p:sp>
      <p:sp>
        <p:nvSpPr>
          <p:cNvPr id="328" name="Google Shape;328;p19"/>
          <p:cNvSpPr txBox="1"/>
          <p:nvPr/>
        </p:nvSpPr>
        <p:spPr>
          <a:xfrm>
            <a:off x="1095375" y="1809750"/>
            <a:ext cx="6477000" cy="26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Implemented watson NLU in unity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Can output 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categories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 of user’s input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Used to match user input and current context via weighted average IOU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29" name="Google Shape;329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0513" y="3429250"/>
            <a:ext cx="8662975" cy="141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Natural Language Understanding</a:t>
            </a:r>
            <a:endParaRPr/>
          </a:p>
        </p:txBody>
      </p:sp>
      <p:sp>
        <p:nvSpPr>
          <p:cNvPr id="335" name="Google Shape;335;p20"/>
          <p:cNvSpPr txBox="1"/>
          <p:nvPr/>
        </p:nvSpPr>
        <p:spPr>
          <a:xfrm>
            <a:off x="1095375" y="1809750"/>
            <a:ext cx="6477000" cy="26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Calculate contextual similarity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Weighted Average Intersection Over Union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Relevance Threshold 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36" name="Google Shape;33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513" y="3429250"/>
            <a:ext cx="8662975" cy="141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Google Shape;337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0513" y="3429250"/>
            <a:ext cx="8662975" cy="141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 Generation</a:t>
            </a:r>
            <a:endParaRPr/>
          </a:p>
        </p:txBody>
      </p:sp>
      <p:sp>
        <p:nvSpPr>
          <p:cNvPr id="343" name="Google Shape;343;p21"/>
          <p:cNvSpPr txBox="1"/>
          <p:nvPr/>
        </p:nvSpPr>
        <p:spPr>
          <a:xfrm>
            <a:off x="1095375" y="1809750"/>
            <a:ext cx="4026300" cy="26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Natural Language Dataset: Yelp Reviews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○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Parsed and ready to train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Moving away from watson assistant as our mean of content generation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○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not suitable for our needs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Looking into open-source python text generation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○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TensorFlow, Keras, NLTK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44" name="Google Shape;34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0275" y="1809750"/>
            <a:ext cx="3072605" cy="2682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