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A2328-91A9-61AB-20AC-445C9183B8E4}" v="18" dt="2020-04-28T04:06:56.844"/>
    <p1510:client id="{7556AA80-64F9-D9D5-0855-B70ACE3537AA}" v="176" dt="2020-04-28T04:14:55.950"/>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a:tcStyle>
        <a:tcBdr/>
        <a:fill>
          <a:solidFill>
            <a:srgbClr val="F7E8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a:tcStyle>
        <a:tcBdr/>
        <a:fill>
          <a:solidFill>
            <a:srgbClr val="F0EDEA"/>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a:tcStyle>
        <a:tcBdr/>
        <a:fill>
          <a:solidFill>
            <a:srgbClr val="EDE9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09"/>
  </p:normalViewPr>
  <p:slideViewPr>
    <p:cSldViewPr snapToGrid="0" snapToObjects="1">
      <p:cViewPr varScale="1">
        <p:scale>
          <a:sx n="91" d="100"/>
          <a:sy n="91" d="100"/>
        </p:scale>
        <p:origin x="8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8" name="Shape 1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19" name="Shape 11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15"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16"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17" name="Body Level One…"/>
          <p:cNvSpPr txBox="1">
            <a:spLocks noGrp="1"/>
          </p:cNvSpPr>
          <p:nvPr>
            <p:ph type="body" sz="quarter" idx="1"/>
          </p:nvPr>
        </p:nvSpPr>
        <p:spPr>
          <a:xfrm>
            <a:off x="1100050" y="4455621"/>
            <a:ext cx="10058401" cy="1143001"/>
          </a:xfrm>
          <a:prstGeom prst="rect">
            <a:avLst/>
          </a:prstGeom>
        </p:spPr>
        <p:txBody>
          <a:bodyPr lIns="45719" tIns="45719" rIns="45719" bIns="45719"/>
          <a:lstStyle>
            <a:lvl1pPr marL="0" indent="0">
              <a:buClrTx/>
              <a:buSzTx/>
              <a:buFontTx/>
              <a:buNone/>
              <a:defRPr sz="2400" cap="all" spc="200">
                <a:solidFill>
                  <a:srgbClr val="696464"/>
                </a:solidFill>
                <a:latin typeface="Calibri Light"/>
                <a:ea typeface="Calibri Light"/>
                <a:cs typeface="Calibri Light"/>
                <a:sym typeface="Calibri Light"/>
              </a:defRPr>
            </a:lvl1pPr>
            <a:lvl2pPr marL="0" indent="457200">
              <a:buClrTx/>
              <a:buSzTx/>
              <a:buFontTx/>
              <a:buNone/>
              <a:defRPr sz="2400" cap="all" spc="200">
                <a:solidFill>
                  <a:srgbClr val="696464"/>
                </a:solidFill>
                <a:latin typeface="Calibri Light"/>
                <a:ea typeface="Calibri Light"/>
                <a:cs typeface="Calibri Light"/>
                <a:sym typeface="Calibri Light"/>
              </a:defRPr>
            </a:lvl2pPr>
            <a:lvl3pPr marL="0" indent="914400">
              <a:buClrTx/>
              <a:buSzTx/>
              <a:buFontTx/>
              <a:buNone/>
              <a:defRPr sz="2400" cap="all" spc="200">
                <a:solidFill>
                  <a:srgbClr val="696464"/>
                </a:solidFill>
                <a:latin typeface="Calibri Light"/>
                <a:ea typeface="Calibri Light"/>
                <a:cs typeface="Calibri Light"/>
                <a:sym typeface="Calibri Light"/>
              </a:defRPr>
            </a:lvl3pPr>
            <a:lvl4pPr marL="0" indent="1371600">
              <a:buClrTx/>
              <a:buSzTx/>
              <a:buFontTx/>
              <a:buNone/>
              <a:defRPr sz="2400" cap="all" spc="200">
                <a:solidFill>
                  <a:srgbClr val="696464"/>
                </a:solidFill>
                <a:latin typeface="Calibri Light"/>
                <a:ea typeface="Calibri Light"/>
                <a:cs typeface="Calibri Light"/>
                <a:sym typeface="Calibri Light"/>
              </a:defRPr>
            </a:lvl4pPr>
            <a:lvl5pPr marL="0" indent="1828800">
              <a:buClrTx/>
              <a:buSzTx/>
              <a:buFontTx/>
              <a:buNone/>
              <a:defRPr sz="2400" cap="all" spc="200">
                <a:solidFill>
                  <a:srgbClr val="696464"/>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1" cy="0"/>
          </a:xfrm>
          <a:prstGeom prst="line">
            <a:avLst/>
          </a:prstGeom>
          <a:ln w="6350">
            <a:solidFill>
              <a:srgbClr val="808080"/>
            </a:solidFill>
          </a:ln>
        </p:spPr>
        <p:txBody>
          <a:bodyPr lIns="45719" rIns="45719"/>
          <a:lstStyle/>
          <a:p>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07" name="Rectangle 7"/>
          <p:cNvSpPr/>
          <p:nvPr/>
        </p:nvSpPr>
        <p:spPr>
          <a:xfrm>
            <a:off x="0" y="4953000"/>
            <a:ext cx="12188825" cy="1905000"/>
          </a:xfrm>
          <a:prstGeom prst="rect">
            <a:avLst/>
          </a:prstGeom>
          <a:solidFill>
            <a:schemeClr val="accent2"/>
          </a:solidFill>
          <a:ln w="12700">
            <a:miter lim="400000"/>
          </a:ln>
        </p:spPr>
        <p:txBody>
          <a:bodyPr lIns="45719" rIns="45719"/>
          <a:lstStyle/>
          <a:p>
            <a:endParaRPr/>
          </a:p>
        </p:txBody>
      </p:sp>
      <p:sp>
        <p:nvSpPr>
          <p:cNvPr id="108" name="Rectangle 8"/>
          <p:cNvSpPr/>
          <p:nvPr/>
        </p:nvSpPr>
        <p:spPr>
          <a:xfrm>
            <a:off x="14" y="4915075"/>
            <a:ext cx="12188826" cy="64009"/>
          </a:xfrm>
          <a:prstGeom prst="rect">
            <a:avLst/>
          </a:prstGeom>
          <a:solidFill>
            <a:schemeClr val="accent1"/>
          </a:solidFill>
          <a:ln w="12700">
            <a:miter lim="400000"/>
          </a:ln>
        </p:spPr>
        <p:txBody>
          <a:bodyPr lIns="45719" rIns="45719"/>
          <a:lstStyle/>
          <a:p>
            <a:endParaRPr/>
          </a:p>
        </p:txBody>
      </p:sp>
      <p:sp>
        <p:nvSpPr>
          <p:cNvPr id="109" name="Title Text"/>
          <p:cNvSpPr txBox="1">
            <a:spLocks noGrp="1"/>
          </p:cNvSpPr>
          <p:nvPr>
            <p:ph type="title"/>
          </p:nvPr>
        </p:nvSpPr>
        <p:spPr>
          <a:xfrm>
            <a:off x="1097280" y="5074920"/>
            <a:ext cx="10113645" cy="822961"/>
          </a:xfrm>
          <a:prstGeom prst="rect">
            <a:avLst/>
          </a:prstGeom>
        </p:spPr>
        <p:txBody>
          <a:bodyPr lIns="0" tIns="0" rIns="0" bIns="0"/>
          <a:lstStyle>
            <a:lvl1pPr>
              <a:defRPr sz="3600">
                <a:solidFill>
                  <a:srgbClr val="FFFFFF"/>
                </a:solidFill>
              </a:defRPr>
            </a:lvl1pPr>
          </a:lstStyle>
          <a:p>
            <a:r>
              <a:t>Title Text</a:t>
            </a:r>
          </a:p>
        </p:txBody>
      </p:sp>
      <p:sp>
        <p:nvSpPr>
          <p:cNvPr id="110" name="Picture Placeholder 2"/>
          <p:cNvSpPr>
            <a:spLocks noGrp="1"/>
          </p:cNvSpPr>
          <p:nvPr>
            <p:ph type="pic" idx="13"/>
          </p:nvPr>
        </p:nvSpPr>
        <p:spPr>
          <a:xfrm>
            <a:off x="14" y="0"/>
            <a:ext cx="12191987" cy="4915076"/>
          </a:xfrm>
          <a:prstGeom prst="rect">
            <a:avLst/>
          </a:prstGeom>
        </p:spPr>
        <p:txBody>
          <a:bodyPr lIns="91439" tIns="45719" rIns="91439" bIns="45719">
            <a:noAutofit/>
          </a:bodyPr>
          <a:lstStyle/>
          <a:p>
            <a:endParaRPr/>
          </a:p>
        </p:txBody>
      </p:sp>
      <p:sp>
        <p:nvSpPr>
          <p:cNvPr id="111" name="Body Level One…"/>
          <p:cNvSpPr txBox="1">
            <a:spLocks noGrp="1"/>
          </p:cNvSpPr>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Title Text"/>
          <p:cNvSpPr txBox="1">
            <a:spLocks noGrp="1"/>
          </p:cNvSpPr>
          <p:nvPr>
            <p:ph type="title"/>
          </p:nvPr>
        </p:nvSpPr>
        <p:spPr>
          <a:prstGeom prst="rect">
            <a:avLst/>
          </a:prstGeom>
        </p:spPr>
        <p:txBody>
          <a:bodyPr/>
          <a:lstStyle/>
          <a:p>
            <a:r>
              <a:t>Title Text</a:t>
            </a:r>
          </a:p>
        </p:txBody>
      </p:sp>
      <p:sp>
        <p:nvSpPr>
          <p:cNvPr id="27" name="Body Level One…"/>
          <p:cNvSpPr txBox="1">
            <a:spLocks noGrp="1"/>
          </p:cNvSpPr>
          <p:nvPr>
            <p:ph type="body" idx="1"/>
          </p:nvPr>
        </p:nvSpPr>
        <p:spPr>
          <a:xfrm>
            <a:off x="1097280" y="1845734"/>
            <a:ext cx="1005840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nd Content 0">
    <p:bg>
      <p:bgPr>
        <a:gradFill flip="none" rotWithShape="1">
          <a:gsLst>
            <a:gs pos="0">
              <a:srgbClr val="3B3B3B"/>
            </a:gs>
            <a:gs pos="64999">
              <a:srgbClr val="000000"/>
            </a:gs>
            <a:gs pos="100000">
              <a:srgbClr val="000000"/>
            </a:gs>
          </a:gsLst>
          <a:lin ang="16200000" scaled="0"/>
        </a:gradFill>
        <a:effectLst/>
      </p:bgPr>
    </p:bg>
    <p:spTree>
      <p:nvGrpSpPr>
        <p:cNvPr id="1" name=""/>
        <p:cNvGrpSpPr/>
        <p:nvPr/>
      </p:nvGrpSpPr>
      <p:grpSpPr>
        <a:xfrm>
          <a:off x="0" y="0"/>
          <a:ext cx="0" cy="0"/>
          <a:chOff x="0" y="0"/>
          <a:chExt cx="0" cy="0"/>
        </a:xfrm>
      </p:grpSpPr>
      <p:sp>
        <p:nvSpPr>
          <p:cNvPr id="35" name="Rectangle 6"/>
          <p:cNvSpPr/>
          <p:nvPr/>
        </p:nvSpPr>
        <p:spPr>
          <a:xfrm>
            <a:off x="1" y="6400800"/>
            <a:ext cx="12192001" cy="457200"/>
          </a:xfrm>
          <a:prstGeom prst="rect">
            <a:avLst/>
          </a:prstGeom>
          <a:solidFill>
            <a:schemeClr val="accent2"/>
          </a:solidFill>
          <a:ln w="12700">
            <a:miter lim="400000"/>
          </a:ln>
        </p:spPr>
        <p:txBody>
          <a:bodyPr lIns="45719" rIns="45719"/>
          <a:lstStyle/>
          <a:p>
            <a:pPr>
              <a:defRPr>
                <a:solidFill>
                  <a:srgbClr val="FFFFFF"/>
                </a:solidFill>
              </a:defRPr>
            </a:pPr>
            <a:endParaRPr/>
          </a:p>
        </p:txBody>
      </p:sp>
      <p:sp>
        <p:nvSpPr>
          <p:cNvPr id="36" name="Rectangle 8"/>
          <p:cNvSpPr/>
          <p:nvPr/>
        </p:nvSpPr>
        <p:spPr>
          <a:xfrm>
            <a:off x="14" y="6334316"/>
            <a:ext cx="12191987" cy="6648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37" name="Straight Connector 9"/>
          <p:cNvSpPr/>
          <p:nvPr/>
        </p:nvSpPr>
        <p:spPr>
          <a:xfrm>
            <a:off x="1193532" y="1737845"/>
            <a:ext cx="9966961" cy="1"/>
          </a:xfrm>
          <a:prstGeom prst="line">
            <a:avLst/>
          </a:prstGeom>
          <a:ln w="6350">
            <a:solidFill>
              <a:srgbClr val="FFFFFF"/>
            </a:solidFill>
          </a:ln>
        </p:spPr>
        <p:txBody>
          <a:bodyPr lIns="45719" rIns="45719"/>
          <a:lstStyle/>
          <a:p>
            <a:endParaRPr/>
          </a:p>
        </p:txBody>
      </p:sp>
      <p:sp>
        <p:nvSpPr>
          <p:cNvPr id="38"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39" name="Body Level One…"/>
          <p:cNvSpPr txBox="1">
            <a:spLocks noGrp="1"/>
          </p:cNvSpPr>
          <p:nvPr>
            <p:ph type="body" idx="1"/>
          </p:nvPr>
        </p:nvSpPr>
        <p:spPr>
          <a:xfrm>
            <a:off x="1097280" y="1845734"/>
            <a:ext cx="10058401" cy="4023360"/>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47"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48" name="Rectangle 7"/>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49" name="Title Text"/>
          <p:cNvSpPr txBox="1">
            <a:spLocks noGrp="1"/>
          </p:cNvSpPr>
          <p:nvPr>
            <p:ph type="title"/>
          </p:nvPr>
        </p:nvSpPr>
        <p:spPr>
          <a:xfrm>
            <a:off x="1097280" y="758951"/>
            <a:ext cx="10058401" cy="3566161"/>
          </a:xfrm>
          <a:prstGeom prst="rect">
            <a:avLst/>
          </a:prstGeom>
        </p:spPr>
        <p:txBody>
          <a:bodyPr/>
          <a:lstStyle>
            <a:lvl1pPr>
              <a:defRPr sz="8000">
                <a:solidFill>
                  <a:srgbClr val="262626"/>
                </a:solidFill>
              </a:defRPr>
            </a:lvl1pPr>
          </a:lstStyle>
          <a:p>
            <a:r>
              <a:t>Title Text</a:t>
            </a:r>
          </a:p>
        </p:txBody>
      </p:sp>
      <p:sp>
        <p:nvSpPr>
          <p:cNvPr id="50" name="Body Level One…"/>
          <p:cNvSpPr txBox="1">
            <a:spLocks noGrp="1"/>
          </p:cNvSpPr>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sz="2400" cap="all" spc="200">
                <a:solidFill>
                  <a:srgbClr val="696464"/>
                </a:solidFill>
                <a:latin typeface="Calibri Light"/>
                <a:ea typeface="Calibri Light"/>
                <a:cs typeface="Calibri Light"/>
                <a:sym typeface="Calibri Light"/>
              </a:defRPr>
            </a:lvl1pPr>
            <a:lvl2pPr marL="0" indent="457200">
              <a:buClrTx/>
              <a:buSzTx/>
              <a:buFontTx/>
              <a:buNone/>
              <a:defRPr sz="2400" cap="all" spc="200">
                <a:solidFill>
                  <a:srgbClr val="696464"/>
                </a:solidFill>
                <a:latin typeface="Calibri Light"/>
                <a:ea typeface="Calibri Light"/>
                <a:cs typeface="Calibri Light"/>
                <a:sym typeface="Calibri Light"/>
              </a:defRPr>
            </a:lvl2pPr>
            <a:lvl3pPr marL="0" indent="914400">
              <a:buClrTx/>
              <a:buSzTx/>
              <a:buFontTx/>
              <a:buNone/>
              <a:defRPr sz="2400" cap="all" spc="200">
                <a:solidFill>
                  <a:srgbClr val="696464"/>
                </a:solidFill>
                <a:latin typeface="Calibri Light"/>
                <a:ea typeface="Calibri Light"/>
                <a:cs typeface="Calibri Light"/>
                <a:sym typeface="Calibri Light"/>
              </a:defRPr>
            </a:lvl3pPr>
            <a:lvl4pPr marL="0" indent="1371600">
              <a:buClrTx/>
              <a:buSzTx/>
              <a:buFontTx/>
              <a:buNone/>
              <a:defRPr sz="2400" cap="all" spc="200">
                <a:solidFill>
                  <a:srgbClr val="696464"/>
                </a:solidFill>
                <a:latin typeface="Calibri Light"/>
                <a:ea typeface="Calibri Light"/>
                <a:cs typeface="Calibri Light"/>
                <a:sym typeface="Calibri Light"/>
              </a:defRPr>
            </a:lvl4pPr>
            <a:lvl5pPr marL="0" indent="1828800">
              <a:buClrTx/>
              <a:buSzTx/>
              <a:buFontTx/>
              <a:buNone/>
              <a:defRPr sz="2400" cap="all" spc="200">
                <a:solidFill>
                  <a:srgbClr val="696464"/>
                </a:solidFill>
                <a:latin typeface="Calibri Light"/>
                <a:ea typeface="Calibri Light"/>
                <a:cs typeface="Calibri Light"/>
                <a:sym typeface="Calibri Light"/>
              </a:defRPr>
            </a:lvl5pPr>
          </a:lstStyle>
          <a:p>
            <a:r>
              <a:t>Body Level One</a:t>
            </a:r>
          </a:p>
          <a:p>
            <a:pPr lvl="1"/>
            <a:r>
              <a:t>Body Level Two</a:t>
            </a:r>
          </a:p>
          <a:p>
            <a:pPr lvl="2"/>
            <a:r>
              <a:t>Body Level Three</a:t>
            </a:r>
          </a:p>
          <a:p>
            <a:pPr lvl="3"/>
            <a:r>
              <a:t>Body Level Four</a:t>
            </a:r>
          </a:p>
          <a:p>
            <a:pPr lvl="4"/>
            <a:r>
              <a:t>Body Level Five</a:t>
            </a:r>
          </a:p>
        </p:txBody>
      </p:sp>
      <p:sp>
        <p:nvSpPr>
          <p:cNvPr id="51" name="Straight Connector 8"/>
          <p:cNvSpPr/>
          <p:nvPr/>
        </p:nvSpPr>
        <p:spPr>
          <a:xfrm>
            <a:off x="1207657" y="4343400"/>
            <a:ext cx="9875521" cy="0"/>
          </a:xfrm>
          <a:prstGeom prst="line">
            <a:avLst/>
          </a:prstGeom>
          <a:ln w="6350">
            <a:solidFill>
              <a:srgbClr val="808080"/>
            </a:solidFill>
          </a:ln>
        </p:spPr>
        <p:txBody>
          <a:bodyPr lIns="45719" rIns="45719"/>
          <a:lstStyle/>
          <a:p>
            <a:endParaRP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9" name="Title Text"/>
          <p:cNvSpPr txBox="1">
            <a:spLocks noGrp="1"/>
          </p:cNvSpPr>
          <p:nvPr>
            <p:ph type="title"/>
          </p:nvPr>
        </p:nvSpPr>
        <p:spPr>
          <a:prstGeom prst="rect">
            <a:avLst/>
          </a:prstGeom>
        </p:spPr>
        <p:txBody>
          <a:bodyPr/>
          <a:lstStyle/>
          <a:p>
            <a:r>
              <a:t>Title Text</a:t>
            </a:r>
          </a:p>
        </p:txBody>
      </p:sp>
      <p:sp>
        <p:nvSpPr>
          <p:cNvPr id="60" name="Body Level One…"/>
          <p:cNvSpPr txBox="1">
            <a:spLocks noGrp="1"/>
          </p:cNvSpPr>
          <p:nvPr>
            <p:ph type="body" sz="half" idx="1"/>
          </p:nvPr>
        </p:nvSpPr>
        <p:spPr>
          <a:xfrm>
            <a:off x="1097277" y="1845734"/>
            <a:ext cx="4937761" cy="402336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8" name="Title Text"/>
          <p:cNvSpPr txBox="1">
            <a:spLocks noGrp="1"/>
          </p:cNvSpPr>
          <p:nvPr>
            <p:ph type="title"/>
          </p:nvPr>
        </p:nvSpPr>
        <p:spPr>
          <a:prstGeom prst="rect">
            <a:avLst/>
          </a:prstGeom>
        </p:spPr>
        <p:txBody>
          <a:bodyPr/>
          <a:lstStyle/>
          <a:p>
            <a:r>
              <a:t>Title Text</a:t>
            </a:r>
          </a:p>
        </p:txBody>
      </p:sp>
      <p:sp>
        <p:nvSpPr>
          <p:cNvPr id="69" name="Body Level One…"/>
          <p:cNvSpPr txBox="1">
            <a:spLocks noGrp="1"/>
          </p:cNvSpPr>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696464"/>
                </a:solidFill>
              </a:defRPr>
            </a:lvl1pPr>
            <a:lvl2pPr marL="0" indent="457200">
              <a:buClrTx/>
              <a:buSzTx/>
              <a:buFontTx/>
              <a:buNone/>
              <a:defRPr cap="all">
                <a:solidFill>
                  <a:srgbClr val="696464"/>
                </a:solidFill>
              </a:defRPr>
            </a:lvl2pPr>
            <a:lvl3pPr marL="0" indent="914400">
              <a:buClrTx/>
              <a:buSzTx/>
              <a:buFontTx/>
              <a:buNone/>
              <a:defRPr cap="all">
                <a:solidFill>
                  <a:srgbClr val="696464"/>
                </a:solidFill>
              </a:defRPr>
            </a:lvl3pPr>
            <a:lvl4pPr marL="0" indent="1371600">
              <a:buClrTx/>
              <a:buSzTx/>
              <a:buFontTx/>
              <a:buNone/>
              <a:defRPr cap="all">
                <a:solidFill>
                  <a:srgbClr val="696464"/>
                </a:solidFill>
              </a:defRPr>
            </a:lvl4pPr>
            <a:lvl5pPr marL="0" indent="1828800">
              <a:buClrTx/>
              <a:buSzTx/>
              <a:buFontTx/>
              <a:buNone/>
              <a:defRPr cap="all">
                <a:solidFill>
                  <a:srgbClr val="696464"/>
                </a:solidFill>
              </a:defRPr>
            </a:lvl5pPr>
          </a:lstStyle>
          <a:p>
            <a:r>
              <a:t>Body Level One</a:t>
            </a:r>
          </a:p>
          <a:p>
            <a:pPr lvl="1"/>
            <a:r>
              <a:t>Body Level Two</a:t>
            </a:r>
          </a:p>
          <a:p>
            <a:pPr lvl="2"/>
            <a:r>
              <a:t>Body Level Three</a:t>
            </a:r>
          </a:p>
          <a:p>
            <a:pPr lvl="3"/>
            <a:r>
              <a:t>Body Level Four</a:t>
            </a:r>
          </a:p>
          <a:p>
            <a:pPr lvl="4"/>
            <a:r>
              <a:t>Body Level Five</a:t>
            </a:r>
          </a:p>
        </p:txBody>
      </p:sp>
      <p:sp>
        <p:nvSpPr>
          <p:cNvPr id="70" name="Text Placeholder 4"/>
          <p:cNvSpPr>
            <a:spLocks noGrp="1"/>
          </p:cNvSpPr>
          <p:nvPr>
            <p:ph type="body" sz="quarter" idx="13"/>
          </p:nvPr>
        </p:nvSpPr>
        <p:spPr>
          <a:xfrm>
            <a:off x="6217919" y="1846052"/>
            <a:ext cx="4937762" cy="736283"/>
          </a:xfrm>
          <a:prstGeom prst="rect">
            <a:avLst/>
          </a:prstGeom>
        </p:spPr>
        <p:txBody>
          <a:bodyPr lIns="45719" tIns="45719" rIns="45719" bIns="45719" anchor="ctr"/>
          <a:lstStyle/>
          <a:p>
            <a:pPr marL="0" indent="0">
              <a:buClrTx/>
              <a:buSzTx/>
              <a:buFontTx/>
              <a:buNone/>
              <a:defRPr cap="all">
                <a:solidFill>
                  <a:srgbClr val="696464"/>
                </a:solidFill>
              </a:defRPr>
            </a:pPr>
            <a:endParaRPr/>
          </a:p>
        </p:txBody>
      </p:sp>
      <p:sp>
        <p:nvSpPr>
          <p:cNvPr id="7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8" name="Title Text"/>
          <p:cNvSpPr txBox="1">
            <a:spLocks noGrp="1"/>
          </p:cNvSpPr>
          <p:nvPr>
            <p:ph type="title"/>
          </p:nvPr>
        </p:nvSpPr>
        <p:spPr>
          <a:prstGeom prst="rect">
            <a:avLst/>
          </a:prstGeom>
        </p:spPr>
        <p:txBody>
          <a:bodyPr/>
          <a:lstStyle/>
          <a:p>
            <a:r>
              <a:t>Title Text</a:t>
            </a:r>
          </a:p>
        </p:txBody>
      </p:sp>
      <p:sp>
        <p:nvSpPr>
          <p:cNvPr id="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86" name="Rectangle 4"/>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87" name="Rectangle 5"/>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95" name="Rectangle 7"/>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96" name="Rectangle 8"/>
          <p:cNvSpPr/>
          <p:nvPr/>
        </p:nvSpPr>
        <p:spPr>
          <a:xfrm>
            <a:off x="4040070" y="0"/>
            <a:ext cx="64009" cy="6858000"/>
          </a:xfrm>
          <a:prstGeom prst="rect">
            <a:avLst/>
          </a:prstGeom>
          <a:solidFill>
            <a:schemeClr val="accent1"/>
          </a:solidFill>
          <a:ln w="12700">
            <a:miter lim="400000"/>
          </a:ln>
        </p:spPr>
        <p:txBody>
          <a:bodyPr lIns="45719" rIns="45719"/>
          <a:lstStyle/>
          <a:p>
            <a:endParaRPr/>
          </a:p>
        </p:txBody>
      </p:sp>
      <p:sp>
        <p:nvSpPr>
          <p:cNvPr id="97" name="Title Text"/>
          <p:cNvSpPr txBox="1">
            <a:spLocks noGrp="1"/>
          </p:cNvSpPr>
          <p:nvPr>
            <p:ph type="title"/>
          </p:nvPr>
        </p:nvSpPr>
        <p:spPr>
          <a:xfrm>
            <a:off x="457200" y="594359"/>
            <a:ext cx="3200400" cy="2286001"/>
          </a:xfrm>
          <a:prstGeom prst="rect">
            <a:avLst/>
          </a:prstGeom>
        </p:spPr>
        <p:txBody>
          <a:bodyPr/>
          <a:lstStyle>
            <a:lvl1pPr>
              <a:defRPr sz="3600">
                <a:solidFill>
                  <a:srgbClr val="FFFFFF"/>
                </a:solidFill>
              </a:defRPr>
            </a:lvl1pPr>
          </a:lstStyle>
          <a:p>
            <a:r>
              <a:t>Title Text</a:t>
            </a:r>
          </a:p>
        </p:txBody>
      </p:sp>
      <p:sp>
        <p:nvSpPr>
          <p:cNvPr id="98" name="Body Level One…"/>
          <p:cNvSpPr txBox="1">
            <a:spLocks noGrp="1"/>
          </p:cNvSpPr>
          <p:nvPr>
            <p:ph type="body" idx="1"/>
          </p:nvPr>
        </p:nvSpPr>
        <p:spPr>
          <a:xfrm>
            <a:off x="4800600" y="731519"/>
            <a:ext cx="6492241" cy="5257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9" name="Text Placeholder 3"/>
          <p:cNvSpPr>
            <a:spLocks noGrp="1"/>
          </p:cNvSpPr>
          <p:nvPr>
            <p:ph type="body" sz="quarter" idx="13"/>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endParaRPr/>
          </a:p>
        </p:txBody>
      </p:sp>
      <p:sp>
        <p:nvSpPr>
          <p:cNvPr id="100" name="Slide Number"/>
          <p:cNvSpPr txBox="1">
            <a:spLocks noGrp="1"/>
          </p:cNvSpPr>
          <p:nvPr>
            <p:ph type="sldNum" sz="quarter" idx="2"/>
          </p:nvPr>
        </p:nvSpPr>
        <p:spPr>
          <a:prstGeom prst="rect">
            <a:avLst/>
          </a:prstGeom>
        </p:spPr>
        <p:txBody>
          <a:bodyPr/>
          <a:lstStyle>
            <a:lvl1pPr>
              <a:defRPr>
                <a:solidFill>
                  <a:srgbClr val="696464"/>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1" y="6400800"/>
            <a:ext cx="12192001" cy="457200"/>
          </a:xfrm>
          <a:prstGeom prst="rect">
            <a:avLst/>
          </a:prstGeom>
          <a:solidFill>
            <a:schemeClr val="accent2"/>
          </a:solidFill>
          <a:ln w="12700">
            <a:miter lim="400000"/>
          </a:ln>
        </p:spPr>
        <p:txBody>
          <a:bodyPr lIns="45719" rIns="45719"/>
          <a:lstStyle/>
          <a:p>
            <a:endParaRPr/>
          </a:p>
        </p:txBody>
      </p:sp>
      <p:sp>
        <p:nvSpPr>
          <p:cNvPr id="3" name="Rectangle 8"/>
          <p:cNvSpPr/>
          <p:nvPr/>
        </p:nvSpPr>
        <p:spPr>
          <a:xfrm>
            <a:off x="14" y="6334316"/>
            <a:ext cx="12191987" cy="66485"/>
          </a:xfrm>
          <a:prstGeom prst="rect">
            <a:avLst/>
          </a:prstGeom>
          <a:solidFill>
            <a:schemeClr val="accent1"/>
          </a:solidFill>
          <a:ln w="12700">
            <a:miter lim="400000"/>
          </a:ln>
        </p:spPr>
        <p:txBody>
          <a:bodyPr lIns="45719" rIns="45719"/>
          <a:lstStyle/>
          <a:p>
            <a:endParaRPr/>
          </a:p>
        </p:txBody>
      </p:sp>
      <p:sp>
        <p:nvSpPr>
          <p:cNvPr id="4" name="Straight Connector 9"/>
          <p:cNvSpPr/>
          <p:nvPr/>
        </p:nvSpPr>
        <p:spPr>
          <a:xfrm>
            <a:off x="1193532" y="1737845"/>
            <a:ext cx="9966961" cy="1"/>
          </a:xfrm>
          <a:prstGeom prst="line">
            <a:avLst/>
          </a:prstGeom>
          <a:ln w="6350">
            <a:solidFill>
              <a:srgbClr val="808080"/>
            </a:solidFill>
          </a:ln>
        </p:spPr>
        <p:txBody>
          <a:bodyPr lIns="45719" rIns="45719"/>
          <a:lstStyle/>
          <a:p>
            <a:endParaRPr/>
          </a:p>
        </p:txBody>
      </p:sp>
      <p:sp>
        <p:nvSpPr>
          <p:cNvPr id="5" name="Title Text"/>
          <p:cNvSpPr txBox="1">
            <a:spLocks noGrp="1"/>
          </p:cNvSpPr>
          <p:nvPr>
            <p:ph type="title"/>
          </p:nvPr>
        </p:nvSpPr>
        <p:spPr>
          <a:xfrm>
            <a:off x="1097280" y="286603"/>
            <a:ext cx="10058401" cy="14507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6" name="Body Level One…"/>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7" name="Slide Number"/>
          <p:cNvSpPr txBox="1">
            <a:spLocks noGrp="1"/>
          </p:cNvSpPr>
          <p:nvPr>
            <p:ph type="sldNum" sz="quarter" idx="2"/>
          </p:nvPr>
        </p:nvSpPr>
        <p:spPr>
          <a:xfrm>
            <a:off x="10979606" y="6528092"/>
            <a:ext cx="232877" cy="228512"/>
          </a:xfrm>
          <a:prstGeom prst="rect">
            <a:avLst/>
          </a:prstGeom>
          <a:ln w="12700">
            <a:miter lim="400000"/>
          </a:ln>
        </p:spPr>
        <p:txBody>
          <a:bodyPr wrap="none" lIns="45719" rIns="45719" anchor="ctr">
            <a:spAutoFit/>
          </a:bodyPr>
          <a:lstStyle>
            <a:lvl1pPr algn="r">
              <a:defRPr sz="1000">
                <a:solidFill>
                  <a:srgbClr val="FFFFF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sz="4800" b="0" i="0" u="none" strike="noStrike" cap="none" spc="-50" baseline="0">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Calibri"/>
        <a:buChar char=" "/>
        <a:tabLst/>
        <a:defRPr sz="2000" b="0" i="0" u="none" strike="noStrike" cap="none" spc="0" baseline="0">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Calibri"/>
        <a:buChar char="◦"/>
        <a:tabLst/>
        <a:defRPr sz="2000" b="0" i="0" u="none" strike="noStrike" cap="none" spc="0" baseline="0">
          <a:solidFill>
            <a:srgbClr val="40404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evblogs.nvidia.com/author/ddeltesta/" TargetMode="External"/><Relationship Id="rId3" Type="http://schemas.openxmlformats.org/officeDocument/2006/relationships/hyperlink" Target="https://devblogs.nvidia.com/author/bfirner/" TargetMode="External"/><Relationship Id="rId7" Type="http://schemas.openxmlformats.org/officeDocument/2006/relationships/hyperlink" Target="https://devblogs.nvidia.com/author/kzieba/" TargetMode="External"/><Relationship Id="rId2" Type="http://schemas.openxmlformats.org/officeDocument/2006/relationships/hyperlink" Target="https://devblogs.nvidia.com/author/mbojarski/" TargetMode="External"/><Relationship Id="rId1" Type="http://schemas.openxmlformats.org/officeDocument/2006/relationships/slideLayout" Target="../slideLayouts/slideLayout2.xml"/><Relationship Id="rId6" Type="http://schemas.openxmlformats.org/officeDocument/2006/relationships/hyperlink" Target="https://devblogs.nvidia.com/author/umuller/" TargetMode="External"/><Relationship Id="rId11" Type="http://schemas.openxmlformats.org/officeDocument/2006/relationships/hyperlink" Target="https://medium.com/@jonathan_hui/rl-imitation-learning-ac28116c02fc" TargetMode="External"/><Relationship Id="rId5" Type="http://schemas.openxmlformats.org/officeDocument/2006/relationships/hyperlink" Target="https://devblogs.nvidia.com/author/ljackel/" TargetMode="External"/><Relationship Id="rId10" Type="http://schemas.openxmlformats.org/officeDocument/2006/relationships/hyperlink" Target="http://kevinhughes.ca/blog/tensor-kart" TargetMode="External"/><Relationship Id="rId4" Type="http://schemas.openxmlformats.org/officeDocument/2006/relationships/hyperlink" Target="https://devblogs.nvidia.com/author/bflepp/" TargetMode="External"/><Relationship Id="rId9" Type="http://schemas.openxmlformats.org/officeDocument/2006/relationships/hyperlink" Target="https://devblogs.nvidia.com/deep-learning-self-driving-ca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ctrTitle"/>
          </p:nvPr>
        </p:nvSpPr>
        <p:spPr>
          <a:xfrm>
            <a:off x="1097280" y="758951"/>
            <a:ext cx="10058401" cy="3566161"/>
          </a:xfrm>
          <a:prstGeom prst="rect">
            <a:avLst/>
          </a:prstGeom>
        </p:spPr>
        <p:txBody>
          <a:bodyPr/>
          <a:lstStyle>
            <a:lvl1pPr>
              <a:defRPr sz="7800" spc="-100"/>
            </a:lvl1pPr>
          </a:lstStyle>
          <a:p>
            <a:r>
              <a:t>CS 599:MARIO KART BOT</a:t>
            </a:r>
          </a:p>
        </p:txBody>
      </p:sp>
      <p:sp>
        <p:nvSpPr>
          <p:cNvPr id="122" name="Subtitle 2"/>
          <p:cNvSpPr txBox="1">
            <a:spLocks noGrp="1"/>
          </p:cNvSpPr>
          <p:nvPr>
            <p:ph type="subTitle" sz="quarter" idx="1"/>
          </p:nvPr>
        </p:nvSpPr>
        <p:spPr>
          <a:xfrm>
            <a:off x="1100050" y="4455621"/>
            <a:ext cx="10058401" cy="692728"/>
          </a:xfrm>
          <a:prstGeom prst="rect">
            <a:avLst/>
          </a:prstGeom>
        </p:spPr>
        <p:txBody>
          <a:bodyPr/>
          <a:lstStyle>
            <a:lvl1pPr>
              <a:lnSpc>
                <a:spcPct val="81000"/>
              </a:lnSpc>
              <a:defRPr sz="2200" spc="100"/>
            </a:lvl1pPr>
          </a:lstStyle>
          <a:p>
            <a:b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Q-Learning Network"/>
          <p:cNvSpPr txBox="1">
            <a:spLocks noGrp="1"/>
          </p:cNvSpPr>
          <p:nvPr>
            <p:ph type="title"/>
          </p:nvPr>
        </p:nvSpPr>
        <p:spPr>
          <a:prstGeom prst="rect">
            <a:avLst/>
          </a:prstGeom>
        </p:spPr>
        <p:txBody>
          <a:bodyPr/>
          <a:lstStyle>
            <a:lvl1pPr>
              <a:lnSpc>
                <a:spcPct val="90000"/>
              </a:lnSpc>
              <a:defRPr sz="4200" spc="-100">
                <a:latin typeface="Arial"/>
                <a:ea typeface="Arial"/>
                <a:cs typeface="Arial"/>
                <a:sym typeface="Arial"/>
              </a:defRPr>
            </a:lvl1pPr>
          </a:lstStyle>
          <a:p>
            <a:r>
              <a:t>Q-Learning Network</a:t>
            </a:r>
          </a:p>
        </p:txBody>
      </p:sp>
      <p:sp>
        <p:nvSpPr>
          <p:cNvPr id="193" name="Works in conjunction with the existing CNN.…"/>
          <p:cNvSpPr txBox="1">
            <a:spLocks noGrp="1"/>
          </p:cNvSpPr>
          <p:nvPr>
            <p:ph type="body" idx="1"/>
          </p:nvPr>
        </p:nvSpPr>
        <p:spPr>
          <a:xfrm>
            <a:off x="1068251" y="1942495"/>
            <a:ext cx="10058401" cy="4023361"/>
          </a:xfrm>
          <a:prstGeom prst="rect">
            <a:avLst/>
          </a:prstGeom>
        </p:spPr>
        <p:txBody>
          <a:bodyPr lIns="0" tIns="0" rIns="0" bIns="0" anchor="t">
            <a:normAutofit/>
          </a:bodyPr>
          <a:lstStyle/>
          <a:p>
            <a:pPr marL="90805" indent="-90805">
              <a:lnSpc>
                <a:spcPct val="120000"/>
              </a:lnSpc>
              <a:buClr>
                <a:srgbClr val="1CADE4"/>
              </a:buClr>
              <a:buFont typeface="Arial"/>
              <a:buChar char="•"/>
              <a:defRPr>
                <a:latin typeface="Arial"/>
                <a:ea typeface="Arial"/>
                <a:cs typeface="Arial"/>
                <a:sym typeface="Arial"/>
              </a:defRPr>
            </a:pPr>
            <a:r>
              <a:rPr sz="2200" dirty="0">
                <a:latin typeface="Calibri"/>
              </a:rPr>
              <a:t> Works in conjunction with the existing CNN.</a:t>
            </a:r>
            <a:endParaRPr lang="en-US" sz="2200">
              <a:latin typeface="Calibri"/>
            </a:endParaRPr>
          </a:p>
          <a:p>
            <a:pPr marL="90805" indent="-90805">
              <a:lnSpc>
                <a:spcPct val="120000"/>
              </a:lnSpc>
              <a:buClr>
                <a:srgbClr val="1CADE4"/>
              </a:buClr>
              <a:buFont typeface="Arial"/>
              <a:buChar char="•"/>
              <a:defRPr>
                <a:latin typeface="Arial"/>
                <a:ea typeface="Arial"/>
                <a:cs typeface="Arial"/>
                <a:sym typeface="Arial"/>
              </a:defRPr>
            </a:pPr>
            <a:r>
              <a:rPr sz="2200" dirty="0">
                <a:latin typeface="Calibri"/>
              </a:rPr>
              <a:t> Reward function to be calculated for 3 actions ( Left, Right, Up) at each time step.</a:t>
            </a:r>
          </a:p>
          <a:p>
            <a:pPr marL="90805" indent="-90805">
              <a:lnSpc>
                <a:spcPct val="120000"/>
              </a:lnSpc>
              <a:buClr>
                <a:srgbClr val="1CADE4"/>
              </a:buClr>
              <a:buFont typeface="Arial"/>
              <a:buChar char="•"/>
              <a:defRPr>
                <a:latin typeface="Arial"/>
                <a:ea typeface="Arial"/>
                <a:cs typeface="Arial"/>
                <a:sym typeface="Arial"/>
              </a:defRPr>
            </a:pPr>
            <a:r>
              <a:rPr sz="2200" dirty="0">
                <a:latin typeface="Calibri"/>
              </a:rPr>
              <a:t> Positive Reward for boosts, coins, power-boxes.</a:t>
            </a:r>
          </a:p>
          <a:p>
            <a:pPr marL="90805" indent="-90805">
              <a:lnSpc>
                <a:spcPct val="120000"/>
              </a:lnSpc>
              <a:buClr>
                <a:srgbClr val="1CADE4"/>
              </a:buClr>
              <a:buFont typeface="Arial"/>
              <a:buChar char="•"/>
              <a:defRPr>
                <a:latin typeface="Arial"/>
                <a:ea typeface="Arial"/>
                <a:cs typeface="Arial"/>
                <a:sym typeface="Arial"/>
              </a:defRPr>
            </a:pPr>
            <a:r>
              <a:rPr sz="2200" dirty="0">
                <a:latin typeface="Calibri"/>
              </a:rPr>
              <a:t> Negative Rewards for obstacles and going-off track.</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wards"/>
          <p:cNvSpPr txBox="1">
            <a:spLocks noGrp="1"/>
          </p:cNvSpPr>
          <p:nvPr>
            <p:ph type="title"/>
          </p:nvPr>
        </p:nvSpPr>
        <p:spPr>
          <a:prstGeom prst="rect">
            <a:avLst/>
          </a:prstGeom>
        </p:spPr>
        <p:txBody>
          <a:bodyPr/>
          <a:lstStyle>
            <a:lvl1pPr>
              <a:lnSpc>
                <a:spcPct val="90000"/>
              </a:lnSpc>
              <a:defRPr sz="4200" spc="-100">
                <a:latin typeface="Arial"/>
                <a:ea typeface="Arial"/>
                <a:cs typeface="Arial"/>
                <a:sym typeface="Arial"/>
              </a:defRPr>
            </a:lvl1pPr>
          </a:lstStyle>
          <a:p>
            <a:r>
              <a:t>Rewards</a:t>
            </a:r>
          </a:p>
        </p:txBody>
      </p:sp>
      <p:sp>
        <p:nvSpPr>
          <p:cNvPr id="196" name="Agent Reward Function (independent):…"/>
          <p:cNvSpPr txBox="1">
            <a:spLocks noGrp="1"/>
          </p:cNvSpPr>
          <p:nvPr>
            <p:ph type="body" idx="1"/>
          </p:nvPr>
        </p:nvSpPr>
        <p:spPr>
          <a:xfrm>
            <a:off x="1097280" y="2059230"/>
            <a:ext cx="10058401" cy="4023360"/>
          </a:xfrm>
          <a:prstGeom prst="rect">
            <a:avLst/>
          </a:prstGeom>
        </p:spPr>
        <p:txBody>
          <a:bodyPr lIns="0" tIns="0" rIns="0" bIns="0" anchor="t">
            <a:normAutofit/>
          </a:bodyPr>
          <a:lstStyle/>
          <a:p>
            <a:pPr marL="90805" indent="-90805">
              <a:lnSpc>
                <a:spcPct val="120000"/>
              </a:lnSpc>
              <a:buClr>
                <a:srgbClr val="1CADE4"/>
              </a:buClr>
              <a:buFont typeface="Arial"/>
              <a:buChar char="•"/>
              <a:defRPr>
                <a:latin typeface="Arial"/>
                <a:ea typeface="Arial"/>
                <a:cs typeface="Arial"/>
                <a:sym typeface="Arial"/>
              </a:defRPr>
            </a:pPr>
            <a:r>
              <a:rPr sz="2200" dirty="0">
                <a:latin typeface="Calibri"/>
              </a:rPr>
              <a:t>Agent Reward Function (independent):</a:t>
            </a:r>
            <a:endParaRPr lang="en-US" sz="2200" dirty="0">
              <a:latin typeface="Calibri"/>
            </a:endParaRPr>
          </a:p>
          <a:p>
            <a:pPr marL="383540" lvl="1" indent="-182245">
              <a:lnSpc>
                <a:spcPct val="100000"/>
              </a:lnSpc>
              <a:spcBef>
                <a:spcPts val="400"/>
              </a:spcBef>
              <a:buClrTx/>
              <a:defRPr>
                <a:latin typeface="Arial"/>
                <a:ea typeface="Arial"/>
                <a:cs typeface="Arial"/>
                <a:sym typeface="Arial"/>
              </a:defRPr>
            </a:pPr>
            <a:r>
              <a:rPr sz="2200" dirty="0">
                <a:latin typeface="Calibri"/>
              </a:rPr>
              <a:t>+</a:t>
            </a:r>
            <a:r>
              <a:rPr lang="en-US" dirty="0">
                <a:sym typeface="Arial"/>
              </a:rPr>
              <a:t>150</a:t>
            </a:r>
            <a:r>
              <a:rPr sz="2200" dirty="0">
                <a:latin typeface="Calibri"/>
              </a:rPr>
              <a:t> for decrease in rank</a:t>
            </a:r>
          </a:p>
          <a:p>
            <a:pPr marL="383540" lvl="1" indent="-182245">
              <a:lnSpc>
                <a:spcPct val="100000"/>
              </a:lnSpc>
              <a:spcBef>
                <a:spcPts val="400"/>
              </a:spcBef>
              <a:buClrTx/>
              <a:defRPr>
                <a:latin typeface="Arial"/>
                <a:ea typeface="Arial"/>
                <a:cs typeface="Arial"/>
                <a:sym typeface="Arial"/>
              </a:defRPr>
            </a:pPr>
            <a:r>
              <a:rPr sz="2200" dirty="0">
                <a:latin typeface="Calibri"/>
              </a:rPr>
              <a:t>-1</a:t>
            </a:r>
            <a:r>
              <a:rPr lang="en-US" sz="2200" dirty="0">
                <a:latin typeface="Calibri"/>
              </a:rPr>
              <a:t>50</a:t>
            </a:r>
            <a:r>
              <a:rPr sz="2200" dirty="0">
                <a:latin typeface="Calibri"/>
              </a:rPr>
              <a:t> for increase in rank</a:t>
            </a:r>
          </a:p>
          <a:p>
            <a:pPr marL="383540" lvl="1" indent="-182245">
              <a:lnSpc>
                <a:spcPct val="100000"/>
              </a:lnSpc>
              <a:spcBef>
                <a:spcPts val="400"/>
              </a:spcBef>
              <a:buClrTx/>
              <a:defRPr>
                <a:latin typeface="Arial"/>
                <a:ea typeface="Arial"/>
                <a:cs typeface="Arial"/>
                <a:sym typeface="Arial"/>
              </a:defRPr>
            </a:pPr>
            <a:r>
              <a:rPr sz="2200" dirty="0">
                <a:latin typeface="Calibri"/>
              </a:rPr>
              <a:t>+1</a:t>
            </a:r>
            <a:r>
              <a:rPr lang="en-US" sz="2200" dirty="0">
                <a:latin typeface="Calibri"/>
              </a:rPr>
              <a:t>00</a:t>
            </a:r>
            <a:r>
              <a:rPr sz="2200" dirty="0">
                <a:latin typeface="Calibri"/>
              </a:rPr>
              <a:t> for collecting power boosts </a:t>
            </a:r>
          </a:p>
          <a:p>
            <a:pPr marL="383540" lvl="1" indent="-182245">
              <a:lnSpc>
                <a:spcPct val="100000"/>
              </a:lnSpc>
              <a:spcBef>
                <a:spcPts val="400"/>
              </a:spcBef>
              <a:buClrTx/>
              <a:defRPr>
                <a:latin typeface="Arial"/>
                <a:ea typeface="Arial"/>
                <a:cs typeface="Arial"/>
                <a:sym typeface="Arial"/>
              </a:defRPr>
            </a:pPr>
            <a:r>
              <a:rPr sz="2200" dirty="0">
                <a:latin typeface="Calibri"/>
              </a:rPr>
              <a:t>+5</a:t>
            </a:r>
            <a:r>
              <a:rPr lang="en-US" sz="2200" dirty="0">
                <a:latin typeface="Calibri"/>
              </a:rPr>
              <a:t>0</a:t>
            </a:r>
            <a:r>
              <a:rPr sz="2200" dirty="0">
                <a:latin typeface="Calibri"/>
              </a:rPr>
              <a:t> for collecting coins</a:t>
            </a:r>
          </a:p>
          <a:p>
            <a:pPr marL="383540" lvl="1" indent="-182245">
              <a:lnSpc>
                <a:spcPct val="100000"/>
              </a:lnSpc>
              <a:spcBef>
                <a:spcPts val="400"/>
              </a:spcBef>
              <a:buClrTx/>
              <a:defRPr>
                <a:latin typeface="Arial"/>
                <a:ea typeface="Arial"/>
                <a:cs typeface="Arial"/>
                <a:sym typeface="Arial"/>
              </a:defRPr>
            </a:pPr>
            <a:r>
              <a:rPr sz="2200" dirty="0">
                <a:latin typeface="Calibri"/>
              </a:rPr>
              <a:t>+2</a:t>
            </a:r>
            <a:r>
              <a:rPr lang="en-US" sz="2200" dirty="0">
                <a:latin typeface="Calibri"/>
              </a:rPr>
              <a:t>00</a:t>
            </a:r>
            <a:r>
              <a:rPr sz="2200" dirty="0">
                <a:latin typeface="Calibri"/>
              </a:rPr>
              <a:t> for using power boosts and improving rank</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hallenges"/>
          <p:cNvSpPr txBox="1">
            <a:spLocks noGrp="1"/>
          </p:cNvSpPr>
          <p:nvPr>
            <p:ph type="title"/>
          </p:nvPr>
        </p:nvSpPr>
        <p:spPr>
          <a:prstGeom prst="rect">
            <a:avLst/>
          </a:prstGeom>
        </p:spPr>
        <p:txBody>
          <a:bodyPr/>
          <a:lstStyle/>
          <a:p>
            <a:r>
              <a:t>Challenges</a:t>
            </a:r>
          </a:p>
        </p:txBody>
      </p:sp>
      <p:sp>
        <p:nvSpPr>
          <p:cNvPr id="199" name="Difficult to train when to use the reward.…"/>
          <p:cNvSpPr txBox="1">
            <a:spLocks noGrp="1"/>
          </p:cNvSpPr>
          <p:nvPr>
            <p:ph type="body" idx="1"/>
          </p:nvPr>
        </p:nvSpPr>
        <p:spPr>
          <a:xfrm>
            <a:off x="1066800" y="1959083"/>
            <a:ext cx="10058401" cy="4023361"/>
          </a:xfrm>
          <a:prstGeom prst="rect">
            <a:avLst/>
          </a:prstGeom>
        </p:spPr>
        <p:txBody>
          <a:bodyPr lIns="0" tIns="0" rIns="0" bIns="0" anchor="t">
            <a:normAutofit/>
          </a:bodyPr>
          <a:lstStyle/>
          <a:p>
            <a:pPr marL="90805" indent="-90805">
              <a:lnSpc>
                <a:spcPct val="120000"/>
              </a:lnSpc>
              <a:buClr>
                <a:srgbClr val="1CADE4"/>
              </a:buClr>
              <a:buFont typeface="Arial"/>
              <a:buChar char="•"/>
              <a:defRPr sz="1800">
                <a:latin typeface="Arial Nova"/>
                <a:ea typeface="Arial Nova"/>
                <a:cs typeface="Arial Nova"/>
                <a:sym typeface="Arial Nova"/>
              </a:defRPr>
            </a:pPr>
            <a:r>
              <a:rPr sz="2200" dirty="0">
                <a:latin typeface="Calibri"/>
              </a:rPr>
              <a:t> Difficult to train when to use the reward.</a:t>
            </a:r>
            <a:endParaRPr lang="en-US" sz="2200">
              <a:latin typeface="Calibri"/>
            </a:endParaRPr>
          </a:p>
          <a:p>
            <a:pPr marL="90805" indent="-90805">
              <a:lnSpc>
                <a:spcPct val="120000"/>
              </a:lnSpc>
              <a:buClr>
                <a:srgbClr val="1CADE4"/>
              </a:buClr>
              <a:buFont typeface="Arial"/>
              <a:buChar char="•"/>
              <a:defRPr>
                <a:latin typeface="Arial Nova"/>
                <a:ea typeface="Arial Nova"/>
                <a:cs typeface="Arial Nova"/>
                <a:sym typeface="Arial Nova"/>
              </a:defRPr>
            </a:pPr>
            <a:r>
              <a:rPr sz="2200" dirty="0">
                <a:latin typeface="Calibri"/>
              </a:rPr>
              <a:t> Not able to detect if someone is on the side</a:t>
            </a:r>
          </a:p>
          <a:p>
            <a:pPr marL="90805" indent="-90805">
              <a:lnSpc>
                <a:spcPct val="120000"/>
              </a:lnSpc>
              <a:buClr>
                <a:srgbClr val="1CADE4"/>
              </a:buClr>
              <a:buFont typeface="Arial"/>
              <a:buChar char="•"/>
              <a:defRPr>
                <a:latin typeface="Arial Nova"/>
                <a:ea typeface="Arial Nova"/>
                <a:cs typeface="Arial Nova"/>
                <a:sym typeface="Arial Nova"/>
              </a:defRPr>
            </a:pPr>
            <a:r>
              <a:rPr sz="2200" dirty="0">
                <a:latin typeface="Calibri"/>
              </a:rPr>
              <a:t> Cannot drive towards the boxes to collect the reward.</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xfrm>
            <a:off x="1097280" y="286603"/>
            <a:ext cx="10058401" cy="1450757"/>
          </a:xfrm>
          <a:prstGeom prst="rect">
            <a:avLst/>
          </a:prstGeom>
        </p:spPr>
        <p:txBody>
          <a:bodyPr/>
          <a:lstStyle>
            <a:lvl1pPr>
              <a:defRPr spc="-100"/>
            </a:lvl1pPr>
          </a:lstStyle>
          <a:p>
            <a:r>
              <a:t>Future Work</a:t>
            </a:r>
          </a:p>
        </p:txBody>
      </p:sp>
      <p:sp>
        <p:nvSpPr>
          <p:cNvPr id="202" name="Content Placeholder 2"/>
          <p:cNvSpPr txBox="1">
            <a:spLocks noGrp="1"/>
          </p:cNvSpPr>
          <p:nvPr>
            <p:ph type="body" idx="1"/>
          </p:nvPr>
        </p:nvSpPr>
        <p:spPr>
          <a:xfrm>
            <a:off x="1064008" y="1447591"/>
            <a:ext cx="10058401" cy="2488236"/>
          </a:xfrm>
          <a:prstGeom prst="rect">
            <a:avLst/>
          </a:prstGeom>
        </p:spPr>
        <p:txBody>
          <a:bodyPr anchor="ctr"/>
          <a:lstStyle/>
          <a:p>
            <a:pPr marL="403860" lvl="1" algn="just">
              <a:buFont typeface="Arial"/>
              <a:buChar char="•"/>
            </a:pPr>
            <a:r>
              <a:rPr sz="2200" dirty="0"/>
              <a:t>Detection of other characters on the track to avoid crashing into them</a:t>
            </a:r>
            <a:endParaRPr lang="en-US" sz="2200"/>
          </a:p>
          <a:p>
            <a:pPr marL="403860" lvl="1" algn="just">
              <a:buFont typeface="Arial"/>
              <a:buChar char="•"/>
            </a:pPr>
            <a:r>
              <a:rPr sz="2200" dirty="0"/>
              <a:t>Use of time series data to make the AI more powerful and robust</a:t>
            </a:r>
          </a:p>
          <a:p>
            <a:pPr marL="403860" lvl="1" algn="just">
              <a:buFont typeface="Arial"/>
              <a:buChar char="•"/>
            </a:pPr>
            <a:r>
              <a:rPr sz="2200" dirty="0"/>
              <a:t>Effectively using power boosts to gain an advantage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Rectangle 23"/>
          <p:cNvSpPr/>
          <p:nvPr/>
        </p:nvSpPr>
        <p:spPr>
          <a:xfrm>
            <a:off x="-1" y="0"/>
            <a:ext cx="1218631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05" name="Rectangle 25"/>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206" name="Title 1"/>
          <p:cNvSpPr txBox="1">
            <a:spLocks noGrp="1"/>
          </p:cNvSpPr>
          <p:nvPr>
            <p:ph type="title"/>
          </p:nvPr>
        </p:nvSpPr>
        <p:spPr>
          <a:xfrm>
            <a:off x="492369" y="605895"/>
            <a:ext cx="3084846" cy="5646210"/>
          </a:xfrm>
          <a:prstGeom prst="rect">
            <a:avLst/>
          </a:prstGeom>
        </p:spPr>
        <p:txBody>
          <a:bodyPr anchor="ctr"/>
          <a:lstStyle>
            <a:lvl1pPr>
              <a:defRPr sz="3600" spc="-100">
                <a:solidFill>
                  <a:srgbClr val="FFFFFF"/>
                </a:solidFill>
              </a:defRPr>
            </a:lvl1pPr>
          </a:lstStyle>
          <a:p>
            <a:r>
              <a:t>References</a:t>
            </a:r>
          </a:p>
        </p:txBody>
      </p:sp>
      <p:sp>
        <p:nvSpPr>
          <p:cNvPr id="207" name="Rectangle 27"/>
          <p:cNvSpPr/>
          <p:nvPr/>
        </p:nvSpPr>
        <p:spPr>
          <a:xfrm>
            <a:off x="4040070" y="0"/>
            <a:ext cx="64009" cy="6858000"/>
          </a:xfrm>
          <a:prstGeom prst="rect">
            <a:avLst/>
          </a:prstGeom>
          <a:solidFill>
            <a:schemeClr val="accent1"/>
          </a:solidFill>
          <a:ln w="12700">
            <a:miter lim="400000"/>
          </a:ln>
        </p:spPr>
        <p:txBody>
          <a:bodyPr lIns="45719" rIns="45719"/>
          <a:lstStyle/>
          <a:p>
            <a:endParaRPr/>
          </a:p>
        </p:txBody>
      </p:sp>
      <p:sp>
        <p:nvSpPr>
          <p:cNvPr id="208" name="Content Placeholder 2"/>
          <p:cNvSpPr txBox="1">
            <a:spLocks noGrp="1"/>
          </p:cNvSpPr>
          <p:nvPr>
            <p:ph type="body" idx="1"/>
          </p:nvPr>
        </p:nvSpPr>
        <p:spPr>
          <a:xfrm>
            <a:off x="4742015" y="605895"/>
            <a:ext cx="6413665" cy="5646210"/>
          </a:xfrm>
          <a:prstGeom prst="rect">
            <a:avLst/>
          </a:prstGeom>
        </p:spPr>
        <p:txBody>
          <a:bodyPr anchor="ctr"/>
          <a:lstStyle/>
          <a:p>
            <a:pPr>
              <a:defRPr sz="1100"/>
            </a:pPr>
            <a:r>
              <a:t>S. Schaal. Is imitation learning the route to humanoid robots? Trends in cognitive sciences, 3(6):233–242, 1999.</a:t>
            </a:r>
          </a:p>
          <a:p>
            <a:pPr>
              <a:defRPr sz="1100"/>
            </a:pPr>
            <a:r>
              <a:t>Harrison Ho, Varun Ramesh, Eduardo Torres Montano˜  NeuralKart: A Real-Time Mario Kart 64 AI</a:t>
            </a:r>
          </a:p>
          <a:p>
            <a:pPr>
              <a:defRPr sz="1100"/>
            </a:pPr>
            <a:r>
              <a:t>S. Ross, G. J. Gordon, and D. Bagnell. A reduction of imitation learning and structured prediction to no-regret online learning. In AISTATS, volume 1, page 6, 2011.</a:t>
            </a:r>
          </a:p>
          <a:p>
            <a:pPr>
              <a:defRPr sz="1100"/>
            </a:pPr>
            <a:r>
              <a:t>M. G. Bellemare, Y. Naddaf, J. Veness, and M. Bowling. The arcade learning environment: An evaluation platform for general agents. Journal of Artificial Intelligence Research, 47:253–279, 06 2013.</a:t>
            </a:r>
          </a:p>
          <a:p>
            <a:pPr>
              <a:defRPr sz="1100"/>
            </a:pPr>
            <a:r>
              <a:t>What we’re driving at. https:// googleblog.blogspot.com/2010/10/ what-were-driving-at.html. Accessed: 2017-06- 12.</a:t>
            </a:r>
          </a:p>
          <a:p>
            <a:pPr>
              <a:defRPr sz="1100"/>
            </a:pPr>
            <a:r>
              <a:t>J. Levinson, J. Askeland, J. Becker, J. Dolson, D. Held, S. Kammel, J. Z. Kolter, D. Langer, O. Pink, V. Pratt, M. Sokolsky, G. Stanek, D. Stavens, A. Teichman, M. Werling, and S. Thrun. Towards fully autonomous driving: systems and algorithms. In Intelligent Vehicles Symposium (IV), 2011 IEEE, 2011.</a:t>
            </a:r>
          </a:p>
          <a:p>
            <a:pPr>
              <a:defRPr sz="1100"/>
            </a:pPr>
            <a:r>
              <a:t>M. Bojarski, D. Del Testa, D. Dworakowski, B. Firner, B. Flepp, P. Goyal, L. D. Jackel, M. Monfort, U. Muller, J. Zhang, et al. End to end learning for self-driving cars. arXiv preprint arXiv:1604.07316, 2016.</a:t>
            </a:r>
          </a:p>
          <a:p>
            <a:pPr>
              <a:defRPr sz="1100"/>
            </a:pPr>
            <a:r>
              <a:rPr u="sng">
                <a:solidFill>
                  <a:srgbClr val="CC9900"/>
                </a:solidFill>
                <a:uFill>
                  <a:solidFill>
                    <a:srgbClr val="CC9900"/>
                  </a:solidFill>
                </a:uFill>
                <a:hlinkClick r:id="rId2"/>
              </a:rPr>
              <a:t>Mariusz Bojarski</a:t>
            </a:r>
            <a:r>
              <a:t>, </a:t>
            </a:r>
            <a:r>
              <a:rPr u="sng">
                <a:solidFill>
                  <a:srgbClr val="CC9900"/>
                </a:solidFill>
                <a:uFill>
                  <a:solidFill>
                    <a:srgbClr val="CC9900"/>
                  </a:solidFill>
                </a:uFill>
                <a:hlinkClick r:id="rId3"/>
              </a:rPr>
              <a:t>Ben Firner</a:t>
            </a:r>
            <a:r>
              <a:t>, </a:t>
            </a:r>
            <a:r>
              <a:rPr u="sng">
                <a:solidFill>
                  <a:srgbClr val="CC9900"/>
                </a:solidFill>
                <a:uFill>
                  <a:solidFill>
                    <a:srgbClr val="CC9900"/>
                  </a:solidFill>
                </a:uFill>
                <a:hlinkClick r:id="rId4"/>
              </a:rPr>
              <a:t>Beat Flepp</a:t>
            </a:r>
            <a:r>
              <a:t>, </a:t>
            </a:r>
            <a:r>
              <a:rPr u="sng">
                <a:solidFill>
                  <a:srgbClr val="CC9900"/>
                </a:solidFill>
                <a:uFill>
                  <a:solidFill>
                    <a:srgbClr val="CC9900"/>
                  </a:solidFill>
                </a:uFill>
                <a:hlinkClick r:id="rId5"/>
              </a:rPr>
              <a:t>Larry Jackel</a:t>
            </a:r>
            <a:r>
              <a:t>, </a:t>
            </a:r>
            <a:r>
              <a:rPr u="sng">
                <a:solidFill>
                  <a:srgbClr val="CC9900"/>
                </a:solidFill>
                <a:uFill>
                  <a:solidFill>
                    <a:srgbClr val="CC9900"/>
                  </a:solidFill>
                </a:uFill>
                <a:hlinkClick r:id="rId6"/>
              </a:rPr>
              <a:t>Urs Muller</a:t>
            </a:r>
            <a:r>
              <a:t>, </a:t>
            </a:r>
            <a:r>
              <a:rPr u="sng">
                <a:solidFill>
                  <a:srgbClr val="CC9900"/>
                </a:solidFill>
                <a:uFill>
                  <a:solidFill>
                    <a:srgbClr val="CC9900"/>
                  </a:solidFill>
                </a:uFill>
                <a:hlinkClick r:id="rId7"/>
              </a:rPr>
              <a:t>Karol Zieba</a:t>
            </a:r>
            <a:r>
              <a:t> and </a:t>
            </a:r>
            <a:r>
              <a:rPr u="sng">
                <a:solidFill>
                  <a:srgbClr val="CC9900"/>
                </a:solidFill>
                <a:uFill>
                  <a:solidFill>
                    <a:srgbClr val="CC9900"/>
                  </a:solidFill>
                </a:uFill>
                <a:hlinkClick r:id="rId8"/>
              </a:rPr>
              <a:t>Davide Del Testa</a:t>
            </a:r>
            <a:r>
              <a:t>,</a:t>
            </a:r>
            <a:r>
              <a:rPr u="sng">
                <a:solidFill>
                  <a:srgbClr val="CC9900"/>
                </a:solidFill>
                <a:uFill>
                  <a:solidFill>
                    <a:srgbClr val="CC9900"/>
                  </a:solidFill>
                </a:uFill>
                <a:hlinkClick r:id="rId9"/>
              </a:rPr>
              <a:t> https://devblogs.nvidia.com/deep-learning-self-driving-cars/</a:t>
            </a:r>
          </a:p>
          <a:p>
            <a:pPr>
              <a:defRPr sz="1100"/>
            </a:pPr>
            <a:r>
              <a:t>Tensorkart: self-driving mariokart with tensorflow. </a:t>
            </a:r>
            <a:r>
              <a:rPr u="sng">
                <a:solidFill>
                  <a:srgbClr val="CC9900"/>
                </a:solidFill>
                <a:uFill>
                  <a:solidFill>
                    <a:srgbClr val="CC9900"/>
                  </a:solidFill>
                </a:uFill>
                <a:hlinkClick r:id="rId10"/>
              </a:rPr>
              <a:t>http://kevinhughes.ca/blog/tensor-kart</a:t>
            </a:r>
            <a:r>
              <a:t>. Accessed: 2017-05-01.</a:t>
            </a:r>
          </a:p>
          <a:p>
            <a:pPr>
              <a:defRPr sz="1100"/>
            </a:pPr>
            <a:r>
              <a:rPr u="sng">
                <a:solidFill>
                  <a:srgbClr val="CC9900"/>
                </a:solidFill>
                <a:uFill>
                  <a:solidFill>
                    <a:srgbClr val="CC9900"/>
                  </a:solidFill>
                </a:uFill>
                <a:hlinkClick r:id="rId11"/>
              </a:rPr>
              <a:t>https://medium.com/@jonathan_hui/rl-imitation-learning-ac28116c02fc</a:t>
            </a:r>
          </a:p>
          <a:p>
            <a:pPr>
              <a:defRPr sz="1100"/>
            </a:pPr>
            <a:endParaRPr u="sng">
              <a:solidFill>
                <a:srgbClr val="CC9900"/>
              </a:solidFill>
              <a:uFill>
                <a:solidFill>
                  <a:srgbClr val="CC9900"/>
                </a:solidFill>
              </a:uFill>
              <a:hlinkClick r:id="rId11"/>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ctangle 6"/>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211" name="Rectangle 8"/>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212" name="Straight Connector 10"/>
          <p:cNvSpPr/>
          <p:nvPr/>
        </p:nvSpPr>
        <p:spPr>
          <a:xfrm>
            <a:off x="1207657" y="4343400"/>
            <a:ext cx="9875521" cy="0"/>
          </a:xfrm>
          <a:prstGeom prst="line">
            <a:avLst/>
          </a:prstGeom>
          <a:ln w="6350">
            <a:solidFill>
              <a:srgbClr val="808080"/>
            </a:solidFill>
          </a:ln>
        </p:spPr>
        <p:txBody>
          <a:bodyPr lIns="45719" rIns="45719"/>
          <a:lstStyle/>
          <a:p>
            <a:endParaRPr/>
          </a:p>
        </p:txBody>
      </p:sp>
      <p:sp>
        <p:nvSpPr>
          <p:cNvPr id="213" name="Rectangle 12"/>
          <p:cNvSpPr/>
          <p:nvPr/>
        </p:nvSpPr>
        <p:spPr>
          <a:xfrm>
            <a:off x="1507" y="0"/>
            <a:ext cx="12192001"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214" name="Title 1"/>
          <p:cNvSpPr txBox="1">
            <a:spLocks noGrp="1"/>
          </p:cNvSpPr>
          <p:nvPr>
            <p:ph type="title"/>
          </p:nvPr>
        </p:nvSpPr>
        <p:spPr>
          <a:xfrm>
            <a:off x="1097280" y="758951"/>
            <a:ext cx="10058401" cy="3892169"/>
          </a:xfrm>
          <a:prstGeom prst="rect">
            <a:avLst/>
          </a:prstGeom>
        </p:spPr>
        <p:txBody>
          <a:bodyPr/>
          <a:lstStyle>
            <a:lvl1pPr>
              <a:defRPr sz="8000" spc="-100">
                <a:solidFill>
                  <a:srgbClr val="262626"/>
                </a:solidFill>
              </a:defRPr>
            </a:lvl1pPr>
          </a:lstStyle>
          <a:p>
            <a:r>
              <a:t>THANK YOU!</a:t>
            </a:r>
          </a:p>
        </p:txBody>
      </p:sp>
      <p:sp>
        <p:nvSpPr>
          <p:cNvPr id="215" name="Rectangle 14"/>
          <p:cNvSpPr/>
          <p:nvPr/>
        </p:nvSpPr>
        <p:spPr>
          <a:xfrm>
            <a:off x="1506" y="4953000"/>
            <a:ext cx="12188954" cy="1905000"/>
          </a:xfrm>
          <a:prstGeom prst="rect">
            <a:avLst/>
          </a:prstGeom>
          <a:solidFill>
            <a:schemeClr val="accent2"/>
          </a:solidFill>
          <a:ln w="12700">
            <a:miter lim="400000"/>
          </a:ln>
        </p:spPr>
        <p:txBody>
          <a:bodyPr lIns="45719" rIns="45719"/>
          <a:lstStyle/>
          <a:p>
            <a:endParaRPr/>
          </a:p>
        </p:txBody>
      </p:sp>
      <p:sp>
        <p:nvSpPr>
          <p:cNvPr id="216" name="Rectangle 16"/>
          <p:cNvSpPr/>
          <p:nvPr/>
        </p:nvSpPr>
        <p:spPr>
          <a:xfrm>
            <a:off x="1506" y="4906176"/>
            <a:ext cx="12188954" cy="64009"/>
          </a:xfrm>
          <a:prstGeom prst="rect">
            <a:avLst/>
          </a:prstGeom>
          <a:solidFill>
            <a:schemeClr val="accent1"/>
          </a:solidFill>
          <a:ln w="12700">
            <a:miter lim="400000"/>
          </a:ln>
        </p:spPr>
        <p:txBody>
          <a:bodyPr lIns="45719" rIns="45719"/>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7"/>
          <p:cNvSpPr/>
          <p:nvPr/>
        </p:nvSpPr>
        <p:spPr>
          <a:xfrm>
            <a:off x="-1" y="0"/>
            <a:ext cx="1218631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5" name="Rectangle 9"/>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126" name="Title 1"/>
          <p:cNvSpPr txBox="1">
            <a:spLocks noGrp="1"/>
          </p:cNvSpPr>
          <p:nvPr>
            <p:ph type="title"/>
          </p:nvPr>
        </p:nvSpPr>
        <p:spPr>
          <a:xfrm>
            <a:off x="492369" y="605895"/>
            <a:ext cx="3084846" cy="5646210"/>
          </a:xfrm>
          <a:prstGeom prst="rect">
            <a:avLst/>
          </a:prstGeom>
        </p:spPr>
        <p:txBody>
          <a:bodyPr anchor="ctr"/>
          <a:lstStyle>
            <a:lvl1pPr algn="ctr">
              <a:defRPr sz="3600" spc="-100">
                <a:solidFill>
                  <a:srgbClr val="FFFFFF"/>
                </a:solidFill>
              </a:defRPr>
            </a:lvl1pPr>
          </a:lstStyle>
          <a:p>
            <a:r>
              <a:t>Objective</a:t>
            </a:r>
          </a:p>
        </p:txBody>
      </p:sp>
      <p:sp>
        <p:nvSpPr>
          <p:cNvPr id="127" name="Rectangle 11"/>
          <p:cNvSpPr/>
          <p:nvPr/>
        </p:nvSpPr>
        <p:spPr>
          <a:xfrm>
            <a:off x="4040070" y="0"/>
            <a:ext cx="64009" cy="6858000"/>
          </a:xfrm>
          <a:prstGeom prst="rect">
            <a:avLst/>
          </a:prstGeom>
          <a:solidFill>
            <a:schemeClr val="accent1"/>
          </a:solidFill>
          <a:ln w="12700">
            <a:miter lim="400000"/>
          </a:ln>
        </p:spPr>
        <p:txBody>
          <a:bodyPr lIns="45719" rIns="45719"/>
          <a:lstStyle/>
          <a:p>
            <a:endParaRPr/>
          </a:p>
        </p:txBody>
      </p:sp>
      <p:sp>
        <p:nvSpPr>
          <p:cNvPr id="128" name="Content Placeholder 2"/>
          <p:cNvSpPr txBox="1">
            <a:spLocks noGrp="1"/>
          </p:cNvSpPr>
          <p:nvPr>
            <p:ph type="body" idx="1"/>
          </p:nvPr>
        </p:nvSpPr>
        <p:spPr>
          <a:xfrm>
            <a:off x="4742015" y="605895"/>
            <a:ext cx="6413665" cy="5646210"/>
          </a:xfrm>
          <a:prstGeom prst="rect">
            <a:avLst/>
          </a:prstGeom>
        </p:spPr>
        <p:txBody>
          <a:bodyPr anchor="ctr"/>
          <a:lstStyle/>
          <a:p>
            <a:pPr marL="90805" indent="-90805">
              <a:buFont typeface="Arial"/>
              <a:buChar char="•"/>
              <a:defRPr sz="2400"/>
            </a:pPr>
            <a:endParaRPr lang="en-US"/>
          </a:p>
          <a:p>
            <a:pPr marL="0" indent="0" algn="just">
              <a:buSzTx/>
              <a:buNone/>
              <a:defRPr sz="2400"/>
            </a:pPr>
            <a:r>
              <a:rPr dirty="0"/>
              <a:t>Convolutional Neural Networks and Reinforcement Learning techniques will be used to build an agent that will be able to navigate through certain tracks in the game and use the special powers provided to the characters to eventually win the race.</a:t>
            </a:r>
          </a:p>
          <a:p>
            <a:pPr marL="0" indent="0">
              <a:buSzTx/>
              <a:buNone/>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traight Connector 16"/>
          <p:cNvSpPr/>
          <p:nvPr/>
        </p:nvSpPr>
        <p:spPr>
          <a:xfrm>
            <a:off x="1193532" y="1737845"/>
            <a:ext cx="9966961" cy="1"/>
          </a:xfrm>
          <a:prstGeom prst="line">
            <a:avLst/>
          </a:prstGeom>
          <a:ln w="6350">
            <a:solidFill>
              <a:srgbClr val="E9E5DC">
                <a:alpha val="90000"/>
              </a:srgbClr>
            </a:solidFill>
          </a:ln>
        </p:spPr>
        <p:txBody>
          <a:bodyPr lIns="45719" rIns="45719"/>
          <a:lstStyle/>
          <a:p>
            <a:endParaRPr/>
          </a:p>
        </p:txBody>
      </p:sp>
      <p:sp>
        <p:nvSpPr>
          <p:cNvPr id="131" name="Title 1"/>
          <p:cNvSpPr txBox="1">
            <a:spLocks noGrp="1"/>
          </p:cNvSpPr>
          <p:nvPr>
            <p:ph type="title"/>
          </p:nvPr>
        </p:nvSpPr>
        <p:spPr>
          <a:xfrm>
            <a:off x="1097280" y="286603"/>
            <a:ext cx="10058401" cy="1450757"/>
          </a:xfrm>
          <a:prstGeom prst="rect">
            <a:avLst/>
          </a:prstGeom>
        </p:spPr>
        <p:txBody>
          <a:bodyPr/>
          <a:lstStyle>
            <a:lvl1pPr>
              <a:defRPr spc="-100"/>
            </a:lvl1pPr>
          </a:lstStyle>
          <a:p>
            <a:r>
              <a:t>SUPER MARIO KART</a:t>
            </a:r>
          </a:p>
        </p:txBody>
      </p:sp>
      <p:sp>
        <p:nvSpPr>
          <p:cNvPr id="133" name="Rectangle 18"/>
          <p:cNvSpPr/>
          <p:nvPr/>
        </p:nvSpPr>
        <p:spPr>
          <a:xfrm>
            <a:off x="14" y="6334316"/>
            <a:ext cx="12191987" cy="66485"/>
          </a:xfrm>
          <a:prstGeom prst="rect">
            <a:avLst/>
          </a:prstGeom>
          <a:solidFill>
            <a:schemeClr val="accent1"/>
          </a:solidFill>
          <a:ln w="12700">
            <a:miter lim="400000"/>
          </a:ln>
        </p:spPr>
        <p:txBody>
          <a:bodyPr lIns="45719" rIns="45719"/>
          <a:lstStyle/>
          <a:p>
            <a:pPr>
              <a:defRPr>
                <a:solidFill>
                  <a:srgbClr val="FFFFFF"/>
                </a:solidFill>
              </a:defRPr>
            </a:pPr>
            <a:endParaRPr/>
          </a:p>
        </p:txBody>
      </p:sp>
      <p:sp>
        <p:nvSpPr>
          <p:cNvPr id="134" name="Rectangle 20"/>
          <p:cNvSpPr/>
          <p:nvPr/>
        </p:nvSpPr>
        <p:spPr>
          <a:xfrm>
            <a:off x="1" y="6400800"/>
            <a:ext cx="12192001" cy="457200"/>
          </a:xfrm>
          <a:prstGeom prst="rect">
            <a:avLst/>
          </a:prstGeom>
          <a:solidFill>
            <a:schemeClr val="accent2"/>
          </a:solidFill>
          <a:ln w="12700">
            <a:miter lim="400000"/>
          </a:ln>
        </p:spPr>
        <p:txBody>
          <a:bodyPr lIns="45719" rIns="45719"/>
          <a:lstStyle/>
          <a:p>
            <a:pPr>
              <a:defRPr>
                <a:solidFill>
                  <a:srgbClr val="FFFFFF"/>
                </a:solidFill>
              </a:defRPr>
            </a:pPr>
            <a:endParaRPr/>
          </a:p>
        </p:txBody>
      </p:sp>
      <p:sp>
        <p:nvSpPr>
          <p:cNvPr id="135" name="TextBox 2"/>
          <p:cNvSpPr txBox="1"/>
          <p:nvPr/>
        </p:nvSpPr>
        <p:spPr>
          <a:xfrm>
            <a:off x="1182804" y="2349558"/>
            <a:ext cx="5271484" cy="334333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285750" indent="-285750">
              <a:buSzPct val="100000"/>
              <a:buFont typeface="Arial"/>
              <a:buChar char="•"/>
              <a:defRPr sz="3600">
                <a:solidFill>
                  <a:srgbClr val="FFFFFF"/>
                </a:solidFill>
              </a:defRPr>
            </a:pPr>
            <a:r>
              <a:t>Racing Game</a:t>
            </a:r>
          </a:p>
          <a:p>
            <a:pPr marL="285750" indent="-285750">
              <a:buSzPct val="100000"/>
              <a:buFont typeface="Arial"/>
              <a:buChar char="•"/>
              <a:defRPr sz="3600">
                <a:solidFill>
                  <a:srgbClr val="FFFFFF"/>
                </a:solidFill>
              </a:defRPr>
            </a:pPr>
            <a:r>
              <a:t>Special power ups during the race</a:t>
            </a:r>
          </a:p>
          <a:p>
            <a:pPr marL="285750" indent="-285750">
              <a:buSzPct val="100000"/>
              <a:buFont typeface="Arial"/>
              <a:buChar char="•"/>
              <a:defRPr sz="3600">
                <a:solidFill>
                  <a:srgbClr val="FFFFFF"/>
                </a:solidFill>
              </a:defRPr>
            </a:pPr>
            <a:r>
              <a:t>Multiple characters to choose from</a:t>
            </a:r>
          </a:p>
        </p:txBody>
      </p:sp>
      <p:pic>
        <p:nvPicPr>
          <p:cNvPr id="136" name="Picture 5" descr="Picture 5"/>
          <p:cNvPicPr>
            <a:picLocks noChangeAspect="1"/>
          </p:cNvPicPr>
          <p:nvPr/>
        </p:nvPicPr>
        <p:blipFill>
          <a:blip r:embed="rId2"/>
          <a:stretch>
            <a:fillRect/>
          </a:stretch>
        </p:blipFill>
        <p:spPr>
          <a:xfrm>
            <a:off x="6331439" y="2156108"/>
            <a:ext cx="4693228" cy="3260149"/>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txBox="1">
            <a:spLocks noGrp="1"/>
          </p:cNvSpPr>
          <p:nvPr>
            <p:ph type="title"/>
          </p:nvPr>
        </p:nvSpPr>
        <p:spPr>
          <a:xfrm>
            <a:off x="1063908" y="269917"/>
            <a:ext cx="10058401" cy="1450757"/>
          </a:xfrm>
          <a:prstGeom prst="rect">
            <a:avLst/>
          </a:prstGeom>
        </p:spPr>
        <p:txBody>
          <a:bodyPr/>
          <a:lstStyle>
            <a:lvl1pPr>
              <a:defRPr spc="-100"/>
            </a:lvl1pPr>
          </a:lstStyle>
          <a:p>
            <a:r>
              <a:t>Previous Work</a:t>
            </a:r>
          </a:p>
        </p:txBody>
      </p:sp>
      <p:sp>
        <p:nvSpPr>
          <p:cNvPr id="139" name="Content Placeholder 2"/>
          <p:cNvSpPr txBox="1">
            <a:spLocks noGrp="1"/>
          </p:cNvSpPr>
          <p:nvPr>
            <p:ph type="body" idx="1"/>
          </p:nvPr>
        </p:nvSpPr>
        <p:spPr>
          <a:xfrm>
            <a:off x="489091" y="1518315"/>
            <a:ext cx="11471562" cy="4657433"/>
          </a:xfrm>
          <a:prstGeom prst="rect">
            <a:avLst/>
          </a:prstGeom>
        </p:spPr>
        <p:txBody>
          <a:bodyPr lIns="0" tIns="0" rIns="0" bIns="0" anchor="t">
            <a:normAutofit/>
          </a:bodyPr>
          <a:lstStyle/>
          <a:p>
            <a:pPr marL="90805" indent="-90805">
              <a:buFont typeface="Arial"/>
              <a:buChar char="•"/>
              <a:defRPr b="1"/>
            </a:pPr>
            <a:endParaRPr lang="en-US"/>
          </a:p>
          <a:p>
            <a:pPr marL="0" indent="0">
              <a:buNone/>
              <a:defRPr b="1"/>
            </a:pPr>
            <a:r>
              <a:rPr lang="en-GB" sz="2400" dirty="0"/>
              <a:t>     Imitation</a:t>
            </a:r>
            <a:r>
              <a:rPr sz="2400" dirty="0"/>
              <a:t> Learning:</a:t>
            </a:r>
          </a:p>
          <a:p>
            <a:pPr marL="403860" lvl="1" algn="just">
              <a:buSzTx/>
              <a:buFont typeface="Arial"/>
              <a:buChar char="•"/>
            </a:pPr>
            <a:r>
              <a:rPr sz="2200" dirty="0"/>
              <a:t>Popular technique for training real-time deep learning controllers. </a:t>
            </a:r>
            <a:endParaRPr lang="en-GB" sz="2200" dirty="0"/>
          </a:p>
          <a:p>
            <a:pPr marL="403860" lvl="1" algn="just">
              <a:buSzTx/>
              <a:buFont typeface="Arial"/>
              <a:buChar char="•"/>
            </a:pPr>
            <a:r>
              <a:rPr sz="2200" dirty="0"/>
              <a:t>Form of supervised </a:t>
            </a:r>
            <a:r>
              <a:rPr lang="en-GB" sz="2200" dirty="0"/>
              <a:t>learning</a:t>
            </a:r>
          </a:p>
          <a:p>
            <a:pPr marL="403860" lvl="1" algn="just">
              <a:buSzTx/>
              <a:buFont typeface="Arial"/>
              <a:buChar char="•"/>
            </a:pPr>
            <a:r>
              <a:rPr lang="en-GB" sz="2200" dirty="0"/>
              <a:t>An</a:t>
            </a:r>
            <a:r>
              <a:rPr sz="2200" dirty="0"/>
              <a:t> expert is recorded performing the task, and observations and resulting actions are recorded at each time-step.</a:t>
            </a:r>
            <a:endParaRPr lang="en-GB" sz="2200" dirty="0"/>
          </a:p>
          <a:p>
            <a:pPr marL="403860" lvl="1" algn="just">
              <a:buSzTx/>
              <a:buFont typeface="Arial"/>
              <a:buChar char="•"/>
            </a:pPr>
            <a:r>
              <a:rPr sz="2200" dirty="0"/>
              <a:t>Subject to distribution mismatch problems.</a:t>
            </a:r>
          </a:p>
          <a:p>
            <a:pPr marL="0" indent="0">
              <a:buSzTx/>
              <a:buNone/>
            </a:pPr>
            <a:br>
              <a:rPr dirty="0"/>
            </a:b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itle 1"/>
          <p:cNvSpPr txBox="1">
            <a:spLocks noGrp="1"/>
          </p:cNvSpPr>
          <p:nvPr>
            <p:ph type="title"/>
          </p:nvPr>
        </p:nvSpPr>
        <p:spPr>
          <a:xfrm>
            <a:off x="1097280" y="286603"/>
            <a:ext cx="10058401" cy="1450757"/>
          </a:xfrm>
          <a:prstGeom prst="rect">
            <a:avLst/>
          </a:prstGeom>
        </p:spPr>
        <p:txBody>
          <a:bodyPr/>
          <a:lstStyle>
            <a:lvl1pPr>
              <a:defRPr spc="-100"/>
            </a:lvl1pPr>
          </a:lstStyle>
          <a:p>
            <a:r>
              <a:t>Previous Work</a:t>
            </a:r>
          </a:p>
        </p:txBody>
      </p:sp>
      <p:sp>
        <p:nvSpPr>
          <p:cNvPr id="142" name="Content Placeholder 2"/>
          <p:cNvSpPr txBox="1">
            <a:spLocks noGrp="1"/>
          </p:cNvSpPr>
          <p:nvPr>
            <p:ph type="body" idx="1"/>
          </p:nvPr>
        </p:nvSpPr>
        <p:spPr>
          <a:xfrm>
            <a:off x="661851" y="1569963"/>
            <a:ext cx="10058401" cy="4023360"/>
          </a:xfrm>
          <a:prstGeom prst="rect">
            <a:avLst/>
          </a:prstGeom>
        </p:spPr>
        <p:txBody>
          <a:bodyPr lIns="0" tIns="0" rIns="0" bIns="0" anchor="t">
            <a:normAutofit/>
          </a:bodyPr>
          <a:lstStyle/>
          <a:p>
            <a:pPr marL="90805" indent="-90805">
              <a:buFont typeface="Arial"/>
              <a:buChar char="•"/>
              <a:defRPr b="1"/>
            </a:pPr>
            <a:endParaRPr lang="en-US" dirty="0"/>
          </a:p>
          <a:p>
            <a:pPr marL="0" indent="0">
              <a:buNone/>
              <a:defRPr b="1"/>
            </a:pPr>
            <a:r>
              <a:rPr lang="en-GB" sz="2400" dirty="0"/>
              <a:t>      </a:t>
            </a:r>
            <a:r>
              <a:rPr sz="2400" dirty="0"/>
              <a:t>Reinforcement Learning</a:t>
            </a:r>
            <a:endParaRPr lang="en-US" sz="2400" dirty="0"/>
          </a:p>
          <a:p>
            <a:pPr marL="403860" lvl="1">
              <a:buFont typeface="Arial"/>
              <a:buChar char="•"/>
            </a:pPr>
            <a:r>
              <a:rPr sz="2200" dirty="0"/>
              <a:t>Reinforcement learning requires no human input at all.</a:t>
            </a:r>
            <a:endParaRPr lang="en-GB" sz="2200" dirty="0"/>
          </a:p>
          <a:p>
            <a:pPr marL="403860" lvl="1">
              <a:buFont typeface="Arial"/>
              <a:buChar char="•"/>
            </a:pPr>
            <a:r>
              <a:rPr sz="2200" dirty="0"/>
              <a:t>AI repeatedly tries to execute runs, some of which will be more successful than others.</a:t>
            </a:r>
          </a:p>
          <a:p>
            <a:pPr marL="403860" lvl="1">
              <a:buFont typeface="Arial"/>
              <a:buChar char="•"/>
            </a:pPr>
            <a:r>
              <a:rPr sz="2200" dirty="0"/>
              <a:t>Reinforcement learning is more complicated and takes longer to converge but is less susceptible to  distribution mismatch problems.</a:t>
            </a:r>
            <a:endParaRPr lang="en-US" sz="2200" dirty="0"/>
          </a:p>
          <a:p>
            <a:pPr marL="403860" lvl="1">
              <a:buFont typeface="Arial"/>
              <a:buChar char="•"/>
            </a:pPr>
            <a:r>
              <a:rPr lang="en-US" sz="2200" dirty="0"/>
              <a:t>Example Reviewed:  MarIQ</a:t>
            </a:r>
            <a:endParaRPr sz="22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8"/>
          <p:cNvSpPr/>
          <p:nvPr/>
        </p:nvSpPr>
        <p:spPr>
          <a:xfrm>
            <a:off x="3175" y="6400800"/>
            <a:ext cx="12188825" cy="457200"/>
          </a:xfrm>
          <a:prstGeom prst="rect">
            <a:avLst/>
          </a:prstGeom>
          <a:solidFill>
            <a:schemeClr val="accent2"/>
          </a:solidFill>
          <a:ln w="12700">
            <a:miter lim="400000"/>
          </a:ln>
        </p:spPr>
        <p:txBody>
          <a:bodyPr lIns="45719" rIns="45719"/>
          <a:lstStyle/>
          <a:p>
            <a:endParaRPr/>
          </a:p>
        </p:txBody>
      </p:sp>
      <p:sp>
        <p:nvSpPr>
          <p:cNvPr id="145" name="Rectangle 10"/>
          <p:cNvSpPr/>
          <p:nvPr/>
        </p:nvSpPr>
        <p:spPr>
          <a:xfrm>
            <a:off x="14" y="6334316"/>
            <a:ext cx="12188826" cy="64009"/>
          </a:xfrm>
          <a:prstGeom prst="rect">
            <a:avLst/>
          </a:prstGeom>
          <a:solidFill>
            <a:schemeClr val="accent1"/>
          </a:solidFill>
          <a:ln w="12700">
            <a:miter lim="400000"/>
          </a:ln>
        </p:spPr>
        <p:txBody>
          <a:bodyPr lIns="45719" rIns="45719"/>
          <a:lstStyle/>
          <a:p>
            <a:endParaRPr/>
          </a:p>
        </p:txBody>
      </p:sp>
      <p:sp>
        <p:nvSpPr>
          <p:cNvPr id="146" name="Straight Connector 12"/>
          <p:cNvSpPr/>
          <p:nvPr/>
        </p:nvSpPr>
        <p:spPr>
          <a:xfrm>
            <a:off x="1207657" y="4343400"/>
            <a:ext cx="9875521" cy="0"/>
          </a:xfrm>
          <a:prstGeom prst="line">
            <a:avLst/>
          </a:prstGeom>
          <a:ln w="6350">
            <a:solidFill>
              <a:srgbClr val="808080"/>
            </a:solidFill>
          </a:ln>
        </p:spPr>
        <p:txBody>
          <a:bodyPr lIns="45719" rIns="45719"/>
          <a:lstStyle/>
          <a:p>
            <a:endParaRPr/>
          </a:p>
        </p:txBody>
      </p:sp>
      <p:sp>
        <p:nvSpPr>
          <p:cNvPr id="147" name="Rectangle 14"/>
          <p:cNvSpPr/>
          <p:nvPr/>
        </p:nvSpPr>
        <p:spPr>
          <a:xfrm>
            <a:off x="-1" y="-1"/>
            <a:ext cx="12192003" cy="4904192"/>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48" name="Rectangle 16"/>
          <p:cNvSpPr/>
          <p:nvPr/>
        </p:nvSpPr>
        <p:spPr>
          <a:xfrm>
            <a:off x="1506" y="4953000"/>
            <a:ext cx="12188954" cy="1905000"/>
          </a:xfrm>
          <a:prstGeom prst="rect">
            <a:avLst/>
          </a:prstGeom>
          <a:solidFill>
            <a:schemeClr val="accent2"/>
          </a:solidFill>
          <a:ln w="12700">
            <a:miter lim="400000"/>
          </a:ln>
        </p:spPr>
        <p:txBody>
          <a:bodyPr lIns="45719" rIns="45719"/>
          <a:lstStyle/>
          <a:p>
            <a:endParaRPr/>
          </a:p>
        </p:txBody>
      </p:sp>
      <p:sp>
        <p:nvSpPr>
          <p:cNvPr id="149" name="Title 1"/>
          <p:cNvSpPr txBox="1">
            <a:spLocks noGrp="1"/>
          </p:cNvSpPr>
          <p:nvPr>
            <p:ph type="title"/>
          </p:nvPr>
        </p:nvSpPr>
        <p:spPr>
          <a:xfrm>
            <a:off x="1065196" y="5120640"/>
            <a:ext cx="10058401" cy="822961"/>
          </a:xfrm>
          <a:prstGeom prst="rect">
            <a:avLst/>
          </a:prstGeom>
        </p:spPr>
        <p:txBody>
          <a:bodyPr/>
          <a:lstStyle>
            <a:lvl1pPr>
              <a:defRPr sz="3600" spc="-100">
                <a:solidFill>
                  <a:srgbClr val="FFFFFF"/>
                </a:solidFill>
              </a:defRPr>
            </a:lvl1pPr>
          </a:lstStyle>
          <a:p>
            <a:r>
              <a:t>NVIDIA Model</a:t>
            </a:r>
          </a:p>
        </p:txBody>
      </p:sp>
      <p:pic>
        <p:nvPicPr>
          <p:cNvPr id="150" name="Picture 4" descr="Picture 4"/>
          <p:cNvPicPr>
            <a:picLocks noChangeAspect="1"/>
          </p:cNvPicPr>
          <p:nvPr/>
        </p:nvPicPr>
        <p:blipFill>
          <a:blip r:embed="rId2"/>
          <a:stretch>
            <a:fillRect/>
          </a:stretch>
        </p:blipFill>
        <p:spPr>
          <a:xfrm>
            <a:off x="1519823" y="311029"/>
            <a:ext cx="9160380" cy="4283604"/>
          </a:xfrm>
          <a:prstGeom prst="rect">
            <a:avLst/>
          </a:prstGeom>
          <a:ln w="12700">
            <a:miter lim="400000"/>
          </a:ln>
        </p:spPr>
      </p:pic>
      <p:sp>
        <p:nvSpPr>
          <p:cNvPr id="151" name="Rectangle 18"/>
          <p:cNvSpPr/>
          <p:nvPr/>
        </p:nvSpPr>
        <p:spPr>
          <a:xfrm>
            <a:off x="1506" y="4906176"/>
            <a:ext cx="12188954" cy="64009"/>
          </a:xfrm>
          <a:prstGeom prst="rect">
            <a:avLst/>
          </a:prstGeom>
          <a:solidFill>
            <a:schemeClr val="accent1"/>
          </a:solidFill>
          <a:ln w="12700">
            <a:miter lim="400000"/>
          </a:ln>
        </p:spPr>
        <p:txBody>
          <a:bodyPr lIns="45719" rIns="45719"/>
          <a:lstStyle/>
          <a:p>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Rectangle 7"/>
          <p:cNvSpPr/>
          <p:nvPr/>
        </p:nvSpPr>
        <p:spPr>
          <a:xfrm>
            <a:off x="1" y="6400800"/>
            <a:ext cx="12192001" cy="457200"/>
          </a:xfrm>
          <a:prstGeom prst="rect">
            <a:avLst/>
          </a:prstGeom>
          <a:solidFill>
            <a:schemeClr val="accent2"/>
          </a:solidFill>
          <a:ln w="12700">
            <a:miter lim="400000"/>
          </a:ln>
        </p:spPr>
        <p:txBody>
          <a:bodyPr lIns="45719" rIns="45719"/>
          <a:lstStyle/>
          <a:p>
            <a:endParaRPr/>
          </a:p>
        </p:txBody>
      </p:sp>
      <p:sp>
        <p:nvSpPr>
          <p:cNvPr id="154" name="Rectangle 9"/>
          <p:cNvSpPr/>
          <p:nvPr/>
        </p:nvSpPr>
        <p:spPr>
          <a:xfrm>
            <a:off x="14" y="6341936"/>
            <a:ext cx="12191987" cy="66485"/>
          </a:xfrm>
          <a:prstGeom prst="rect">
            <a:avLst/>
          </a:prstGeom>
          <a:solidFill>
            <a:schemeClr val="accent1"/>
          </a:solidFill>
          <a:ln w="12700">
            <a:miter lim="400000"/>
          </a:ln>
        </p:spPr>
        <p:txBody>
          <a:bodyPr lIns="45719" rIns="45719"/>
          <a:lstStyle/>
          <a:p>
            <a:endParaRPr/>
          </a:p>
        </p:txBody>
      </p:sp>
      <p:sp>
        <p:nvSpPr>
          <p:cNvPr id="155" name="Straight Connector 11"/>
          <p:cNvSpPr/>
          <p:nvPr/>
        </p:nvSpPr>
        <p:spPr>
          <a:xfrm>
            <a:off x="1193532" y="1737845"/>
            <a:ext cx="9966961" cy="1"/>
          </a:xfrm>
          <a:prstGeom prst="line">
            <a:avLst/>
          </a:prstGeom>
          <a:ln w="6350">
            <a:solidFill>
              <a:srgbClr val="808080"/>
            </a:solidFill>
          </a:ln>
        </p:spPr>
        <p:txBody>
          <a:bodyPr lIns="45719" rIns="45719"/>
          <a:lstStyle/>
          <a:p>
            <a:endParaRPr/>
          </a:p>
        </p:txBody>
      </p:sp>
      <p:sp>
        <p:nvSpPr>
          <p:cNvPr id="156" name="Rectangle 13"/>
          <p:cNvSpPr/>
          <p:nvPr/>
        </p:nvSpPr>
        <p:spPr>
          <a:xfrm>
            <a:off x="-1" y="0"/>
            <a:ext cx="1218631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57" name="Rectangle 15"/>
          <p:cNvSpPr/>
          <p:nvPr/>
        </p:nvSpPr>
        <p:spPr>
          <a:xfrm>
            <a:off x="15" y="0"/>
            <a:ext cx="4050793" cy="6858000"/>
          </a:xfrm>
          <a:prstGeom prst="rect">
            <a:avLst/>
          </a:prstGeom>
          <a:solidFill>
            <a:schemeClr val="accent2"/>
          </a:solidFill>
          <a:ln w="12700">
            <a:miter lim="400000"/>
          </a:ln>
        </p:spPr>
        <p:txBody>
          <a:bodyPr lIns="45719" rIns="45719"/>
          <a:lstStyle/>
          <a:p>
            <a:endParaRPr/>
          </a:p>
        </p:txBody>
      </p:sp>
      <p:sp>
        <p:nvSpPr>
          <p:cNvPr id="158" name="Title 1"/>
          <p:cNvSpPr txBox="1">
            <a:spLocks noGrp="1"/>
          </p:cNvSpPr>
          <p:nvPr>
            <p:ph type="title"/>
          </p:nvPr>
        </p:nvSpPr>
        <p:spPr>
          <a:xfrm>
            <a:off x="492369" y="516834"/>
            <a:ext cx="3084846" cy="5772842"/>
          </a:xfrm>
          <a:prstGeom prst="rect">
            <a:avLst/>
          </a:prstGeom>
        </p:spPr>
        <p:txBody>
          <a:bodyPr anchor="ctr"/>
          <a:lstStyle>
            <a:lvl1pPr>
              <a:defRPr sz="3600" spc="-100">
                <a:solidFill>
                  <a:srgbClr val="FFFFFF"/>
                </a:solidFill>
              </a:defRPr>
            </a:lvl1pPr>
          </a:lstStyle>
          <a:p>
            <a:r>
              <a:t>COMPONENTS</a:t>
            </a:r>
          </a:p>
        </p:txBody>
      </p:sp>
      <p:sp>
        <p:nvSpPr>
          <p:cNvPr id="159" name="Rectangle 17"/>
          <p:cNvSpPr/>
          <p:nvPr/>
        </p:nvSpPr>
        <p:spPr>
          <a:xfrm>
            <a:off x="4040070" y="0"/>
            <a:ext cx="64009" cy="6858000"/>
          </a:xfrm>
          <a:prstGeom prst="rect">
            <a:avLst/>
          </a:prstGeom>
          <a:solidFill>
            <a:schemeClr val="accent1"/>
          </a:solidFill>
          <a:ln w="12700">
            <a:miter lim="400000"/>
          </a:ln>
        </p:spPr>
        <p:txBody>
          <a:bodyPr lIns="45719" rIns="45719"/>
          <a:lstStyle/>
          <a:p>
            <a:endParaRPr/>
          </a:p>
        </p:txBody>
      </p:sp>
      <p:grpSp>
        <p:nvGrpSpPr>
          <p:cNvPr id="180" name="Diagram 2"/>
          <p:cNvGrpSpPr/>
          <p:nvPr/>
        </p:nvGrpSpPr>
        <p:grpSpPr>
          <a:xfrm>
            <a:off x="4741862" y="720408"/>
            <a:ext cx="6797676" cy="5740146"/>
            <a:chOff x="0" y="0"/>
            <a:chExt cx="6797675" cy="5740144"/>
          </a:xfrm>
        </p:grpSpPr>
        <p:grpSp>
          <p:nvGrpSpPr>
            <p:cNvPr id="162" name="Group"/>
            <p:cNvGrpSpPr/>
            <p:nvPr/>
          </p:nvGrpSpPr>
          <p:grpSpPr>
            <a:xfrm>
              <a:off x="0" y="0"/>
              <a:ext cx="6797675" cy="460578"/>
              <a:chOff x="0" y="0"/>
              <a:chExt cx="6797675" cy="460577"/>
            </a:xfrm>
          </p:grpSpPr>
          <p:sp>
            <p:nvSpPr>
              <p:cNvPr id="160" name="Rounded Rectangle"/>
              <p:cNvSpPr/>
              <p:nvPr/>
            </p:nvSpPr>
            <p:spPr>
              <a:xfrm>
                <a:off x="0" y="0"/>
                <a:ext cx="6797675" cy="460578"/>
              </a:xfrm>
              <a:prstGeom prst="roundRect">
                <a:avLst>
                  <a:gd name="adj" fmla="val 16667"/>
                </a:avLst>
              </a:prstGeom>
              <a:gradFill flip="none" rotWithShape="1">
                <a:gsLst>
                  <a:gs pos="0">
                    <a:srgbClr val="A11C0C"/>
                  </a:gs>
                  <a:gs pos="34000">
                    <a:srgbClr val="A01F0F"/>
                  </a:gs>
                  <a:gs pos="70000">
                    <a:srgbClr val="A51D0C"/>
                  </a:gs>
                  <a:gs pos="100000">
                    <a:srgbClr val="A12819"/>
                  </a:gs>
                </a:gsLst>
                <a:path path="circle">
                  <a:fillToRect l="37721" t="-19636" r="62278" b="119636"/>
                </a:path>
              </a:gradFill>
              <a:ln w="12700" cap="flat">
                <a:noFill/>
                <a:miter lim="400000"/>
              </a:ln>
              <a:effectLst>
                <a:outerShdw blurRad="38100" dist="25400" dir="2700000" rotWithShape="0">
                  <a:srgbClr val="000000">
                    <a:alpha val="60000"/>
                  </a:srgbClr>
                </a:outerShdw>
              </a:effectLst>
            </p:spPr>
            <p:txBody>
              <a:bodyPr wrap="square" lIns="45719" tIns="45719" rIns="45719" bIns="45719" numCol="1" anchor="ctr">
                <a:noAutofit/>
              </a:bodyPr>
              <a:lstStyle/>
              <a:p>
                <a:pPr defTabSz="844550">
                  <a:lnSpc>
                    <a:spcPct val="90000"/>
                  </a:lnSpc>
                  <a:spcBef>
                    <a:spcPts val="700"/>
                  </a:spcBef>
                  <a:defRPr>
                    <a:solidFill>
                      <a:srgbClr val="FFFFFF"/>
                    </a:solidFill>
                  </a:defRPr>
                </a:pPr>
                <a:endParaRPr/>
              </a:p>
            </p:txBody>
          </p:sp>
          <p:sp>
            <p:nvSpPr>
              <p:cNvPr id="161" name="Bizhawk Emulator"/>
              <p:cNvSpPr txBox="1"/>
              <p:nvPr/>
            </p:nvSpPr>
            <p:spPr>
              <a:xfrm>
                <a:off x="22484" y="11848"/>
                <a:ext cx="6752708" cy="436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latin typeface="Bembo"/>
                    <a:ea typeface="Bembo"/>
                    <a:cs typeface="Bembo"/>
                    <a:sym typeface="Bembo"/>
                  </a:defRPr>
                </a:lvl1pPr>
              </a:lstStyle>
              <a:p>
                <a:r>
                  <a:t>Bizhawk Emulator</a:t>
                </a:r>
              </a:p>
            </p:txBody>
          </p:sp>
        </p:grpSp>
        <p:sp>
          <p:nvSpPr>
            <p:cNvPr id="163" name="Interface to run Lua scripts while playing Mario Kart…"/>
            <p:cNvSpPr txBox="1"/>
            <p:nvPr/>
          </p:nvSpPr>
          <p:spPr>
            <a:xfrm>
              <a:off x="191695" y="460577"/>
              <a:ext cx="6494982" cy="57379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4129" tIns="24129" rIns="24129" bIns="24129" numCol="1" anchor="t">
              <a:spAutoFit/>
            </a:bodyPr>
            <a:lstStyle/>
            <a:p>
              <a:pPr marL="114300" lvl="1" indent="-114300" defTabSz="666750">
                <a:lnSpc>
                  <a:spcPct val="90000"/>
                </a:lnSpc>
                <a:spcBef>
                  <a:spcPts val="300"/>
                </a:spcBef>
                <a:buSzPct val="100000"/>
                <a:buChar char="•"/>
                <a:defRPr sz="1500">
                  <a:latin typeface="Bembo"/>
                  <a:ea typeface="Bembo"/>
                  <a:cs typeface="Bembo"/>
                  <a:sym typeface="Bembo"/>
                </a:defRPr>
              </a:pPr>
              <a:r>
                <a:t>Interface</a:t>
              </a:r>
              <a:r>
                <a:rPr>
                  <a:latin typeface="+mj-lt"/>
                  <a:ea typeface="+mj-ea"/>
                  <a:cs typeface="+mj-cs"/>
                  <a:sym typeface="Calibri"/>
                </a:rPr>
                <a:t> to run Lua scripts while playing Mario Kart</a:t>
              </a:r>
            </a:p>
            <a:p>
              <a:pPr marL="114300" lvl="1" indent="-114300" defTabSz="666750">
                <a:lnSpc>
                  <a:spcPct val="90000"/>
                </a:lnSpc>
                <a:spcBef>
                  <a:spcPts val="300"/>
                </a:spcBef>
                <a:buSzPct val="100000"/>
                <a:buChar char="•"/>
                <a:defRPr sz="1500">
                  <a:latin typeface="Bembo"/>
                  <a:ea typeface="Bembo"/>
                  <a:cs typeface="Bembo"/>
                  <a:sym typeface="Bembo"/>
                </a:defRPr>
              </a:pPr>
              <a:r>
                <a:t>Used for saving/loads states, access in-game memory locations etc.</a:t>
              </a:r>
            </a:p>
          </p:txBody>
        </p:sp>
        <p:grpSp>
          <p:nvGrpSpPr>
            <p:cNvPr id="166" name="Group"/>
            <p:cNvGrpSpPr/>
            <p:nvPr/>
          </p:nvGrpSpPr>
          <p:grpSpPr>
            <a:xfrm>
              <a:off x="0" y="981700"/>
              <a:ext cx="6797675" cy="460578"/>
              <a:chOff x="0" y="0"/>
              <a:chExt cx="6797675" cy="460577"/>
            </a:xfrm>
          </p:grpSpPr>
          <p:sp>
            <p:nvSpPr>
              <p:cNvPr id="164" name="Rounded Rectangle"/>
              <p:cNvSpPr/>
              <p:nvPr/>
            </p:nvSpPr>
            <p:spPr>
              <a:xfrm>
                <a:off x="0" y="0"/>
                <a:ext cx="6797675" cy="460578"/>
              </a:xfrm>
              <a:prstGeom prst="roundRect">
                <a:avLst>
                  <a:gd name="adj" fmla="val 16667"/>
                </a:avLst>
              </a:prstGeom>
              <a:gradFill flip="none" rotWithShape="1">
                <a:gsLst>
                  <a:gs pos="0">
                    <a:srgbClr val="A53C1A"/>
                  </a:gs>
                  <a:gs pos="34000">
                    <a:srgbClr val="A43F1D"/>
                  </a:gs>
                  <a:gs pos="70000">
                    <a:srgbClr val="AA3E1B"/>
                  </a:gs>
                  <a:gs pos="100000">
                    <a:srgbClr val="A74728"/>
                  </a:gs>
                </a:gsLst>
                <a:path path="circle">
                  <a:fillToRect l="37721" t="-19636" r="62278" b="119636"/>
                </a:path>
              </a:gradFill>
              <a:ln w="12700" cap="flat">
                <a:noFill/>
                <a:miter lim="400000"/>
              </a:ln>
              <a:effectLst>
                <a:outerShdw blurRad="38100" dist="25400" dir="2700000" rotWithShape="0">
                  <a:srgbClr val="000000">
                    <a:alpha val="60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165" name="Search AI"/>
              <p:cNvSpPr txBox="1"/>
              <p:nvPr/>
            </p:nvSpPr>
            <p:spPr>
              <a:xfrm>
                <a:off x="22484" y="11848"/>
                <a:ext cx="6752708" cy="436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latin typeface="Bembo"/>
                    <a:ea typeface="Bembo"/>
                    <a:cs typeface="Bembo"/>
                    <a:sym typeface="Bembo"/>
                  </a:defRPr>
                </a:lvl1pPr>
              </a:lstStyle>
              <a:p>
                <a:r>
                  <a:t>Search AI</a:t>
                </a:r>
              </a:p>
            </p:txBody>
          </p:sp>
        </p:grpSp>
        <p:sp>
          <p:nvSpPr>
            <p:cNvPr id="167" name="Used to get data for training.…"/>
            <p:cNvSpPr txBox="1"/>
            <p:nvPr/>
          </p:nvSpPr>
          <p:spPr>
            <a:xfrm>
              <a:off x="191695" y="1442278"/>
              <a:ext cx="6494982" cy="73406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4129" tIns="24129" rIns="24129" bIns="24129" numCol="1" anchor="t">
              <a:spAutoFit/>
            </a:bodyPr>
            <a:lstStyle/>
            <a:p>
              <a:pPr marL="114300" lvl="1" indent="-114300" defTabSz="666750">
                <a:lnSpc>
                  <a:spcPct val="90000"/>
                </a:lnSpc>
                <a:spcBef>
                  <a:spcPts val="300"/>
                </a:spcBef>
                <a:buSzPct val="100000"/>
                <a:buChar char="•"/>
                <a:defRPr sz="1500">
                  <a:latin typeface="Bembo"/>
                  <a:ea typeface="Bembo"/>
                  <a:cs typeface="Bembo"/>
                  <a:sym typeface="Bembo"/>
                </a:defRPr>
              </a:pPr>
              <a:r>
                <a:t>Used to get data for training.</a:t>
              </a:r>
            </a:p>
            <a:p>
              <a:pPr marL="114300" lvl="1" indent="-114300" defTabSz="666750">
                <a:lnSpc>
                  <a:spcPct val="90000"/>
                </a:lnSpc>
                <a:spcBef>
                  <a:spcPts val="300"/>
                </a:spcBef>
                <a:buSzPct val="100000"/>
                <a:buChar char="•"/>
                <a:defRPr sz="1500">
                  <a:latin typeface="Bembo"/>
                  <a:ea typeface="Bembo"/>
                  <a:cs typeface="Bembo"/>
                  <a:sym typeface="Bembo"/>
                </a:defRPr>
              </a:pPr>
              <a:r>
                <a:t>This includes a frame from different angles and the corresponding steering angle</a:t>
              </a:r>
            </a:p>
          </p:txBody>
        </p:sp>
        <p:grpSp>
          <p:nvGrpSpPr>
            <p:cNvPr id="170" name="Group"/>
            <p:cNvGrpSpPr/>
            <p:nvPr/>
          </p:nvGrpSpPr>
          <p:grpSpPr>
            <a:xfrm>
              <a:off x="0" y="1963400"/>
              <a:ext cx="6797675" cy="460578"/>
              <a:chOff x="0" y="0"/>
              <a:chExt cx="6797675" cy="460577"/>
            </a:xfrm>
          </p:grpSpPr>
          <p:sp>
            <p:nvSpPr>
              <p:cNvPr id="168" name="Rounded Rectangle"/>
              <p:cNvSpPr/>
              <p:nvPr/>
            </p:nvSpPr>
            <p:spPr>
              <a:xfrm>
                <a:off x="0" y="0"/>
                <a:ext cx="6797675" cy="460578"/>
              </a:xfrm>
              <a:prstGeom prst="roundRect">
                <a:avLst>
                  <a:gd name="adj" fmla="val 16667"/>
                </a:avLst>
              </a:prstGeom>
              <a:gradFill flip="none" rotWithShape="1">
                <a:gsLst>
                  <a:gs pos="0">
                    <a:srgbClr val="A75A2C"/>
                  </a:gs>
                  <a:gs pos="34000">
                    <a:srgbClr val="A65C2F"/>
                  </a:gs>
                  <a:gs pos="70000">
                    <a:srgbClr val="AB5D2D"/>
                  </a:gs>
                  <a:gs pos="100000">
                    <a:srgbClr val="AA6439"/>
                  </a:gs>
                </a:gsLst>
                <a:path path="circle">
                  <a:fillToRect l="37721" t="-19636" r="62278" b="119636"/>
                </a:path>
              </a:gradFill>
              <a:ln w="12700" cap="flat">
                <a:noFill/>
                <a:miter lim="400000"/>
              </a:ln>
              <a:effectLst>
                <a:outerShdw blurRad="38100" dist="25400" dir="2700000" rotWithShape="0">
                  <a:srgbClr val="000000">
                    <a:alpha val="60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169" name="CNN"/>
              <p:cNvSpPr txBox="1"/>
              <p:nvPr/>
            </p:nvSpPr>
            <p:spPr>
              <a:xfrm>
                <a:off x="22484" y="11848"/>
                <a:ext cx="6752708" cy="436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latin typeface="Bembo"/>
                    <a:ea typeface="Bembo"/>
                    <a:cs typeface="Bembo"/>
                    <a:sym typeface="Bembo"/>
                  </a:defRPr>
                </a:lvl1pPr>
              </a:lstStyle>
              <a:p>
                <a:r>
                  <a:t>CNN</a:t>
                </a:r>
              </a:p>
            </p:txBody>
          </p:sp>
        </p:grpSp>
        <p:sp>
          <p:nvSpPr>
            <p:cNvPr id="171" name="Used NVIDIA autopilot model.…"/>
            <p:cNvSpPr txBox="1"/>
            <p:nvPr/>
          </p:nvSpPr>
          <p:spPr>
            <a:xfrm>
              <a:off x="191695" y="2423978"/>
              <a:ext cx="6494982" cy="7833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4129" tIns="24129" rIns="24129" bIns="24129" numCol="1" anchor="t">
              <a:spAutoFit/>
            </a:bodyPr>
            <a:lstStyle/>
            <a:p>
              <a:pPr marL="114300" lvl="1" indent="-114300" defTabSz="666750">
                <a:lnSpc>
                  <a:spcPct val="90000"/>
                </a:lnSpc>
                <a:spcBef>
                  <a:spcPts val="300"/>
                </a:spcBef>
                <a:buSzPct val="100000"/>
                <a:buChar char="•"/>
                <a:defRPr sz="1500">
                  <a:latin typeface="Bembo"/>
                  <a:ea typeface="Bembo"/>
                  <a:cs typeface="Bembo"/>
                  <a:sym typeface="Bembo"/>
                </a:defRPr>
              </a:pPr>
              <a:r>
                <a:t>Used NVIDIA autopilot model.</a:t>
              </a:r>
            </a:p>
            <a:p>
              <a:pPr marL="114300" lvl="1" indent="-114300" defTabSz="666750">
                <a:lnSpc>
                  <a:spcPct val="90000"/>
                </a:lnSpc>
                <a:spcBef>
                  <a:spcPts val="300"/>
                </a:spcBef>
                <a:buSzPct val="100000"/>
                <a:buChar char="•"/>
                <a:defRPr sz="1500"/>
              </a:pPr>
              <a:r>
                <a:t> </a:t>
              </a:r>
              <a:r>
                <a:rPr>
                  <a:latin typeface="Bembo"/>
                  <a:ea typeface="Bembo"/>
                  <a:cs typeface="Bembo"/>
                  <a:sym typeface="Bembo"/>
                </a:rPr>
                <a:t>Used</a:t>
              </a:r>
              <a:r>
                <a:t> </a:t>
              </a:r>
              <a:r>
                <a:rPr>
                  <a:latin typeface="Bembo"/>
                  <a:ea typeface="Bembo"/>
                  <a:cs typeface="Bembo"/>
                  <a:sym typeface="Bembo"/>
                </a:rPr>
                <a:t>pre-processing</a:t>
              </a:r>
              <a:r>
                <a:t> techniques like resizing</a:t>
              </a:r>
              <a:r>
                <a:rPr>
                  <a:latin typeface="Bembo"/>
                  <a:ea typeface="Bembo"/>
                  <a:cs typeface="Bembo"/>
                  <a:sym typeface="Bembo"/>
                </a:rPr>
                <a:t>,</a:t>
              </a:r>
              <a:r>
                <a:t> data-augmentation and gaussian blur to smoothen the image</a:t>
              </a:r>
              <a:r>
                <a:rPr>
                  <a:latin typeface="Bembo"/>
                  <a:ea typeface="Bembo"/>
                  <a:cs typeface="Bembo"/>
                  <a:sym typeface="Bembo"/>
                </a:rPr>
                <a:t>.</a:t>
              </a:r>
            </a:p>
          </p:txBody>
        </p:sp>
        <p:grpSp>
          <p:nvGrpSpPr>
            <p:cNvPr id="174" name="Group"/>
            <p:cNvGrpSpPr/>
            <p:nvPr/>
          </p:nvGrpSpPr>
          <p:grpSpPr>
            <a:xfrm>
              <a:off x="0" y="3151583"/>
              <a:ext cx="6797675" cy="460578"/>
              <a:chOff x="0" y="0"/>
              <a:chExt cx="6797675" cy="460577"/>
            </a:xfrm>
          </p:grpSpPr>
          <p:sp>
            <p:nvSpPr>
              <p:cNvPr id="172" name="Rounded Rectangle"/>
              <p:cNvSpPr/>
              <p:nvPr/>
            </p:nvSpPr>
            <p:spPr>
              <a:xfrm>
                <a:off x="0" y="0"/>
                <a:ext cx="6797675" cy="460578"/>
              </a:xfrm>
              <a:prstGeom prst="roundRect">
                <a:avLst>
                  <a:gd name="adj" fmla="val 16667"/>
                </a:avLst>
              </a:prstGeom>
              <a:gradFill flip="none" rotWithShape="1">
                <a:gsLst>
                  <a:gs pos="0">
                    <a:srgbClr val="A67440"/>
                  </a:gs>
                  <a:gs pos="34000">
                    <a:srgbClr val="A67543"/>
                  </a:gs>
                  <a:gs pos="70000">
                    <a:srgbClr val="AA7742"/>
                  </a:gs>
                  <a:gs pos="100000">
                    <a:srgbClr val="AA7D4D"/>
                  </a:gs>
                </a:gsLst>
                <a:path path="circle">
                  <a:fillToRect l="37721" t="-19636" r="62278" b="119636"/>
                </a:path>
              </a:gradFill>
              <a:ln w="12700" cap="flat">
                <a:noFill/>
                <a:miter lim="400000"/>
              </a:ln>
              <a:effectLst>
                <a:outerShdw blurRad="38100" dist="25400" dir="2700000" rotWithShape="0">
                  <a:srgbClr val="000000">
                    <a:alpha val="60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173" name="DAgger Algorithm"/>
              <p:cNvSpPr txBox="1"/>
              <p:nvPr/>
            </p:nvSpPr>
            <p:spPr>
              <a:xfrm>
                <a:off x="22484" y="11848"/>
                <a:ext cx="6752708" cy="436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latin typeface="Bembo"/>
                    <a:ea typeface="Bembo"/>
                    <a:cs typeface="Bembo"/>
                    <a:sym typeface="Bembo"/>
                  </a:defRPr>
                </a:lvl1pPr>
              </a:lstStyle>
              <a:p>
                <a:r>
                  <a:t>DAgger Algorithm</a:t>
                </a:r>
              </a:p>
            </p:txBody>
          </p:sp>
        </p:grpSp>
        <p:sp>
          <p:nvSpPr>
            <p:cNvPr id="175" name=".As error accumulates fast in a trajectory, the AI agent slowly might drift off the road and needs to be corrected.…"/>
            <p:cNvSpPr txBox="1"/>
            <p:nvPr/>
          </p:nvSpPr>
          <p:spPr>
            <a:xfrm>
              <a:off x="191695" y="3612161"/>
              <a:ext cx="6494982" cy="7837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4129" tIns="24129" rIns="24129" bIns="24129" numCol="1" anchor="t">
              <a:spAutoFit/>
            </a:bodyPr>
            <a:lstStyle/>
            <a:p>
              <a:pPr marL="114300" lvl="1" indent="-114300" defTabSz="666750">
                <a:lnSpc>
                  <a:spcPct val="90000"/>
                </a:lnSpc>
                <a:spcBef>
                  <a:spcPts val="300"/>
                </a:spcBef>
                <a:buSzPct val="100000"/>
                <a:buChar char="•"/>
                <a:defRPr sz="1500"/>
              </a:pPr>
              <a:r>
                <a:t>.</a:t>
              </a:r>
              <a:r>
                <a:rPr>
                  <a:latin typeface="Bembo"/>
                  <a:ea typeface="Bembo"/>
                  <a:cs typeface="Bembo"/>
                  <a:sym typeface="Bembo"/>
                </a:rPr>
                <a:t>As error accumulates </a:t>
              </a:r>
              <a:r>
                <a:t>fast in a trajectory</a:t>
              </a:r>
              <a:r>
                <a:rPr>
                  <a:latin typeface="Bembo"/>
                  <a:ea typeface="Bembo"/>
                  <a:cs typeface="Bembo"/>
                  <a:sym typeface="Bembo"/>
                </a:rPr>
                <a:t>,</a:t>
              </a:r>
              <a:r>
                <a:t> the </a:t>
              </a:r>
              <a:r>
                <a:rPr>
                  <a:latin typeface="Bembo"/>
                  <a:ea typeface="Bembo"/>
                  <a:cs typeface="Bembo"/>
                  <a:sym typeface="Bembo"/>
                </a:rPr>
                <a:t>AI</a:t>
              </a:r>
              <a:r>
                <a:t> </a:t>
              </a:r>
              <a:r>
                <a:rPr>
                  <a:latin typeface="Bembo"/>
                  <a:ea typeface="Bembo"/>
                  <a:cs typeface="Bembo"/>
                  <a:sym typeface="Bembo"/>
                </a:rPr>
                <a:t>agent </a:t>
              </a:r>
              <a:r>
                <a:t>slowly might drift off the road and needs to be corrected. </a:t>
              </a:r>
              <a:endParaRPr>
                <a:latin typeface="Bembo"/>
                <a:ea typeface="Bembo"/>
                <a:cs typeface="Bembo"/>
                <a:sym typeface="Bembo"/>
              </a:endParaRPr>
            </a:p>
            <a:p>
              <a:pPr marL="114300" lvl="1" indent="-114300" defTabSz="666750">
                <a:lnSpc>
                  <a:spcPct val="90000"/>
                </a:lnSpc>
                <a:spcBef>
                  <a:spcPts val="300"/>
                </a:spcBef>
                <a:buSzPct val="100000"/>
                <a:buChar char="•"/>
                <a:defRPr sz="1500">
                  <a:latin typeface="Bembo"/>
                  <a:ea typeface="Bembo"/>
                  <a:cs typeface="Bembo"/>
                  <a:sym typeface="Bembo"/>
                </a:defRPr>
              </a:pPr>
              <a:r>
                <a:t>This is the solution to recover from error states</a:t>
              </a:r>
            </a:p>
          </p:txBody>
        </p:sp>
        <p:grpSp>
          <p:nvGrpSpPr>
            <p:cNvPr id="178" name="Group"/>
            <p:cNvGrpSpPr/>
            <p:nvPr/>
          </p:nvGrpSpPr>
          <p:grpSpPr>
            <a:xfrm>
              <a:off x="0" y="4339765"/>
              <a:ext cx="6797675" cy="460578"/>
              <a:chOff x="0" y="0"/>
              <a:chExt cx="6797675" cy="460577"/>
            </a:xfrm>
          </p:grpSpPr>
          <p:sp>
            <p:nvSpPr>
              <p:cNvPr id="176" name="Rounded Rectangle"/>
              <p:cNvSpPr/>
              <p:nvPr/>
            </p:nvSpPr>
            <p:spPr>
              <a:xfrm>
                <a:off x="0" y="0"/>
                <a:ext cx="6797675" cy="460578"/>
              </a:xfrm>
              <a:prstGeom prst="roundRect">
                <a:avLst>
                  <a:gd name="adj" fmla="val 16667"/>
                </a:avLst>
              </a:prstGeom>
              <a:gradFill flip="none" rotWithShape="1">
                <a:gsLst>
                  <a:gs pos="0">
                    <a:srgbClr val="9E865B"/>
                  </a:gs>
                  <a:gs pos="34000">
                    <a:srgbClr val="9F875D"/>
                  </a:gs>
                  <a:gs pos="70000">
                    <a:srgbClr val="A28A5D"/>
                  </a:gs>
                  <a:gs pos="100000">
                    <a:srgbClr val="A58F67"/>
                  </a:gs>
                </a:gsLst>
                <a:path path="circle">
                  <a:fillToRect l="37721" t="-19636" r="62278" b="119636"/>
                </a:path>
              </a:gradFill>
              <a:ln w="12700" cap="flat">
                <a:noFill/>
                <a:miter lim="400000"/>
              </a:ln>
              <a:effectLst>
                <a:outerShdw blurRad="38100" dist="25400" dir="2700000" rotWithShape="0">
                  <a:srgbClr val="000000">
                    <a:alpha val="60000"/>
                  </a:srgbClr>
                </a:outerShdw>
              </a:effectLst>
            </p:spPr>
            <p:txBody>
              <a:bodyPr wrap="square" lIns="45719" tIns="45719" rIns="45719" bIns="45719" numCol="1" anchor="ctr">
                <a:noAutofit/>
              </a:bodyPr>
              <a:lstStyle/>
              <a:p>
                <a:pPr defTabSz="844550">
                  <a:lnSpc>
                    <a:spcPct val="90000"/>
                  </a:lnSpc>
                  <a:spcBef>
                    <a:spcPts val="700"/>
                  </a:spcBef>
                  <a:defRPr sz="1900">
                    <a:solidFill>
                      <a:srgbClr val="FFFFFF"/>
                    </a:solidFill>
                  </a:defRPr>
                </a:pPr>
                <a:endParaRPr/>
              </a:p>
            </p:txBody>
          </p:sp>
          <p:sp>
            <p:nvSpPr>
              <p:cNvPr id="177" name="Real-time Play!"/>
              <p:cNvSpPr txBox="1"/>
              <p:nvPr/>
            </p:nvSpPr>
            <p:spPr>
              <a:xfrm>
                <a:off x="22484" y="11848"/>
                <a:ext cx="6752708" cy="43688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72389" tIns="72389" rIns="72389" bIns="72389" numCol="1" anchor="ctr">
                <a:spAutoFit/>
              </a:bodyPr>
              <a:lstStyle>
                <a:lvl1pPr defTabSz="844550">
                  <a:lnSpc>
                    <a:spcPct val="90000"/>
                  </a:lnSpc>
                  <a:spcBef>
                    <a:spcPts val="700"/>
                  </a:spcBef>
                  <a:defRPr sz="1900">
                    <a:solidFill>
                      <a:srgbClr val="FFFFFF"/>
                    </a:solidFill>
                    <a:latin typeface="Bembo"/>
                    <a:ea typeface="Bembo"/>
                    <a:cs typeface="Bembo"/>
                    <a:sym typeface="Bembo"/>
                  </a:defRPr>
                </a:lvl1pPr>
              </a:lstStyle>
              <a:p>
                <a:r>
                  <a:t>Real-time Play!</a:t>
                </a:r>
              </a:p>
            </p:txBody>
          </p:sp>
        </p:grpSp>
        <p:sp>
          <p:nvSpPr>
            <p:cNvPr id="179" name="A TCP-IP server that loads the Keras model and play the game in real time.…"/>
            <p:cNvSpPr txBox="1"/>
            <p:nvPr/>
          </p:nvSpPr>
          <p:spPr>
            <a:xfrm>
              <a:off x="191695" y="4800344"/>
              <a:ext cx="6494982" cy="93980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4129" tIns="24129" rIns="24129" bIns="24129" numCol="1" anchor="t">
              <a:spAutoFit/>
            </a:bodyPr>
            <a:lstStyle/>
            <a:p>
              <a:pPr marL="114300" lvl="1" indent="-114300" defTabSz="666750">
                <a:lnSpc>
                  <a:spcPct val="90000"/>
                </a:lnSpc>
                <a:spcBef>
                  <a:spcPts val="300"/>
                </a:spcBef>
                <a:buSzPct val="100000"/>
                <a:buChar char="•"/>
                <a:defRPr sz="1500">
                  <a:latin typeface="Bembo"/>
                  <a:ea typeface="Bembo"/>
                  <a:cs typeface="Bembo"/>
                  <a:sym typeface="Bembo"/>
                </a:defRPr>
              </a:pPr>
              <a:r>
                <a:t>A TCP-IP server that loads the Keras model and play the game in real time.</a:t>
              </a:r>
            </a:p>
            <a:p>
              <a:pPr marL="114300" lvl="1" indent="-114300" defTabSz="666750">
                <a:lnSpc>
                  <a:spcPct val="90000"/>
                </a:lnSpc>
                <a:spcBef>
                  <a:spcPts val="300"/>
                </a:spcBef>
                <a:buSzPct val="100000"/>
                <a:buChar char="•"/>
                <a:defRPr sz="1500">
                  <a:latin typeface="Bembo"/>
                  <a:ea typeface="Bembo"/>
                  <a:cs typeface="Bembo"/>
                  <a:sym typeface="Bembo"/>
                </a:defRPr>
              </a:pPr>
              <a:r>
                <a:t>Screen shots are sent over the server, the steering angel is predicted by the model and the joy stick value is set.</a:t>
              </a:r>
            </a:p>
          </p:txBody>
        </p:sp>
      </p:gr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itle 1"/>
          <p:cNvSpPr txBox="1">
            <a:spLocks noGrp="1"/>
          </p:cNvSpPr>
          <p:nvPr>
            <p:ph type="title"/>
          </p:nvPr>
        </p:nvSpPr>
        <p:spPr>
          <a:xfrm>
            <a:off x="1097279" y="5074920"/>
            <a:ext cx="10113647" cy="822961"/>
          </a:xfrm>
          <a:prstGeom prst="rect">
            <a:avLst/>
          </a:prstGeom>
        </p:spPr>
        <p:txBody>
          <a:bodyPr/>
          <a:lstStyle>
            <a:lvl1pPr>
              <a:defRPr spc="-100"/>
            </a:lvl1pPr>
          </a:lstStyle>
          <a:p>
            <a:r>
              <a:t>MODEL PIPELINE</a:t>
            </a:r>
          </a:p>
        </p:txBody>
      </p:sp>
      <p:grpSp>
        <p:nvGrpSpPr>
          <p:cNvPr id="185" name="Picture 13"/>
          <p:cNvGrpSpPr/>
          <p:nvPr/>
        </p:nvGrpSpPr>
        <p:grpSpPr>
          <a:xfrm>
            <a:off x="6942" y="0"/>
            <a:ext cx="12178132" cy="4915076"/>
            <a:chOff x="0" y="0"/>
            <a:chExt cx="12178130" cy="4915075"/>
          </a:xfrm>
        </p:grpSpPr>
        <p:sp>
          <p:nvSpPr>
            <p:cNvPr id="183" name="Rectangle"/>
            <p:cNvSpPr/>
            <p:nvPr/>
          </p:nvSpPr>
          <p:spPr>
            <a:xfrm>
              <a:off x="0" y="0"/>
              <a:ext cx="12178131" cy="4915076"/>
            </a:xfrm>
            <a:prstGeom prst="rect">
              <a:avLst/>
            </a:prstGeom>
            <a:solidFill>
              <a:srgbClr val="D8D0C0"/>
            </a:solidFill>
            <a:ln w="12700" cap="flat">
              <a:noFill/>
              <a:miter lim="400000"/>
            </a:ln>
            <a:effectLst/>
          </p:spPr>
          <p:txBody>
            <a:bodyPr wrap="square" lIns="45719" tIns="45719" rIns="45719" bIns="45719" numCol="1" anchor="ctr">
              <a:noAutofit/>
            </a:bodyPr>
            <a:lstStyle/>
            <a:p>
              <a:endParaRPr/>
            </a:p>
          </p:txBody>
        </p:sp>
        <p:pic>
          <p:nvPicPr>
            <p:cNvPr id="184" name="image3.png" descr="image3.png"/>
            <p:cNvPicPr>
              <a:picLocks noChangeAspect="1"/>
            </p:cNvPicPr>
            <p:nvPr/>
          </p:nvPicPr>
          <p:blipFill>
            <a:blip r:embed="rId2"/>
            <a:srcRect t="2651" b="2651"/>
            <a:stretch>
              <a:fillRect/>
            </a:stretch>
          </p:blipFill>
          <p:spPr>
            <a:xfrm>
              <a:off x="0" y="-1"/>
              <a:ext cx="12178131" cy="4915077"/>
            </a:xfrm>
            <a:prstGeom prst="rect">
              <a:avLst/>
            </a:prstGeom>
            <a:ln w="12700" cap="flat">
              <a:noFill/>
              <a:miter lim="400000"/>
            </a:ln>
            <a:effectLst/>
          </p:spPr>
        </p:pic>
      </p:grpSp>
      <p:pic>
        <p:nvPicPr>
          <p:cNvPr id="186" name="Picture 15" descr="Picture 15"/>
          <p:cNvPicPr>
            <a:picLocks noChangeAspect="1"/>
          </p:cNvPicPr>
          <p:nvPr/>
        </p:nvPicPr>
        <p:blipFill>
          <a:blip r:embed="rId3"/>
          <a:stretch>
            <a:fillRect/>
          </a:stretch>
        </p:blipFill>
        <p:spPr>
          <a:xfrm>
            <a:off x="789709" y="1715217"/>
            <a:ext cx="1759528" cy="2132166"/>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 name="Picture 2" descr="Picture 2"/>
          <p:cNvPicPr>
            <a:picLocks noChangeAspect="1"/>
          </p:cNvPicPr>
          <p:nvPr/>
        </p:nvPicPr>
        <p:blipFill>
          <a:blip r:embed="rId2"/>
          <a:stretch>
            <a:fillRect/>
          </a:stretch>
        </p:blipFill>
        <p:spPr>
          <a:xfrm>
            <a:off x="1943100" y="1060450"/>
            <a:ext cx="2819400" cy="4914900"/>
          </a:xfrm>
          <a:prstGeom prst="rect">
            <a:avLst/>
          </a:prstGeom>
          <a:ln w="12700">
            <a:miter lim="400000"/>
          </a:ln>
        </p:spPr>
      </p:pic>
      <p:pic>
        <p:nvPicPr>
          <p:cNvPr id="189" name="Picture 4" descr="Picture 4"/>
          <p:cNvPicPr>
            <a:picLocks noChangeAspect="1"/>
          </p:cNvPicPr>
          <p:nvPr/>
        </p:nvPicPr>
        <p:blipFill>
          <a:blip r:embed="rId3"/>
          <a:stretch>
            <a:fillRect/>
          </a:stretch>
        </p:blipFill>
        <p:spPr>
          <a:xfrm>
            <a:off x="6731002" y="971550"/>
            <a:ext cx="2997201" cy="5003800"/>
          </a:xfrm>
          <a:prstGeom prst="rect">
            <a:avLst/>
          </a:prstGeom>
          <a:ln w="12700">
            <a:miter lim="400000"/>
          </a:ln>
        </p:spPr>
      </p:pic>
      <p:sp>
        <p:nvSpPr>
          <p:cNvPr id="190" name="TextBox 5"/>
          <p:cNvSpPr txBox="1"/>
          <p:nvPr/>
        </p:nvSpPr>
        <p:spPr>
          <a:xfrm>
            <a:off x="5155601" y="376516"/>
            <a:ext cx="110703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t">
            <a:spAutoFit/>
          </a:bodyPr>
          <a:lstStyle/>
          <a:p>
            <a:r>
              <a:rPr sz="2400" dirty="0"/>
              <a:t>Training</a:t>
            </a:r>
          </a:p>
        </p:txBody>
      </p:sp>
    </p:spTree>
  </p:cSld>
  <p:clrMapOvr>
    <a:masterClrMapping/>
  </p:clrMapOvr>
  <p:transition spd="med"/>
</p:sld>
</file>

<file path=ppt/theme/theme1.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2700000" rotWithShape="0">
              <a:srgbClr val="000000">
                <a:alpha val="60000"/>
              </a:srgbClr>
            </a:outerShdw>
          </a:effectLst>
        </a:effectStyle>
        <a:effectStyle>
          <a:effectLst>
            <a:outerShdw blurRad="38100" dist="25400" dir="2700000" rotWithShape="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blurRad="38100" dist="25400" dir="2700000" rotWithShape="0">
            <a:srgbClr val="000000">
              <a:alpha val="60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126</TotalTime>
  <Words>851</Words>
  <Application>Microsoft Macintosh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Bembo</vt:lpstr>
      <vt:lpstr>Calibri</vt:lpstr>
      <vt:lpstr>Calibri Light</vt:lpstr>
      <vt:lpstr>Retrospect</vt:lpstr>
      <vt:lpstr>CS 599:MARIO KART BOT</vt:lpstr>
      <vt:lpstr>Objective</vt:lpstr>
      <vt:lpstr>SUPER MARIO KART</vt:lpstr>
      <vt:lpstr>Previous Work</vt:lpstr>
      <vt:lpstr>Previous Work</vt:lpstr>
      <vt:lpstr>NVIDIA Model</vt:lpstr>
      <vt:lpstr>COMPONENTS</vt:lpstr>
      <vt:lpstr>MODEL PIPELINE</vt:lpstr>
      <vt:lpstr>PowerPoint Presentation</vt:lpstr>
      <vt:lpstr>Q-Learning Network</vt:lpstr>
      <vt:lpstr>Rewards</vt:lpstr>
      <vt:lpstr>Challenges</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599:MARIO KART BOT</dc:title>
  <cp:lastModifiedBy>Harsh Waghela</cp:lastModifiedBy>
  <cp:revision>71</cp:revision>
  <dcterms:modified xsi:type="dcterms:W3CDTF">2020-04-28T19:22:07Z</dcterms:modified>
</cp:coreProperties>
</file>