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jF9GxfA2szQ+rDK2xRJYxGlAgC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f08d7b04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f08d7b04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f08d7ac5b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f08d7ac5b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f24183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6f24183a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d4880ca23_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7d4880ca23_5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f08d7ac5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f08d7ac5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f08d7b0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f08d7b0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13c4606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13c4606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f08d7ac5b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f08d7ac5b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f08d7b049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f08d7b049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f08d7b04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f08d7b04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7d4880ca23_5_4"/>
          <p:cNvGrpSpPr/>
          <p:nvPr/>
        </p:nvGrpSpPr>
        <p:grpSpPr>
          <a:xfrm>
            <a:off x="6098378" y="5"/>
            <a:ext cx="3045625" cy="2030570"/>
            <a:chOff x="6098378" y="5"/>
            <a:chExt cx="3045625" cy="2030570"/>
          </a:xfrm>
        </p:grpSpPr>
        <p:sp>
          <p:nvSpPr>
            <p:cNvPr id="11" name="Google Shape;11;g7d4880ca23_5_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7d4880ca23_5_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7d4880ca23_5_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7d4880ca23_5_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7d4880ca23_5_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7d4880ca23_5_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g7d4880ca23_5_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g7d4880ca23_5_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7d4880ca23_5_64"/>
          <p:cNvGrpSpPr/>
          <p:nvPr/>
        </p:nvGrpSpPr>
        <p:grpSpPr>
          <a:xfrm>
            <a:off x="6098378" y="5"/>
            <a:ext cx="3045625" cy="2030570"/>
            <a:chOff x="6098378" y="5"/>
            <a:chExt cx="3045625" cy="2030570"/>
          </a:xfrm>
        </p:grpSpPr>
        <p:sp>
          <p:nvSpPr>
            <p:cNvPr id="71" name="Google Shape;71;g7d4880ca23_5_6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7d4880ca23_5_6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7d4880ca23_5_6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7d4880ca23_5_6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7d4880ca23_5_6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g7d4880ca23_5_64"/>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g7d4880ca23_5_64"/>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g7d4880ca23_5_6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g7d4880ca23_5_7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g7d4880ca23_5_23"/>
          <p:cNvGrpSpPr/>
          <p:nvPr/>
        </p:nvGrpSpPr>
        <p:grpSpPr>
          <a:xfrm>
            <a:off x="0" y="3903669"/>
            <a:ext cx="9144000" cy="1239925"/>
            <a:chOff x="0" y="3903669"/>
            <a:chExt cx="9144000" cy="1239925"/>
          </a:xfrm>
        </p:grpSpPr>
        <p:sp>
          <p:nvSpPr>
            <p:cNvPr id="21" name="Google Shape;21;g7d4880ca23_5_2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7d4880ca23_5_2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7d4880ca23_5_2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7d4880ca23_5_2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7d4880ca23_5_2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g7d4880ca23_5_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g7d4880ca23_5_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g7d4880ca23_5_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g7d4880ca23_5_14"/>
          <p:cNvGrpSpPr/>
          <p:nvPr/>
        </p:nvGrpSpPr>
        <p:grpSpPr>
          <a:xfrm>
            <a:off x="6098378" y="5"/>
            <a:ext cx="3045625" cy="2030570"/>
            <a:chOff x="6098378" y="5"/>
            <a:chExt cx="3045625" cy="2030570"/>
          </a:xfrm>
        </p:grpSpPr>
        <p:sp>
          <p:nvSpPr>
            <p:cNvPr id="31" name="Google Shape;31;g7d4880ca23_5_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7d4880ca23_5_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7d4880ca23_5_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7d4880ca23_5_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7d4880ca23_5_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7d4880ca23_5_1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g7d4880ca23_5_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g7d4880ca23_5_3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g7d4880ca23_5_33"/>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g7d4880ca23_5_33"/>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g7d4880ca23_5_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g7d4880ca23_5_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g7d4880ca23_5_3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g7d4880ca23_5_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g7d4880ca23_5_41"/>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g7d4880ca23_5_4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7d4880ca23_5_45"/>
          <p:cNvGrpSpPr/>
          <p:nvPr/>
        </p:nvGrpSpPr>
        <p:grpSpPr>
          <a:xfrm>
            <a:off x="6098378" y="5"/>
            <a:ext cx="3045625" cy="2030570"/>
            <a:chOff x="6098378" y="5"/>
            <a:chExt cx="3045625" cy="2030570"/>
          </a:xfrm>
        </p:grpSpPr>
        <p:sp>
          <p:nvSpPr>
            <p:cNvPr id="52" name="Google Shape;52;g7d4880ca23_5_45"/>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7d4880ca23_5_45"/>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7d4880ca23_5_45"/>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7d4880ca23_5_4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7d4880ca23_5_45"/>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7d4880ca23_5_4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g7d4880ca23_5_4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7d4880ca23_5_54"/>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g7d4880ca23_5_5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7d4880ca23_5_5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g7d4880ca23_5_5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g7d4880ca23_5_5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g7d4880ca23_5_5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g7d4880ca23_5_6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g7d4880ca23_5_6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g7d4880ca23_5_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g7d4880ca23_5_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g7d4880ca23_5_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youtube.com/watch?v=4yztd-TAGWA"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drive.google.com/file/d/1Me6zARmYi9CimZUd6QPFK8kWuAbMyTU6/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youtube.com/watch?v=_lK3i4np8dg"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youtube.com/watch?v=z3jnJfhFFJk" TargetMode="Externa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
          <p:cNvSpPr txBox="1"/>
          <p:nvPr>
            <p:ph type="ctrTitle"/>
          </p:nvPr>
        </p:nvSpPr>
        <p:spPr>
          <a:xfrm>
            <a:off x="598100" y="1775222"/>
            <a:ext cx="8222100" cy="83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Torque Transfer</a:t>
            </a:r>
            <a:endParaRPr/>
          </a:p>
          <a:p>
            <a:pPr indent="0" lvl="0" marL="0" rtl="0" algn="l">
              <a:lnSpc>
                <a:spcPct val="100000"/>
              </a:lnSpc>
              <a:spcBef>
                <a:spcPts val="0"/>
              </a:spcBef>
              <a:spcAft>
                <a:spcPts val="0"/>
              </a:spcAft>
              <a:buSzPts val="4000"/>
              <a:buNone/>
            </a:pPr>
            <a:r>
              <a:t/>
            </a:r>
            <a:endParaRPr/>
          </a:p>
        </p:txBody>
      </p:sp>
      <p:sp>
        <p:nvSpPr>
          <p:cNvPr id="86" name="Google Shape;86;p1"/>
          <p:cNvSpPr txBox="1"/>
          <p:nvPr>
            <p:ph idx="1" type="subTitle"/>
          </p:nvPr>
        </p:nvSpPr>
        <p:spPr>
          <a:xfrm>
            <a:off x="5083950" y="3305825"/>
            <a:ext cx="3470700" cy="112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Shashank Hegde</a:t>
            </a:r>
            <a:endParaRPr/>
          </a:p>
          <a:p>
            <a:pPr indent="0" lvl="0" marL="0" rtl="0" algn="l">
              <a:lnSpc>
                <a:spcPct val="100000"/>
              </a:lnSpc>
              <a:spcBef>
                <a:spcPts val="0"/>
              </a:spcBef>
              <a:spcAft>
                <a:spcPts val="0"/>
              </a:spcAft>
              <a:buSzPts val="1300"/>
              <a:buNone/>
            </a:pPr>
            <a:r>
              <a:rPr lang="en"/>
              <a:t>Tushar Kumar</a:t>
            </a:r>
            <a:endParaRPr/>
          </a:p>
          <a:p>
            <a:pPr indent="0" lvl="0" marL="0" rtl="0" algn="l">
              <a:lnSpc>
                <a:spcPct val="100000"/>
              </a:lnSpc>
              <a:spcBef>
                <a:spcPts val="0"/>
              </a:spcBef>
              <a:spcAft>
                <a:spcPts val="0"/>
              </a:spcAft>
              <a:buSzPts val="1300"/>
              <a:buNone/>
            </a:pPr>
            <a:r>
              <a:rPr lang="en"/>
              <a:t>Sriram Ramaswamy</a:t>
            </a:r>
            <a:endParaRPr/>
          </a:p>
          <a:p>
            <a:pPr indent="0" lvl="0" marL="0" rtl="0" algn="l">
              <a:lnSpc>
                <a:spcPct val="100000"/>
              </a:lnSpc>
              <a:spcBef>
                <a:spcPts val="0"/>
              </a:spcBef>
              <a:spcAft>
                <a:spcPts val="0"/>
              </a:spcAft>
              <a:buSzPts val="1300"/>
              <a:buNone/>
            </a:pPr>
            <a:r>
              <a:rPr lang="en"/>
              <a:t>Sumeet Bachani</a:t>
            </a:r>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7f08d7b049_5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Donkey Car Sim - 1</a:t>
            </a:r>
            <a:endParaRPr/>
          </a:p>
        </p:txBody>
      </p:sp>
      <p:pic>
        <p:nvPicPr>
          <p:cNvPr id="163" name="Google Shape;163;g7f08d7b049_5_0" title="DC">
            <a:hlinkClick r:id="rId3"/>
          </p:cNvPr>
          <p:cNvPicPr preferRelativeResize="0"/>
          <p:nvPr/>
        </p:nvPicPr>
        <p:blipFill>
          <a:blip r:embed="rId4">
            <a:alphaModFix/>
          </a:blip>
          <a:stretch>
            <a:fillRect/>
          </a:stretch>
        </p:blipFill>
        <p:spPr>
          <a:xfrm>
            <a:off x="2286000" y="10178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7f08d7ac5b_5_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Donkey Car Sim - 2 (Transfer Learning)</a:t>
            </a:r>
            <a:endParaRPr/>
          </a:p>
          <a:p>
            <a:pPr indent="0" lvl="0" marL="0" rtl="0" algn="ctr">
              <a:spcBef>
                <a:spcPts val="0"/>
              </a:spcBef>
              <a:spcAft>
                <a:spcPts val="0"/>
              </a:spcAft>
              <a:buNone/>
            </a:pPr>
            <a:r>
              <a:t/>
            </a:r>
            <a:endParaRPr/>
          </a:p>
        </p:txBody>
      </p:sp>
      <p:pic>
        <p:nvPicPr>
          <p:cNvPr id="169" name="Google Shape;169;g7f08d7ac5b_5_1" title="6.mp4">
            <a:hlinkClick r:id="rId3"/>
          </p:cNvPr>
          <p:cNvPicPr preferRelativeResize="0"/>
          <p:nvPr/>
        </p:nvPicPr>
        <p:blipFill>
          <a:blip r:embed="rId4">
            <a:alphaModFix/>
          </a:blip>
          <a:stretch>
            <a:fillRect/>
          </a:stretch>
        </p:blipFill>
        <p:spPr>
          <a:xfrm>
            <a:off x="2286000" y="1017800"/>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Time-Line</a:t>
            </a:r>
            <a:endParaRPr/>
          </a:p>
        </p:txBody>
      </p:sp>
      <p:grpSp>
        <p:nvGrpSpPr>
          <p:cNvPr id="175" name="Google Shape;175;p4"/>
          <p:cNvGrpSpPr/>
          <p:nvPr/>
        </p:nvGrpSpPr>
        <p:grpSpPr>
          <a:xfrm>
            <a:off x="796138" y="1574025"/>
            <a:ext cx="1606073" cy="2315200"/>
            <a:chOff x="796138" y="1574025"/>
            <a:chExt cx="1606073" cy="2315200"/>
          </a:xfrm>
        </p:grpSpPr>
        <p:grpSp>
          <p:nvGrpSpPr>
            <p:cNvPr id="176" name="Google Shape;176;p4"/>
            <p:cNvGrpSpPr/>
            <p:nvPr/>
          </p:nvGrpSpPr>
          <p:grpSpPr>
            <a:xfrm>
              <a:off x="796138" y="1695421"/>
              <a:ext cx="1606073" cy="908429"/>
              <a:chOff x="796138" y="1695421"/>
              <a:chExt cx="1606073" cy="908429"/>
            </a:xfrm>
          </p:grpSpPr>
          <p:cxnSp>
            <p:nvCxnSpPr>
              <p:cNvPr id="177" name="Google Shape;177;p4"/>
              <p:cNvCxnSpPr/>
              <p:nvPr/>
            </p:nvCxnSpPr>
            <p:spPr>
              <a:xfrm>
                <a:off x="1664415"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78" name="Google Shape;178;p4"/>
              <p:cNvSpPr/>
              <p:nvPr/>
            </p:nvSpPr>
            <p:spPr>
              <a:xfrm flipH="1">
                <a:off x="796138" y="2306625"/>
                <a:ext cx="16059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796311" y="2460450"/>
                <a:ext cx="16059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 name="Google Shape;180;p4"/>
            <p:cNvSpPr txBox="1"/>
            <p:nvPr/>
          </p:nvSpPr>
          <p:spPr>
            <a:xfrm>
              <a:off x="915823" y="2695025"/>
              <a:ext cx="13242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0C58D3"/>
                  </a:solidFill>
                  <a:latin typeface="Roboto"/>
                  <a:ea typeface="Roboto"/>
                  <a:cs typeface="Roboto"/>
                  <a:sym typeface="Roboto"/>
                </a:rPr>
                <a:t>TORCS RL complete </a:t>
              </a:r>
              <a:endParaRPr b="1" i="0" sz="1000" u="none" cap="none" strike="noStrike">
                <a:solidFill>
                  <a:srgbClr val="0C58D3"/>
                </a:solidFill>
                <a:latin typeface="Roboto"/>
                <a:ea typeface="Roboto"/>
                <a:cs typeface="Roboto"/>
                <a:sym typeface="Roboto"/>
              </a:endParaRPr>
            </a:p>
          </p:txBody>
        </p:sp>
        <p:sp>
          <p:nvSpPr>
            <p:cNvPr id="181" name="Google Shape;181;p4"/>
            <p:cNvSpPr txBox="1"/>
            <p:nvPr/>
          </p:nvSpPr>
          <p:spPr>
            <a:xfrm>
              <a:off x="918274" y="3151825"/>
              <a:ext cx="13242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en" sz="800" u="none" cap="none" strike="noStrike">
                  <a:solidFill>
                    <a:srgbClr val="0C58D3"/>
                  </a:solidFill>
                  <a:latin typeface="Roboto"/>
                  <a:ea typeface="Roboto"/>
                  <a:cs typeface="Roboto"/>
                  <a:sym typeface="Roboto"/>
                </a:rPr>
                <a:t>Implement PPO TORCS and obtain learning curves</a:t>
              </a:r>
              <a:endParaRPr b="0" i="0" sz="800" u="none" cap="none" strike="noStrike">
                <a:solidFill>
                  <a:srgbClr val="0C58D3"/>
                </a:solidFill>
                <a:latin typeface="Roboto"/>
                <a:ea typeface="Roboto"/>
                <a:cs typeface="Roboto"/>
                <a:sym typeface="Roboto"/>
              </a:endParaRPr>
            </a:p>
          </p:txBody>
        </p:sp>
        <p:sp>
          <p:nvSpPr>
            <p:cNvPr id="182" name="Google Shape;182;p4"/>
            <p:cNvSpPr txBox="1"/>
            <p:nvPr/>
          </p:nvSpPr>
          <p:spPr>
            <a:xfrm>
              <a:off x="1085439" y="1574025"/>
              <a:ext cx="6243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800"/>
                <a:buFont typeface="Arial"/>
                <a:buNone/>
              </a:pPr>
              <a:r>
                <a:rPr b="0" i="0" lang="en" sz="800" u="none" cap="none" strike="noStrike">
                  <a:solidFill>
                    <a:srgbClr val="0C58D3"/>
                  </a:solidFill>
                  <a:latin typeface="Roboto"/>
                  <a:ea typeface="Roboto"/>
                  <a:cs typeface="Roboto"/>
                  <a:sym typeface="Roboto"/>
                </a:rPr>
                <a:t>18/Feb</a:t>
              </a:r>
              <a:endParaRPr b="0" i="0" sz="800" u="none" cap="none" strike="noStrike">
                <a:solidFill>
                  <a:srgbClr val="0C58D3"/>
                </a:solidFill>
                <a:latin typeface="Roboto"/>
                <a:ea typeface="Roboto"/>
                <a:cs typeface="Roboto"/>
                <a:sym typeface="Roboto"/>
              </a:endParaRPr>
            </a:p>
          </p:txBody>
        </p:sp>
      </p:grpSp>
      <p:grpSp>
        <p:nvGrpSpPr>
          <p:cNvPr id="183" name="Google Shape;183;p4"/>
          <p:cNvGrpSpPr/>
          <p:nvPr/>
        </p:nvGrpSpPr>
        <p:grpSpPr>
          <a:xfrm>
            <a:off x="2283710" y="1574025"/>
            <a:ext cx="1606073" cy="2104800"/>
            <a:chOff x="2283710" y="1574025"/>
            <a:chExt cx="1606073" cy="2104800"/>
          </a:xfrm>
        </p:grpSpPr>
        <p:cxnSp>
          <p:nvCxnSpPr>
            <p:cNvPr id="184" name="Google Shape;184;p4"/>
            <p:cNvCxnSpPr/>
            <p:nvPr/>
          </p:nvCxnSpPr>
          <p:spPr>
            <a:xfrm>
              <a:off x="3151986"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85" name="Google Shape;185;p4"/>
            <p:cNvSpPr/>
            <p:nvPr/>
          </p:nvSpPr>
          <p:spPr>
            <a:xfrm flipH="1">
              <a:off x="2283710" y="2306625"/>
              <a:ext cx="16059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6" name="Google Shape;186;p4"/>
            <p:cNvSpPr/>
            <p:nvPr/>
          </p:nvSpPr>
          <p:spPr>
            <a:xfrm>
              <a:off x="2283883" y="2460450"/>
              <a:ext cx="16059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
            <p:cNvSpPr txBox="1"/>
            <p:nvPr/>
          </p:nvSpPr>
          <p:spPr>
            <a:xfrm>
              <a:off x="2423431" y="2775250"/>
              <a:ext cx="13242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0C58D3"/>
                  </a:solidFill>
                  <a:latin typeface="Roboto"/>
                  <a:ea typeface="Roboto"/>
                  <a:cs typeface="Roboto"/>
                  <a:sym typeface="Roboto"/>
                </a:rPr>
                <a:t>Donkey car and Udacity car sim RL complete</a:t>
              </a:r>
              <a:endParaRPr b="1" i="0" sz="1000" u="none" cap="none" strike="noStrike">
                <a:solidFill>
                  <a:srgbClr val="0C58D3"/>
                </a:solidFill>
                <a:latin typeface="Roboto"/>
                <a:ea typeface="Roboto"/>
                <a:cs typeface="Roboto"/>
                <a:sym typeface="Roboto"/>
              </a:endParaRPr>
            </a:p>
          </p:txBody>
        </p:sp>
        <p:sp>
          <p:nvSpPr>
            <p:cNvPr id="188" name="Google Shape;188;p4"/>
            <p:cNvSpPr txBox="1"/>
            <p:nvPr/>
          </p:nvSpPr>
          <p:spPr>
            <a:xfrm>
              <a:off x="2402206" y="2941425"/>
              <a:ext cx="13242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1600"/>
                </a:spcAft>
                <a:buClr>
                  <a:srgbClr val="000000"/>
                </a:buClr>
                <a:buSzPts val="800"/>
                <a:buFont typeface="Arial"/>
                <a:buNone/>
              </a:pPr>
              <a:r>
                <a:rPr b="0" i="0" lang="en" sz="800" u="none" cap="none" strike="noStrike">
                  <a:solidFill>
                    <a:srgbClr val="0C58D3"/>
                  </a:solidFill>
                  <a:latin typeface="Roboto"/>
                  <a:ea typeface="Roboto"/>
                  <a:cs typeface="Roboto"/>
                  <a:sym typeface="Roboto"/>
                </a:rPr>
                <a:t>Implement </a:t>
              </a:r>
              <a:r>
                <a:rPr lang="en" sz="800">
                  <a:solidFill>
                    <a:srgbClr val="0C58D3"/>
                  </a:solidFill>
                  <a:latin typeface="Roboto"/>
                  <a:ea typeface="Roboto"/>
                  <a:cs typeface="Roboto"/>
                  <a:sym typeface="Roboto"/>
                </a:rPr>
                <a:t>RL </a:t>
              </a:r>
              <a:r>
                <a:rPr b="0" i="0" lang="en" sz="800" u="none" cap="none" strike="noStrike">
                  <a:solidFill>
                    <a:srgbClr val="0C58D3"/>
                  </a:solidFill>
                  <a:latin typeface="Roboto"/>
                  <a:ea typeface="Roboto"/>
                  <a:cs typeface="Roboto"/>
                  <a:sym typeface="Roboto"/>
                </a:rPr>
                <a:t>for TORCS and Donkey </a:t>
              </a:r>
              <a:r>
                <a:rPr lang="en" sz="800">
                  <a:solidFill>
                    <a:srgbClr val="0C58D3"/>
                  </a:solidFill>
                  <a:latin typeface="Roboto"/>
                  <a:ea typeface="Roboto"/>
                  <a:cs typeface="Roboto"/>
                  <a:sym typeface="Roboto"/>
                </a:rPr>
                <a:t>C</a:t>
              </a:r>
              <a:r>
                <a:rPr b="0" i="0" lang="en" sz="800" u="none" cap="none" strike="noStrike">
                  <a:solidFill>
                    <a:srgbClr val="0C58D3"/>
                  </a:solidFill>
                  <a:latin typeface="Roboto"/>
                  <a:ea typeface="Roboto"/>
                  <a:cs typeface="Roboto"/>
                  <a:sym typeface="Roboto"/>
                </a:rPr>
                <a:t>ar</a:t>
              </a:r>
              <a:r>
                <a:rPr lang="en" sz="800">
                  <a:solidFill>
                    <a:srgbClr val="0C58D3"/>
                  </a:solidFill>
                  <a:latin typeface="Roboto"/>
                  <a:ea typeface="Roboto"/>
                  <a:cs typeface="Roboto"/>
                  <a:sym typeface="Roboto"/>
                </a:rPr>
                <a:t> Sim</a:t>
              </a:r>
              <a:endParaRPr b="0" i="0" sz="800" u="none" cap="none" strike="noStrike">
                <a:solidFill>
                  <a:srgbClr val="0C58D3"/>
                </a:solidFill>
                <a:latin typeface="Roboto"/>
                <a:ea typeface="Roboto"/>
                <a:cs typeface="Roboto"/>
                <a:sym typeface="Roboto"/>
              </a:endParaRPr>
            </a:p>
          </p:txBody>
        </p:sp>
        <p:sp>
          <p:nvSpPr>
            <p:cNvPr id="189" name="Google Shape;189;p4"/>
            <p:cNvSpPr txBox="1"/>
            <p:nvPr/>
          </p:nvSpPr>
          <p:spPr>
            <a:xfrm>
              <a:off x="2574547" y="1574025"/>
              <a:ext cx="6243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800"/>
                <a:buFont typeface="Arial"/>
                <a:buNone/>
              </a:pPr>
              <a:r>
                <a:rPr b="0" i="0" lang="en" sz="800" u="none" cap="none" strike="noStrike">
                  <a:solidFill>
                    <a:srgbClr val="0C58D3"/>
                  </a:solidFill>
                  <a:latin typeface="Roboto"/>
                  <a:ea typeface="Roboto"/>
                  <a:cs typeface="Roboto"/>
                  <a:sym typeface="Roboto"/>
                </a:rPr>
                <a:t>3/March</a:t>
              </a:r>
              <a:endParaRPr b="0" i="0" sz="800" u="none" cap="none" strike="noStrike">
                <a:solidFill>
                  <a:srgbClr val="0C58D3"/>
                </a:solidFill>
                <a:latin typeface="Roboto"/>
                <a:ea typeface="Roboto"/>
                <a:cs typeface="Roboto"/>
                <a:sym typeface="Roboto"/>
              </a:endParaRPr>
            </a:p>
          </p:txBody>
        </p:sp>
      </p:grpSp>
      <p:grpSp>
        <p:nvGrpSpPr>
          <p:cNvPr id="190" name="Google Shape;190;p4"/>
          <p:cNvGrpSpPr/>
          <p:nvPr/>
        </p:nvGrpSpPr>
        <p:grpSpPr>
          <a:xfrm>
            <a:off x="5256641" y="1574025"/>
            <a:ext cx="1606072" cy="2315200"/>
            <a:chOff x="5256641" y="1574025"/>
            <a:chExt cx="1606072" cy="2315200"/>
          </a:xfrm>
        </p:grpSpPr>
        <p:cxnSp>
          <p:nvCxnSpPr>
            <p:cNvPr id="191" name="Google Shape;191;p4"/>
            <p:cNvCxnSpPr/>
            <p:nvPr/>
          </p:nvCxnSpPr>
          <p:spPr>
            <a:xfrm>
              <a:off x="6124917"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92" name="Google Shape;192;p4"/>
            <p:cNvSpPr/>
            <p:nvPr/>
          </p:nvSpPr>
          <p:spPr>
            <a:xfrm flipH="1">
              <a:off x="5256641"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3" name="Google Shape;193;p4"/>
            <p:cNvSpPr/>
            <p:nvPr/>
          </p:nvSpPr>
          <p:spPr>
            <a:xfrm>
              <a:off x="5256813"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
            <p:cNvSpPr txBox="1"/>
            <p:nvPr/>
          </p:nvSpPr>
          <p:spPr>
            <a:xfrm>
              <a:off x="5380216" y="2824900"/>
              <a:ext cx="13242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858585"/>
                  </a:solidFill>
                  <a:latin typeface="Roboto"/>
                  <a:ea typeface="Roboto"/>
                  <a:cs typeface="Roboto"/>
                  <a:sym typeface="Roboto"/>
                </a:rPr>
                <a:t>Transfer learning from TORCS to </a:t>
              </a:r>
              <a:r>
                <a:rPr b="1" lang="en" sz="1000">
                  <a:solidFill>
                    <a:srgbClr val="858585"/>
                  </a:solidFill>
                  <a:latin typeface="Roboto"/>
                  <a:ea typeface="Roboto"/>
                  <a:cs typeface="Roboto"/>
                  <a:sym typeface="Roboto"/>
                </a:rPr>
                <a:t>Donkey Car Sim</a:t>
              </a:r>
              <a:endParaRPr b="1" i="0" sz="1000" u="none" cap="none" strike="noStrike">
                <a:solidFill>
                  <a:srgbClr val="858585"/>
                </a:solidFill>
                <a:latin typeface="Roboto"/>
                <a:ea typeface="Roboto"/>
                <a:cs typeface="Roboto"/>
                <a:sym typeface="Roboto"/>
              </a:endParaRPr>
            </a:p>
          </p:txBody>
        </p:sp>
        <p:sp>
          <p:nvSpPr>
            <p:cNvPr id="195" name="Google Shape;195;p4"/>
            <p:cNvSpPr txBox="1"/>
            <p:nvPr/>
          </p:nvSpPr>
          <p:spPr>
            <a:xfrm>
              <a:off x="5380229" y="3151825"/>
              <a:ext cx="13242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en" sz="800" u="none" cap="none" strike="noStrike">
                  <a:solidFill>
                    <a:srgbClr val="858585"/>
                  </a:solidFill>
                  <a:latin typeface="Roboto"/>
                  <a:ea typeface="Roboto"/>
                  <a:cs typeface="Roboto"/>
                  <a:sym typeface="Roboto"/>
                </a:rPr>
                <a:t>Compare the learning curve with the agent that learnt without RL</a:t>
              </a:r>
              <a:endParaRPr b="0" i="0" sz="800" u="none" cap="none" strike="noStrike">
                <a:solidFill>
                  <a:srgbClr val="858585"/>
                </a:solidFill>
                <a:latin typeface="Roboto"/>
                <a:ea typeface="Roboto"/>
                <a:cs typeface="Roboto"/>
                <a:sym typeface="Roboto"/>
              </a:endParaRPr>
            </a:p>
          </p:txBody>
        </p:sp>
        <p:sp>
          <p:nvSpPr>
            <p:cNvPr id="196" name="Google Shape;196;p4"/>
            <p:cNvSpPr txBox="1"/>
            <p:nvPr/>
          </p:nvSpPr>
          <p:spPr>
            <a:xfrm>
              <a:off x="5453201" y="1574025"/>
              <a:ext cx="7185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800"/>
                <a:buFont typeface="Arial"/>
                <a:buNone/>
              </a:pPr>
              <a:r>
                <a:rPr b="0" i="0" lang="en" sz="800" u="none" cap="none" strike="noStrike">
                  <a:solidFill>
                    <a:srgbClr val="858585"/>
                  </a:solidFill>
                  <a:latin typeface="Roboto"/>
                  <a:ea typeface="Roboto"/>
                  <a:cs typeface="Roboto"/>
                  <a:sym typeface="Roboto"/>
                </a:rPr>
                <a:t>31/March</a:t>
              </a:r>
              <a:endParaRPr b="0" i="0" sz="800" u="none" cap="none" strike="noStrike">
                <a:solidFill>
                  <a:srgbClr val="858585"/>
                </a:solidFill>
                <a:latin typeface="Roboto"/>
                <a:ea typeface="Roboto"/>
                <a:cs typeface="Roboto"/>
                <a:sym typeface="Roboto"/>
              </a:endParaRPr>
            </a:p>
          </p:txBody>
        </p:sp>
      </p:grpSp>
      <p:grpSp>
        <p:nvGrpSpPr>
          <p:cNvPr id="197" name="Google Shape;197;p4"/>
          <p:cNvGrpSpPr/>
          <p:nvPr/>
        </p:nvGrpSpPr>
        <p:grpSpPr>
          <a:xfrm>
            <a:off x="6741789" y="1574025"/>
            <a:ext cx="1606073" cy="2315200"/>
            <a:chOff x="6741789" y="1574025"/>
            <a:chExt cx="1606073" cy="2315200"/>
          </a:xfrm>
        </p:grpSpPr>
        <p:cxnSp>
          <p:nvCxnSpPr>
            <p:cNvPr id="198" name="Google Shape;198;p4"/>
            <p:cNvCxnSpPr/>
            <p:nvPr/>
          </p:nvCxnSpPr>
          <p:spPr>
            <a:xfrm>
              <a:off x="7610066"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99" name="Google Shape;199;p4"/>
            <p:cNvSpPr/>
            <p:nvPr/>
          </p:nvSpPr>
          <p:spPr>
            <a:xfrm flipH="1">
              <a:off x="6741789"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00" name="Google Shape;200;p4"/>
            <p:cNvSpPr/>
            <p:nvPr/>
          </p:nvSpPr>
          <p:spPr>
            <a:xfrm>
              <a:off x="6741962"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
            <p:cNvSpPr txBox="1"/>
            <p:nvPr/>
          </p:nvSpPr>
          <p:spPr>
            <a:xfrm>
              <a:off x="6865689" y="2695025"/>
              <a:ext cx="13242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858585"/>
                  </a:solidFill>
                  <a:latin typeface="Roboto"/>
                  <a:ea typeface="Roboto"/>
                  <a:cs typeface="Roboto"/>
                  <a:sym typeface="Roboto"/>
                </a:rPr>
                <a:t>Test on </a:t>
              </a:r>
              <a:r>
                <a:rPr b="1" lang="en" sz="1000">
                  <a:solidFill>
                    <a:srgbClr val="858585"/>
                  </a:solidFill>
                  <a:latin typeface="Roboto"/>
                  <a:ea typeface="Roboto"/>
                  <a:cs typeface="Roboto"/>
                  <a:sym typeface="Roboto"/>
                </a:rPr>
                <a:t>Udacity Car Sim</a:t>
              </a:r>
              <a:endParaRPr b="1" i="0" sz="1000" u="none" cap="none" strike="noStrike">
                <a:solidFill>
                  <a:srgbClr val="858585"/>
                </a:solidFill>
                <a:latin typeface="Roboto"/>
                <a:ea typeface="Roboto"/>
                <a:cs typeface="Roboto"/>
                <a:sym typeface="Roboto"/>
              </a:endParaRPr>
            </a:p>
          </p:txBody>
        </p:sp>
        <p:sp>
          <p:nvSpPr>
            <p:cNvPr id="202" name="Google Shape;202;p4"/>
            <p:cNvSpPr txBox="1"/>
            <p:nvPr/>
          </p:nvSpPr>
          <p:spPr>
            <a:xfrm>
              <a:off x="6868139" y="3151825"/>
              <a:ext cx="13242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en" sz="800" u="none" cap="none" strike="noStrike">
                  <a:solidFill>
                    <a:srgbClr val="858585"/>
                  </a:solidFill>
                  <a:latin typeface="Roboto"/>
                  <a:ea typeface="Roboto"/>
                  <a:cs typeface="Roboto"/>
                  <a:sym typeface="Roboto"/>
                </a:rPr>
                <a:t>Test the RL agent on an unseen </a:t>
              </a:r>
              <a:r>
                <a:rPr lang="en" sz="800">
                  <a:solidFill>
                    <a:srgbClr val="858585"/>
                  </a:solidFill>
                  <a:latin typeface="Roboto"/>
                  <a:ea typeface="Roboto"/>
                  <a:cs typeface="Roboto"/>
                  <a:sym typeface="Roboto"/>
                </a:rPr>
                <a:t>Udacity Car Sim</a:t>
              </a:r>
              <a:endParaRPr b="0" i="0" sz="800" u="none" cap="none" strike="noStrike">
                <a:solidFill>
                  <a:srgbClr val="858585"/>
                </a:solidFill>
                <a:latin typeface="Roboto"/>
                <a:ea typeface="Roboto"/>
                <a:cs typeface="Roboto"/>
                <a:sym typeface="Roboto"/>
              </a:endParaRPr>
            </a:p>
          </p:txBody>
        </p:sp>
        <p:sp>
          <p:nvSpPr>
            <p:cNvPr id="203" name="Google Shape;203;p4"/>
            <p:cNvSpPr txBox="1"/>
            <p:nvPr/>
          </p:nvSpPr>
          <p:spPr>
            <a:xfrm>
              <a:off x="6868149" y="1574025"/>
              <a:ext cx="7914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800"/>
                <a:buFont typeface="Arial"/>
                <a:buNone/>
              </a:pPr>
              <a:r>
                <a:rPr b="0" i="0" lang="en" sz="800" u="none" cap="none" strike="noStrike">
                  <a:solidFill>
                    <a:srgbClr val="858585"/>
                  </a:solidFill>
                  <a:latin typeface="Roboto"/>
                  <a:ea typeface="Roboto"/>
                  <a:cs typeface="Roboto"/>
                  <a:sym typeface="Roboto"/>
                </a:rPr>
                <a:t>14/April</a:t>
              </a:r>
              <a:endParaRPr b="0" i="0" sz="800" u="none" cap="none" strike="noStrike">
                <a:solidFill>
                  <a:srgbClr val="858585"/>
                </a:solidFill>
                <a:latin typeface="Roboto"/>
                <a:ea typeface="Roboto"/>
                <a:cs typeface="Roboto"/>
                <a:sym typeface="Roboto"/>
              </a:endParaRPr>
            </a:p>
          </p:txBody>
        </p:sp>
      </p:grpSp>
      <p:grpSp>
        <p:nvGrpSpPr>
          <p:cNvPr id="204" name="Google Shape;204;p4"/>
          <p:cNvGrpSpPr/>
          <p:nvPr/>
        </p:nvGrpSpPr>
        <p:grpSpPr>
          <a:xfrm>
            <a:off x="3768960" y="1574025"/>
            <a:ext cx="1606073" cy="2093450"/>
            <a:chOff x="2283710" y="1574025"/>
            <a:chExt cx="1606073" cy="2093450"/>
          </a:xfrm>
        </p:grpSpPr>
        <p:cxnSp>
          <p:nvCxnSpPr>
            <p:cNvPr id="205" name="Google Shape;205;p4"/>
            <p:cNvCxnSpPr/>
            <p:nvPr/>
          </p:nvCxnSpPr>
          <p:spPr>
            <a:xfrm>
              <a:off x="3151986"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06" name="Google Shape;206;p4"/>
            <p:cNvSpPr/>
            <p:nvPr/>
          </p:nvSpPr>
          <p:spPr>
            <a:xfrm flipH="1">
              <a:off x="2283710" y="2306625"/>
              <a:ext cx="16059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07" name="Google Shape;207;p4"/>
            <p:cNvSpPr/>
            <p:nvPr/>
          </p:nvSpPr>
          <p:spPr>
            <a:xfrm>
              <a:off x="2283883" y="2460450"/>
              <a:ext cx="16059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
            <p:cNvSpPr txBox="1"/>
            <p:nvPr/>
          </p:nvSpPr>
          <p:spPr>
            <a:xfrm>
              <a:off x="2424656" y="2572513"/>
              <a:ext cx="13242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lang="en" sz="1000">
                  <a:solidFill>
                    <a:srgbClr val="0C58D3"/>
                  </a:solidFill>
                  <a:latin typeface="Roboto"/>
                  <a:ea typeface="Roboto"/>
                  <a:cs typeface="Roboto"/>
                  <a:sym typeface="Roboto"/>
                </a:rPr>
                <a:t>EDD Ready</a:t>
              </a:r>
              <a:endParaRPr b="1" i="0" sz="1000" u="none" cap="none" strike="noStrike">
                <a:solidFill>
                  <a:srgbClr val="0C58D3"/>
                </a:solidFill>
                <a:latin typeface="Roboto"/>
                <a:ea typeface="Roboto"/>
                <a:cs typeface="Roboto"/>
                <a:sym typeface="Roboto"/>
              </a:endParaRPr>
            </a:p>
          </p:txBody>
        </p:sp>
        <p:sp>
          <p:nvSpPr>
            <p:cNvPr id="209" name="Google Shape;209;p4"/>
            <p:cNvSpPr txBox="1"/>
            <p:nvPr/>
          </p:nvSpPr>
          <p:spPr>
            <a:xfrm>
              <a:off x="2404531" y="2930075"/>
              <a:ext cx="13242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1600"/>
                </a:spcAft>
                <a:buClr>
                  <a:srgbClr val="000000"/>
                </a:buClr>
                <a:buSzPts val="800"/>
                <a:buFont typeface="Arial"/>
                <a:buNone/>
              </a:pPr>
              <a:r>
                <a:rPr lang="en" sz="800">
                  <a:solidFill>
                    <a:srgbClr val="0C58D3"/>
                  </a:solidFill>
                  <a:latin typeface="Roboto"/>
                  <a:ea typeface="Roboto"/>
                  <a:cs typeface="Roboto"/>
                  <a:sym typeface="Roboto"/>
                </a:rPr>
                <a:t>Complete the Engineering Design Document</a:t>
              </a:r>
              <a:endParaRPr b="0" i="0" sz="800" u="none" cap="none" strike="noStrike">
                <a:solidFill>
                  <a:srgbClr val="0C58D3"/>
                </a:solidFill>
                <a:latin typeface="Roboto"/>
                <a:ea typeface="Roboto"/>
                <a:cs typeface="Roboto"/>
                <a:sym typeface="Roboto"/>
              </a:endParaRPr>
            </a:p>
          </p:txBody>
        </p:sp>
        <p:sp>
          <p:nvSpPr>
            <p:cNvPr id="210" name="Google Shape;210;p4"/>
            <p:cNvSpPr txBox="1"/>
            <p:nvPr/>
          </p:nvSpPr>
          <p:spPr>
            <a:xfrm>
              <a:off x="2480350" y="1574025"/>
              <a:ext cx="7185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800"/>
                <a:buFont typeface="Arial"/>
                <a:buNone/>
              </a:pPr>
              <a:r>
                <a:rPr lang="en" sz="800">
                  <a:solidFill>
                    <a:srgbClr val="0C58D3"/>
                  </a:solidFill>
                  <a:latin typeface="Roboto"/>
                  <a:ea typeface="Roboto"/>
                  <a:cs typeface="Roboto"/>
                  <a:sym typeface="Roboto"/>
                </a:rPr>
                <a:t>17</a:t>
              </a:r>
              <a:r>
                <a:rPr b="0" i="0" lang="en" sz="800" u="none" cap="none" strike="noStrike">
                  <a:solidFill>
                    <a:srgbClr val="0C58D3"/>
                  </a:solidFill>
                  <a:latin typeface="Roboto"/>
                  <a:ea typeface="Roboto"/>
                  <a:cs typeface="Roboto"/>
                  <a:sym typeface="Roboto"/>
                </a:rPr>
                <a:t>/March</a:t>
              </a:r>
              <a:endParaRPr b="0" i="0" sz="800" u="none" cap="none" strike="noStrike">
                <a:solidFill>
                  <a:srgbClr val="0C58D3"/>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g6f24183aec_0_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Next?</a:t>
            </a:r>
            <a:endParaRPr/>
          </a:p>
        </p:txBody>
      </p:sp>
      <p:sp>
        <p:nvSpPr>
          <p:cNvPr id="216" name="Google Shape;216;g6f24183aec_0_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Taking larger image as input for our policy network as compared to sensor data/smaller image</a:t>
            </a:r>
            <a:endParaRPr/>
          </a:p>
          <a:p>
            <a:pPr indent="-342900" lvl="0" marL="457200" rtl="0" algn="l">
              <a:lnSpc>
                <a:spcPct val="115000"/>
              </a:lnSpc>
              <a:spcBef>
                <a:spcPts val="0"/>
              </a:spcBef>
              <a:spcAft>
                <a:spcPts val="0"/>
              </a:spcAft>
              <a:buSzPts val="1800"/>
              <a:buChar char="●"/>
            </a:pPr>
            <a:r>
              <a:rPr lang="en"/>
              <a:t>Transfer Learning of the agent which learned driving on TORCS to Donkey Car Simulator</a:t>
            </a:r>
            <a:endParaRPr/>
          </a:p>
          <a:p>
            <a:pPr indent="-342900" lvl="0" marL="457200" rtl="0" algn="l">
              <a:lnSpc>
                <a:spcPct val="115000"/>
              </a:lnSpc>
              <a:spcBef>
                <a:spcPts val="0"/>
              </a:spcBef>
              <a:spcAft>
                <a:spcPts val="0"/>
              </a:spcAft>
              <a:buSzPts val="1800"/>
              <a:buChar char="●"/>
            </a:pPr>
            <a:r>
              <a:rPr lang="en"/>
              <a:t>Transferring of the code to Dockers to run parallel environments</a:t>
            </a:r>
            <a:endParaRPr/>
          </a:p>
          <a:p>
            <a:pPr indent="-342900" lvl="0" marL="457200" rtl="0" algn="l">
              <a:lnSpc>
                <a:spcPct val="115000"/>
              </a:lnSpc>
              <a:spcBef>
                <a:spcPts val="0"/>
              </a:spcBef>
              <a:spcAft>
                <a:spcPts val="0"/>
              </a:spcAft>
              <a:buSzPts val="1800"/>
              <a:buChar char="●"/>
            </a:pPr>
            <a:r>
              <a:rPr lang="en"/>
              <a:t>Pushing of the Dockers to EC2 to handle heavy computations</a:t>
            </a:r>
            <a:endParaRPr/>
          </a:p>
          <a:p>
            <a:pPr indent="-342900" lvl="0" marL="457200" rtl="0" algn="l">
              <a:lnSpc>
                <a:spcPct val="115000"/>
              </a:lnSpc>
              <a:spcBef>
                <a:spcPts val="0"/>
              </a:spcBef>
              <a:spcAft>
                <a:spcPts val="0"/>
              </a:spcAft>
              <a:buSzPts val="1800"/>
              <a:buChar char="●"/>
            </a:pPr>
            <a:r>
              <a:rPr lang="en"/>
              <a:t>Using of </a:t>
            </a:r>
            <a:r>
              <a:rPr lang="en"/>
              <a:t>RLlib which is an open-source library for reinforcement learning that offers both high scalability and a unified API for a variety of applications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7d4880ca23_5_77"/>
          <p:cNvSpPr txBox="1"/>
          <p:nvPr>
            <p:ph type="title"/>
          </p:nvPr>
        </p:nvSpPr>
        <p:spPr>
          <a:xfrm>
            <a:off x="311700" y="410000"/>
            <a:ext cx="8520600" cy="38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
          <p:cNvSpPr txBox="1"/>
          <p:nvPr/>
        </p:nvSpPr>
        <p:spPr>
          <a:xfrm>
            <a:off x="1367850" y="2722675"/>
            <a:ext cx="5838000" cy="1414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Roboto"/>
              <a:buChar char="●"/>
            </a:pPr>
            <a:r>
              <a:rPr lang="en" sz="1200">
                <a:solidFill>
                  <a:srgbClr val="FFFFFF"/>
                </a:solidFill>
              </a:rPr>
              <a:t>The goal of our project is to demonstrate how Transfer Learning can be used across simulators and eventually in a real life environment.</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The process of learning knowledge is done by using Reinforcement Learning (RL). For our project, Proximal Policy Optimization (PPO) is preferred as our RL algorithm as it outperforms many other RL algorithms on most continuous control environments.</a:t>
            </a:r>
            <a:endParaRPr sz="1200">
              <a:solidFill>
                <a:srgbClr val="FFFFFF"/>
              </a:solidFill>
            </a:endParaRPr>
          </a:p>
        </p:txBody>
      </p:sp>
      <p:sp>
        <p:nvSpPr>
          <p:cNvPr id="92" name="Google Shape;92;p2"/>
          <p:cNvSpPr txBox="1"/>
          <p:nvPr>
            <p:ph type="ctrTitle"/>
          </p:nvPr>
        </p:nvSpPr>
        <p:spPr>
          <a:xfrm>
            <a:off x="1457500" y="1494075"/>
            <a:ext cx="5838000" cy="102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Introduction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3"/>
          <p:cNvSpPr txBox="1"/>
          <p:nvPr>
            <p:ph idx="1" type="body"/>
          </p:nvPr>
        </p:nvSpPr>
        <p:spPr>
          <a:xfrm>
            <a:off x="382150" y="1089050"/>
            <a:ext cx="7614300" cy="3399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Trained PPO for TORCS.</a:t>
            </a:r>
            <a:endParaRPr sz="2000"/>
          </a:p>
          <a:p>
            <a:pPr indent="-355600" lvl="0" marL="457200" rtl="0" algn="l">
              <a:spcBef>
                <a:spcPts val="0"/>
              </a:spcBef>
              <a:spcAft>
                <a:spcPts val="0"/>
              </a:spcAft>
              <a:buSzPts val="2000"/>
              <a:buChar char="●"/>
            </a:pPr>
            <a:r>
              <a:rPr lang="en" sz="2000"/>
              <a:t>Trained PPO for Donkey Car Simulator</a:t>
            </a:r>
            <a:endParaRPr sz="2000"/>
          </a:p>
          <a:p>
            <a:pPr indent="-355600" lvl="0" marL="457200" rtl="0" algn="l">
              <a:lnSpc>
                <a:spcPct val="115000"/>
              </a:lnSpc>
              <a:spcBef>
                <a:spcPts val="0"/>
              </a:spcBef>
              <a:spcAft>
                <a:spcPts val="0"/>
              </a:spcAft>
              <a:buSzPts val="2000"/>
              <a:buChar char="●"/>
            </a:pPr>
            <a:r>
              <a:rPr lang="en" sz="2000"/>
              <a:t>Setting up of the Reinforcement Learning environment for Udacity Self Driving Car Simulator. (Deep Learning Environment has been setup).</a:t>
            </a:r>
            <a:endParaRPr sz="2000"/>
          </a:p>
          <a:p>
            <a:pPr indent="-355600" lvl="0" marL="457200" rtl="0" algn="l">
              <a:lnSpc>
                <a:spcPct val="115000"/>
              </a:lnSpc>
              <a:spcBef>
                <a:spcPts val="0"/>
              </a:spcBef>
              <a:spcAft>
                <a:spcPts val="0"/>
              </a:spcAft>
              <a:buSzPts val="2000"/>
              <a:buChar char="●"/>
            </a:pPr>
            <a:r>
              <a:rPr lang="en" sz="2000"/>
              <a:t>Framework and code structures are live, Accomplished training for two of the simulators.</a:t>
            </a:r>
            <a:endParaRPr sz="2000"/>
          </a:p>
        </p:txBody>
      </p:sp>
      <p:sp>
        <p:nvSpPr>
          <p:cNvPr id="98" name="Google Shape;98;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600"/>
              <a:t>Progress</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g7f08d7ac5b_4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State Representation Learning </a:t>
            </a:r>
            <a:r>
              <a:rPr lang="en" sz="2400"/>
              <a:t>(Approach 1)</a:t>
            </a:r>
            <a:endParaRPr sz="2400"/>
          </a:p>
        </p:txBody>
      </p:sp>
      <p:sp>
        <p:nvSpPr>
          <p:cNvPr id="104" name="Google Shape;104;g7f08d7ac5b_4_0"/>
          <p:cNvSpPr txBox="1"/>
          <p:nvPr>
            <p:ph idx="1" type="body"/>
          </p:nvPr>
        </p:nvSpPr>
        <p:spPr>
          <a:xfrm>
            <a:off x="311700" y="861225"/>
            <a:ext cx="8325000" cy="413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train a </a:t>
            </a:r>
            <a:r>
              <a:rPr b="1" lang="en"/>
              <a:t>Variational Autoencoder</a:t>
            </a:r>
            <a:r>
              <a:rPr lang="en"/>
              <a:t> to compress the image to a lower </a:t>
            </a:r>
            <a:r>
              <a:rPr lang="en"/>
              <a:t>dimensional</a:t>
            </a:r>
            <a:r>
              <a:rPr lang="en"/>
              <a:t> space. This way we extract the major features as there is a </a:t>
            </a:r>
            <a:r>
              <a:rPr lang="en"/>
              <a:t>bottleneck present</a:t>
            </a:r>
            <a:r>
              <a:rPr lang="en"/>
              <a:t>. (approach was released by Waywe.ai and bettered by Antonin Raffin)</a:t>
            </a:r>
            <a:endParaRPr/>
          </a:p>
          <a:p>
            <a:pPr indent="-317500" lvl="0" marL="457200" rtl="0" algn="l">
              <a:spcBef>
                <a:spcPts val="0"/>
              </a:spcBef>
              <a:spcAft>
                <a:spcPts val="0"/>
              </a:spcAft>
              <a:buSzPts val="1400"/>
              <a:buChar char="●"/>
            </a:pPr>
            <a:r>
              <a:rPr lang="en"/>
              <a:t>This is called as </a:t>
            </a:r>
            <a:r>
              <a:rPr b="1" lang="en"/>
              <a:t>State Representation Learning</a:t>
            </a:r>
            <a:r>
              <a:rPr lang="en"/>
              <a:t> and the Reinforcement Learning algorithm learns the control policy using the VAE features as input. (used only for Donkey car)</a:t>
            </a:r>
            <a:endParaRPr/>
          </a:p>
        </p:txBody>
      </p:sp>
      <p:sp>
        <p:nvSpPr>
          <p:cNvPr id="105" name="Google Shape;105;g7f08d7ac5b_4_0"/>
          <p:cNvSpPr/>
          <p:nvPr/>
        </p:nvSpPr>
        <p:spPr>
          <a:xfrm rot="5400000">
            <a:off x="2122650" y="2611200"/>
            <a:ext cx="1638900" cy="1560000"/>
          </a:xfrm>
          <a:prstGeom prst="trapezoid">
            <a:avLst>
              <a:gd fmla="val 25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7f08d7ac5b_4_0"/>
          <p:cNvSpPr txBox="1"/>
          <p:nvPr/>
        </p:nvSpPr>
        <p:spPr>
          <a:xfrm>
            <a:off x="2674150" y="3241125"/>
            <a:ext cx="13974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VAE</a:t>
            </a:r>
            <a:endParaRPr>
              <a:latin typeface="Roboto"/>
              <a:ea typeface="Roboto"/>
              <a:cs typeface="Roboto"/>
              <a:sym typeface="Roboto"/>
            </a:endParaRPr>
          </a:p>
        </p:txBody>
      </p:sp>
      <p:sp>
        <p:nvSpPr>
          <p:cNvPr id="107" name="Google Shape;107;g7f08d7ac5b_4_0"/>
          <p:cNvSpPr/>
          <p:nvPr/>
        </p:nvSpPr>
        <p:spPr>
          <a:xfrm>
            <a:off x="4529175" y="2945925"/>
            <a:ext cx="264900" cy="264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7f08d7ac5b_4_0"/>
          <p:cNvSpPr/>
          <p:nvPr/>
        </p:nvSpPr>
        <p:spPr>
          <a:xfrm>
            <a:off x="4529175" y="3572300"/>
            <a:ext cx="264900" cy="264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7f08d7ac5b_4_0"/>
          <p:cNvSpPr/>
          <p:nvPr/>
        </p:nvSpPr>
        <p:spPr>
          <a:xfrm>
            <a:off x="5227825" y="3271150"/>
            <a:ext cx="264900" cy="264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g7f08d7ac5b_4_0"/>
          <p:cNvCxnSpPr>
            <a:stCxn id="106" idx="3"/>
            <a:endCxn id="106" idx="3"/>
          </p:cNvCxnSpPr>
          <p:nvPr/>
        </p:nvCxnSpPr>
        <p:spPr>
          <a:xfrm>
            <a:off x="4071550" y="3373575"/>
            <a:ext cx="0" cy="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g7f08d7ac5b_4_0"/>
          <p:cNvCxnSpPr>
            <a:endCxn id="107" idx="2"/>
          </p:cNvCxnSpPr>
          <p:nvPr/>
        </p:nvCxnSpPr>
        <p:spPr>
          <a:xfrm flipH="1" rot="10800000">
            <a:off x="3746175" y="3078375"/>
            <a:ext cx="783000" cy="240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g7f08d7ac5b_4_0"/>
          <p:cNvCxnSpPr>
            <a:endCxn id="108" idx="2"/>
          </p:cNvCxnSpPr>
          <p:nvPr/>
        </p:nvCxnSpPr>
        <p:spPr>
          <a:xfrm>
            <a:off x="3710175" y="3668750"/>
            <a:ext cx="819000" cy="360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g7f08d7ac5b_4_0"/>
          <p:cNvCxnSpPr>
            <a:endCxn id="107" idx="2"/>
          </p:cNvCxnSpPr>
          <p:nvPr/>
        </p:nvCxnSpPr>
        <p:spPr>
          <a:xfrm flipH="1" rot="10800000">
            <a:off x="3746175" y="3078375"/>
            <a:ext cx="783000" cy="5904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g7f08d7ac5b_4_0"/>
          <p:cNvCxnSpPr>
            <a:endCxn id="108" idx="2"/>
          </p:cNvCxnSpPr>
          <p:nvPr/>
        </p:nvCxnSpPr>
        <p:spPr>
          <a:xfrm>
            <a:off x="3722175" y="3138650"/>
            <a:ext cx="807000" cy="5661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g7f08d7ac5b_4_0"/>
          <p:cNvCxnSpPr>
            <a:stCxn id="107" idx="6"/>
            <a:endCxn id="109" idx="1"/>
          </p:cNvCxnSpPr>
          <p:nvPr/>
        </p:nvCxnSpPr>
        <p:spPr>
          <a:xfrm>
            <a:off x="4794075" y="3078375"/>
            <a:ext cx="472500" cy="2316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g7f08d7ac5b_4_0"/>
          <p:cNvCxnSpPr>
            <a:stCxn id="108" idx="6"/>
            <a:endCxn id="109" idx="3"/>
          </p:cNvCxnSpPr>
          <p:nvPr/>
        </p:nvCxnSpPr>
        <p:spPr>
          <a:xfrm flipH="1" rot="10800000">
            <a:off x="4794075" y="3497150"/>
            <a:ext cx="472500" cy="2076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g7f08d7ac5b_4_0"/>
          <p:cNvCxnSpPr>
            <a:stCxn id="109" idx="6"/>
          </p:cNvCxnSpPr>
          <p:nvPr/>
        </p:nvCxnSpPr>
        <p:spPr>
          <a:xfrm flipH="1" rot="10800000">
            <a:off x="5492725" y="3397000"/>
            <a:ext cx="1156500" cy="6600"/>
          </a:xfrm>
          <a:prstGeom prst="straightConnector1">
            <a:avLst/>
          </a:prstGeom>
          <a:noFill/>
          <a:ln cap="flat" cmpd="sng" w="9525">
            <a:solidFill>
              <a:schemeClr val="dk2"/>
            </a:solidFill>
            <a:prstDash val="solid"/>
            <a:round/>
            <a:headEnd len="med" w="med" type="none"/>
            <a:tailEnd len="med" w="med" type="none"/>
          </a:ln>
        </p:spPr>
      </p:cxnSp>
      <p:sp>
        <p:nvSpPr>
          <p:cNvPr id="118" name="Google Shape;118;g7f08d7ac5b_4_0"/>
          <p:cNvSpPr/>
          <p:nvPr/>
        </p:nvSpPr>
        <p:spPr>
          <a:xfrm>
            <a:off x="1903225" y="2264575"/>
            <a:ext cx="2083800" cy="2529600"/>
          </a:xfrm>
          <a:prstGeom prst="rect">
            <a:avLst/>
          </a:prstGeom>
          <a:noFill/>
          <a:ln cap="flat" cmpd="sng" w="19050">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g7f08d7ac5b_4_0"/>
          <p:cNvCxnSpPr/>
          <p:nvPr/>
        </p:nvCxnSpPr>
        <p:spPr>
          <a:xfrm>
            <a:off x="1590025" y="3396875"/>
            <a:ext cx="578100" cy="0"/>
          </a:xfrm>
          <a:prstGeom prst="straightConnector1">
            <a:avLst/>
          </a:prstGeom>
          <a:noFill/>
          <a:ln cap="flat" cmpd="sng" w="9525">
            <a:solidFill>
              <a:schemeClr val="dk2"/>
            </a:solidFill>
            <a:prstDash val="solid"/>
            <a:round/>
            <a:headEnd len="med" w="med" type="none"/>
            <a:tailEnd len="med" w="med" type="none"/>
          </a:ln>
        </p:spPr>
      </p:cxnSp>
      <p:sp>
        <p:nvSpPr>
          <p:cNvPr id="120" name="Google Shape;120;g7f08d7ac5b_4_0"/>
          <p:cNvSpPr/>
          <p:nvPr/>
        </p:nvSpPr>
        <p:spPr>
          <a:xfrm>
            <a:off x="4324400" y="2240500"/>
            <a:ext cx="1927200" cy="2529600"/>
          </a:xfrm>
          <a:prstGeom prst="rect">
            <a:avLst/>
          </a:prstGeom>
          <a:noFill/>
          <a:ln cap="flat" cmpd="sng" w="19050">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7f08d7ac5b_4_0"/>
          <p:cNvSpPr txBox="1"/>
          <p:nvPr/>
        </p:nvSpPr>
        <p:spPr>
          <a:xfrm>
            <a:off x="385475" y="3198975"/>
            <a:ext cx="12645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Observation</a:t>
            </a:r>
            <a:endParaRPr>
              <a:latin typeface="Roboto"/>
              <a:ea typeface="Roboto"/>
              <a:cs typeface="Roboto"/>
              <a:sym typeface="Roboto"/>
            </a:endParaRPr>
          </a:p>
        </p:txBody>
      </p:sp>
      <p:sp>
        <p:nvSpPr>
          <p:cNvPr id="122" name="Google Shape;122;g7f08d7ac5b_4_0"/>
          <p:cNvSpPr txBox="1"/>
          <p:nvPr/>
        </p:nvSpPr>
        <p:spPr>
          <a:xfrm>
            <a:off x="6853900" y="3257775"/>
            <a:ext cx="11565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Action</a:t>
            </a:r>
            <a:endParaRPr>
              <a:latin typeface="Roboto"/>
              <a:ea typeface="Roboto"/>
              <a:cs typeface="Roboto"/>
              <a:sym typeface="Roboto"/>
            </a:endParaRPr>
          </a:p>
        </p:txBody>
      </p:sp>
      <p:sp>
        <p:nvSpPr>
          <p:cNvPr id="123" name="Google Shape;123;g7f08d7ac5b_4_0"/>
          <p:cNvSpPr txBox="1"/>
          <p:nvPr/>
        </p:nvSpPr>
        <p:spPr>
          <a:xfrm>
            <a:off x="5107375" y="2854825"/>
            <a:ext cx="6987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PPO</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g7f08d7b049_0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Curriculum Learning</a:t>
            </a:r>
            <a:r>
              <a:rPr lang="en"/>
              <a:t> </a:t>
            </a:r>
            <a:r>
              <a:rPr lang="en" sz="2400"/>
              <a:t>(Approach 2)</a:t>
            </a:r>
            <a:endParaRPr/>
          </a:p>
        </p:txBody>
      </p:sp>
      <p:sp>
        <p:nvSpPr>
          <p:cNvPr id="129" name="Google Shape;129;g7f08d7b049_0_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Employed to handle time constraints</a:t>
            </a:r>
            <a:endParaRPr/>
          </a:p>
          <a:p>
            <a:pPr indent="-342900" lvl="0" marL="457200" rtl="0" algn="l">
              <a:spcBef>
                <a:spcPts val="0"/>
              </a:spcBef>
              <a:spcAft>
                <a:spcPts val="0"/>
              </a:spcAft>
              <a:buSzPts val="1800"/>
              <a:buChar char="●"/>
            </a:pPr>
            <a:r>
              <a:rPr lang="en"/>
              <a:t>Agent learns on simple tasks and then moves on to more complicated ones</a:t>
            </a:r>
            <a:endParaRPr/>
          </a:p>
          <a:p>
            <a:pPr indent="-342900" lvl="0" marL="457200" rtl="0" algn="l">
              <a:spcBef>
                <a:spcPts val="0"/>
              </a:spcBef>
              <a:spcAft>
                <a:spcPts val="0"/>
              </a:spcAft>
              <a:buSzPts val="1800"/>
              <a:buChar char="●"/>
            </a:pPr>
            <a:r>
              <a:rPr lang="en"/>
              <a:t>Eg. Torcs: Learn straight roads, move on to short tracks with turns, then to complete, large tracks.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813c460612_0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Architecture</a:t>
            </a:r>
            <a:endParaRPr/>
          </a:p>
        </p:txBody>
      </p:sp>
      <p:pic>
        <p:nvPicPr>
          <p:cNvPr id="135" name="Google Shape;135;g813c460612_0_0"/>
          <p:cNvPicPr preferRelativeResize="0"/>
          <p:nvPr/>
        </p:nvPicPr>
        <p:blipFill>
          <a:blip r:embed="rId3">
            <a:alphaModFix/>
          </a:blip>
          <a:stretch>
            <a:fillRect/>
          </a:stretch>
        </p:blipFill>
        <p:spPr>
          <a:xfrm>
            <a:off x="170051" y="1017800"/>
            <a:ext cx="4401948" cy="3401499"/>
          </a:xfrm>
          <a:prstGeom prst="rect">
            <a:avLst/>
          </a:prstGeom>
          <a:noFill/>
          <a:ln>
            <a:noFill/>
          </a:ln>
        </p:spPr>
      </p:pic>
      <p:sp>
        <p:nvSpPr>
          <p:cNvPr id="136" name="Google Shape;136;g813c460612_0_0"/>
          <p:cNvSpPr txBox="1"/>
          <p:nvPr>
            <p:ph idx="2" type="body"/>
          </p:nvPr>
        </p:nvSpPr>
        <p:spPr>
          <a:xfrm>
            <a:off x="4832400" y="410000"/>
            <a:ext cx="3999900" cy="244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De-linking controller and actuator</a:t>
            </a:r>
            <a:endParaRPr/>
          </a:p>
          <a:p>
            <a:pPr indent="-317500" lvl="0" marL="457200" rtl="0" algn="l">
              <a:spcBef>
                <a:spcPts val="0"/>
              </a:spcBef>
              <a:spcAft>
                <a:spcPts val="0"/>
              </a:spcAft>
              <a:buSzPts val="1400"/>
              <a:buChar char="●"/>
            </a:pPr>
            <a:r>
              <a:rPr lang="en"/>
              <a:t>Multi-controller support</a:t>
            </a:r>
            <a:endParaRPr/>
          </a:p>
          <a:p>
            <a:pPr indent="-317500" lvl="0" marL="457200" rtl="0" algn="l">
              <a:spcBef>
                <a:spcPts val="0"/>
              </a:spcBef>
              <a:spcAft>
                <a:spcPts val="0"/>
              </a:spcAft>
              <a:buSzPts val="1400"/>
              <a:buChar char="●"/>
            </a:pPr>
            <a:r>
              <a:rPr lang="en"/>
              <a:t>Platform Agnosticity</a:t>
            </a:r>
            <a:endParaRPr/>
          </a:p>
          <a:p>
            <a:pPr indent="-317500" lvl="0" marL="457200" rtl="0" algn="l">
              <a:spcBef>
                <a:spcPts val="0"/>
              </a:spcBef>
              <a:spcAft>
                <a:spcPts val="0"/>
              </a:spcAft>
              <a:buSzPts val="1400"/>
              <a:buChar char="●"/>
            </a:pPr>
            <a:r>
              <a:rPr lang="en"/>
              <a:t>Easy scalability</a:t>
            </a:r>
            <a:endParaRPr/>
          </a:p>
          <a:p>
            <a:pPr indent="-317500" lvl="0" marL="457200" rtl="0" algn="l">
              <a:spcBef>
                <a:spcPts val="0"/>
              </a:spcBef>
              <a:spcAft>
                <a:spcPts val="0"/>
              </a:spcAft>
              <a:buSzPts val="1400"/>
              <a:buChar char="●"/>
            </a:pPr>
            <a:r>
              <a:rPr lang="en"/>
              <a:t>Acts as a “boilerplate” with environments and controllers easily configurable</a:t>
            </a:r>
            <a:endParaRPr/>
          </a:p>
          <a:p>
            <a:pPr indent="-317500" lvl="0" marL="457200" rtl="0" algn="l">
              <a:spcBef>
                <a:spcPts val="0"/>
              </a:spcBef>
              <a:spcAft>
                <a:spcPts val="0"/>
              </a:spcAft>
              <a:buSzPts val="1400"/>
              <a:buChar char="●"/>
            </a:pPr>
            <a:r>
              <a:rPr lang="en"/>
              <a:t>Virtual Screen support for image-based processing on headless clusters</a:t>
            </a:r>
            <a:endParaRPr/>
          </a:p>
        </p:txBody>
      </p:sp>
      <p:pic>
        <p:nvPicPr>
          <p:cNvPr id="137" name="Google Shape;137;g813c460612_0_0"/>
          <p:cNvPicPr preferRelativeResize="0"/>
          <p:nvPr/>
        </p:nvPicPr>
        <p:blipFill>
          <a:blip r:embed="rId4">
            <a:alphaModFix/>
          </a:blip>
          <a:stretch>
            <a:fillRect/>
          </a:stretch>
        </p:blipFill>
        <p:spPr>
          <a:xfrm>
            <a:off x="5642412" y="2491375"/>
            <a:ext cx="2669982" cy="1985799"/>
          </a:xfrm>
          <a:prstGeom prst="rect">
            <a:avLst/>
          </a:prstGeom>
          <a:noFill/>
          <a:ln>
            <a:noFill/>
          </a:ln>
        </p:spPr>
      </p:pic>
      <p:sp>
        <p:nvSpPr>
          <p:cNvPr id="138" name="Google Shape;138;g813c460612_0_0"/>
          <p:cNvSpPr txBox="1"/>
          <p:nvPr/>
        </p:nvSpPr>
        <p:spPr>
          <a:xfrm>
            <a:off x="5214900" y="4419300"/>
            <a:ext cx="3525000" cy="51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Simple 3x3 Treasure Seeker training loss on a 8-docker distributed system trained by a DQN using Monte Carlo simulations</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7f08d7ac5b_5_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TORCS -1</a:t>
            </a:r>
            <a:endParaRPr/>
          </a:p>
        </p:txBody>
      </p:sp>
      <p:pic>
        <p:nvPicPr>
          <p:cNvPr id="144" name="Google Shape;144;g7f08d7ac5b_5_8" title="lol2">
            <a:hlinkClick r:id="rId3"/>
          </p:cNvPr>
          <p:cNvPicPr preferRelativeResize="0"/>
          <p:nvPr/>
        </p:nvPicPr>
        <p:blipFill>
          <a:blip r:embed="rId4">
            <a:alphaModFix/>
          </a:blip>
          <a:stretch>
            <a:fillRect/>
          </a:stretch>
        </p:blipFill>
        <p:spPr>
          <a:xfrm>
            <a:off x="2341525" y="101780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7f08d7b049_6_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TORCS - 2</a:t>
            </a:r>
            <a:endParaRPr/>
          </a:p>
        </p:txBody>
      </p:sp>
      <p:pic>
        <p:nvPicPr>
          <p:cNvPr id="150" name="Google Shape;150;g7f08d7b049_6_1" title="Torcs">
            <a:hlinkClick r:id="rId3"/>
          </p:cNvPr>
          <p:cNvPicPr preferRelativeResize="0"/>
          <p:nvPr/>
        </p:nvPicPr>
        <p:blipFill>
          <a:blip r:embed="rId4">
            <a:alphaModFix/>
          </a:blip>
          <a:stretch>
            <a:fillRect/>
          </a:stretch>
        </p:blipFill>
        <p:spPr>
          <a:xfrm>
            <a:off x="2286000" y="101780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7f08d7b049_7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7f08d7b049_7_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g7f08d7b049_7_0" title="Points scored"/>
          <p:cNvPicPr preferRelativeResize="0"/>
          <p:nvPr/>
        </p:nvPicPr>
        <p:blipFill>
          <a:blip r:embed="rId3">
            <a:alphaModFix/>
          </a:blip>
          <a:stretch>
            <a:fillRect/>
          </a:stretch>
        </p:blipFill>
        <p:spPr>
          <a:xfrm>
            <a:off x="311700" y="410000"/>
            <a:ext cx="7296876" cy="415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