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61"/>
  </p:notesMasterIdLst>
  <p:handoutMasterIdLst>
    <p:handoutMasterId r:id="rId62"/>
  </p:handoutMasterIdLst>
  <p:sldIdLst>
    <p:sldId id="256" r:id="rId2"/>
    <p:sldId id="1106" r:id="rId3"/>
    <p:sldId id="642" r:id="rId4"/>
    <p:sldId id="643" r:id="rId5"/>
    <p:sldId id="1102" r:id="rId6"/>
    <p:sldId id="1107" r:id="rId7"/>
    <p:sldId id="1100" r:id="rId8"/>
    <p:sldId id="1110" r:id="rId9"/>
    <p:sldId id="1103" r:id="rId10"/>
    <p:sldId id="1109" r:id="rId11"/>
    <p:sldId id="1111" r:id="rId12"/>
    <p:sldId id="555" r:id="rId13"/>
    <p:sldId id="1097" r:id="rId14"/>
    <p:sldId id="627" r:id="rId15"/>
    <p:sldId id="1098" r:id="rId16"/>
    <p:sldId id="636" r:id="rId17"/>
    <p:sldId id="635" r:id="rId18"/>
    <p:sldId id="637" r:id="rId19"/>
    <p:sldId id="628" r:id="rId20"/>
    <p:sldId id="629" r:id="rId21"/>
    <p:sldId id="360" r:id="rId22"/>
    <p:sldId id="357" r:id="rId23"/>
    <p:sldId id="647" r:id="rId24"/>
    <p:sldId id="646" r:id="rId25"/>
    <p:sldId id="1086" r:id="rId26"/>
    <p:sldId id="575" r:id="rId27"/>
    <p:sldId id="1093" r:id="rId28"/>
    <p:sldId id="1094" r:id="rId29"/>
    <p:sldId id="1088" r:id="rId30"/>
    <p:sldId id="535" r:id="rId31"/>
    <p:sldId id="536" r:id="rId32"/>
    <p:sldId id="537" r:id="rId33"/>
    <p:sldId id="538" r:id="rId34"/>
    <p:sldId id="540" r:id="rId35"/>
    <p:sldId id="579" r:id="rId36"/>
    <p:sldId id="580" r:id="rId37"/>
    <p:sldId id="733" r:id="rId38"/>
    <p:sldId id="734" r:id="rId39"/>
    <p:sldId id="644" r:id="rId40"/>
    <p:sldId id="596" r:id="rId41"/>
    <p:sldId id="585" r:id="rId42"/>
    <p:sldId id="708" r:id="rId43"/>
    <p:sldId id="691" r:id="rId44"/>
    <p:sldId id="693" r:id="rId45"/>
    <p:sldId id="694" r:id="rId46"/>
    <p:sldId id="695" r:id="rId47"/>
    <p:sldId id="696" r:id="rId48"/>
    <p:sldId id="697" r:id="rId49"/>
    <p:sldId id="698" r:id="rId50"/>
    <p:sldId id="699" r:id="rId51"/>
    <p:sldId id="700" r:id="rId52"/>
    <p:sldId id="701" r:id="rId53"/>
    <p:sldId id="716" r:id="rId54"/>
    <p:sldId id="702" r:id="rId55"/>
    <p:sldId id="703" r:id="rId56"/>
    <p:sldId id="704" r:id="rId57"/>
    <p:sldId id="706" r:id="rId58"/>
    <p:sldId id="707" r:id="rId59"/>
    <p:sldId id="692" r:id="rId60"/>
  </p:sldIdLst>
  <p:sldSz cx="9144000" cy="6858000" type="screen4x3"/>
  <p:notesSz cx="7010400" cy="9296400"/>
  <p:defaultTextStyle>
    <a:defPPr>
      <a:defRPr lang="en-US"/>
    </a:defPPr>
    <a:lvl1pPr algn="ctr" rtl="0" fontAlgn="base">
      <a:spcBef>
        <a:spcPct val="0"/>
      </a:spcBef>
      <a:spcAft>
        <a:spcPct val="0"/>
      </a:spcAft>
      <a:defRPr sz="3200" kern="1200">
        <a:solidFill>
          <a:schemeClr val="tx2"/>
        </a:solidFill>
        <a:latin typeface="Arial" charset="0"/>
        <a:ea typeface="+mn-ea"/>
        <a:cs typeface="+mn-cs"/>
      </a:defRPr>
    </a:lvl1pPr>
    <a:lvl2pPr marL="457200" algn="ctr" rtl="0" fontAlgn="base">
      <a:spcBef>
        <a:spcPct val="0"/>
      </a:spcBef>
      <a:spcAft>
        <a:spcPct val="0"/>
      </a:spcAft>
      <a:defRPr sz="3200" kern="1200">
        <a:solidFill>
          <a:schemeClr val="tx2"/>
        </a:solidFill>
        <a:latin typeface="Arial" charset="0"/>
        <a:ea typeface="+mn-ea"/>
        <a:cs typeface="+mn-cs"/>
      </a:defRPr>
    </a:lvl2pPr>
    <a:lvl3pPr marL="914400" algn="ctr" rtl="0" fontAlgn="base">
      <a:spcBef>
        <a:spcPct val="0"/>
      </a:spcBef>
      <a:spcAft>
        <a:spcPct val="0"/>
      </a:spcAft>
      <a:defRPr sz="3200" kern="1200">
        <a:solidFill>
          <a:schemeClr val="tx2"/>
        </a:solidFill>
        <a:latin typeface="Arial" charset="0"/>
        <a:ea typeface="+mn-ea"/>
        <a:cs typeface="+mn-cs"/>
      </a:defRPr>
    </a:lvl3pPr>
    <a:lvl4pPr marL="1371600" algn="ctr" rtl="0" fontAlgn="base">
      <a:spcBef>
        <a:spcPct val="0"/>
      </a:spcBef>
      <a:spcAft>
        <a:spcPct val="0"/>
      </a:spcAft>
      <a:defRPr sz="3200" kern="1200">
        <a:solidFill>
          <a:schemeClr val="tx2"/>
        </a:solidFill>
        <a:latin typeface="Arial" charset="0"/>
        <a:ea typeface="+mn-ea"/>
        <a:cs typeface="+mn-cs"/>
      </a:defRPr>
    </a:lvl4pPr>
    <a:lvl5pPr marL="1828800" algn="ctr" rtl="0" fontAlgn="base">
      <a:spcBef>
        <a:spcPct val="0"/>
      </a:spcBef>
      <a:spcAft>
        <a:spcPct val="0"/>
      </a:spcAft>
      <a:defRPr sz="3200" kern="1200">
        <a:solidFill>
          <a:schemeClr val="tx2"/>
        </a:solidFill>
        <a:latin typeface="Arial" charset="0"/>
        <a:ea typeface="+mn-ea"/>
        <a:cs typeface="+mn-cs"/>
      </a:defRPr>
    </a:lvl5pPr>
    <a:lvl6pPr marL="2286000" algn="l" defTabSz="914400" rtl="0" eaLnBrk="1" latinLnBrk="0" hangingPunct="1">
      <a:defRPr sz="3200" kern="1200">
        <a:solidFill>
          <a:schemeClr val="tx2"/>
        </a:solidFill>
        <a:latin typeface="Arial" charset="0"/>
        <a:ea typeface="+mn-ea"/>
        <a:cs typeface="+mn-cs"/>
      </a:defRPr>
    </a:lvl6pPr>
    <a:lvl7pPr marL="2743200" algn="l" defTabSz="914400" rtl="0" eaLnBrk="1" latinLnBrk="0" hangingPunct="1">
      <a:defRPr sz="3200" kern="1200">
        <a:solidFill>
          <a:schemeClr val="tx2"/>
        </a:solidFill>
        <a:latin typeface="Arial" charset="0"/>
        <a:ea typeface="+mn-ea"/>
        <a:cs typeface="+mn-cs"/>
      </a:defRPr>
    </a:lvl7pPr>
    <a:lvl8pPr marL="3200400" algn="l" defTabSz="914400" rtl="0" eaLnBrk="1" latinLnBrk="0" hangingPunct="1">
      <a:defRPr sz="3200" kern="1200">
        <a:solidFill>
          <a:schemeClr val="tx2"/>
        </a:solidFill>
        <a:latin typeface="Arial" charset="0"/>
        <a:ea typeface="+mn-ea"/>
        <a:cs typeface="+mn-cs"/>
      </a:defRPr>
    </a:lvl8pPr>
    <a:lvl9pPr marL="3657600" algn="l" defTabSz="914400" rtl="0" eaLnBrk="1" latinLnBrk="0" hangingPunct="1">
      <a:defRPr sz="3200" kern="1200">
        <a:solidFill>
          <a:schemeClr val="tx2"/>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00FF"/>
    <a:srgbClr val="FF66CC"/>
    <a:srgbClr val="FFFF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684" autoAdjust="0"/>
    <p:restoredTop sz="88859" autoAdjust="0"/>
  </p:normalViewPr>
  <p:slideViewPr>
    <p:cSldViewPr>
      <p:cViewPr varScale="1">
        <p:scale>
          <a:sx n="72" d="100"/>
          <a:sy n="72" d="100"/>
        </p:scale>
        <p:origin x="77" y="149"/>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40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EB4910-66AF-4515-A346-34AD4D962629}" type="doc">
      <dgm:prSet loTypeId="urn:microsoft.com/office/officeart/2005/8/layout/hierarchy2" loCatId="hierarchy" qsTypeId="urn:microsoft.com/office/officeart/2005/8/quickstyle/simple3" qsCatId="simple" csTypeId="urn:microsoft.com/office/officeart/2005/8/colors/accent1_1" csCatId="accent1" phldr="1"/>
      <dgm:spPr/>
      <dgm:t>
        <a:bodyPr/>
        <a:lstStyle/>
        <a:p>
          <a:endParaRPr lang="en-US"/>
        </a:p>
      </dgm:t>
    </dgm:pt>
    <dgm:pt modelId="{8B8EBB59-D0D5-4D92-A032-503CED01A3B7}">
      <dgm:prSet phldrT="[Text]"/>
      <dgm:spPr/>
      <dgm:t>
        <a:bodyPr/>
        <a:lstStyle/>
        <a:p>
          <a:r>
            <a:rPr lang="en-US" dirty="0"/>
            <a:t>Towers(3,a,b,c)</a:t>
          </a:r>
        </a:p>
      </dgm:t>
    </dgm:pt>
    <dgm:pt modelId="{DAA4534E-F6AB-4FA1-8930-6E5FD13CB008}" type="parTrans" cxnId="{73C58531-4B4C-43D0-B5AF-325A6AC6CD9F}">
      <dgm:prSet/>
      <dgm:spPr/>
      <dgm:t>
        <a:bodyPr/>
        <a:lstStyle/>
        <a:p>
          <a:endParaRPr lang="en-US"/>
        </a:p>
      </dgm:t>
    </dgm:pt>
    <dgm:pt modelId="{9CDBC0BA-68C5-4FC4-B23B-477FFED2AE94}" type="sibTrans" cxnId="{73C58531-4B4C-43D0-B5AF-325A6AC6CD9F}">
      <dgm:prSet/>
      <dgm:spPr/>
      <dgm:t>
        <a:bodyPr/>
        <a:lstStyle/>
        <a:p>
          <a:endParaRPr lang="en-US"/>
        </a:p>
      </dgm:t>
    </dgm:pt>
    <dgm:pt modelId="{6D372B1B-7D95-4CD7-8F56-69C89AF073F5}">
      <dgm:prSet phldrT="[Text]"/>
      <dgm:spPr/>
      <dgm:t>
        <a:bodyPr/>
        <a:lstStyle/>
        <a:p>
          <a:r>
            <a:rPr lang="en-US" dirty="0"/>
            <a:t>Towers(2,a,c,b)</a:t>
          </a:r>
        </a:p>
      </dgm:t>
    </dgm:pt>
    <dgm:pt modelId="{8AD30ABF-4BF8-4215-9AC7-F48C823E11B2}" type="parTrans" cxnId="{A1429470-B91D-4AE2-B362-C91E4DC37214}">
      <dgm:prSet/>
      <dgm:spPr/>
      <dgm:t>
        <a:bodyPr/>
        <a:lstStyle/>
        <a:p>
          <a:endParaRPr lang="en-US"/>
        </a:p>
      </dgm:t>
    </dgm:pt>
    <dgm:pt modelId="{3DFE2804-26D0-4E7B-9168-4080F0B1843C}" type="sibTrans" cxnId="{A1429470-B91D-4AE2-B362-C91E4DC37214}">
      <dgm:prSet/>
      <dgm:spPr/>
      <dgm:t>
        <a:bodyPr/>
        <a:lstStyle/>
        <a:p>
          <a:endParaRPr lang="en-US"/>
        </a:p>
      </dgm:t>
    </dgm:pt>
    <dgm:pt modelId="{FBE32869-2738-41E7-8929-6482A5BA6660}">
      <dgm:prSet phldrT="[Text]"/>
      <dgm:spPr/>
      <dgm:t>
        <a:bodyPr/>
        <a:lstStyle/>
        <a:p>
          <a:r>
            <a:rPr lang="en-US" dirty="0"/>
            <a:t>Move D=3 a to b</a:t>
          </a:r>
        </a:p>
      </dgm:t>
    </dgm:pt>
    <dgm:pt modelId="{48163B7A-9204-4C7B-91FE-5A7ACD6BAB95}" type="parTrans" cxnId="{6602C956-1F50-4B34-8E35-69A7A79AF734}">
      <dgm:prSet/>
      <dgm:spPr/>
      <dgm:t>
        <a:bodyPr/>
        <a:lstStyle/>
        <a:p>
          <a:endParaRPr lang="en-US"/>
        </a:p>
      </dgm:t>
    </dgm:pt>
    <dgm:pt modelId="{1E08BB52-52A0-46EE-8FDA-910FBFB95891}" type="sibTrans" cxnId="{6602C956-1F50-4B34-8E35-69A7A79AF734}">
      <dgm:prSet/>
      <dgm:spPr/>
      <dgm:t>
        <a:bodyPr/>
        <a:lstStyle/>
        <a:p>
          <a:endParaRPr lang="en-US"/>
        </a:p>
      </dgm:t>
    </dgm:pt>
    <dgm:pt modelId="{F52EAA1E-A170-42F8-AE86-542BF9F0F872}">
      <dgm:prSet phldrT="[Text]"/>
      <dgm:spPr/>
      <dgm:t>
        <a:bodyPr/>
        <a:lstStyle/>
        <a:p>
          <a:r>
            <a:rPr lang="en-US" dirty="0"/>
            <a:t>Towers(2,c,b,a)</a:t>
          </a:r>
        </a:p>
      </dgm:t>
    </dgm:pt>
    <dgm:pt modelId="{E38227AA-53CA-4A37-8514-B9C458B8CCED}" type="parTrans" cxnId="{EB4EB8A2-AE02-4A59-860E-80939D94EEC4}">
      <dgm:prSet/>
      <dgm:spPr/>
      <dgm:t>
        <a:bodyPr/>
        <a:lstStyle/>
        <a:p>
          <a:endParaRPr lang="en-US"/>
        </a:p>
      </dgm:t>
    </dgm:pt>
    <dgm:pt modelId="{949B0F1D-939A-463D-A74E-2182A2FE2F6A}" type="sibTrans" cxnId="{EB4EB8A2-AE02-4A59-860E-80939D94EEC4}">
      <dgm:prSet/>
      <dgm:spPr/>
      <dgm:t>
        <a:bodyPr/>
        <a:lstStyle/>
        <a:p>
          <a:endParaRPr lang="en-US"/>
        </a:p>
      </dgm:t>
    </dgm:pt>
    <dgm:pt modelId="{D21A554A-2734-4E3D-B0B7-4960F8C25261}">
      <dgm:prSet phldrT="[Text]"/>
      <dgm:spPr/>
      <dgm:t>
        <a:bodyPr/>
        <a:lstStyle/>
        <a:p>
          <a:r>
            <a:rPr lang="en-US" dirty="0"/>
            <a:t>Towers(1,a,b,c)</a:t>
          </a:r>
        </a:p>
      </dgm:t>
    </dgm:pt>
    <dgm:pt modelId="{818385B1-AA3C-4D14-B5B5-0C75CB24FC77}" type="parTrans" cxnId="{EBA6B04D-D178-4146-AB49-E7CD2C0CF78B}">
      <dgm:prSet/>
      <dgm:spPr/>
      <dgm:t>
        <a:bodyPr/>
        <a:lstStyle/>
        <a:p>
          <a:endParaRPr lang="en-US"/>
        </a:p>
      </dgm:t>
    </dgm:pt>
    <dgm:pt modelId="{316FF65C-F842-4352-8C20-7265530EE11F}" type="sibTrans" cxnId="{EBA6B04D-D178-4146-AB49-E7CD2C0CF78B}">
      <dgm:prSet/>
      <dgm:spPr/>
      <dgm:t>
        <a:bodyPr/>
        <a:lstStyle/>
        <a:p>
          <a:endParaRPr lang="en-US"/>
        </a:p>
      </dgm:t>
    </dgm:pt>
    <dgm:pt modelId="{ED549076-44A2-462F-9766-135D6F03AB28}">
      <dgm:prSet phldrT="[Text]"/>
      <dgm:spPr/>
      <dgm:t>
        <a:bodyPr/>
        <a:lstStyle/>
        <a:p>
          <a:r>
            <a:rPr lang="en-US" dirty="0"/>
            <a:t>Towers(1,c,a,b)</a:t>
          </a:r>
        </a:p>
      </dgm:t>
    </dgm:pt>
    <dgm:pt modelId="{D7774A4E-D04E-4485-B24D-711A0679A7BC}" type="parTrans" cxnId="{6A29991E-4F09-4AAD-9434-05FB7ACE9570}">
      <dgm:prSet/>
      <dgm:spPr/>
      <dgm:t>
        <a:bodyPr/>
        <a:lstStyle/>
        <a:p>
          <a:endParaRPr lang="en-US"/>
        </a:p>
      </dgm:t>
    </dgm:pt>
    <dgm:pt modelId="{10FAF84C-8B12-4F83-8FB7-D07F12B03F6E}" type="sibTrans" cxnId="{6A29991E-4F09-4AAD-9434-05FB7ACE9570}">
      <dgm:prSet/>
      <dgm:spPr/>
      <dgm:t>
        <a:bodyPr/>
        <a:lstStyle/>
        <a:p>
          <a:endParaRPr lang="en-US"/>
        </a:p>
      </dgm:t>
    </dgm:pt>
    <dgm:pt modelId="{76B28228-257E-4AC0-9D06-DDE2EA124909}">
      <dgm:prSet phldrT="[Text]"/>
      <dgm:spPr/>
      <dgm:t>
        <a:bodyPr/>
        <a:lstStyle/>
        <a:p>
          <a:r>
            <a:rPr lang="en-US" dirty="0"/>
            <a:t>Move D=2 a to c</a:t>
          </a:r>
        </a:p>
      </dgm:t>
    </dgm:pt>
    <dgm:pt modelId="{AFFA0F3C-D16B-4BDC-9385-750F2C230185}" type="parTrans" cxnId="{C3851F5C-9B91-4AD1-BCC6-121A8ABEA506}">
      <dgm:prSet/>
      <dgm:spPr/>
      <dgm:t>
        <a:bodyPr/>
        <a:lstStyle/>
        <a:p>
          <a:endParaRPr lang="en-US"/>
        </a:p>
      </dgm:t>
    </dgm:pt>
    <dgm:pt modelId="{F5D65264-40BD-4D45-AF25-64DF0B4FFE9A}" type="sibTrans" cxnId="{C3851F5C-9B91-4AD1-BCC6-121A8ABEA506}">
      <dgm:prSet/>
      <dgm:spPr/>
      <dgm:t>
        <a:bodyPr/>
        <a:lstStyle/>
        <a:p>
          <a:endParaRPr lang="en-US"/>
        </a:p>
      </dgm:t>
    </dgm:pt>
    <dgm:pt modelId="{BCC3563C-AA2C-47EC-A8CD-C328C3558016}">
      <dgm:prSet phldrT="[Text]"/>
      <dgm:spPr/>
      <dgm:t>
        <a:bodyPr/>
        <a:lstStyle/>
        <a:p>
          <a:r>
            <a:rPr lang="en-US" dirty="0"/>
            <a:t>Towers(1,b,c,a)</a:t>
          </a:r>
        </a:p>
      </dgm:t>
    </dgm:pt>
    <dgm:pt modelId="{45F0BD6A-7D0F-4E49-B5BB-747111AD6AB7}" type="parTrans" cxnId="{A534E025-87F4-4C03-A6AC-F0CCD58BEADE}">
      <dgm:prSet/>
      <dgm:spPr/>
      <dgm:t>
        <a:bodyPr/>
        <a:lstStyle/>
        <a:p>
          <a:endParaRPr lang="en-US"/>
        </a:p>
      </dgm:t>
    </dgm:pt>
    <dgm:pt modelId="{81A701D4-DFEA-4439-9FC9-2B79CBEFCEB0}" type="sibTrans" cxnId="{A534E025-87F4-4C03-A6AC-F0CCD58BEADE}">
      <dgm:prSet/>
      <dgm:spPr/>
      <dgm:t>
        <a:bodyPr/>
        <a:lstStyle/>
        <a:p>
          <a:endParaRPr lang="en-US"/>
        </a:p>
      </dgm:t>
    </dgm:pt>
    <dgm:pt modelId="{2C03C3F3-9F4D-4E4F-A8B2-E52AC876902D}">
      <dgm:prSet phldrT="[Text]"/>
      <dgm:spPr/>
      <dgm:t>
        <a:bodyPr/>
        <a:lstStyle/>
        <a:p>
          <a:r>
            <a:rPr lang="en-US" dirty="0"/>
            <a:t>Move D=2 c to b</a:t>
          </a:r>
        </a:p>
      </dgm:t>
    </dgm:pt>
    <dgm:pt modelId="{8E3E7817-4A14-40DE-B25C-542F879559CE}" type="parTrans" cxnId="{E840F966-E0DF-41C7-AD8D-A6E33DD70E8D}">
      <dgm:prSet/>
      <dgm:spPr/>
      <dgm:t>
        <a:bodyPr/>
        <a:lstStyle/>
        <a:p>
          <a:endParaRPr lang="en-US"/>
        </a:p>
      </dgm:t>
    </dgm:pt>
    <dgm:pt modelId="{3E8C9DD4-474D-4699-9305-8CB0E09FA283}" type="sibTrans" cxnId="{E840F966-E0DF-41C7-AD8D-A6E33DD70E8D}">
      <dgm:prSet/>
      <dgm:spPr/>
      <dgm:t>
        <a:bodyPr/>
        <a:lstStyle/>
        <a:p>
          <a:endParaRPr lang="en-US"/>
        </a:p>
      </dgm:t>
    </dgm:pt>
    <dgm:pt modelId="{C35F00BD-1330-4606-811D-BD4A39DFD4D3}">
      <dgm:prSet phldrT="[Text]"/>
      <dgm:spPr/>
      <dgm:t>
        <a:bodyPr/>
        <a:lstStyle/>
        <a:p>
          <a:r>
            <a:rPr lang="en-US" dirty="0"/>
            <a:t>Towers(1,a,b,c)</a:t>
          </a:r>
        </a:p>
      </dgm:t>
    </dgm:pt>
    <dgm:pt modelId="{818F2518-EADB-4BC6-BE2A-3DA96C5FCDCE}" type="parTrans" cxnId="{5C54694E-F096-44E4-9D36-E3844A8C16D1}">
      <dgm:prSet/>
      <dgm:spPr/>
      <dgm:t>
        <a:bodyPr/>
        <a:lstStyle/>
        <a:p>
          <a:endParaRPr lang="en-US"/>
        </a:p>
      </dgm:t>
    </dgm:pt>
    <dgm:pt modelId="{70AA9AF8-DBCF-4A1D-BDAB-7F82C507DA3D}" type="sibTrans" cxnId="{5C54694E-F096-44E4-9D36-E3844A8C16D1}">
      <dgm:prSet/>
      <dgm:spPr/>
      <dgm:t>
        <a:bodyPr/>
        <a:lstStyle/>
        <a:p>
          <a:endParaRPr lang="en-US"/>
        </a:p>
      </dgm:t>
    </dgm:pt>
    <dgm:pt modelId="{1B029D80-55B8-40B4-BAB4-1A1EBBE2338D}">
      <dgm:prSet phldrT="[Text]"/>
      <dgm:spPr/>
      <dgm:t>
        <a:bodyPr/>
        <a:lstStyle/>
        <a:p>
          <a:r>
            <a:rPr lang="en-US" dirty="0"/>
            <a:t>Move D=1 a to b</a:t>
          </a:r>
        </a:p>
      </dgm:t>
    </dgm:pt>
    <dgm:pt modelId="{A1A534B5-49B9-4162-A8FE-184642875039}" type="parTrans" cxnId="{DF9A4A24-A165-4313-81CE-749A7CE32F11}">
      <dgm:prSet/>
      <dgm:spPr/>
      <dgm:t>
        <a:bodyPr/>
        <a:lstStyle/>
        <a:p>
          <a:endParaRPr lang="en-US"/>
        </a:p>
      </dgm:t>
    </dgm:pt>
    <dgm:pt modelId="{BBB9EA52-DCAD-4665-9941-DC6EAB5787FA}" type="sibTrans" cxnId="{DF9A4A24-A165-4313-81CE-749A7CE32F11}">
      <dgm:prSet/>
      <dgm:spPr/>
      <dgm:t>
        <a:bodyPr/>
        <a:lstStyle/>
        <a:p>
          <a:endParaRPr lang="en-US"/>
        </a:p>
      </dgm:t>
    </dgm:pt>
    <dgm:pt modelId="{1368DDD9-DF4D-4CEE-87CB-5724B4BA4364}">
      <dgm:prSet phldrT="[Text]"/>
      <dgm:spPr/>
      <dgm:t>
        <a:bodyPr/>
        <a:lstStyle/>
        <a:p>
          <a:r>
            <a:rPr lang="en-US" dirty="0"/>
            <a:t>Move D=1 b to c</a:t>
          </a:r>
        </a:p>
      </dgm:t>
    </dgm:pt>
    <dgm:pt modelId="{357EA116-CADA-45DC-8237-31F6E97DB35B}" type="parTrans" cxnId="{8FD75B36-AF68-4C74-8DB3-EEDA546431DF}">
      <dgm:prSet/>
      <dgm:spPr/>
      <dgm:t>
        <a:bodyPr/>
        <a:lstStyle/>
        <a:p>
          <a:endParaRPr lang="en-US"/>
        </a:p>
      </dgm:t>
    </dgm:pt>
    <dgm:pt modelId="{78375AB5-CA40-4ED8-B270-2DA0EED76E4C}" type="sibTrans" cxnId="{8FD75B36-AF68-4C74-8DB3-EEDA546431DF}">
      <dgm:prSet/>
      <dgm:spPr/>
      <dgm:t>
        <a:bodyPr/>
        <a:lstStyle/>
        <a:p>
          <a:endParaRPr lang="en-US"/>
        </a:p>
      </dgm:t>
    </dgm:pt>
    <dgm:pt modelId="{9F54EDBB-BDFF-4F57-B1D7-E75357AFB3CF}">
      <dgm:prSet phldrT="[Text]"/>
      <dgm:spPr/>
      <dgm:t>
        <a:bodyPr/>
        <a:lstStyle/>
        <a:p>
          <a:r>
            <a:rPr lang="en-US" dirty="0"/>
            <a:t>Move D=1 c to a</a:t>
          </a:r>
        </a:p>
      </dgm:t>
    </dgm:pt>
    <dgm:pt modelId="{52AFC50B-746A-4D65-A2B9-C6791D604E15}" type="parTrans" cxnId="{CD74FC42-BE40-47AF-B5F1-D7F8A81C72BE}">
      <dgm:prSet/>
      <dgm:spPr/>
      <dgm:t>
        <a:bodyPr/>
        <a:lstStyle/>
        <a:p>
          <a:endParaRPr lang="en-US"/>
        </a:p>
      </dgm:t>
    </dgm:pt>
    <dgm:pt modelId="{FD53DAC5-CE8D-4442-A925-4AC3B6332D39}" type="sibTrans" cxnId="{CD74FC42-BE40-47AF-B5F1-D7F8A81C72BE}">
      <dgm:prSet/>
      <dgm:spPr/>
      <dgm:t>
        <a:bodyPr/>
        <a:lstStyle/>
        <a:p>
          <a:endParaRPr lang="en-US"/>
        </a:p>
      </dgm:t>
    </dgm:pt>
    <dgm:pt modelId="{A9B0E15A-2234-418C-B0D5-FD9076845F03}">
      <dgm:prSet phldrT="[Text]"/>
      <dgm:spPr/>
      <dgm:t>
        <a:bodyPr/>
        <a:lstStyle/>
        <a:p>
          <a:r>
            <a:rPr lang="en-US" dirty="0"/>
            <a:t>Move D=1 a to b</a:t>
          </a:r>
        </a:p>
      </dgm:t>
    </dgm:pt>
    <dgm:pt modelId="{8BB51A25-DAB5-433D-B6FF-3E5C95BA0C86}" type="parTrans" cxnId="{BA6F3586-94A0-4169-A294-A20E7947749D}">
      <dgm:prSet/>
      <dgm:spPr/>
      <dgm:t>
        <a:bodyPr/>
        <a:lstStyle/>
        <a:p>
          <a:endParaRPr lang="en-US"/>
        </a:p>
      </dgm:t>
    </dgm:pt>
    <dgm:pt modelId="{8EE01561-4C8D-4E70-AE27-0349FC5D9632}" type="sibTrans" cxnId="{BA6F3586-94A0-4169-A294-A20E7947749D}">
      <dgm:prSet/>
      <dgm:spPr/>
      <dgm:t>
        <a:bodyPr/>
        <a:lstStyle/>
        <a:p>
          <a:endParaRPr lang="en-US"/>
        </a:p>
      </dgm:t>
    </dgm:pt>
    <dgm:pt modelId="{5DDC5976-4D7A-43F7-B140-9EF039A2A179}" type="pres">
      <dgm:prSet presAssocID="{A6EB4910-66AF-4515-A346-34AD4D962629}" presName="diagram" presStyleCnt="0">
        <dgm:presLayoutVars>
          <dgm:chPref val="1"/>
          <dgm:dir/>
          <dgm:animOne val="branch"/>
          <dgm:animLvl val="lvl"/>
          <dgm:resizeHandles val="exact"/>
        </dgm:presLayoutVars>
      </dgm:prSet>
      <dgm:spPr/>
    </dgm:pt>
    <dgm:pt modelId="{94CE3EDC-EDD4-4178-B384-8484CF164376}" type="pres">
      <dgm:prSet presAssocID="{8B8EBB59-D0D5-4D92-A032-503CED01A3B7}" presName="root1" presStyleCnt="0"/>
      <dgm:spPr/>
    </dgm:pt>
    <dgm:pt modelId="{DA42A75D-339D-473F-A396-59FA05F42121}" type="pres">
      <dgm:prSet presAssocID="{8B8EBB59-D0D5-4D92-A032-503CED01A3B7}" presName="LevelOneTextNode" presStyleLbl="node0" presStyleIdx="0" presStyleCnt="1">
        <dgm:presLayoutVars>
          <dgm:chPref val="3"/>
        </dgm:presLayoutVars>
      </dgm:prSet>
      <dgm:spPr/>
    </dgm:pt>
    <dgm:pt modelId="{78D2ABF6-8D46-4BC6-9310-F0E7AD71ECD0}" type="pres">
      <dgm:prSet presAssocID="{8B8EBB59-D0D5-4D92-A032-503CED01A3B7}" presName="level2hierChild" presStyleCnt="0"/>
      <dgm:spPr/>
    </dgm:pt>
    <dgm:pt modelId="{A3BE1395-6E31-4BA5-9411-D15A7DDCDC28}" type="pres">
      <dgm:prSet presAssocID="{8AD30ABF-4BF8-4215-9AC7-F48C823E11B2}" presName="conn2-1" presStyleLbl="parChTrans1D2" presStyleIdx="0" presStyleCnt="3"/>
      <dgm:spPr/>
    </dgm:pt>
    <dgm:pt modelId="{06698571-D909-4BD5-B71D-3CFF6CC3E984}" type="pres">
      <dgm:prSet presAssocID="{8AD30ABF-4BF8-4215-9AC7-F48C823E11B2}" presName="connTx" presStyleLbl="parChTrans1D2" presStyleIdx="0" presStyleCnt="3"/>
      <dgm:spPr/>
    </dgm:pt>
    <dgm:pt modelId="{768BDFFA-5822-4E5A-83F7-A7171148D087}" type="pres">
      <dgm:prSet presAssocID="{6D372B1B-7D95-4CD7-8F56-69C89AF073F5}" presName="root2" presStyleCnt="0"/>
      <dgm:spPr/>
    </dgm:pt>
    <dgm:pt modelId="{E2F18B1A-9402-415C-9553-F8C166D17468}" type="pres">
      <dgm:prSet presAssocID="{6D372B1B-7D95-4CD7-8F56-69C89AF073F5}" presName="LevelTwoTextNode" presStyleLbl="node2" presStyleIdx="0" presStyleCnt="3" custScaleX="135181">
        <dgm:presLayoutVars>
          <dgm:chPref val="3"/>
        </dgm:presLayoutVars>
      </dgm:prSet>
      <dgm:spPr/>
    </dgm:pt>
    <dgm:pt modelId="{10A79180-351F-45C6-8C6E-E6C059904164}" type="pres">
      <dgm:prSet presAssocID="{6D372B1B-7D95-4CD7-8F56-69C89AF073F5}" presName="level3hierChild" presStyleCnt="0"/>
      <dgm:spPr/>
    </dgm:pt>
    <dgm:pt modelId="{2B8D3758-7794-4208-A3B3-60B8CBA586F5}" type="pres">
      <dgm:prSet presAssocID="{818385B1-AA3C-4D14-B5B5-0C75CB24FC77}" presName="conn2-1" presStyleLbl="parChTrans1D3" presStyleIdx="0" presStyleCnt="6"/>
      <dgm:spPr/>
    </dgm:pt>
    <dgm:pt modelId="{46368110-E2F0-4F0A-AF18-38E8945E5779}" type="pres">
      <dgm:prSet presAssocID="{818385B1-AA3C-4D14-B5B5-0C75CB24FC77}" presName="connTx" presStyleLbl="parChTrans1D3" presStyleIdx="0" presStyleCnt="6"/>
      <dgm:spPr/>
    </dgm:pt>
    <dgm:pt modelId="{CA530E16-5E46-47C8-AF9C-582271A1CC03}" type="pres">
      <dgm:prSet presAssocID="{D21A554A-2734-4E3D-B0B7-4960F8C25261}" presName="root2" presStyleCnt="0"/>
      <dgm:spPr/>
    </dgm:pt>
    <dgm:pt modelId="{CCBA615C-28A0-4A39-AA88-01698C4CA1C1}" type="pres">
      <dgm:prSet presAssocID="{D21A554A-2734-4E3D-B0B7-4960F8C25261}" presName="LevelTwoTextNode" presStyleLbl="node3" presStyleIdx="0" presStyleCnt="6" custScaleX="135181">
        <dgm:presLayoutVars>
          <dgm:chPref val="3"/>
        </dgm:presLayoutVars>
      </dgm:prSet>
      <dgm:spPr/>
    </dgm:pt>
    <dgm:pt modelId="{A1A769F2-7AF2-4AE4-BF04-C5B486074DBA}" type="pres">
      <dgm:prSet presAssocID="{D21A554A-2734-4E3D-B0B7-4960F8C25261}" presName="level3hierChild" presStyleCnt="0"/>
      <dgm:spPr/>
    </dgm:pt>
    <dgm:pt modelId="{908C8F81-C949-496F-9D56-6A21AB7A648F}" type="pres">
      <dgm:prSet presAssocID="{A1A534B5-49B9-4162-A8FE-184642875039}" presName="conn2-1" presStyleLbl="parChTrans1D4" presStyleIdx="0" presStyleCnt="4"/>
      <dgm:spPr/>
    </dgm:pt>
    <dgm:pt modelId="{7ACF2147-C42B-46EC-A162-3AE2A61BDFE1}" type="pres">
      <dgm:prSet presAssocID="{A1A534B5-49B9-4162-A8FE-184642875039}" presName="connTx" presStyleLbl="parChTrans1D4" presStyleIdx="0" presStyleCnt="4"/>
      <dgm:spPr/>
    </dgm:pt>
    <dgm:pt modelId="{B9321025-D10C-434D-87C2-A2AAF859EF78}" type="pres">
      <dgm:prSet presAssocID="{1B029D80-55B8-40B4-BAB4-1A1EBBE2338D}" presName="root2" presStyleCnt="0"/>
      <dgm:spPr/>
    </dgm:pt>
    <dgm:pt modelId="{8EC965D0-6F67-4DC6-BFF3-A9ABB70917BE}" type="pres">
      <dgm:prSet presAssocID="{1B029D80-55B8-40B4-BAB4-1A1EBBE2338D}" presName="LevelTwoTextNode" presStyleLbl="node4" presStyleIdx="0" presStyleCnt="4" custScaleX="155924">
        <dgm:presLayoutVars>
          <dgm:chPref val="3"/>
        </dgm:presLayoutVars>
      </dgm:prSet>
      <dgm:spPr/>
    </dgm:pt>
    <dgm:pt modelId="{261D162D-CADC-4FEE-A74E-61C006948308}" type="pres">
      <dgm:prSet presAssocID="{1B029D80-55B8-40B4-BAB4-1A1EBBE2338D}" presName="level3hierChild" presStyleCnt="0"/>
      <dgm:spPr/>
    </dgm:pt>
    <dgm:pt modelId="{DC4158C5-1EBB-40FF-9126-E09F052FC4AC}" type="pres">
      <dgm:prSet presAssocID="{AFFA0F3C-D16B-4BDC-9385-750F2C230185}" presName="conn2-1" presStyleLbl="parChTrans1D3" presStyleIdx="1" presStyleCnt="6"/>
      <dgm:spPr/>
    </dgm:pt>
    <dgm:pt modelId="{3FD3F882-E627-48BD-BC19-5FA6DF590CA6}" type="pres">
      <dgm:prSet presAssocID="{AFFA0F3C-D16B-4BDC-9385-750F2C230185}" presName="connTx" presStyleLbl="parChTrans1D3" presStyleIdx="1" presStyleCnt="6"/>
      <dgm:spPr/>
    </dgm:pt>
    <dgm:pt modelId="{EBA20020-B3CF-4501-A721-E59D21F1412A}" type="pres">
      <dgm:prSet presAssocID="{76B28228-257E-4AC0-9D06-DDE2EA124909}" presName="root2" presStyleCnt="0"/>
      <dgm:spPr/>
    </dgm:pt>
    <dgm:pt modelId="{813AB9C6-7559-4119-8575-B58D7BCCF4D7}" type="pres">
      <dgm:prSet presAssocID="{76B28228-257E-4AC0-9D06-DDE2EA124909}" presName="LevelTwoTextNode" presStyleLbl="node3" presStyleIdx="1" presStyleCnt="6" custScaleX="135181">
        <dgm:presLayoutVars>
          <dgm:chPref val="3"/>
        </dgm:presLayoutVars>
      </dgm:prSet>
      <dgm:spPr/>
    </dgm:pt>
    <dgm:pt modelId="{8C6DBAC7-9456-45F8-A76B-D482DDC03720}" type="pres">
      <dgm:prSet presAssocID="{76B28228-257E-4AC0-9D06-DDE2EA124909}" presName="level3hierChild" presStyleCnt="0"/>
      <dgm:spPr/>
    </dgm:pt>
    <dgm:pt modelId="{6EEA3122-D6CD-4F75-8FC8-6203E8F3D833}" type="pres">
      <dgm:prSet presAssocID="{45F0BD6A-7D0F-4E49-B5BB-747111AD6AB7}" presName="conn2-1" presStyleLbl="parChTrans1D3" presStyleIdx="2" presStyleCnt="6"/>
      <dgm:spPr/>
    </dgm:pt>
    <dgm:pt modelId="{2C22205D-F7F5-4B46-AB43-F9B8C52E786C}" type="pres">
      <dgm:prSet presAssocID="{45F0BD6A-7D0F-4E49-B5BB-747111AD6AB7}" presName="connTx" presStyleLbl="parChTrans1D3" presStyleIdx="2" presStyleCnt="6"/>
      <dgm:spPr/>
    </dgm:pt>
    <dgm:pt modelId="{DDCE911E-1219-4D0C-A0F8-1FCC416355A6}" type="pres">
      <dgm:prSet presAssocID="{BCC3563C-AA2C-47EC-A8CD-C328C3558016}" presName="root2" presStyleCnt="0"/>
      <dgm:spPr/>
    </dgm:pt>
    <dgm:pt modelId="{9A33B33A-0F33-4D3A-A756-6B5A2442B605}" type="pres">
      <dgm:prSet presAssocID="{BCC3563C-AA2C-47EC-A8CD-C328C3558016}" presName="LevelTwoTextNode" presStyleLbl="node3" presStyleIdx="2" presStyleCnt="6" custScaleX="135181">
        <dgm:presLayoutVars>
          <dgm:chPref val="3"/>
        </dgm:presLayoutVars>
      </dgm:prSet>
      <dgm:spPr/>
    </dgm:pt>
    <dgm:pt modelId="{DB48FD65-A63C-495D-9358-78F7B5717688}" type="pres">
      <dgm:prSet presAssocID="{BCC3563C-AA2C-47EC-A8CD-C328C3558016}" presName="level3hierChild" presStyleCnt="0"/>
      <dgm:spPr/>
    </dgm:pt>
    <dgm:pt modelId="{029F3C10-0A9E-4204-8FD9-8DE7DFC8835F}" type="pres">
      <dgm:prSet presAssocID="{357EA116-CADA-45DC-8237-31F6E97DB35B}" presName="conn2-1" presStyleLbl="parChTrans1D4" presStyleIdx="1" presStyleCnt="4"/>
      <dgm:spPr/>
    </dgm:pt>
    <dgm:pt modelId="{D93749B1-C927-4C73-9F58-A9BD3D47BE2F}" type="pres">
      <dgm:prSet presAssocID="{357EA116-CADA-45DC-8237-31F6E97DB35B}" presName="connTx" presStyleLbl="parChTrans1D4" presStyleIdx="1" presStyleCnt="4"/>
      <dgm:spPr/>
    </dgm:pt>
    <dgm:pt modelId="{3EB9C606-D473-430F-904C-DF7C33665EEB}" type="pres">
      <dgm:prSet presAssocID="{1368DDD9-DF4D-4CEE-87CB-5724B4BA4364}" presName="root2" presStyleCnt="0"/>
      <dgm:spPr/>
    </dgm:pt>
    <dgm:pt modelId="{42AF57CD-4091-4380-A083-C173DEAA9BCD}" type="pres">
      <dgm:prSet presAssocID="{1368DDD9-DF4D-4CEE-87CB-5724B4BA4364}" presName="LevelTwoTextNode" presStyleLbl="node4" presStyleIdx="1" presStyleCnt="4" custScaleX="155924">
        <dgm:presLayoutVars>
          <dgm:chPref val="3"/>
        </dgm:presLayoutVars>
      </dgm:prSet>
      <dgm:spPr/>
    </dgm:pt>
    <dgm:pt modelId="{0DABF234-1752-462C-ABB0-6A11AE9714B0}" type="pres">
      <dgm:prSet presAssocID="{1368DDD9-DF4D-4CEE-87CB-5724B4BA4364}" presName="level3hierChild" presStyleCnt="0"/>
      <dgm:spPr/>
    </dgm:pt>
    <dgm:pt modelId="{9C381BC8-A907-44FF-B824-9FCD16F00096}" type="pres">
      <dgm:prSet presAssocID="{48163B7A-9204-4C7B-91FE-5A7ACD6BAB95}" presName="conn2-1" presStyleLbl="parChTrans1D2" presStyleIdx="1" presStyleCnt="3"/>
      <dgm:spPr/>
    </dgm:pt>
    <dgm:pt modelId="{34E5A5D4-BD15-4699-9993-D76252DCD8F8}" type="pres">
      <dgm:prSet presAssocID="{48163B7A-9204-4C7B-91FE-5A7ACD6BAB95}" presName="connTx" presStyleLbl="parChTrans1D2" presStyleIdx="1" presStyleCnt="3"/>
      <dgm:spPr/>
    </dgm:pt>
    <dgm:pt modelId="{0B6D50E3-50C5-4B46-9825-0607EAEC07AC}" type="pres">
      <dgm:prSet presAssocID="{FBE32869-2738-41E7-8929-6482A5BA6660}" presName="root2" presStyleCnt="0"/>
      <dgm:spPr/>
    </dgm:pt>
    <dgm:pt modelId="{E3A0465D-C496-4E8B-8D95-7D410BC86A6A}" type="pres">
      <dgm:prSet presAssocID="{FBE32869-2738-41E7-8929-6482A5BA6660}" presName="LevelTwoTextNode" presStyleLbl="node2" presStyleIdx="1" presStyleCnt="3" custScaleX="135181" custLinFactNeighborX="-7288" custLinFactNeighborY="49794">
        <dgm:presLayoutVars>
          <dgm:chPref val="3"/>
        </dgm:presLayoutVars>
      </dgm:prSet>
      <dgm:spPr/>
    </dgm:pt>
    <dgm:pt modelId="{A14A672F-2A71-4BCE-BDA6-15E103483A91}" type="pres">
      <dgm:prSet presAssocID="{FBE32869-2738-41E7-8929-6482A5BA6660}" presName="level3hierChild" presStyleCnt="0"/>
      <dgm:spPr/>
    </dgm:pt>
    <dgm:pt modelId="{809F20C9-8855-4ACD-8CF1-ED7D63268411}" type="pres">
      <dgm:prSet presAssocID="{E38227AA-53CA-4A37-8514-B9C458B8CCED}" presName="conn2-1" presStyleLbl="parChTrans1D2" presStyleIdx="2" presStyleCnt="3"/>
      <dgm:spPr/>
    </dgm:pt>
    <dgm:pt modelId="{7D930A76-DFFD-42C4-9B7D-8F887CA6DBF5}" type="pres">
      <dgm:prSet presAssocID="{E38227AA-53CA-4A37-8514-B9C458B8CCED}" presName="connTx" presStyleLbl="parChTrans1D2" presStyleIdx="2" presStyleCnt="3"/>
      <dgm:spPr/>
    </dgm:pt>
    <dgm:pt modelId="{5DDCC58C-51C3-4D38-BE05-757E3B72EE15}" type="pres">
      <dgm:prSet presAssocID="{F52EAA1E-A170-42F8-AE86-542BF9F0F872}" presName="root2" presStyleCnt="0"/>
      <dgm:spPr/>
    </dgm:pt>
    <dgm:pt modelId="{31DB775A-BF9B-40AB-9833-35B484C39679}" type="pres">
      <dgm:prSet presAssocID="{F52EAA1E-A170-42F8-AE86-542BF9F0F872}" presName="LevelTwoTextNode" presStyleLbl="node2" presStyleIdx="2" presStyleCnt="3" custScaleX="135181">
        <dgm:presLayoutVars>
          <dgm:chPref val="3"/>
        </dgm:presLayoutVars>
      </dgm:prSet>
      <dgm:spPr/>
    </dgm:pt>
    <dgm:pt modelId="{5AD923E8-E55F-4210-B6F3-CC40C5BB8354}" type="pres">
      <dgm:prSet presAssocID="{F52EAA1E-A170-42F8-AE86-542BF9F0F872}" presName="level3hierChild" presStyleCnt="0"/>
      <dgm:spPr/>
    </dgm:pt>
    <dgm:pt modelId="{62B0919C-8762-4D2B-AD12-95AED9AAB012}" type="pres">
      <dgm:prSet presAssocID="{D7774A4E-D04E-4485-B24D-711A0679A7BC}" presName="conn2-1" presStyleLbl="parChTrans1D3" presStyleIdx="3" presStyleCnt="6"/>
      <dgm:spPr/>
    </dgm:pt>
    <dgm:pt modelId="{B97E8541-EA57-4B95-BD85-1D08ED0B38AE}" type="pres">
      <dgm:prSet presAssocID="{D7774A4E-D04E-4485-B24D-711A0679A7BC}" presName="connTx" presStyleLbl="parChTrans1D3" presStyleIdx="3" presStyleCnt="6"/>
      <dgm:spPr/>
    </dgm:pt>
    <dgm:pt modelId="{50A33FEB-AC82-4D79-9537-D896F89B2C68}" type="pres">
      <dgm:prSet presAssocID="{ED549076-44A2-462F-9766-135D6F03AB28}" presName="root2" presStyleCnt="0"/>
      <dgm:spPr/>
    </dgm:pt>
    <dgm:pt modelId="{02EA4655-5E81-4904-BDAE-E3F7216A45E6}" type="pres">
      <dgm:prSet presAssocID="{ED549076-44A2-462F-9766-135D6F03AB28}" presName="LevelTwoTextNode" presStyleLbl="node3" presStyleIdx="3" presStyleCnt="6" custScaleX="135181">
        <dgm:presLayoutVars>
          <dgm:chPref val="3"/>
        </dgm:presLayoutVars>
      </dgm:prSet>
      <dgm:spPr/>
    </dgm:pt>
    <dgm:pt modelId="{D5217774-2A07-4109-A5A0-EEAFB5C063F4}" type="pres">
      <dgm:prSet presAssocID="{ED549076-44A2-462F-9766-135D6F03AB28}" presName="level3hierChild" presStyleCnt="0"/>
      <dgm:spPr/>
    </dgm:pt>
    <dgm:pt modelId="{0C7CA926-7240-481A-94D1-60E64914DC31}" type="pres">
      <dgm:prSet presAssocID="{52AFC50B-746A-4D65-A2B9-C6791D604E15}" presName="conn2-1" presStyleLbl="parChTrans1D4" presStyleIdx="2" presStyleCnt="4"/>
      <dgm:spPr/>
    </dgm:pt>
    <dgm:pt modelId="{2F624F4E-D10A-4AB4-8AFE-2B0158C794C8}" type="pres">
      <dgm:prSet presAssocID="{52AFC50B-746A-4D65-A2B9-C6791D604E15}" presName="connTx" presStyleLbl="parChTrans1D4" presStyleIdx="2" presStyleCnt="4"/>
      <dgm:spPr/>
    </dgm:pt>
    <dgm:pt modelId="{D0764A0B-6406-4FD1-BEB7-2A4A3E2189E9}" type="pres">
      <dgm:prSet presAssocID="{9F54EDBB-BDFF-4F57-B1D7-E75357AFB3CF}" presName="root2" presStyleCnt="0"/>
      <dgm:spPr/>
    </dgm:pt>
    <dgm:pt modelId="{54D4445C-FFED-4508-AF85-44CB2BF4C552}" type="pres">
      <dgm:prSet presAssocID="{9F54EDBB-BDFF-4F57-B1D7-E75357AFB3CF}" presName="LevelTwoTextNode" presStyleLbl="node4" presStyleIdx="2" presStyleCnt="4" custScaleX="155924">
        <dgm:presLayoutVars>
          <dgm:chPref val="3"/>
        </dgm:presLayoutVars>
      </dgm:prSet>
      <dgm:spPr/>
    </dgm:pt>
    <dgm:pt modelId="{53222744-5E64-49A6-95B3-718E6E78A6FD}" type="pres">
      <dgm:prSet presAssocID="{9F54EDBB-BDFF-4F57-B1D7-E75357AFB3CF}" presName="level3hierChild" presStyleCnt="0"/>
      <dgm:spPr/>
    </dgm:pt>
    <dgm:pt modelId="{FEB2A160-BB5A-4E88-9C9D-8F5B516F660F}" type="pres">
      <dgm:prSet presAssocID="{8E3E7817-4A14-40DE-B25C-542F879559CE}" presName="conn2-1" presStyleLbl="parChTrans1D3" presStyleIdx="4" presStyleCnt="6"/>
      <dgm:spPr/>
    </dgm:pt>
    <dgm:pt modelId="{0DA78BB7-24A3-4C55-AF7E-D3D760845724}" type="pres">
      <dgm:prSet presAssocID="{8E3E7817-4A14-40DE-B25C-542F879559CE}" presName="connTx" presStyleLbl="parChTrans1D3" presStyleIdx="4" presStyleCnt="6"/>
      <dgm:spPr/>
    </dgm:pt>
    <dgm:pt modelId="{2710552E-561E-43AC-8C44-A9F4DAC9864E}" type="pres">
      <dgm:prSet presAssocID="{2C03C3F3-9F4D-4E4F-A8B2-E52AC876902D}" presName="root2" presStyleCnt="0"/>
      <dgm:spPr/>
    </dgm:pt>
    <dgm:pt modelId="{3370CBBC-51E7-4712-8DA4-676CC6E23C25}" type="pres">
      <dgm:prSet presAssocID="{2C03C3F3-9F4D-4E4F-A8B2-E52AC876902D}" presName="LevelTwoTextNode" presStyleLbl="node3" presStyleIdx="4" presStyleCnt="6" custScaleX="135181">
        <dgm:presLayoutVars>
          <dgm:chPref val="3"/>
        </dgm:presLayoutVars>
      </dgm:prSet>
      <dgm:spPr/>
    </dgm:pt>
    <dgm:pt modelId="{A997BB71-D26A-487A-A7C4-3CC3BCE13F0F}" type="pres">
      <dgm:prSet presAssocID="{2C03C3F3-9F4D-4E4F-A8B2-E52AC876902D}" presName="level3hierChild" presStyleCnt="0"/>
      <dgm:spPr/>
    </dgm:pt>
    <dgm:pt modelId="{C30C2F7F-3E38-4024-998E-276112A6E496}" type="pres">
      <dgm:prSet presAssocID="{818F2518-EADB-4BC6-BE2A-3DA96C5FCDCE}" presName="conn2-1" presStyleLbl="parChTrans1D3" presStyleIdx="5" presStyleCnt="6"/>
      <dgm:spPr/>
    </dgm:pt>
    <dgm:pt modelId="{4B4AD773-8AEC-4BA3-947D-07F6EE0E9EBA}" type="pres">
      <dgm:prSet presAssocID="{818F2518-EADB-4BC6-BE2A-3DA96C5FCDCE}" presName="connTx" presStyleLbl="parChTrans1D3" presStyleIdx="5" presStyleCnt="6"/>
      <dgm:spPr/>
    </dgm:pt>
    <dgm:pt modelId="{67896322-ECCB-4953-8D3C-1A2CC07C1540}" type="pres">
      <dgm:prSet presAssocID="{C35F00BD-1330-4606-811D-BD4A39DFD4D3}" presName="root2" presStyleCnt="0"/>
      <dgm:spPr/>
    </dgm:pt>
    <dgm:pt modelId="{B75CEEB6-BD82-4764-900D-F0F19B4831C6}" type="pres">
      <dgm:prSet presAssocID="{C35F00BD-1330-4606-811D-BD4A39DFD4D3}" presName="LevelTwoTextNode" presStyleLbl="node3" presStyleIdx="5" presStyleCnt="6" custScaleX="135181">
        <dgm:presLayoutVars>
          <dgm:chPref val="3"/>
        </dgm:presLayoutVars>
      </dgm:prSet>
      <dgm:spPr/>
    </dgm:pt>
    <dgm:pt modelId="{46826296-CF1A-4F54-8B77-159A69F1C78B}" type="pres">
      <dgm:prSet presAssocID="{C35F00BD-1330-4606-811D-BD4A39DFD4D3}" presName="level3hierChild" presStyleCnt="0"/>
      <dgm:spPr/>
    </dgm:pt>
    <dgm:pt modelId="{EDDDC4E3-8EC9-44B4-B96D-01B6AD9DF578}" type="pres">
      <dgm:prSet presAssocID="{8BB51A25-DAB5-433D-B6FF-3E5C95BA0C86}" presName="conn2-1" presStyleLbl="parChTrans1D4" presStyleIdx="3" presStyleCnt="4"/>
      <dgm:spPr/>
    </dgm:pt>
    <dgm:pt modelId="{57FEA6C2-B4A3-4137-88E8-F178D4C41AD9}" type="pres">
      <dgm:prSet presAssocID="{8BB51A25-DAB5-433D-B6FF-3E5C95BA0C86}" presName="connTx" presStyleLbl="parChTrans1D4" presStyleIdx="3" presStyleCnt="4"/>
      <dgm:spPr/>
    </dgm:pt>
    <dgm:pt modelId="{C98ACDE7-66A3-44AC-9C3A-0CC1D1281F87}" type="pres">
      <dgm:prSet presAssocID="{A9B0E15A-2234-418C-B0D5-FD9076845F03}" presName="root2" presStyleCnt="0"/>
      <dgm:spPr/>
    </dgm:pt>
    <dgm:pt modelId="{3BCA4B65-DF3A-4E49-8270-7E3F0286895A}" type="pres">
      <dgm:prSet presAssocID="{A9B0E15A-2234-418C-B0D5-FD9076845F03}" presName="LevelTwoTextNode" presStyleLbl="node4" presStyleIdx="3" presStyleCnt="4" custScaleX="155924">
        <dgm:presLayoutVars>
          <dgm:chPref val="3"/>
        </dgm:presLayoutVars>
      </dgm:prSet>
      <dgm:spPr/>
    </dgm:pt>
    <dgm:pt modelId="{88F539C1-CD40-4FB1-9920-2093936477B0}" type="pres">
      <dgm:prSet presAssocID="{A9B0E15A-2234-418C-B0D5-FD9076845F03}" presName="level3hierChild" presStyleCnt="0"/>
      <dgm:spPr/>
    </dgm:pt>
  </dgm:ptLst>
  <dgm:cxnLst>
    <dgm:cxn modelId="{F31EDC03-3E6B-41A9-95D0-F00A22C75022}" type="presOf" srcId="{C35F00BD-1330-4606-811D-BD4A39DFD4D3}" destId="{B75CEEB6-BD82-4764-900D-F0F19B4831C6}" srcOrd="0" destOrd="0" presId="urn:microsoft.com/office/officeart/2005/8/layout/hierarchy2"/>
    <dgm:cxn modelId="{B0353908-062C-4ECB-8AAD-C149970C6C16}" type="presOf" srcId="{818F2518-EADB-4BC6-BE2A-3DA96C5FCDCE}" destId="{4B4AD773-8AEC-4BA3-947D-07F6EE0E9EBA}" srcOrd="1" destOrd="0" presId="urn:microsoft.com/office/officeart/2005/8/layout/hierarchy2"/>
    <dgm:cxn modelId="{7C8D6E0A-8506-4559-85D4-DE8AC8E1E7A9}" type="presOf" srcId="{9F54EDBB-BDFF-4F57-B1D7-E75357AFB3CF}" destId="{54D4445C-FFED-4508-AF85-44CB2BF4C552}" srcOrd="0" destOrd="0" presId="urn:microsoft.com/office/officeart/2005/8/layout/hierarchy2"/>
    <dgm:cxn modelId="{22499E0C-1560-411E-AA32-BB1BA284F69D}" type="presOf" srcId="{E38227AA-53CA-4A37-8514-B9C458B8CCED}" destId="{809F20C9-8855-4ACD-8CF1-ED7D63268411}" srcOrd="0" destOrd="0" presId="urn:microsoft.com/office/officeart/2005/8/layout/hierarchy2"/>
    <dgm:cxn modelId="{C4C39F0D-0A40-4B13-A73C-C9F1AD6CBEED}" type="presOf" srcId="{6D372B1B-7D95-4CD7-8F56-69C89AF073F5}" destId="{E2F18B1A-9402-415C-9553-F8C166D17468}" srcOrd="0" destOrd="0" presId="urn:microsoft.com/office/officeart/2005/8/layout/hierarchy2"/>
    <dgm:cxn modelId="{5B659111-5448-494E-BF17-9EB4B64F565F}" type="presOf" srcId="{52AFC50B-746A-4D65-A2B9-C6791D604E15}" destId="{0C7CA926-7240-481A-94D1-60E64914DC31}" srcOrd="0" destOrd="0" presId="urn:microsoft.com/office/officeart/2005/8/layout/hierarchy2"/>
    <dgm:cxn modelId="{BEB41B14-D787-4D30-8CD6-637386849927}" type="presOf" srcId="{2C03C3F3-9F4D-4E4F-A8B2-E52AC876902D}" destId="{3370CBBC-51E7-4712-8DA4-676CC6E23C25}" srcOrd="0" destOrd="0" presId="urn:microsoft.com/office/officeart/2005/8/layout/hierarchy2"/>
    <dgm:cxn modelId="{69D7DA14-874A-4958-8FF4-90DB0EE90A05}" type="presOf" srcId="{8AD30ABF-4BF8-4215-9AC7-F48C823E11B2}" destId="{A3BE1395-6E31-4BA5-9411-D15A7DDCDC28}" srcOrd="0" destOrd="0" presId="urn:microsoft.com/office/officeart/2005/8/layout/hierarchy2"/>
    <dgm:cxn modelId="{85FE361E-7BCB-48D5-8C12-20ECAB5E7597}" type="presOf" srcId="{AFFA0F3C-D16B-4BDC-9385-750F2C230185}" destId="{3FD3F882-E627-48BD-BC19-5FA6DF590CA6}" srcOrd="1" destOrd="0" presId="urn:microsoft.com/office/officeart/2005/8/layout/hierarchy2"/>
    <dgm:cxn modelId="{35956C1E-A6B5-4A1A-AC19-581097E4C8D8}" type="presOf" srcId="{8E3E7817-4A14-40DE-B25C-542F879559CE}" destId="{0DA78BB7-24A3-4C55-AF7E-D3D760845724}" srcOrd="1" destOrd="0" presId="urn:microsoft.com/office/officeart/2005/8/layout/hierarchy2"/>
    <dgm:cxn modelId="{6A29991E-4F09-4AAD-9434-05FB7ACE9570}" srcId="{F52EAA1E-A170-42F8-AE86-542BF9F0F872}" destId="{ED549076-44A2-462F-9766-135D6F03AB28}" srcOrd="0" destOrd="0" parTransId="{D7774A4E-D04E-4485-B24D-711A0679A7BC}" sibTransId="{10FAF84C-8B12-4F83-8FB7-D07F12B03F6E}"/>
    <dgm:cxn modelId="{8778221F-6B0B-4DF8-89B5-46C7E9CC407A}" type="presOf" srcId="{357EA116-CADA-45DC-8237-31F6E97DB35B}" destId="{D93749B1-C927-4C73-9F58-A9BD3D47BE2F}" srcOrd="1" destOrd="0" presId="urn:microsoft.com/office/officeart/2005/8/layout/hierarchy2"/>
    <dgm:cxn modelId="{FD15D522-6AE4-4A8B-99B2-C53913D8757C}" type="presOf" srcId="{A9B0E15A-2234-418C-B0D5-FD9076845F03}" destId="{3BCA4B65-DF3A-4E49-8270-7E3F0286895A}" srcOrd="0" destOrd="0" presId="urn:microsoft.com/office/officeart/2005/8/layout/hierarchy2"/>
    <dgm:cxn modelId="{1D926E23-F3A8-42DF-B99E-89F57A754131}" type="presOf" srcId="{A1A534B5-49B9-4162-A8FE-184642875039}" destId="{908C8F81-C949-496F-9D56-6A21AB7A648F}" srcOrd="0" destOrd="0" presId="urn:microsoft.com/office/officeart/2005/8/layout/hierarchy2"/>
    <dgm:cxn modelId="{DF9A4A24-A165-4313-81CE-749A7CE32F11}" srcId="{D21A554A-2734-4E3D-B0B7-4960F8C25261}" destId="{1B029D80-55B8-40B4-BAB4-1A1EBBE2338D}" srcOrd="0" destOrd="0" parTransId="{A1A534B5-49B9-4162-A8FE-184642875039}" sibTransId="{BBB9EA52-DCAD-4665-9941-DC6EAB5787FA}"/>
    <dgm:cxn modelId="{A534E025-87F4-4C03-A6AC-F0CCD58BEADE}" srcId="{6D372B1B-7D95-4CD7-8F56-69C89AF073F5}" destId="{BCC3563C-AA2C-47EC-A8CD-C328C3558016}" srcOrd="2" destOrd="0" parTransId="{45F0BD6A-7D0F-4E49-B5BB-747111AD6AB7}" sibTransId="{81A701D4-DFEA-4439-9FC9-2B79CBEFCEB0}"/>
    <dgm:cxn modelId="{73C58531-4B4C-43D0-B5AF-325A6AC6CD9F}" srcId="{A6EB4910-66AF-4515-A346-34AD4D962629}" destId="{8B8EBB59-D0D5-4D92-A032-503CED01A3B7}" srcOrd="0" destOrd="0" parTransId="{DAA4534E-F6AB-4FA1-8930-6E5FD13CB008}" sibTransId="{9CDBC0BA-68C5-4FC4-B23B-477FFED2AE94}"/>
    <dgm:cxn modelId="{8FD75B36-AF68-4C74-8DB3-EEDA546431DF}" srcId="{BCC3563C-AA2C-47EC-A8CD-C328C3558016}" destId="{1368DDD9-DF4D-4CEE-87CB-5724B4BA4364}" srcOrd="0" destOrd="0" parTransId="{357EA116-CADA-45DC-8237-31F6E97DB35B}" sibTransId="{78375AB5-CA40-4ED8-B270-2DA0EED76E4C}"/>
    <dgm:cxn modelId="{DEAE853A-BDC4-4584-B6B2-3C97D1059282}" type="presOf" srcId="{1368DDD9-DF4D-4CEE-87CB-5724B4BA4364}" destId="{42AF57CD-4091-4380-A083-C173DEAA9BCD}" srcOrd="0" destOrd="0" presId="urn:microsoft.com/office/officeart/2005/8/layout/hierarchy2"/>
    <dgm:cxn modelId="{A29EC43B-49FA-41D6-A5AB-68E215FCA00F}" type="presOf" srcId="{76B28228-257E-4AC0-9D06-DDE2EA124909}" destId="{813AB9C6-7559-4119-8575-B58D7BCCF4D7}" srcOrd="0" destOrd="0" presId="urn:microsoft.com/office/officeart/2005/8/layout/hierarchy2"/>
    <dgm:cxn modelId="{66E2895B-B297-46CA-9A6D-13488BC16B9F}" type="presOf" srcId="{8BB51A25-DAB5-433D-B6FF-3E5C95BA0C86}" destId="{57FEA6C2-B4A3-4137-88E8-F178D4C41AD9}" srcOrd="1" destOrd="0" presId="urn:microsoft.com/office/officeart/2005/8/layout/hierarchy2"/>
    <dgm:cxn modelId="{C3851F5C-9B91-4AD1-BCC6-121A8ABEA506}" srcId="{6D372B1B-7D95-4CD7-8F56-69C89AF073F5}" destId="{76B28228-257E-4AC0-9D06-DDE2EA124909}" srcOrd="1" destOrd="0" parTransId="{AFFA0F3C-D16B-4BDC-9385-750F2C230185}" sibTransId="{F5D65264-40BD-4D45-AF25-64DF0B4FFE9A}"/>
    <dgm:cxn modelId="{07F9535E-487C-4C22-8FE7-0929E07150AE}" type="presOf" srcId="{FBE32869-2738-41E7-8929-6482A5BA6660}" destId="{E3A0465D-C496-4E8B-8D95-7D410BC86A6A}" srcOrd="0" destOrd="0" presId="urn:microsoft.com/office/officeart/2005/8/layout/hierarchy2"/>
    <dgm:cxn modelId="{A9B4EA61-2CEE-4B7C-8111-12642205D04A}" type="presOf" srcId="{818F2518-EADB-4BC6-BE2A-3DA96C5FCDCE}" destId="{C30C2F7F-3E38-4024-998E-276112A6E496}" srcOrd="0" destOrd="0" presId="urn:microsoft.com/office/officeart/2005/8/layout/hierarchy2"/>
    <dgm:cxn modelId="{CD74FC42-BE40-47AF-B5F1-D7F8A81C72BE}" srcId="{ED549076-44A2-462F-9766-135D6F03AB28}" destId="{9F54EDBB-BDFF-4F57-B1D7-E75357AFB3CF}" srcOrd="0" destOrd="0" parTransId="{52AFC50B-746A-4D65-A2B9-C6791D604E15}" sibTransId="{FD53DAC5-CE8D-4442-A925-4AC3B6332D39}"/>
    <dgm:cxn modelId="{241C8E44-60FB-4301-BE1B-A13EC038244C}" type="presOf" srcId="{818385B1-AA3C-4D14-B5B5-0C75CB24FC77}" destId="{46368110-E2F0-4F0A-AF18-38E8945E5779}" srcOrd="1" destOrd="0" presId="urn:microsoft.com/office/officeart/2005/8/layout/hierarchy2"/>
    <dgm:cxn modelId="{E840F966-E0DF-41C7-AD8D-A6E33DD70E8D}" srcId="{F52EAA1E-A170-42F8-AE86-542BF9F0F872}" destId="{2C03C3F3-9F4D-4E4F-A8B2-E52AC876902D}" srcOrd="1" destOrd="0" parTransId="{8E3E7817-4A14-40DE-B25C-542F879559CE}" sibTransId="{3E8C9DD4-474D-4699-9305-8CB0E09FA283}"/>
    <dgm:cxn modelId="{3CF35C6A-7157-4B64-8F6C-D8C649208C4D}" type="presOf" srcId="{1B029D80-55B8-40B4-BAB4-1A1EBBE2338D}" destId="{8EC965D0-6F67-4DC6-BFF3-A9ABB70917BE}" srcOrd="0" destOrd="0" presId="urn:microsoft.com/office/officeart/2005/8/layout/hierarchy2"/>
    <dgm:cxn modelId="{EBA6B04D-D178-4146-AB49-E7CD2C0CF78B}" srcId="{6D372B1B-7D95-4CD7-8F56-69C89AF073F5}" destId="{D21A554A-2734-4E3D-B0B7-4960F8C25261}" srcOrd="0" destOrd="0" parTransId="{818385B1-AA3C-4D14-B5B5-0C75CB24FC77}" sibTransId="{316FF65C-F842-4352-8C20-7265530EE11F}"/>
    <dgm:cxn modelId="{5C54694E-F096-44E4-9D36-E3844A8C16D1}" srcId="{F52EAA1E-A170-42F8-AE86-542BF9F0F872}" destId="{C35F00BD-1330-4606-811D-BD4A39DFD4D3}" srcOrd="2" destOrd="0" parTransId="{818F2518-EADB-4BC6-BE2A-3DA96C5FCDCE}" sibTransId="{70AA9AF8-DBCF-4A1D-BDAB-7F82C507DA3D}"/>
    <dgm:cxn modelId="{7001BB4F-4A6D-4CC5-8204-5D3D00C95031}" type="presOf" srcId="{D7774A4E-D04E-4485-B24D-711A0679A7BC}" destId="{62B0919C-8762-4D2B-AD12-95AED9AAB012}" srcOrd="0" destOrd="0" presId="urn:microsoft.com/office/officeart/2005/8/layout/hierarchy2"/>
    <dgm:cxn modelId="{A1429470-B91D-4AE2-B362-C91E4DC37214}" srcId="{8B8EBB59-D0D5-4D92-A032-503CED01A3B7}" destId="{6D372B1B-7D95-4CD7-8F56-69C89AF073F5}" srcOrd="0" destOrd="0" parTransId="{8AD30ABF-4BF8-4215-9AC7-F48C823E11B2}" sibTransId="{3DFE2804-26D0-4E7B-9168-4080F0B1843C}"/>
    <dgm:cxn modelId="{6602C956-1F50-4B34-8E35-69A7A79AF734}" srcId="{8B8EBB59-D0D5-4D92-A032-503CED01A3B7}" destId="{FBE32869-2738-41E7-8929-6482A5BA6660}" srcOrd="1" destOrd="0" parTransId="{48163B7A-9204-4C7B-91FE-5A7ACD6BAB95}" sibTransId="{1E08BB52-52A0-46EE-8FDA-910FBFB95891}"/>
    <dgm:cxn modelId="{4C03F257-1C4A-43F6-A03E-8222EC237519}" type="presOf" srcId="{48163B7A-9204-4C7B-91FE-5A7ACD6BAB95}" destId="{9C381BC8-A907-44FF-B824-9FCD16F00096}" srcOrd="0" destOrd="0" presId="urn:microsoft.com/office/officeart/2005/8/layout/hierarchy2"/>
    <dgm:cxn modelId="{70FCC678-83CB-46E9-AC93-3D0A7D27EF1F}" type="presOf" srcId="{A6EB4910-66AF-4515-A346-34AD4D962629}" destId="{5DDC5976-4D7A-43F7-B140-9EF039A2A179}" srcOrd="0" destOrd="0" presId="urn:microsoft.com/office/officeart/2005/8/layout/hierarchy2"/>
    <dgm:cxn modelId="{11ACF582-4A97-4516-A975-3FCCAAD96375}" type="presOf" srcId="{AFFA0F3C-D16B-4BDC-9385-750F2C230185}" destId="{DC4158C5-1EBB-40FF-9126-E09F052FC4AC}" srcOrd="0" destOrd="0" presId="urn:microsoft.com/office/officeart/2005/8/layout/hierarchy2"/>
    <dgm:cxn modelId="{74973683-0F38-4177-BE9E-1790C2A85EE7}" type="presOf" srcId="{D21A554A-2734-4E3D-B0B7-4960F8C25261}" destId="{CCBA615C-28A0-4A39-AA88-01698C4CA1C1}" srcOrd="0" destOrd="0" presId="urn:microsoft.com/office/officeart/2005/8/layout/hierarchy2"/>
    <dgm:cxn modelId="{BA6F3586-94A0-4169-A294-A20E7947749D}" srcId="{C35F00BD-1330-4606-811D-BD4A39DFD4D3}" destId="{A9B0E15A-2234-418C-B0D5-FD9076845F03}" srcOrd="0" destOrd="0" parTransId="{8BB51A25-DAB5-433D-B6FF-3E5C95BA0C86}" sibTransId="{8EE01561-4C8D-4E70-AE27-0349FC5D9632}"/>
    <dgm:cxn modelId="{BC873C86-878D-4625-AD7C-24E7FAF6ED64}" type="presOf" srcId="{F52EAA1E-A170-42F8-AE86-542BF9F0F872}" destId="{31DB775A-BF9B-40AB-9833-35B484C39679}" srcOrd="0" destOrd="0" presId="urn:microsoft.com/office/officeart/2005/8/layout/hierarchy2"/>
    <dgm:cxn modelId="{72EB0287-9684-4919-89DC-441821ABE482}" type="presOf" srcId="{357EA116-CADA-45DC-8237-31F6E97DB35B}" destId="{029F3C10-0A9E-4204-8FD9-8DE7DFC8835F}" srcOrd="0" destOrd="0" presId="urn:microsoft.com/office/officeart/2005/8/layout/hierarchy2"/>
    <dgm:cxn modelId="{63DF6D89-A617-4C5F-8D02-06D43A9A2C6B}" type="presOf" srcId="{45F0BD6A-7D0F-4E49-B5BB-747111AD6AB7}" destId="{2C22205D-F7F5-4B46-AB43-F9B8C52E786C}" srcOrd="1" destOrd="0" presId="urn:microsoft.com/office/officeart/2005/8/layout/hierarchy2"/>
    <dgm:cxn modelId="{9F05578D-DDCC-4BFB-B565-3C32D0EE7289}" type="presOf" srcId="{8E3E7817-4A14-40DE-B25C-542F879559CE}" destId="{FEB2A160-BB5A-4E88-9C9D-8F5B516F660F}" srcOrd="0" destOrd="0" presId="urn:microsoft.com/office/officeart/2005/8/layout/hierarchy2"/>
    <dgm:cxn modelId="{17C93A93-6B84-4063-9315-F66906B11F79}" type="presOf" srcId="{8BB51A25-DAB5-433D-B6FF-3E5C95BA0C86}" destId="{EDDDC4E3-8EC9-44B4-B96D-01B6AD9DF578}" srcOrd="0" destOrd="0" presId="urn:microsoft.com/office/officeart/2005/8/layout/hierarchy2"/>
    <dgm:cxn modelId="{46CAB893-D84D-4F53-A617-28183DDE5E2A}" type="presOf" srcId="{8B8EBB59-D0D5-4D92-A032-503CED01A3B7}" destId="{DA42A75D-339D-473F-A396-59FA05F42121}" srcOrd="0" destOrd="0" presId="urn:microsoft.com/office/officeart/2005/8/layout/hierarchy2"/>
    <dgm:cxn modelId="{74AC63A1-A051-4C12-9F36-C8B8383FEBD0}" type="presOf" srcId="{E38227AA-53CA-4A37-8514-B9C458B8CCED}" destId="{7D930A76-DFFD-42C4-9B7D-8F887CA6DBF5}" srcOrd="1" destOrd="0" presId="urn:microsoft.com/office/officeart/2005/8/layout/hierarchy2"/>
    <dgm:cxn modelId="{901158A1-3D1E-4929-9604-74621D0F7A11}" type="presOf" srcId="{818385B1-AA3C-4D14-B5B5-0C75CB24FC77}" destId="{2B8D3758-7794-4208-A3B3-60B8CBA586F5}" srcOrd="0" destOrd="0" presId="urn:microsoft.com/office/officeart/2005/8/layout/hierarchy2"/>
    <dgm:cxn modelId="{EB4EB8A2-AE02-4A59-860E-80939D94EEC4}" srcId="{8B8EBB59-D0D5-4D92-A032-503CED01A3B7}" destId="{F52EAA1E-A170-42F8-AE86-542BF9F0F872}" srcOrd="2" destOrd="0" parTransId="{E38227AA-53CA-4A37-8514-B9C458B8CCED}" sibTransId="{949B0F1D-939A-463D-A74E-2182A2FE2F6A}"/>
    <dgm:cxn modelId="{5316D2A8-BC59-41DC-8F1B-3F7E660E356C}" type="presOf" srcId="{48163B7A-9204-4C7B-91FE-5A7ACD6BAB95}" destId="{34E5A5D4-BD15-4699-9993-D76252DCD8F8}" srcOrd="1" destOrd="0" presId="urn:microsoft.com/office/officeart/2005/8/layout/hierarchy2"/>
    <dgm:cxn modelId="{69230CAA-0141-49C3-8081-7EAA880A58BA}" type="presOf" srcId="{8AD30ABF-4BF8-4215-9AC7-F48C823E11B2}" destId="{06698571-D909-4BD5-B71D-3CFF6CC3E984}" srcOrd="1" destOrd="0" presId="urn:microsoft.com/office/officeart/2005/8/layout/hierarchy2"/>
    <dgm:cxn modelId="{21AA7DAA-AC28-4158-AA42-D50CC031CD6C}" type="presOf" srcId="{A1A534B5-49B9-4162-A8FE-184642875039}" destId="{7ACF2147-C42B-46EC-A162-3AE2A61BDFE1}" srcOrd="1" destOrd="0" presId="urn:microsoft.com/office/officeart/2005/8/layout/hierarchy2"/>
    <dgm:cxn modelId="{42CAC8BF-27D8-429A-8B0A-9DF713BCD6DB}" type="presOf" srcId="{52AFC50B-746A-4D65-A2B9-C6791D604E15}" destId="{2F624F4E-D10A-4AB4-8AFE-2B0158C794C8}" srcOrd="1" destOrd="0" presId="urn:microsoft.com/office/officeart/2005/8/layout/hierarchy2"/>
    <dgm:cxn modelId="{2E978DC9-E108-46E2-A2DF-2B9BDD995713}" type="presOf" srcId="{45F0BD6A-7D0F-4E49-B5BB-747111AD6AB7}" destId="{6EEA3122-D6CD-4F75-8FC8-6203E8F3D833}" srcOrd="0" destOrd="0" presId="urn:microsoft.com/office/officeart/2005/8/layout/hierarchy2"/>
    <dgm:cxn modelId="{58293DD0-C627-45FD-B422-F379F1DCC1FD}" type="presOf" srcId="{D7774A4E-D04E-4485-B24D-711A0679A7BC}" destId="{B97E8541-EA57-4B95-BD85-1D08ED0B38AE}" srcOrd="1" destOrd="0" presId="urn:microsoft.com/office/officeart/2005/8/layout/hierarchy2"/>
    <dgm:cxn modelId="{0713C9D4-70DA-4E41-B97D-611A1441E76C}" type="presOf" srcId="{ED549076-44A2-462F-9766-135D6F03AB28}" destId="{02EA4655-5E81-4904-BDAE-E3F7216A45E6}" srcOrd="0" destOrd="0" presId="urn:microsoft.com/office/officeart/2005/8/layout/hierarchy2"/>
    <dgm:cxn modelId="{798EB7F5-5BA4-427F-9B55-D963450325C3}" type="presOf" srcId="{BCC3563C-AA2C-47EC-A8CD-C328C3558016}" destId="{9A33B33A-0F33-4D3A-A756-6B5A2442B605}" srcOrd="0" destOrd="0" presId="urn:microsoft.com/office/officeart/2005/8/layout/hierarchy2"/>
    <dgm:cxn modelId="{FEAB5F7B-D05B-4B3E-8CD7-EC2E0C6C8AB8}" type="presParOf" srcId="{5DDC5976-4D7A-43F7-B140-9EF039A2A179}" destId="{94CE3EDC-EDD4-4178-B384-8484CF164376}" srcOrd="0" destOrd="0" presId="urn:microsoft.com/office/officeart/2005/8/layout/hierarchy2"/>
    <dgm:cxn modelId="{BB018299-3574-4C48-B6E7-0B0B9D8BFFEA}" type="presParOf" srcId="{94CE3EDC-EDD4-4178-B384-8484CF164376}" destId="{DA42A75D-339D-473F-A396-59FA05F42121}" srcOrd="0" destOrd="0" presId="urn:microsoft.com/office/officeart/2005/8/layout/hierarchy2"/>
    <dgm:cxn modelId="{3AA3E285-DD70-4DB7-A870-E8477C1AD9C0}" type="presParOf" srcId="{94CE3EDC-EDD4-4178-B384-8484CF164376}" destId="{78D2ABF6-8D46-4BC6-9310-F0E7AD71ECD0}" srcOrd="1" destOrd="0" presId="urn:microsoft.com/office/officeart/2005/8/layout/hierarchy2"/>
    <dgm:cxn modelId="{41D0D7D6-71E1-48D4-90AA-85916ED1E851}" type="presParOf" srcId="{78D2ABF6-8D46-4BC6-9310-F0E7AD71ECD0}" destId="{A3BE1395-6E31-4BA5-9411-D15A7DDCDC28}" srcOrd="0" destOrd="0" presId="urn:microsoft.com/office/officeart/2005/8/layout/hierarchy2"/>
    <dgm:cxn modelId="{26DEC2F5-185B-4200-97F5-497C1F737742}" type="presParOf" srcId="{A3BE1395-6E31-4BA5-9411-D15A7DDCDC28}" destId="{06698571-D909-4BD5-B71D-3CFF6CC3E984}" srcOrd="0" destOrd="0" presId="urn:microsoft.com/office/officeart/2005/8/layout/hierarchy2"/>
    <dgm:cxn modelId="{10ABE1E9-4FC6-4E81-A642-AA0E2907FAC6}" type="presParOf" srcId="{78D2ABF6-8D46-4BC6-9310-F0E7AD71ECD0}" destId="{768BDFFA-5822-4E5A-83F7-A7171148D087}" srcOrd="1" destOrd="0" presId="urn:microsoft.com/office/officeart/2005/8/layout/hierarchy2"/>
    <dgm:cxn modelId="{43E1C35C-1550-4AB9-9E51-3A508B4027DA}" type="presParOf" srcId="{768BDFFA-5822-4E5A-83F7-A7171148D087}" destId="{E2F18B1A-9402-415C-9553-F8C166D17468}" srcOrd="0" destOrd="0" presId="urn:microsoft.com/office/officeart/2005/8/layout/hierarchy2"/>
    <dgm:cxn modelId="{C5371E3E-F50A-40D1-AFDE-F2751349512D}" type="presParOf" srcId="{768BDFFA-5822-4E5A-83F7-A7171148D087}" destId="{10A79180-351F-45C6-8C6E-E6C059904164}" srcOrd="1" destOrd="0" presId="urn:microsoft.com/office/officeart/2005/8/layout/hierarchy2"/>
    <dgm:cxn modelId="{B63753D9-6675-4CAF-A9D8-A50095A56B36}" type="presParOf" srcId="{10A79180-351F-45C6-8C6E-E6C059904164}" destId="{2B8D3758-7794-4208-A3B3-60B8CBA586F5}" srcOrd="0" destOrd="0" presId="urn:microsoft.com/office/officeart/2005/8/layout/hierarchy2"/>
    <dgm:cxn modelId="{1C446A89-9E30-47C8-A397-4AF01D67A691}" type="presParOf" srcId="{2B8D3758-7794-4208-A3B3-60B8CBA586F5}" destId="{46368110-E2F0-4F0A-AF18-38E8945E5779}" srcOrd="0" destOrd="0" presId="urn:microsoft.com/office/officeart/2005/8/layout/hierarchy2"/>
    <dgm:cxn modelId="{3AC1DAB2-8D23-4251-A2CF-4C27313D4E43}" type="presParOf" srcId="{10A79180-351F-45C6-8C6E-E6C059904164}" destId="{CA530E16-5E46-47C8-AF9C-582271A1CC03}" srcOrd="1" destOrd="0" presId="urn:microsoft.com/office/officeart/2005/8/layout/hierarchy2"/>
    <dgm:cxn modelId="{7008F7F3-8E4C-43B0-85BF-A7EB3AB2BDB3}" type="presParOf" srcId="{CA530E16-5E46-47C8-AF9C-582271A1CC03}" destId="{CCBA615C-28A0-4A39-AA88-01698C4CA1C1}" srcOrd="0" destOrd="0" presId="urn:microsoft.com/office/officeart/2005/8/layout/hierarchy2"/>
    <dgm:cxn modelId="{BE30CB8E-8FF0-4F81-8E3C-9B8B481B00D8}" type="presParOf" srcId="{CA530E16-5E46-47C8-AF9C-582271A1CC03}" destId="{A1A769F2-7AF2-4AE4-BF04-C5B486074DBA}" srcOrd="1" destOrd="0" presId="urn:microsoft.com/office/officeart/2005/8/layout/hierarchy2"/>
    <dgm:cxn modelId="{69BC0714-E77B-4CE2-8208-9329124270AD}" type="presParOf" srcId="{A1A769F2-7AF2-4AE4-BF04-C5B486074DBA}" destId="{908C8F81-C949-496F-9D56-6A21AB7A648F}" srcOrd="0" destOrd="0" presId="urn:microsoft.com/office/officeart/2005/8/layout/hierarchy2"/>
    <dgm:cxn modelId="{B2E1803C-FE36-4741-872F-D5B21BA05EEB}" type="presParOf" srcId="{908C8F81-C949-496F-9D56-6A21AB7A648F}" destId="{7ACF2147-C42B-46EC-A162-3AE2A61BDFE1}" srcOrd="0" destOrd="0" presId="urn:microsoft.com/office/officeart/2005/8/layout/hierarchy2"/>
    <dgm:cxn modelId="{BE91BAF6-3BDD-4149-86DF-BBB6A84E8EC4}" type="presParOf" srcId="{A1A769F2-7AF2-4AE4-BF04-C5B486074DBA}" destId="{B9321025-D10C-434D-87C2-A2AAF859EF78}" srcOrd="1" destOrd="0" presId="urn:microsoft.com/office/officeart/2005/8/layout/hierarchy2"/>
    <dgm:cxn modelId="{4D82416F-3CF0-4F67-A883-CF02C703413A}" type="presParOf" srcId="{B9321025-D10C-434D-87C2-A2AAF859EF78}" destId="{8EC965D0-6F67-4DC6-BFF3-A9ABB70917BE}" srcOrd="0" destOrd="0" presId="urn:microsoft.com/office/officeart/2005/8/layout/hierarchy2"/>
    <dgm:cxn modelId="{3FA5619C-527C-4D59-B32D-ADB12DF69691}" type="presParOf" srcId="{B9321025-D10C-434D-87C2-A2AAF859EF78}" destId="{261D162D-CADC-4FEE-A74E-61C006948308}" srcOrd="1" destOrd="0" presId="urn:microsoft.com/office/officeart/2005/8/layout/hierarchy2"/>
    <dgm:cxn modelId="{78C9E06F-BD3E-4660-A4AB-BD316FA152EF}" type="presParOf" srcId="{10A79180-351F-45C6-8C6E-E6C059904164}" destId="{DC4158C5-1EBB-40FF-9126-E09F052FC4AC}" srcOrd="2" destOrd="0" presId="urn:microsoft.com/office/officeart/2005/8/layout/hierarchy2"/>
    <dgm:cxn modelId="{EE41FE1A-3352-4D2C-B002-A87AC97CFE84}" type="presParOf" srcId="{DC4158C5-1EBB-40FF-9126-E09F052FC4AC}" destId="{3FD3F882-E627-48BD-BC19-5FA6DF590CA6}" srcOrd="0" destOrd="0" presId="urn:microsoft.com/office/officeart/2005/8/layout/hierarchy2"/>
    <dgm:cxn modelId="{6E4763FE-2361-40C7-9D99-8387DC46F552}" type="presParOf" srcId="{10A79180-351F-45C6-8C6E-E6C059904164}" destId="{EBA20020-B3CF-4501-A721-E59D21F1412A}" srcOrd="3" destOrd="0" presId="urn:microsoft.com/office/officeart/2005/8/layout/hierarchy2"/>
    <dgm:cxn modelId="{1B02EC01-AB90-4DD4-88B1-E2C8D490C0CB}" type="presParOf" srcId="{EBA20020-B3CF-4501-A721-E59D21F1412A}" destId="{813AB9C6-7559-4119-8575-B58D7BCCF4D7}" srcOrd="0" destOrd="0" presId="urn:microsoft.com/office/officeart/2005/8/layout/hierarchy2"/>
    <dgm:cxn modelId="{45F49DFA-34C2-4301-80DF-2B1C2C09575A}" type="presParOf" srcId="{EBA20020-B3CF-4501-A721-E59D21F1412A}" destId="{8C6DBAC7-9456-45F8-A76B-D482DDC03720}" srcOrd="1" destOrd="0" presId="urn:microsoft.com/office/officeart/2005/8/layout/hierarchy2"/>
    <dgm:cxn modelId="{ED5A3D11-000A-4BD5-B438-ADE5C1DDF22C}" type="presParOf" srcId="{10A79180-351F-45C6-8C6E-E6C059904164}" destId="{6EEA3122-D6CD-4F75-8FC8-6203E8F3D833}" srcOrd="4" destOrd="0" presId="urn:microsoft.com/office/officeart/2005/8/layout/hierarchy2"/>
    <dgm:cxn modelId="{17FA71F5-5E81-4075-8F0F-B3C65917AA52}" type="presParOf" srcId="{6EEA3122-D6CD-4F75-8FC8-6203E8F3D833}" destId="{2C22205D-F7F5-4B46-AB43-F9B8C52E786C}" srcOrd="0" destOrd="0" presId="urn:microsoft.com/office/officeart/2005/8/layout/hierarchy2"/>
    <dgm:cxn modelId="{17D27458-A171-46A0-8D96-B25BDBB90667}" type="presParOf" srcId="{10A79180-351F-45C6-8C6E-E6C059904164}" destId="{DDCE911E-1219-4D0C-A0F8-1FCC416355A6}" srcOrd="5" destOrd="0" presId="urn:microsoft.com/office/officeart/2005/8/layout/hierarchy2"/>
    <dgm:cxn modelId="{B99A5BF5-0A76-47CF-BC2D-68227B68D5B6}" type="presParOf" srcId="{DDCE911E-1219-4D0C-A0F8-1FCC416355A6}" destId="{9A33B33A-0F33-4D3A-A756-6B5A2442B605}" srcOrd="0" destOrd="0" presId="urn:microsoft.com/office/officeart/2005/8/layout/hierarchy2"/>
    <dgm:cxn modelId="{EA4A8CAA-0CE6-4E69-BE97-5B6D000BA432}" type="presParOf" srcId="{DDCE911E-1219-4D0C-A0F8-1FCC416355A6}" destId="{DB48FD65-A63C-495D-9358-78F7B5717688}" srcOrd="1" destOrd="0" presId="urn:microsoft.com/office/officeart/2005/8/layout/hierarchy2"/>
    <dgm:cxn modelId="{DDCF3E4E-7DF6-4AE2-A4C6-395F98121F3A}" type="presParOf" srcId="{DB48FD65-A63C-495D-9358-78F7B5717688}" destId="{029F3C10-0A9E-4204-8FD9-8DE7DFC8835F}" srcOrd="0" destOrd="0" presId="urn:microsoft.com/office/officeart/2005/8/layout/hierarchy2"/>
    <dgm:cxn modelId="{175C82C8-B62C-472A-870A-2ACE64B96CE2}" type="presParOf" srcId="{029F3C10-0A9E-4204-8FD9-8DE7DFC8835F}" destId="{D93749B1-C927-4C73-9F58-A9BD3D47BE2F}" srcOrd="0" destOrd="0" presId="urn:microsoft.com/office/officeart/2005/8/layout/hierarchy2"/>
    <dgm:cxn modelId="{6D026F32-7C78-47DD-9563-0FFD5A7AD344}" type="presParOf" srcId="{DB48FD65-A63C-495D-9358-78F7B5717688}" destId="{3EB9C606-D473-430F-904C-DF7C33665EEB}" srcOrd="1" destOrd="0" presId="urn:microsoft.com/office/officeart/2005/8/layout/hierarchy2"/>
    <dgm:cxn modelId="{785FD1F2-C75B-4C68-921B-94DA68535A7E}" type="presParOf" srcId="{3EB9C606-D473-430F-904C-DF7C33665EEB}" destId="{42AF57CD-4091-4380-A083-C173DEAA9BCD}" srcOrd="0" destOrd="0" presId="urn:microsoft.com/office/officeart/2005/8/layout/hierarchy2"/>
    <dgm:cxn modelId="{7793D7FE-AC63-4CB1-AD40-987C6DA479B5}" type="presParOf" srcId="{3EB9C606-D473-430F-904C-DF7C33665EEB}" destId="{0DABF234-1752-462C-ABB0-6A11AE9714B0}" srcOrd="1" destOrd="0" presId="urn:microsoft.com/office/officeart/2005/8/layout/hierarchy2"/>
    <dgm:cxn modelId="{97B551CD-BEE9-4DFA-A4BF-035E9EFDA615}" type="presParOf" srcId="{78D2ABF6-8D46-4BC6-9310-F0E7AD71ECD0}" destId="{9C381BC8-A907-44FF-B824-9FCD16F00096}" srcOrd="2" destOrd="0" presId="urn:microsoft.com/office/officeart/2005/8/layout/hierarchy2"/>
    <dgm:cxn modelId="{EC5136D6-300B-436E-8355-FDAF442CDF2B}" type="presParOf" srcId="{9C381BC8-A907-44FF-B824-9FCD16F00096}" destId="{34E5A5D4-BD15-4699-9993-D76252DCD8F8}" srcOrd="0" destOrd="0" presId="urn:microsoft.com/office/officeart/2005/8/layout/hierarchy2"/>
    <dgm:cxn modelId="{FB813374-9064-4022-A0BA-F1B81A4D480D}" type="presParOf" srcId="{78D2ABF6-8D46-4BC6-9310-F0E7AD71ECD0}" destId="{0B6D50E3-50C5-4B46-9825-0607EAEC07AC}" srcOrd="3" destOrd="0" presId="urn:microsoft.com/office/officeart/2005/8/layout/hierarchy2"/>
    <dgm:cxn modelId="{3B242F58-B06D-48B3-AD82-16B5D481E14D}" type="presParOf" srcId="{0B6D50E3-50C5-4B46-9825-0607EAEC07AC}" destId="{E3A0465D-C496-4E8B-8D95-7D410BC86A6A}" srcOrd="0" destOrd="0" presId="urn:microsoft.com/office/officeart/2005/8/layout/hierarchy2"/>
    <dgm:cxn modelId="{0F3E3C52-0CD8-4A68-8314-6DA8B20EECE1}" type="presParOf" srcId="{0B6D50E3-50C5-4B46-9825-0607EAEC07AC}" destId="{A14A672F-2A71-4BCE-BDA6-15E103483A91}" srcOrd="1" destOrd="0" presId="urn:microsoft.com/office/officeart/2005/8/layout/hierarchy2"/>
    <dgm:cxn modelId="{DEDB1AAB-2A34-4F58-A740-A3C3BA47614D}" type="presParOf" srcId="{78D2ABF6-8D46-4BC6-9310-F0E7AD71ECD0}" destId="{809F20C9-8855-4ACD-8CF1-ED7D63268411}" srcOrd="4" destOrd="0" presId="urn:microsoft.com/office/officeart/2005/8/layout/hierarchy2"/>
    <dgm:cxn modelId="{8F0947D2-13F8-438B-9C8E-A80AC152FBB7}" type="presParOf" srcId="{809F20C9-8855-4ACD-8CF1-ED7D63268411}" destId="{7D930A76-DFFD-42C4-9B7D-8F887CA6DBF5}" srcOrd="0" destOrd="0" presId="urn:microsoft.com/office/officeart/2005/8/layout/hierarchy2"/>
    <dgm:cxn modelId="{7CCB5D9D-EF87-48F5-87F1-F5D0C4E04F86}" type="presParOf" srcId="{78D2ABF6-8D46-4BC6-9310-F0E7AD71ECD0}" destId="{5DDCC58C-51C3-4D38-BE05-757E3B72EE15}" srcOrd="5" destOrd="0" presId="urn:microsoft.com/office/officeart/2005/8/layout/hierarchy2"/>
    <dgm:cxn modelId="{DFDF4B82-5CC2-423C-AB83-A7818A944F6D}" type="presParOf" srcId="{5DDCC58C-51C3-4D38-BE05-757E3B72EE15}" destId="{31DB775A-BF9B-40AB-9833-35B484C39679}" srcOrd="0" destOrd="0" presId="urn:microsoft.com/office/officeart/2005/8/layout/hierarchy2"/>
    <dgm:cxn modelId="{57E7F388-D92C-4514-8176-3F04A0AD87D7}" type="presParOf" srcId="{5DDCC58C-51C3-4D38-BE05-757E3B72EE15}" destId="{5AD923E8-E55F-4210-B6F3-CC40C5BB8354}" srcOrd="1" destOrd="0" presId="urn:microsoft.com/office/officeart/2005/8/layout/hierarchy2"/>
    <dgm:cxn modelId="{99594887-81EC-4F9A-99D2-26A398078B10}" type="presParOf" srcId="{5AD923E8-E55F-4210-B6F3-CC40C5BB8354}" destId="{62B0919C-8762-4D2B-AD12-95AED9AAB012}" srcOrd="0" destOrd="0" presId="urn:microsoft.com/office/officeart/2005/8/layout/hierarchy2"/>
    <dgm:cxn modelId="{342BEB04-AC70-4140-8B00-008D58145443}" type="presParOf" srcId="{62B0919C-8762-4D2B-AD12-95AED9AAB012}" destId="{B97E8541-EA57-4B95-BD85-1D08ED0B38AE}" srcOrd="0" destOrd="0" presId="urn:microsoft.com/office/officeart/2005/8/layout/hierarchy2"/>
    <dgm:cxn modelId="{2BF964C6-CBF9-4A8D-84F2-1ECB9D3AEB07}" type="presParOf" srcId="{5AD923E8-E55F-4210-B6F3-CC40C5BB8354}" destId="{50A33FEB-AC82-4D79-9537-D896F89B2C68}" srcOrd="1" destOrd="0" presId="urn:microsoft.com/office/officeart/2005/8/layout/hierarchy2"/>
    <dgm:cxn modelId="{5051BD7A-8555-43D0-9837-B16C585295D2}" type="presParOf" srcId="{50A33FEB-AC82-4D79-9537-D896F89B2C68}" destId="{02EA4655-5E81-4904-BDAE-E3F7216A45E6}" srcOrd="0" destOrd="0" presId="urn:microsoft.com/office/officeart/2005/8/layout/hierarchy2"/>
    <dgm:cxn modelId="{05F55AA1-863D-4883-8253-A983040A4F6D}" type="presParOf" srcId="{50A33FEB-AC82-4D79-9537-D896F89B2C68}" destId="{D5217774-2A07-4109-A5A0-EEAFB5C063F4}" srcOrd="1" destOrd="0" presId="urn:microsoft.com/office/officeart/2005/8/layout/hierarchy2"/>
    <dgm:cxn modelId="{CB04F553-39CB-4BF3-A86F-43A7E73BDA84}" type="presParOf" srcId="{D5217774-2A07-4109-A5A0-EEAFB5C063F4}" destId="{0C7CA926-7240-481A-94D1-60E64914DC31}" srcOrd="0" destOrd="0" presId="urn:microsoft.com/office/officeart/2005/8/layout/hierarchy2"/>
    <dgm:cxn modelId="{39E8F789-2253-445A-A36F-EB54DFE251C2}" type="presParOf" srcId="{0C7CA926-7240-481A-94D1-60E64914DC31}" destId="{2F624F4E-D10A-4AB4-8AFE-2B0158C794C8}" srcOrd="0" destOrd="0" presId="urn:microsoft.com/office/officeart/2005/8/layout/hierarchy2"/>
    <dgm:cxn modelId="{76B11BCF-CE58-4C12-A232-E94B59FB0EFE}" type="presParOf" srcId="{D5217774-2A07-4109-A5A0-EEAFB5C063F4}" destId="{D0764A0B-6406-4FD1-BEB7-2A4A3E2189E9}" srcOrd="1" destOrd="0" presId="urn:microsoft.com/office/officeart/2005/8/layout/hierarchy2"/>
    <dgm:cxn modelId="{973F9B1D-F2F3-41AB-B37B-3B003D6F9636}" type="presParOf" srcId="{D0764A0B-6406-4FD1-BEB7-2A4A3E2189E9}" destId="{54D4445C-FFED-4508-AF85-44CB2BF4C552}" srcOrd="0" destOrd="0" presId="urn:microsoft.com/office/officeart/2005/8/layout/hierarchy2"/>
    <dgm:cxn modelId="{92CA0D47-9F0B-44A2-8ABB-BB20FB5929BE}" type="presParOf" srcId="{D0764A0B-6406-4FD1-BEB7-2A4A3E2189E9}" destId="{53222744-5E64-49A6-95B3-718E6E78A6FD}" srcOrd="1" destOrd="0" presId="urn:microsoft.com/office/officeart/2005/8/layout/hierarchy2"/>
    <dgm:cxn modelId="{7FFEAB6A-D516-4CA7-95A4-39A96547666D}" type="presParOf" srcId="{5AD923E8-E55F-4210-B6F3-CC40C5BB8354}" destId="{FEB2A160-BB5A-4E88-9C9D-8F5B516F660F}" srcOrd="2" destOrd="0" presId="urn:microsoft.com/office/officeart/2005/8/layout/hierarchy2"/>
    <dgm:cxn modelId="{8D396565-7D66-453C-8FBE-351B7C1CBB8C}" type="presParOf" srcId="{FEB2A160-BB5A-4E88-9C9D-8F5B516F660F}" destId="{0DA78BB7-24A3-4C55-AF7E-D3D760845724}" srcOrd="0" destOrd="0" presId="urn:microsoft.com/office/officeart/2005/8/layout/hierarchy2"/>
    <dgm:cxn modelId="{AF9B20C7-E18B-44B4-B599-DDE37AA918DA}" type="presParOf" srcId="{5AD923E8-E55F-4210-B6F3-CC40C5BB8354}" destId="{2710552E-561E-43AC-8C44-A9F4DAC9864E}" srcOrd="3" destOrd="0" presId="urn:microsoft.com/office/officeart/2005/8/layout/hierarchy2"/>
    <dgm:cxn modelId="{136B8A77-10D5-4938-82A0-2CCD3FD3CE3C}" type="presParOf" srcId="{2710552E-561E-43AC-8C44-A9F4DAC9864E}" destId="{3370CBBC-51E7-4712-8DA4-676CC6E23C25}" srcOrd="0" destOrd="0" presId="urn:microsoft.com/office/officeart/2005/8/layout/hierarchy2"/>
    <dgm:cxn modelId="{8320EEAD-43B4-4B45-9086-094B4C1AA18B}" type="presParOf" srcId="{2710552E-561E-43AC-8C44-A9F4DAC9864E}" destId="{A997BB71-D26A-487A-A7C4-3CC3BCE13F0F}" srcOrd="1" destOrd="0" presId="urn:microsoft.com/office/officeart/2005/8/layout/hierarchy2"/>
    <dgm:cxn modelId="{FF285EF2-EB69-47CD-9EC3-0967FDB8E4D2}" type="presParOf" srcId="{5AD923E8-E55F-4210-B6F3-CC40C5BB8354}" destId="{C30C2F7F-3E38-4024-998E-276112A6E496}" srcOrd="4" destOrd="0" presId="urn:microsoft.com/office/officeart/2005/8/layout/hierarchy2"/>
    <dgm:cxn modelId="{DFBFF81F-93DD-47A2-B0E5-6EE7BC7376A8}" type="presParOf" srcId="{C30C2F7F-3E38-4024-998E-276112A6E496}" destId="{4B4AD773-8AEC-4BA3-947D-07F6EE0E9EBA}" srcOrd="0" destOrd="0" presId="urn:microsoft.com/office/officeart/2005/8/layout/hierarchy2"/>
    <dgm:cxn modelId="{4600A8B3-1FA8-4114-AD63-9F4AAA6DB551}" type="presParOf" srcId="{5AD923E8-E55F-4210-B6F3-CC40C5BB8354}" destId="{67896322-ECCB-4953-8D3C-1A2CC07C1540}" srcOrd="5" destOrd="0" presId="urn:microsoft.com/office/officeart/2005/8/layout/hierarchy2"/>
    <dgm:cxn modelId="{8E7F349B-6A2B-4330-A55D-7A76A20AF7A6}" type="presParOf" srcId="{67896322-ECCB-4953-8D3C-1A2CC07C1540}" destId="{B75CEEB6-BD82-4764-900D-F0F19B4831C6}" srcOrd="0" destOrd="0" presId="urn:microsoft.com/office/officeart/2005/8/layout/hierarchy2"/>
    <dgm:cxn modelId="{AF75CDC9-2C9D-40A4-A9D1-D2E794203BB9}" type="presParOf" srcId="{67896322-ECCB-4953-8D3C-1A2CC07C1540}" destId="{46826296-CF1A-4F54-8B77-159A69F1C78B}" srcOrd="1" destOrd="0" presId="urn:microsoft.com/office/officeart/2005/8/layout/hierarchy2"/>
    <dgm:cxn modelId="{C9CF447C-8487-4822-B810-898B793A1D6D}" type="presParOf" srcId="{46826296-CF1A-4F54-8B77-159A69F1C78B}" destId="{EDDDC4E3-8EC9-44B4-B96D-01B6AD9DF578}" srcOrd="0" destOrd="0" presId="urn:microsoft.com/office/officeart/2005/8/layout/hierarchy2"/>
    <dgm:cxn modelId="{D66D30FD-A132-449D-9E0F-1F8CE12000CE}" type="presParOf" srcId="{EDDDC4E3-8EC9-44B4-B96D-01B6AD9DF578}" destId="{57FEA6C2-B4A3-4137-88E8-F178D4C41AD9}" srcOrd="0" destOrd="0" presId="urn:microsoft.com/office/officeart/2005/8/layout/hierarchy2"/>
    <dgm:cxn modelId="{D53B97E8-83A8-47F0-A3CC-CD7CCC4FDBC9}" type="presParOf" srcId="{46826296-CF1A-4F54-8B77-159A69F1C78B}" destId="{C98ACDE7-66A3-44AC-9C3A-0CC1D1281F87}" srcOrd="1" destOrd="0" presId="urn:microsoft.com/office/officeart/2005/8/layout/hierarchy2"/>
    <dgm:cxn modelId="{F4C02772-EDAC-4906-B0FD-C59C9ED97F7B}" type="presParOf" srcId="{C98ACDE7-66A3-44AC-9C3A-0CC1D1281F87}" destId="{3BCA4B65-DF3A-4E49-8270-7E3F0286895A}" srcOrd="0" destOrd="0" presId="urn:microsoft.com/office/officeart/2005/8/layout/hierarchy2"/>
    <dgm:cxn modelId="{D5AE4BDF-05C0-4CA0-9D63-2990F1BBA323}" type="presParOf" srcId="{C98ACDE7-66A3-44AC-9C3A-0CC1D1281F87}" destId="{88F539C1-CD40-4FB1-9920-2093936477B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42A75D-339D-473F-A396-59FA05F42121}">
      <dsp:nvSpPr>
        <dsp:cNvPr id="0" name=""/>
        <dsp:cNvSpPr/>
      </dsp:nvSpPr>
      <dsp:spPr>
        <a:xfrm>
          <a:off x="1425" y="1944749"/>
          <a:ext cx="1272927" cy="636463"/>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Towers(3,a,b,c)</a:t>
          </a:r>
        </a:p>
      </dsp:txBody>
      <dsp:txXfrm>
        <a:off x="20066" y="1963390"/>
        <a:ext cx="1235645" cy="599181"/>
      </dsp:txXfrm>
    </dsp:sp>
    <dsp:sp modelId="{A3BE1395-6E31-4BA5-9411-D15A7DDCDC28}">
      <dsp:nvSpPr>
        <dsp:cNvPr id="0" name=""/>
        <dsp:cNvSpPr/>
      </dsp:nvSpPr>
      <dsp:spPr>
        <a:xfrm rot="17692822">
          <a:off x="923826" y="1701375"/>
          <a:ext cx="1210222" cy="25312"/>
        </a:xfrm>
        <a:custGeom>
          <a:avLst/>
          <a:gdLst/>
          <a:ahLst/>
          <a:cxnLst/>
          <a:rect l="0" t="0" r="0" b="0"/>
          <a:pathLst>
            <a:path>
              <a:moveTo>
                <a:pt x="0" y="12656"/>
              </a:moveTo>
              <a:lnTo>
                <a:pt x="1210222" y="126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98682" y="1683776"/>
        <a:ext cx="60511" cy="60511"/>
      </dsp:txXfrm>
    </dsp:sp>
    <dsp:sp modelId="{E2F18B1A-9402-415C-9553-F8C166D17468}">
      <dsp:nvSpPr>
        <dsp:cNvPr id="0" name=""/>
        <dsp:cNvSpPr/>
      </dsp:nvSpPr>
      <dsp:spPr>
        <a:xfrm>
          <a:off x="1783523" y="846850"/>
          <a:ext cx="1720755" cy="636463"/>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Towers(2,a,c,b)</a:t>
          </a:r>
        </a:p>
      </dsp:txBody>
      <dsp:txXfrm>
        <a:off x="1802164" y="865491"/>
        <a:ext cx="1683473" cy="599181"/>
      </dsp:txXfrm>
    </dsp:sp>
    <dsp:sp modelId="{2B8D3758-7794-4208-A3B3-60B8CBA586F5}">
      <dsp:nvSpPr>
        <dsp:cNvPr id="0" name=""/>
        <dsp:cNvSpPr/>
      </dsp:nvSpPr>
      <dsp:spPr>
        <a:xfrm rot="18289469">
          <a:off x="3313055" y="786459"/>
          <a:ext cx="891617" cy="25312"/>
        </a:xfrm>
        <a:custGeom>
          <a:avLst/>
          <a:gdLst/>
          <a:ahLst/>
          <a:cxnLst/>
          <a:rect l="0" t="0" r="0" b="0"/>
          <a:pathLst>
            <a:path>
              <a:moveTo>
                <a:pt x="0" y="12656"/>
              </a:moveTo>
              <a:lnTo>
                <a:pt x="891617" y="1265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36573" y="776824"/>
        <a:ext cx="44580" cy="44580"/>
      </dsp:txXfrm>
    </dsp:sp>
    <dsp:sp modelId="{CCBA615C-28A0-4A39-AA88-01698C4CA1C1}">
      <dsp:nvSpPr>
        <dsp:cNvPr id="0" name=""/>
        <dsp:cNvSpPr/>
      </dsp:nvSpPr>
      <dsp:spPr>
        <a:xfrm>
          <a:off x="4013449" y="114917"/>
          <a:ext cx="1720755" cy="636463"/>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Towers(1,a,b,c)</a:t>
          </a:r>
        </a:p>
      </dsp:txBody>
      <dsp:txXfrm>
        <a:off x="4032090" y="133558"/>
        <a:ext cx="1683473" cy="599181"/>
      </dsp:txXfrm>
    </dsp:sp>
    <dsp:sp modelId="{908C8F81-C949-496F-9D56-6A21AB7A648F}">
      <dsp:nvSpPr>
        <dsp:cNvPr id="0" name=""/>
        <dsp:cNvSpPr/>
      </dsp:nvSpPr>
      <dsp:spPr>
        <a:xfrm>
          <a:off x="5734205" y="420492"/>
          <a:ext cx="509170" cy="25312"/>
        </a:xfrm>
        <a:custGeom>
          <a:avLst/>
          <a:gdLst/>
          <a:ahLst/>
          <a:cxnLst/>
          <a:rect l="0" t="0" r="0" b="0"/>
          <a:pathLst>
            <a:path>
              <a:moveTo>
                <a:pt x="0" y="12656"/>
              </a:moveTo>
              <a:lnTo>
                <a:pt x="509170" y="1265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976061" y="420419"/>
        <a:ext cx="25458" cy="25458"/>
      </dsp:txXfrm>
    </dsp:sp>
    <dsp:sp modelId="{8EC965D0-6F67-4DC6-BFF3-A9ABB70917BE}">
      <dsp:nvSpPr>
        <dsp:cNvPr id="0" name=""/>
        <dsp:cNvSpPr/>
      </dsp:nvSpPr>
      <dsp:spPr>
        <a:xfrm>
          <a:off x="6243375" y="114917"/>
          <a:ext cx="1984798" cy="636463"/>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Move D=1 a to b</a:t>
          </a:r>
        </a:p>
      </dsp:txBody>
      <dsp:txXfrm>
        <a:off x="6262016" y="133558"/>
        <a:ext cx="1947516" cy="599181"/>
      </dsp:txXfrm>
    </dsp:sp>
    <dsp:sp modelId="{DC4158C5-1EBB-40FF-9126-E09F052FC4AC}">
      <dsp:nvSpPr>
        <dsp:cNvPr id="0" name=""/>
        <dsp:cNvSpPr/>
      </dsp:nvSpPr>
      <dsp:spPr>
        <a:xfrm>
          <a:off x="3504278" y="1152425"/>
          <a:ext cx="509170" cy="25312"/>
        </a:xfrm>
        <a:custGeom>
          <a:avLst/>
          <a:gdLst/>
          <a:ahLst/>
          <a:cxnLst/>
          <a:rect l="0" t="0" r="0" b="0"/>
          <a:pathLst>
            <a:path>
              <a:moveTo>
                <a:pt x="0" y="12656"/>
              </a:moveTo>
              <a:lnTo>
                <a:pt x="509170" y="1265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46134" y="1152352"/>
        <a:ext cx="25458" cy="25458"/>
      </dsp:txXfrm>
    </dsp:sp>
    <dsp:sp modelId="{813AB9C6-7559-4119-8575-B58D7BCCF4D7}">
      <dsp:nvSpPr>
        <dsp:cNvPr id="0" name=""/>
        <dsp:cNvSpPr/>
      </dsp:nvSpPr>
      <dsp:spPr>
        <a:xfrm>
          <a:off x="4013449" y="846850"/>
          <a:ext cx="1720755" cy="636463"/>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Move D=2 a to c</a:t>
          </a:r>
        </a:p>
      </dsp:txBody>
      <dsp:txXfrm>
        <a:off x="4032090" y="865491"/>
        <a:ext cx="1683473" cy="599181"/>
      </dsp:txXfrm>
    </dsp:sp>
    <dsp:sp modelId="{6EEA3122-D6CD-4F75-8FC8-6203E8F3D833}">
      <dsp:nvSpPr>
        <dsp:cNvPr id="0" name=""/>
        <dsp:cNvSpPr/>
      </dsp:nvSpPr>
      <dsp:spPr>
        <a:xfrm rot="3310531">
          <a:off x="3313055" y="1518392"/>
          <a:ext cx="891617" cy="25312"/>
        </a:xfrm>
        <a:custGeom>
          <a:avLst/>
          <a:gdLst/>
          <a:ahLst/>
          <a:cxnLst/>
          <a:rect l="0" t="0" r="0" b="0"/>
          <a:pathLst>
            <a:path>
              <a:moveTo>
                <a:pt x="0" y="12656"/>
              </a:moveTo>
              <a:lnTo>
                <a:pt x="891617" y="1265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36573" y="1508757"/>
        <a:ext cx="44580" cy="44580"/>
      </dsp:txXfrm>
    </dsp:sp>
    <dsp:sp modelId="{9A33B33A-0F33-4D3A-A756-6B5A2442B605}">
      <dsp:nvSpPr>
        <dsp:cNvPr id="0" name=""/>
        <dsp:cNvSpPr/>
      </dsp:nvSpPr>
      <dsp:spPr>
        <a:xfrm>
          <a:off x="4013449" y="1578783"/>
          <a:ext cx="1720755" cy="636463"/>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Towers(1,b,c,a)</a:t>
          </a:r>
        </a:p>
      </dsp:txBody>
      <dsp:txXfrm>
        <a:off x="4032090" y="1597424"/>
        <a:ext cx="1683473" cy="599181"/>
      </dsp:txXfrm>
    </dsp:sp>
    <dsp:sp modelId="{029F3C10-0A9E-4204-8FD9-8DE7DFC8835F}">
      <dsp:nvSpPr>
        <dsp:cNvPr id="0" name=""/>
        <dsp:cNvSpPr/>
      </dsp:nvSpPr>
      <dsp:spPr>
        <a:xfrm>
          <a:off x="5734205" y="1884358"/>
          <a:ext cx="509170" cy="25312"/>
        </a:xfrm>
        <a:custGeom>
          <a:avLst/>
          <a:gdLst/>
          <a:ahLst/>
          <a:cxnLst/>
          <a:rect l="0" t="0" r="0" b="0"/>
          <a:pathLst>
            <a:path>
              <a:moveTo>
                <a:pt x="0" y="12656"/>
              </a:moveTo>
              <a:lnTo>
                <a:pt x="509170" y="1265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976061" y="1884285"/>
        <a:ext cx="25458" cy="25458"/>
      </dsp:txXfrm>
    </dsp:sp>
    <dsp:sp modelId="{42AF57CD-4091-4380-A083-C173DEAA9BCD}">
      <dsp:nvSpPr>
        <dsp:cNvPr id="0" name=""/>
        <dsp:cNvSpPr/>
      </dsp:nvSpPr>
      <dsp:spPr>
        <a:xfrm>
          <a:off x="6243375" y="1578783"/>
          <a:ext cx="1984798" cy="636463"/>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Move D=1 b to c</a:t>
          </a:r>
        </a:p>
      </dsp:txBody>
      <dsp:txXfrm>
        <a:off x="6262016" y="1597424"/>
        <a:ext cx="1947516" cy="599181"/>
      </dsp:txXfrm>
    </dsp:sp>
    <dsp:sp modelId="{9C381BC8-A907-44FF-B824-9FCD16F00096}">
      <dsp:nvSpPr>
        <dsp:cNvPr id="0" name=""/>
        <dsp:cNvSpPr/>
      </dsp:nvSpPr>
      <dsp:spPr>
        <a:xfrm rot="21196940">
          <a:off x="1272913" y="2225802"/>
          <a:ext cx="419278" cy="25312"/>
        </a:xfrm>
        <a:custGeom>
          <a:avLst/>
          <a:gdLst/>
          <a:ahLst/>
          <a:cxnLst/>
          <a:rect l="0" t="0" r="0" b="0"/>
          <a:pathLst>
            <a:path>
              <a:moveTo>
                <a:pt x="0" y="12656"/>
              </a:moveTo>
              <a:lnTo>
                <a:pt x="419278" y="126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72070" y="2227976"/>
        <a:ext cx="20963" cy="20963"/>
      </dsp:txXfrm>
    </dsp:sp>
    <dsp:sp modelId="{E3A0465D-C496-4E8B-8D95-7D410BC86A6A}">
      <dsp:nvSpPr>
        <dsp:cNvPr id="0" name=""/>
        <dsp:cNvSpPr/>
      </dsp:nvSpPr>
      <dsp:spPr>
        <a:xfrm>
          <a:off x="1690752" y="1895703"/>
          <a:ext cx="1720755" cy="636463"/>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Move D=3 a to b</a:t>
          </a:r>
        </a:p>
      </dsp:txBody>
      <dsp:txXfrm>
        <a:off x="1709393" y="1914344"/>
        <a:ext cx="1683473" cy="599181"/>
      </dsp:txXfrm>
    </dsp:sp>
    <dsp:sp modelId="{809F20C9-8855-4ACD-8CF1-ED7D63268411}">
      <dsp:nvSpPr>
        <dsp:cNvPr id="0" name=""/>
        <dsp:cNvSpPr/>
      </dsp:nvSpPr>
      <dsp:spPr>
        <a:xfrm rot="3907178">
          <a:off x="923826" y="2799275"/>
          <a:ext cx="1210222" cy="25312"/>
        </a:xfrm>
        <a:custGeom>
          <a:avLst/>
          <a:gdLst/>
          <a:ahLst/>
          <a:cxnLst/>
          <a:rect l="0" t="0" r="0" b="0"/>
          <a:pathLst>
            <a:path>
              <a:moveTo>
                <a:pt x="0" y="12656"/>
              </a:moveTo>
              <a:lnTo>
                <a:pt x="1210222" y="1265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498682" y="2781675"/>
        <a:ext cx="60511" cy="60511"/>
      </dsp:txXfrm>
    </dsp:sp>
    <dsp:sp modelId="{31DB775A-BF9B-40AB-9833-35B484C39679}">
      <dsp:nvSpPr>
        <dsp:cNvPr id="0" name=""/>
        <dsp:cNvSpPr/>
      </dsp:nvSpPr>
      <dsp:spPr>
        <a:xfrm>
          <a:off x="1783523" y="3042649"/>
          <a:ext cx="1720755" cy="636463"/>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Towers(2,c,b,a)</a:t>
          </a:r>
        </a:p>
      </dsp:txBody>
      <dsp:txXfrm>
        <a:off x="1802164" y="3061290"/>
        <a:ext cx="1683473" cy="599181"/>
      </dsp:txXfrm>
    </dsp:sp>
    <dsp:sp modelId="{62B0919C-8762-4D2B-AD12-95AED9AAB012}">
      <dsp:nvSpPr>
        <dsp:cNvPr id="0" name=""/>
        <dsp:cNvSpPr/>
      </dsp:nvSpPr>
      <dsp:spPr>
        <a:xfrm rot="18289469">
          <a:off x="3313055" y="2982258"/>
          <a:ext cx="891617" cy="25312"/>
        </a:xfrm>
        <a:custGeom>
          <a:avLst/>
          <a:gdLst/>
          <a:ahLst/>
          <a:cxnLst/>
          <a:rect l="0" t="0" r="0" b="0"/>
          <a:pathLst>
            <a:path>
              <a:moveTo>
                <a:pt x="0" y="12656"/>
              </a:moveTo>
              <a:lnTo>
                <a:pt x="891617" y="1265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36573" y="2972624"/>
        <a:ext cx="44580" cy="44580"/>
      </dsp:txXfrm>
    </dsp:sp>
    <dsp:sp modelId="{02EA4655-5E81-4904-BDAE-E3F7216A45E6}">
      <dsp:nvSpPr>
        <dsp:cNvPr id="0" name=""/>
        <dsp:cNvSpPr/>
      </dsp:nvSpPr>
      <dsp:spPr>
        <a:xfrm>
          <a:off x="4013449" y="2310716"/>
          <a:ext cx="1720755" cy="636463"/>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Towers(1,c,a,b)</a:t>
          </a:r>
        </a:p>
      </dsp:txBody>
      <dsp:txXfrm>
        <a:off x="4032090" y="2329357"/>
        <a:ext cx="1683473" cy="599181"/>
      </dsp:txXfrm>
    </dsp:sp>
    <dsp:sp modelId="{0C7CA926-7240-481A-94D1-60E64914DC31}">
      <dsp:nvSpPr>
        <dsp:cNvPr id="0" name=""/>
        <dsp:cNvSpPr/>
      </dsp:nvSpPr>
      <dsp:spPr>
        <a:xfrm>
          <a:off x="5734205" y="2616291"/>
          <a:ext cx="509170" cy="25312"/>
        </a:xfrm>
        <a:custGeom>
          <a:avLst/>
          <a:gdLst/>
          <a:ahLst/>
          <a:cxnLst/>
          <a:rect l="0" t="0" r="0" b="0"/>
          <a:pathLst>
            <a:path>
              <a:moveTo>
                <a:pt x="0" y="12656"/>
              </a:moveTo>
              <a:lnTo>
                <a:pt x="509170" y="1265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976061" y="2616218"/>
        <a:ext cx="25458" cy="25458"/>
      </dsp:txXfrm>
    </dsp:sp>
    <dsp:sp modelId="{54D4445C-FFED-4508-AF85-44CB2BF4C552}">
      <dsp:nvSpPr>
        <dsp:cNvPr id="0" name=""/>
        <dsp:cNvSpPr/>
      </dsp:nvSpPr>
      <dsp:spPr>
        <a:xfrm>
          <a:off x="6243375" y="2310716"/>
          <a:ext cx="1984798" cy="636463"/>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Move D=1 c to a</a:t>
          </a:r>
        </a:p>
      </dsp:txBody>
      <dsp:txXfrm>
        <a:off x="6262016" y="2329357"/>
        <a:ext cx="1947516" cy="599181"/>
      </dsp:txXfrm>
    </dsp:sp>
    <dsp:sp modelId="{FEB2A160-BB5A-4E88-9C9D-8F5B516F660F}">
      <dsp:nvSpPr>
        <dsp:cNvPr id="0" name=""/>
        <dsp:cNvSpPr/>
      </dsp:nvSpPr>
      <dsp:spPr>
        <a:xfrm>
          <a:off x="3504278" y="3348224"/>
          <a:ext cx="509170" cy="25312"/>
        </a:xfrm>
        <a:custGeom>
          <a:avLst/>
          <a:gdLst/>
          <a:ahLst/>
          <a:cxnLst/>
          <a:rect l="0" t="0" r="0" b="0"/>
          <a:pathLst>
            <a:path>
              <a:moveTo>
                <a:pt x="0" y="12656"/>
              </a:moveTo>
              <a:lnTo>
                <a:pt x="509170" y="1265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46134" y="3348151"/>
        <a:ext cx="25458" cy="25458"/>
      </dsp:txXfrm>
    </dsp:sp>
    <dsp:sp modelId="{3370CBBC-51E7-4712-8DA4-676CC6E23C25}">
      <dsp:nvSpPr>
        <dsp:cNvPr id="0" name=""/>
        <dsp:cNvSpPr/>
      </dsp:nvSpPr>
      <dsp:spPr>
        <a:xfrm>
          <a:off x="4013449" y="3042649"/>
          <a:ext cx="1720755" cy="636463"/>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Move D=2 c to b</a:t>
          </a:r>
        </a:p>
      </dsp:txBody>
      <dsp:txXfrm>
        <a:off x="4032090" y="3061290"/>
        <a:ext cx="1683473" cy="599181"/>
      </dsp:txXfrm>
    </dsp:sp>
    <dsp:sp modelId="{C30C2F7F-3E38-4024-998E-276112A6E496}">
      <dsp:nvSpPr>
        <dsp:cNvPr id="0" name=""/>
        <dsp:cNvSpPr/>
      </dsp:nvSpPr>
      <dsp:spPr>
        <a:xfrm rot="3310531">
          <a:off x="3313055" y="3714191"/>
          <a:ext cx="891617" cy="25312"/>
        </a:xfrm>
        <a:custGeom>
          <a:avLst/>
          <a:gdLst/>
          <a:ahLst/>
          <a:cxnLst/>
          <a:rect l="0" t="0" r="0" b="0"/>
          <a:pathLst>
            <a:path>
              <a:moveTo>
                <a:pt x="0" y="12656"/>
              </a:moveTo>
              <a:lnTo>
                <a:pt x="891617" y="1265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36573" y="3704557"/>
        <a:ext cx="44580" cy="44580"/>
      </dsp:txXfrm>
    </dsp:sp>
    <dsp:sp modelId="{B75CEEB6-BD82-4764-900D-F0F19B4831C6}">
      <dsp:nvSpPr>
        <dsp:cNvPr id="0" name=""/>
        <dsp:cNvSpPr/>
      </dsp:nvSpPr>
      <dsp:spPr>
        <a:xfrm>
          <a:off x="4013449" y="3774582"/>
          <a:ext cx="1720755" cy="636463"/>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Towers(1,a,b,c)</a:t>
          </a:r>
        </a:p>
      </dsp:txBody>
      <dsp:txXfrm>
        <a:off x="4032090" y="3793223"/>
        <a:ext cx="1683473" cy="599181"/>
      </dsp:txXfrm>
    </dsp:sp>
    <dsp:sp modelId="{EDDDC4E3-8EC9-44B4-B96D-01B6AD9DF578}">
      <dsp:nvSpPr>
        <dsp:cNvPr id="0" name=""/>
        <dsp:cNvSpPr/>
      </dsp:nvSpPr>
      <dsp:spPr>
        <a:xfrm>
          <a:off x="5734205" y="4080157"/>
          <a:ext cx="509170" cy="25312"/>
        </a:xfrm>
        <a:custGeom>
          <a:avLst/>
          <a:gdLst/>
          <a:ahLst/>
          <a:cxnLst/>
          <a:rect l="0" t="0" r="0" b="0"/>
          <a:pathLst>
            <a:path>
              <a:moveTo>
                <a:pt x="0" y="12656"/>
              </a:moveTo>
              <a:lnTo>
                <a:pt x="509170" y="1265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976061" y="4080084"/>
        <a:ext cx="25458" cy="25458"/>
      </dsp:txXfrm>
    </dsp:sp>
    <dsp:sp modelId="{3BCA4B65-DF3A-4E49-8270-7E3F0286895A}">
      <dsp:nvSpPr>
        <dsp:cNvPr id="0" name=""/>
        <dsp:cNvSpPr/>
      </dsp:nvSpPr>
      <dsp:spPr>
        <a:xfrm>
          <a:off x="6243375" y="3774582"/>
          <a:ext cx="1984798" cy="636463"/>
        </a:xfrm>
        <a:prstGeom prst="roundRect">
          <a:avLst>
            <a:gd name="adj" fmla="val 10000"/>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Move D=1 a to b</a:t>
          </a:r>
        </a:p>
      </dsp:txBody>
      <dsp:txXfrm>
        <a:off x="6262016" y="3793223"/>
        <a:ext cx="1947516" cy="59918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3037840" cy="46513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938" y="3"/>
            <a:ext cx="3037840" cy="465139"/>
          </a:xfrm>
          <a:prstGeom prst="rect">
            <a:avLst/>
          </a:prstGeom>
        </p:spPr>
        <p:txBody>
          <a:bodyPr vert="horz" lIns="91440" tIns="45720" rIns="91440" bIns="45720" rtlCol="0"/>
          <a:lstStyle>
            <a:lvl1pPr algn="r">
              <a:defRPr sz="1200"/>
            </a:lvl1pPr>
          </a:lstStyle>
          <a:p>
            <a:fld id="{E84971C4-D6ED-436C-8B49-F7A3B8634A12}" type="datetimeFigureOut">
              <a:rPr lang="en-US" smtClean="0"/>
              <a:pPr/>
              <a:t>1/21/2021</a:t>
            </a:fld>
            <a:endParaRPr lang="en-US"/>
          </a:p>
        </p:txBody>
      </p:sp>
      <p:sp>
        <p:nvSpPr>
          <p:cNvPr id="4" name="Footer Placeholder 3"/>
          <p:cNvSpPr>
            <a:spLocks noGrp="1"/>
          </p:cNvSpPr>
          <p:nvPr>
            <p:ph type="ftr" sz="quarter" idx="2"/>
          </p:nvPr>
        </p:nvSpPr>
        <p:spPr>
          <a:xfrm>
            <a:off x="0" y="8829677"/>
            <a:ext cx="3037840" cy="465139"/>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677"/>
            <a:ext cx="3037840" cy="465139"/>
          </a:xfrm>
          <a:prstGeom prst="rect">
            <a:avLst/>
          </a:prstGeom>
        </p:spPr>
        <p:txBody>
          <a:bodyPr vert="horz" lIns="91440" tIns="45720" rIns="91440" bIns="45720" rtlCol="0" anchor="b"/>
          <a:lstStyle>
            <a:lvl1pPr algn="r">
              <a:defRPr sz="1200"/>
            </a:lvl1pPr>
          </a:lstStyle>
          <a:p>
            <a:fld id="{CBE3900A-4DE4-4DE5-AC3D-688D9FC0597D}" type="slidenum">
              <a:rPr lang="en-US" smtClean="0"/>
              <a:pPr/>
              <a:t>‹#›</a:t>
            </a:fld>
            <a:endParaRPr lang="en-US"/>
          </a:p>
        </p:txBody>
      </p:sp>
    </p:spTree>
    <p:extLst>
      <p:ext uri="{BB962C8B-B14F-4D97-AF65-F5344CB8AC3E}">
        <p14:creationId xmlns:p14="http://schemas.microsoft.com/office/powerpoint/2010/main" val="747053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defRPr>
            </a:lvl1pPr>
          </a:lstStyle>
          <a:p>
            <a:endParaRPr lang="zh-CN" altLang="en-US"/>
          </a:p>
        </p:txBody>
      </p:sp>
      <p:sp>
        <p:nvSpPr>
          <p:cNvPr id="19459"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endParaRPr lang="en-US" altLang="zh-CN"/>
          </a:p>
        </p:txBody>
      </p:sp>
      <p:sp>
        <p:nvSpPr>
          <p:cNvPr id="1946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ffectLst/>
        </p:spPr>
      </p:sp>
      <p:sp>
        <p:nvSpPr>
          <p:cNvPr id="19461"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9462"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defRPr>
            </a:lvl1pPr>
          </a:lstStyle>
          <a:p>
            <a:endParaRPr lang="en-US" altLang="zh-CN"/>
          </a:p>
        </p:txBody>
      </p:sp>
      <p:sp>
        <p:nvSpPr>
          <p:cNvPr id="19463"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253562A9-B6D5-4F95-B063-0AA816B5DBE7}" type="slidenum">
              <a:rPr lang="zh-CN" altLang="en-US"/>
              <a:pPr/>
              <a:t>‹#›</a:t>
            </a:fld>
            <a:endParaRPr lang="en-US" altLang="zh-CN"/>
          </a:p>
        </p:txBody>
      </p:sp>
    </p:spTree>
    <p:extLst>
      <p:ext uri="{BB962C8B-B14F-4D97-AF65-F5344CB8AC3E}">
        <p14:creationId xmlns:p14="http://schemas.microsoft.com/office/powerpoint/2010/main" val="103260066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5844B4-EE7D-4B21-BB4C-785978F15425}" type="slidenum">
              <a:rPr lang="zh-CN" altLang="en-US"/>
              <a:pPr/>
              <a:t>1</a:t>
            </a:fld>
            <a:endParaRPr lang="en-US" altLang="zh-CN"/>
          </a:p>
        </p:txBody>
      </p:sp>
      <p:sp>
        <p:nvSpPr>
          <p:cNvPr id="20482" name="Rectangle 2"/>
          <p:cNvSpPr>
            <a:spLocks noGrp="1" noRot="1" noChangeAspect="1" noChangeArrowheads="1" noTextEdit="1"/>
          </p:cNvSpPr>
          <p:nvPr>
            <p:ph type="sldImg"/>
            <p:custDataLst>
              <p:tags r:id="rId1"/>
            </p:custDataLst>
          </p:nvPr>
        </p:nvSpPr>
        <p:spPr>
          <a:ln/>
        </p:spPr>
      </p:sp>
      <p:sp>
        <p:nvSpPr>
          <p:cNvPr id="20483"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38436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1D6E9897-1AC8-42BC-A780-55B5D06C39CB}" type="slidenum">
              <a:rPr lang="en-US" smtClean="0">
                <a:latin typeface="Arial" charset="0"/>
              </a:rPr>
              <a:pPr/>
              <a:t>12</a:t>
            </a:fld>
            <a:endParaRPr lang="en-US">
              <a:latin typeface="Arial"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a:latin typeface="Arial" charset="0"/>
            </a:endParaRPr>
          </a:p>
        </p:txBody>
      </p:sp>
    </p:spTree>
    <p:extLst>
      <p:ext uri="{BB962C8B-B14F-4D97-AF65-F5344CB8AC3E}">
        <p14:creationId xmlns:p14="http://schemas.microsoft.com/office/powerpoint/2010/main" val="1496521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3562A9-B6D5-4F95-B063-0AA816B5DBE7}" type="slidenum">
              <a:rPr lang="zh-CN" altLang="en-US" smtClean="0"/>
              <a:pPr/>
              <a:t>14</a:t>
            </a:fld>
            <a:endParaRPr lang="en-US" altLang="zh-CN"/>
          </a:p>
        </p:txBody>
      </p:sp>
    </p:spTree>
    <p:extLst>
      <p:ext uri="{BB962C8B-B14F-4D97-AF65-F5344CB8AC3E}">
        <p14:creationId xmlns:p14="http://schemas.microsoft.com/office/powerpoint/2010/main" val="2278402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3562A9-B6D5-4F95-B063-0AA816B5DBE7}" type="slidenum">
              <a:rPr lang="zh-CN" altLang="en-US" smtClean="0"/>
              <a:pPr/>
              <a:t>15</a:t>
            </a:fld>
            <a:endParaRPr lang="en-US" altLang="zh-CN"/>
          </a:p>
        </p:txBody>
      </p:sp>
    </p:spTree>
    <p:extLst>
      <p:ext uri="{BB962C8B-B14F-4D97-AF65-F5344CB8AC3E}">
        <p14:creationId xmlns:p14="http://schemas.microsoft.com/office/powerpoint/2010/main" val="1494470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299089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1010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0842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600200"/>
            <a:ext cx="4038600" cy="4525963"/>
          </a:xfrm>
        </p:spPr>
        <p:txBody>
          <a:bodyPr rtlCol="0">
            <a:normAutofit/>
          </a:bodyPr>
          <a:lstStyle/>
          <a:p>
            <a:pPr lvl="0"/>
            <a:r>
              <a:rPr lang="en-US" noProof="0"/>
              <a:t>Click icon to add chart</a:t>
            </a:r>
          </a:p>
        </p:txBody>
      </p:sp>
    </p:spTree>
    <p:extLst>
      <p:ext uri="{BB962C8B-B14F-4D97-AF65-F5344CB8AC3E}">
        <p14:creationId xmlns:p14="http://schemas.microsoft.com/office/powerpoint/2010/main" val="2267978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25963"/>
          </a:xfrm>
        </p:spPr>
        <p:txBody>
          <a:bodyPr rtlCol="0">
            <a:normAutofit/>
          </a:bodyPr>
          <a:lstStyle/>
          <a:p>
            <a:pPr lvl="0"/>
            <a:r>
              <a:rPr lang="en-US" noProof="0"/>
              <a:t>Click icon to add clip art</a:t>
            </a:r>
          </a:p>
        </p:txBody>
      </p:sp>
    </p:spTree>
    <p:extLst>
      <p:ext uri="{BB962C8B-B14F-4D97-AF65-F5344CB8AC3E}">
        <p14:creationId xmlns:p14="http://schemas.microsoft.com/office/powerpoint/2010/main" val="2688527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917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rtlCol="0">
            <a:normAutofit/>
          </a:bodyPr>
          <a:lstStyle/>
          <a:p>
            <a:pPr lvl="0"/>
            <a:r>
              <a:rPr lang="en-US" noProof="0"/>
              <a:t>Click icon to add table</a:t>
            </a:r>
          </a:p>
        </p:txBody>
      </p:sp>
    </p:spTree>
    <p:extLst>
      <p:ext uri="{BB962C8B-B14F-4D97-AF65-F5344CB8AC3E}">
        <p14:creationId xmlns:p14="http://schemas.microsoft.com/office/powerpoint/2010/main" val="2435771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6428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622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40184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3919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6576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66897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9882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3008313" cy="10541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381000"/>
            <a:ext cx="5111750" cy="5745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23985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38277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6"/>
          <p:cNvPicPr>
            <a:picLocks noChangeAspect="1"/>
          </p:cNvPicPr>
          <p:nvPr/>
        </p:nvPicPr>
        <p:blipFill>
          <a:blip r:embed="rId1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58000" y="0"/>
            <a:ext cx="2057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5"/>
          <p:cNvSpPr txBox="1">
            <a:spLocks/>
          </p:cNvSpPr>
          <p:nvPr/>
        </p:nvSpPr>
        <p:spPr>
          <a:xfrm>
            <a:off x="8610600" y="9525"/>
            <a:ext cx="533400" cy="365125"/>
          </a:xfrm>
          <a:prstGeom prst="rect">
            <a:avLst/>
          </a:prstGeom>
        </p:spPr>
        <p:txBody>
          <a:bodyPr anchor="ctr"/>
          <a:lstStyle>
            <a:defPPr>
              <a:defRPr lang="en-US"/>
            </a:defPPr>
            <a:lvl1pPr algn="r"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fld id="{7D1862CD-D985-463F-A6EA-BA716BFFBD15}" type="slidenum">
              <a:rPr lang="en-US" smtClean="0"/>
              <a:pPr>
                <a:defRPr/>
              </a:pPr>
              <a:t>‹#›</a:t>
            </a:fld>
            <a:endParaRPr lang="en-US" dirty="0"/>
          </a:p>
        </p:txBody>
      </p:sp>
      <p:sp>
        <p:nvSpPr>
          <p:cNvPr id="1030" name="Rectangle 8"/>
          <p:cNvSpPr>
            <a:spLocks noChangeArrowheads="1"/>
          </p:cNvSpPr>
          <p:nvPr/>
        </p:nvSpPr>
        <p:spPr bwMode="auto">
          <a:xfrm>
            <a:off x="0" y="114300"/>
            <a:ext cx="6934200" cy="228600"/>
          </a:xfrm>
          <a:prstGeom prst="rect">
            <a:avLst/>
          </a:prstGeom>
          <a:solidFill>
            <a:srgbClr val="A5002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2" name="Oval 1"/>
          <p:cNvSpPr/>
          <p:nvPr/>
        </p:nvSpPr>
        <p:spPr>
          <a:xfrm>
            <a:off x="8610600" y="9525"/>
            <a:ext cx="533400" cy="333375"/>
          </a:xfrm>
          <a:prstGeom prst="ellipse">
            <a:avLst/>
          </a:prstGeom>
          <a:no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
        <p:nvSpPr>
          <p:cNvPr id="3" name="TextBox 2"/>
          <p:cNvSpPr txBox="1"/>
          <p:nvPr userDrawn="1"/>
        </p:nvSpPr>
        <p:spPr>
          <a:xfrm>
            <a:off x="0" y="6642556"/>
            <a:ext cx="4876800" cy="215444"/>
          </a:xfrm>
          <a:prstGeom prst="rect">
            <a:avLst/>
          </a:prstGeom>
          <a:noFill/>
        </p:spPr>
        <p:txBody>
          <a:bodyPr wrap="square" rtlCol="0">
            <a:spAutoFit/>
          </a:bodyPr>
          <a:lstStyle/>
          <a:p>
            <a:pPr algn="l"/>
            <a:r>
              <a:rPr lang="en-US" sz="800" dirty="0"/>
              <a:t>© 2015</a:t>
            </a:r>
            <a:r>
              <a:rPr lang="en-US" sz="800" baseline="0" dirty="0"/>
              <a:t> by Mark Redekopp, All Rights Reserved</a:t>
            </a:r>
            <a:endParaRPr lang="en-US" sz="800"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txStyles>
    <p:titleStyle>
      <a:lvl1pPr algn="ctr" rtl="0" eaLnBrk="1" fontAlgn="base" hangingPunct="1">
        <a:spcBef>
          <a:spcPct val="0"/>
        </a:spcBef>
        <a:spcAft>
          <a:spcPct val="0"/>
        </a:spcAft>
        <a:defRPr sz="4400" kern="1200">
          <a:solidFill>
            <a:srgbClr val="A50021"/>
          </a:solidFill>
          <a:latin typeface="+mj-lt"/>
          <a:ea typeface="+mj-ea"/>
          <a:cs typeface="+mj-cs"/>
        </a:defRPr>
      </a:lvl1pPr>
      <a:lvl2pPr algn="ctr" rtl="0" eaLnBrk="1" fontAlgn="base" hangingPunct="1">
        <a:spcBef>
          <a:spcPct val="0"/>
        </a:spcBef>
        <a:spcAft>
          <a:spcPct val="0"/>
        </a:spcAft>
        <a:defRPr sz="4400">
          <a:solidFill>
            <a:srgbClr val="A50021"/>
          </a:solidFill>
          <a:latin typeface="Calibri" pitchFamily="34" charset="0"/>
        </a:defRPr>
      </a:lvl2pPr>
      <a:lvl3pPr algn="ctr" rtl="0" eaLnBrk="1" fontAlgn="base" hangingPunct="1">
        <a:spcBef>
          <a:spcPct val="0"/>
        </a:spcBef>
        <a:spcAft>
          <a:spcPct val="0"/>
        </a:spcAft>
        <a:defRPr sz="4400">
          <a:solidFill>
            <a:srgbClr val="A50021"/>
          </a:solidFill>
          <a:latin typeface="Calibri" pitchFamily="34" charset="0"/>
        </a:defRPr>
      </a:lvl3pPr>
      <a:lvl4pPr algn="ctr" rtl="0" eaLnBrk="1" fontAlgn="base" hangingPunct="1">
        <a:spcBef>
          <a:spcPct val="0"/>
        </a:spcBef>
        <a:spcAft>
          <a:spcPct val="0"/>
        </a:spcAft>
        <a:defRPr sz="4400">
          <a:solidFill>
            <a:srgbClr val="A50021"/>
          </a:solidFill>
          <a:latin typeface="Calibri" pitchFamily="34" charset="0"/>
        </a:defRPr>
      </a:lvl4pPr>
      <a:lvl5pPr algn="ctr" rtl="0" eaLnBrk="1" fontAlgn="base" hangingPunct="1">
        <a:spcBef>
          <a:spcPct val="0"/>
        </a:spcBef>
        <a:spcAft>
          <a:spcPct val="0"/>
        </a:spcAft>
        <a:defRPr sz="4400">
          <a:solidFill>
            <a:srgbClr val="A50021"/>
          </a:solidFill>
          <a:latin typeface="Calibri" pitchFamily="34" charset="0"/>
        </a:defRPr>
      </a:lvl5pPr>
      <a:lvl6pPr marL="457200" algn="ctr" rtl="0" eaLnBrk="1" fontAlgn="base" hangingPunct="1">
        <a:spcBef>
          <a:spcPct val="0"/>
        </a:spcBef>
        <a:spcAft>
          <a:spcPct val="0"/>
        </a:spcAft>
        <a:defRPr sz="4400">
          <a:solidFill>
            <a:srgbClr val="A50021"/>
          </a:solidFill>
          <a:latin typeface="Calibri" pitchFamily="34" charset="0"/>
        </a:defRPr>
      </a:lvl6pPr>
      <a:lvl7pPr marL="914400" algn="ctr" rtl="0" eaLnBrk="1" fontAlgn="base" hangingPunct="1">
        <a:spcBef>
          <a:spcPct val="0"/>
        </a:spcBef>
        <a:spcAft>
          <a:spcPct val="0"/>
        </a:spcAft>
        <a:defRPr sz="4400">
          <a:solidFill>
            <a:srgbClr val="A50021"/>
          </a:solidFill>
          <a:latin typeface="Calibri" pitchFamily="34" charset="0"/>
        </a:defRPr>
      </a:lvl7pPr>
      <a:lvl8pPr marL="1371600" algn="ctr" rtl="0" eaLnBrk="1" fontAlgn="base" hangingPunct="1">
        <a:spcBef>
          <a:spcPct val="0"/>
        </a:spcBef>
        <a:spcAft>
          <a:spcPct val="0"/>
        </a:spcAft>
        <a:defRPr sz="4400">
          <a:solidFill>
            <a:srgbClr val="A50021"/>
          </a:solidFill>
          <a:latin typeface="Calibri" pitchFamily="34" charset="0"/>
        </a:defRPr>
      </a:lvl8pPr>
      <a:lvl9pPr marL="1828800" algn="ctr" rtl="0" eaLnBrk="1" fontAlgn="base" hangingPunct="1">
        <a:spcBef>
          <a:spcPct val="0"/>
        </a:spcBef>
        <a:spcAft>
          <a:spcPct val="0"/>
        </a:spcAft>
        <a:defRPr sz="4400">
          <a:solidFill>
            <a:srgbClr val="A5002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reativecommons.org/licenses/by-sa/3.0/" TargetMode="External"/><Relationship Id="rId2" Type="http://schemas.openxmlformats.org/officeDocument/2006/relationships/hyperlink" Target="http://commons.wikipedia.org/wiki/file:symbol-money.svg"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creativecommons.org/licenses/by-sa/3.0/" TargetMode="External"/><Relationship Id="rId2" Type="http://schemas.openxmlformats.org/officeDocument/2006/relationships/hyperlink" Target="http://commons.wikipedia.org/wiki/file:symbol-money.svg"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creativecommons.org/licenses/by-sa/3.0/" TargetMode="External"/><Relationship Id="rId2" Type="http://schemas.openxmlformats.org/officeDocument/2006/relationships/hyperlink" Target="http://commons.wikipedia.org/wiki/file:symbol-money.svg"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hyperlink" Target="https://creativecommons.org/licenses/by-sa/3.0/" TargetMode="External"/><Relationship Id="rId2" Type="http://schemas.openxmlformats.org/officeDocument/2006/relationships/hyperlink" Target="http://commons.wikipedia.org/wiki/file:symbol-money.svg"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a:t>CSCI 104</a:t>
            </a:r>
            <a:br>
              <a:rPr lang="en-US" dirty="0"/>
            </a:br>
            <a:r>
              <a:rPr lang="en-US" dirty="0"/>
              <a:t>Recursion</a:t>
            </a:r>
            <a:endParaRPr lang="en-US" altLang="zh-CN" dirty="0"/>
          </a:p>
        </p:txBody>
      </p:sp>
      <p:sp>
        <p:nvSpPr>
          <p:cNvPr id="2051" name="Rectangle 3"/>
          <p:cNvSpPr>
            <a:spLocks noGrp="1" noChangeArrowheads="1"/>
          </p:cNvSpPr>
          <p:nvPr>
            <p:ph type="subTitle" idx="1"/>
          </p:nvPr>
        </p:nvSpPr>
        <p:spPr/>
        <p:txBody>
          <a:bodyPr/>
          <a:lstStyle/>
          <a:p>
            <a:r>
              <a:rPr lang="en-US" altLang="zh-CN" dirty="0"/>
              <a:t>Mark Redekopp</a:t>
            </a:r>
          </a:p>
          <a:p>
            <a:r>
              <a:rPr lang="en-US" altLang="zh-CN" dirty="0"/>
              <a:t>Sandra Batista</a:t>
            </a:r>
          </a:p>
          <a:p>
            <a:r>
              <a:rPr lang="en-US" altLang="zh-CN" dirty="0"/>
              <a:t>Aaron Cote’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B4DFD-E51A-4676-8B81-39725FE8CB9E}"/>
              </a:ext>
            </a:extLst>
          </p:cNvPr>
          <p:cNvSpPr>
            <a:spLocks noGrp="1"/>
          </p:cNvSpPr>
          <p:nvPr>
            <p:ph type="title"/>
          </p:nvPr>
        </p:nvSpPr>
        <p:spPr/>
        <p:txBody>
          <a:bodyPr/>
          <a:lstStyle/>
          <a:p>
            <a:r>
              <a:rPr lang="en-US" dirty="0"/>
              <a:t>Recursive Formulation Ex</a:t>
            </a:r>
          </a:p>
        </p:txBody>
      </p:sp>
      <p:sp>
        <p:nvSpPr>
          <p:cNvPr id="6" name="TextBox 5">
            <a:extLst>
              <a:ext uri="{FF2B5EF4-FFF2-40B4-BE49-F238E27FC236}">
                <a16:creationId xmlns:a16="http://schemas.microsoft.com/office/drawing/2014/main" id="{628B1E61-DCD1-4248-9279-0EBAF09901A3}"/>
              </a:ext>
            </a:extLst>
          </p:cNvPr>
          <p:cNvSpPr txBox="1"/>
          <p:nvPr/>
        </p:nvSpPr>
        <p:spPr>
          <a:xfrm>
            <a:off x="5105400" y="6627168"/>
            <a:ext cx="4525963" cy="230832"/>
          </a:xfrm>
          <a:prstGeom prst="rect">
            <a:avLst/>
          </a:prstGeom>
          <a:noFill/>
        </p:spPr>
        <p:txBody>
          <a:bodyPr wrap="square" rtlCol="0">
            <a:spAutoFit/>
          </a:bodyPr>
          <a:lstStyle/>
          <a:p>
            <a:r>
              <a:rPr lang="en-US" sz="900">
                <a:hlinkClick r:id="rId2" tooltip="http://commons.wikipedia.org/wiki/file:symbol-money.svg"/>
              </a:rPr>
              <a:t>This Photo</a:t>
            </a:r>
            <a:r>
              <a:rPr lang="en-US" sz="900"/>
              <a:t> by Unknown Author is licensed under </a:t>
            </a:r>
            <a:r>
              <a:rPr lang="en-US" sz="900">
                <a:hlinkClick r:id="rId3" tooltip="https://creativecommons.org/licenses/by-sa/3.0/"/>
              </a:rPr>
              <a:t>CC BY-SA</a:t>
            </a:r>
            <a:endParaRPr lang="en-US" sz="900"/>
          </a:p>
        </p:txBody>
      </p:sp>
      <p:sp>
        <p:nvSpPr>
          <p:cNvPr id="7" name="Content Placeholder 6">
            <a:extLst>
              <a:ext uri="{FF2B5EF4-FFF2-40B4-BE49-F238E27FC236}">
                <a16:creationId xmlns:a16="http://schemas.microsoft.com/office/drawing/2014/main" id="{CA7C9D5C-28B9-46F4-8B84-894EA887F6E1}"/>
              </a:ext>
            </a:extLst>
          </p:cNvPr>
          <p:cNvSpPr>
            <a:spLocks noGrp="1"/>
          </p:cNvSpPr>
          <p:nvPr>
            <p:ph idx="1"/>
          </p:nvPr>
        </p:nvSpPr>
        <p:spPr>
          <a:xfrm>
            <a:off x="457200" y="1600200"/>
            <a:ext cx="5516564" cy="4525963"/>
          </a:xfrm>
        </p:spPr>
        <p:txBody>
          <a:bodyPr/>
          <a:lstStyle/>
          <a:p>
            <a:r>
              <a:rPr lang="en-US" sz="2400" dirty="0"/>
              <a:t>Suppose we only have 1 and 3 dollar bills</a:t>
            </a:r>
          </a:p>
          <a:p>
            <a:r>
              <a:rPr lang="en-US" sz="2400" dirty="0"/>
              <a:t>You need to pay off an n dollar debt but must only pay 1 bill per day.   </a:t>
            </a:r>
          </a:p>
          <a:p>
            <a:r>
              <a:rPr lang="en-US" sz="2400" dirty="0"/>
              <a:t>How many ways, f(n), are there to use 1 and 3 dollar bills to pay n dollars?</a:t>
            </a:r>
          </a:p>
          <a:p>
            <a:r>
              <a:rPr lang="en-US" sz="2400" dirty="0"/>
              <a:t>Now formulate the recursive answer</a:t>
            </a:r>
          </a:p>
          <a:p>
            <a:pPr lvl="1"/>
            <a:r>
              <a:rPr lang="en-US" sz="2000" dirty="0"/>
              <a:t>Base case:  f(1) = 1, f(2) = 1, f(3) = 2;</a:t>
            </a:r>
          </a:p>
          <a:p>
            <a:pPr lvl="1"/>
            <a:r>
              <a:rPr lang="en-US" sz="2000" dirty="0"/>
              <a:t>Recursive case: f(n) = f(n-1) + f(n-3)</a:t>
            </a:r>
          </a:p>
          <a:p>
            <a:pPr lvl="1"/>
            <a:endParaRPr lang="en-US" sz="2000" dirty="0"/>
          </a:p>
        </p:txBody>
      </p:sp>
      <p:pic>
        <p:nvPicPr>
          <p:cNvPr id="8" name="Content Placeholder 4">
            <a:extLst>
              <a:ext uri="{FF2B5EF4-FFF2-40B4-BE49-F238E27FC236}">
                <a16:creationId xmlns:a16="http://schemas.microsoft.com/office/drawing/2014/main" id="{FD05B93F-0CE9-4749-A1FF-E844DF06F3CF}"/>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2"/>
              </a:ext>
            </a:extLst>
          </a:blip>
          <a:stretch>
            <a:fillRect/>
          </a:stretch>
        </p:blipFill>
        <p:spPr bwMode="auto">
          <a:xfrm>
            <a:off x="7010400" y="4603205"/>
            <a:ext cx="1935163"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5">
            <a:extLst>
              <a:ext uri="{FF2B5EF4-FFF2-40B4-BE49-F238E27FC236}">
                <a16:creationId xmlns:a16="http://schemas.microsoft.com/office/drawing/2014/main" id="{2A616372-68CE-4BDC-BAC4-BC661E595510}"/>
              </a:ext>
            </a:extLst>
          </p:cNvPr>
          <p:cNvSpPr txBox="1">
            <a:spLocks noChangeArrowheads="1"/>
          </p:cNvSpPr>
          <p:nvPr/>
        </p:nvSpPr>
        <p:spPr bwMode="auto">
          <a:xfrm>
            <a:off x="6096000" y="1600200"/>
            <a:ext cx="2971799" cy="3352800"/>
          </a:xfrm>
          <a:prstGeom prst="rect">
            <a:avLst/>
          </a:prstGeom>
          <a:solidFill>
            <a:srgbClr val="FFFFCC"/>
          </a:solidFill>
          <a:ln w="9525">
            <a:solidFill>
              <a:schemeClr val="tx1"/>
            </a:solidFill>
            <a:miter lim="800000"/>
            <a:headEnd/>
            <a:tailEnd/>
          </a:ln>
        </p:spPr>
        <p:txBody>
          <a:bodyPr/>
          <a:lstStyle/>
          <a:p>
            <a:pPr indent="3175" algn="l">
              <a:spcBef>
                <a:spcPts val="0"/>
              </a:spcBef>
            </a:pPr>
            <a:r>
              <a:rPr lang="en-US" sz="1400" b="1" dirty="0">
                <a:solidFill>
                  <a:schemeClr val="tx1"/>
                </a:solidFill>
                <a:latin typeface="Consolas" panose="020B0609020204030204" pitchFamily="49" charset="0"/>
              </a:rPr>
              <a:t>int </a:t>
            </a:r>
            <a:r>
              <a:rPr lang="en-US" sz="1400" b="1" dirty="0" err="1">
                <a:solidFill>
                  <a:schemeClr val="tx1"/>
                </a:solidFill>
                <a:latin typeface="Consolas" panose="020B0609020204030204" pitchFamily="49" charset="0"/>
              </a:rPr>
              <a:t>waysToPay</a:t>
            </a:r>
            <a:r>
              <a:rPr lang="en-US" sz="1400" b="1" dirty="0">
                <a:solidFill>
                  <a:schemeClr val="tx1"/>
                </a:solidFill>
                <a:latin typeface="Consolas" panose="020B0609020204030204" pitchFamily="49" charset="0"/>
              </a:rPr>
              <a:t>(int n)</a:t>
            </a:r>
          </a:p>
          <a:p>
            <a:pPr indent="3175" algn="l">
              <a:spcBef>
                <a:spcPts val="0"/>
              </a:spcBef>
            </a:pPr>
            <a:r>
              <a:rPr lang="en-US" sz="1400" b="1" dirty="0">
                <a:solidFill>
                  <a:schemeClr val="tx1"/>
                </a:solidFill>
                <a:latin typeface="Consolas" panose="020B0609020204030204" pitchFamily="49" charset="0"/>
              </a:rPr>
              <a:t>{</a:t>
            </a:r>
          </a:p>
          <a:p>
            <a:pPr indent="3175" algn="l">
              <a:spcBef>
                <a:spcPts val="0"/>
              </a:spcBef>
            </a:pPr>
            <a:r>
              <a:rPr lang="en-US" sz="1400" b="1" dirty="0">
                <a:solidFill>
                  <a:schemeClr val="tx1"/>
                </a:solidFill>
                <a:latin typeface="Consolas" panose="020B0609020204030204" pitchFamily="49" charset="0"/>
              </a:rPr>
              <a:t>  if(n &lt;= 2) return 1;</a:t>
            </a:r>
          </a:p>
          <a:p>
            <a:pPr indent="3175" algn="l">
              <a:spcBef>
                <a:spcPts val="0"/>
              </a:spcBef>
            </a:pPr>
            <a:r>
              <a:rPr lang="en-US" sz="1400" b="1" dirty="0">
                <a:solidFill>
                  <a:schemeClr val="tx1"/>
                </a:solidFill>
                <a:latin typeface="Consolas" panose="020B0609020204030204" pitchFamily="49" charset="0"/>
              </a:rPr>
              <a:t>  else if(n == 3) return 2;</a:t>
            </a:r>
          </a:p>
          <a:p>
            <a:pPr indent="3175" algn="l">
              <a:spcBef>
                <a:spcPts val="0"/>
              </a:spcBef>
            </a:pPr>
            <a:r>
              <a:rPr lang="en-US" sz="1400" b="1" dirty="0">
                <a:solidFill>
                  <a:schemeClr val="tx1"/>
                </a:solidFill>
                <a:latin typeface="Consolas" panose="020B0609020204030204" pitchFamily="49" charset="0"/>
              </a:rPr>
              <a:t>  else {</a:t>
            </a:r>
          </a:p>
          <a:p>
            <a:pPr indent="3175" algn="l">
              <a:spcBef>
                <a:spcPts val="0"/>
              </a:spcBef>
            </a:pPr>
            <a:r>
              <a:rPr lang="en-US" sz="1400" b="1" dirty="0">
                <a:solidFill>
                  <a:schemeClr val="tx1"/>
                </a:solidFill>
                <a:latin typeface="Consolas" panose="020B0609020204030204" pitchFamily="49" charset="0"/>
              </a:rPr>
              <a:t>     return f(n-1)+f(n-3);</a:t>
            </a:r>
          </a:p>
          <a:p>
            <a:pPr indent="3175" algn="l">
              <a:spcBef>
                <a:spcPts val="0"/>
              </a:spcBef>
            </a:pPr>
            <a:r>
              <a:rPr lang="en-US" sz="1400" b="1" dirty="0">
                <a:solidFill>
                  <a:schemeClr val="tx1"/>
                </a:solidFill>
                <a:latin typeface="Consolas" panose="020B0609020204030204" pitchFamily="49" charset="0"/>
              </a:rPr>
              <a:t>  }</a:t>
            </a:r>
          </a:p>
          <a:p>
            <a:pPr indent="3175" algn="l">
              <a:spcBef>
                <a:spcPts val="0"/>
              </a:spcBef>
            </a:pPr>
            <a:r>
              <a:rPr lang="en-US" sz="1400" b="1"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2785460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119AC-5463-4701-80F3-85DA79563BD2}"/>
              </a:ext>
            </a:extLst>
          </p:cNvPr>
          <p:cNvSpPr>
            <a:spLocks noGrp="1"/>
          </p:cNvSpPr>
          <p:nvPr>
            <p:ph type="title"/>
          </p:nvPr>
        </p:nvSpPr>
        <p:spPr>
          <a:xfrm>
            <a:off x="366454" y="274638"/>
            <a:ext cx="8701345" cy="1143000"/>
          </a:xfrm>
        </p:spPr>
        <p:txBody>
          <a:bodyPr/>
          <a:lstStyle/>
          <a:p>
            <a:r>
              <a:rPr lang="en-US" dirty="0"/>
              <a:t>Recursive Analysis Tip: Box Diagrams</a:t>
            </a:r>
          </a:p>
        </p:txBody>
      </p:sp>
      <p:sp>
        <p:nvSpPr>
          <p:cNvPr id="3" name="Content Placeholder 2">
            <a:extLst>
              <a:ext uri="{FF2B5EF4-FFF2-40B4-BE49-F238E27FC236}">
                <a16:creationId xmlns:a16="http://schemas.microsoft.com/office/drawing/2014/main" id="{DD49E218-78B7-459E-A37F-BFAD1EB6F6AC}"/>
              </a:ext>
            </a:extLst>
          </p:cNvPr>
          <p:cNvSpPr>
            <a:spLocks noGrp="1"/>
          </p:cNvSpPr>
          <p:nvPr>
            <p:ph idx="1"/>
          </p:nvPr>
        </p:nvSpPr>
        <p:spPr>
          <a:xfrm>
            <a:off x="553749" y="1445453"/>
            <a:ext cx="5095429" cy="2048678"/>
          </a:xfrm>
        </p:spPr>
        <p:txBody>
          <a:bodyPr/>
          <a:lstStyle/>
          <a:p>
            <a:r>
              <a:rPr lang="en-US" sz="2400" dirty="0"/>
              <a:t>To analyze recursive functions draw </a:t>
            </a:r>
            <a:r>
              <a:rPr lang="en-US" sz="2400" dirty="0">
                <a:highlight>
                  <a:srgbClr val="FFFF00"/>
                </a:highlight>
              </a:rPr>
              <a:t>a box diagram </a:t>
            </a:r>
            <a:r>
              <a:rPr lang="en-US" sz="2400" dirty="0"/>
              <a:t>which is…</a:t>
            </a:r>
          </a:p>
          <a:p>
            <a:pPr lvl="1"/>
            <a:r>
              <a:rPr lang="en-US" sz="2000" dirty="0"/>
              <a:t> A simplified view of each function instance on the stack</a:t>
            </a:r>
          </a:p>
          <a:p>
            <a:r>
              <a:rPr lang="en-US" sz="2400" dirty="0"/>
              <a:t>One box per function</a:t>
            </a:r>
          </a:p>
          <a:p>
            <a:pPr lvl="1"/>
            <a:r>
              <a:rPr lang="en-US" sz="2200" dirty="0"/>
              <a:t>Show arguments, pertinent local variables, and return values</a:t>
            </a:r>
          </a:p>
        </p:txBody>
      </p:sp>
      <p:sp>
        <p:nvSpPr>
          <p:cNvPr id="6" name="Rectangle 5">
            <a:extLst>
              <a:ext uri="{FF2B5EF4-FFF2-40B4-BE49-F238E27FC236}">
                <a16:creationId xmlns:a16="http://schemas.microsoft.com/office/drawing/2014/main" id="{019F0987-86E5-4E6B-A181-59658796BE0D}"/>
              </a:ext>
            </a:extLst>
          </p:cNvPr>
          <p:cNvSpPr/>
          <p:nvPr/>
        </p:nvSpPr>
        <p:spPr bwMode="auto">
          <a:xfrm>
            <a:off x="1792943" y="5702300"/>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4</a:t>
            </a:r>
          </a:p>
        </p:txBody>
      </p:sp>
      <p:sp>
        <p:nvSpPr>
          <p:cNvPr id="10" name="Rectangle 9">
            <a:extLst>
              <a:ext uri="{FF2B5EF4-FFF2-40B4-BE49-F238E27FC236}">
                <a16:creationId xmlns:a16="http://schemas.microsoft.com/office/drawing/2014/main" id="{A1CE4322-2549-469C-B202-7A55EF3C60CF}"/>
              </a:ext>
            </a:extLst>
          </p:cNvPr>
          <p:cNvSpPr/>
          <p:nvPr/>
        </p:nvSpPr>
        <p:spPr bwMode="auto">
          <a:xfrm>
            <a:off x="3587799" y="5702300"/>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800" dirty="0">
                <a:solidFill>
                  <a:schemeClr val="tx1"/>
                </a:solidFill>
              </a:rPr>
              <a:t>3</a:t>
            </a:r>
          </a:p>
        </p:txBody>
      </p:sp>
      <p:sp>
        <p:nvSpPr>
          <p:cNvPr id="13" name="Rectangle 12">
            <a:extLst>
              <a:ext uri="{FF2B5EF4-FFF2-40B4-BE49-F238E27FC236}">
                <a16:creationId xmlns:a16="http://schemas.microsoft.com/office/drawing/2014/main" id="{A674D724-19E7-4B88-95CC-41F628407665}"/>
              </a:ext>
            </a:extLst>
          </p:cNvPr>
          <p:cNvSpPr/>
          <p:nvPr/>
        </p:nvSpPr>
        <p:spPr bwMode="auto">
          <a:xfrm>
            <a:off x="2253437" y="5710172"/>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n</a:t>
            </a:r>
          </a:p>
        </p:txBody>
      </p:sp>
      <p:sp>
        <p:nvSpPr>
          <p:cNvPr id="14" name="Rectangle 13">
            <a:extLst>
              <a:ext uri="{FF2B5EF4-FFF2-40B4-BE49-F238E27FC236}">
                <a16:creationId xmlns:a16="http://schemas.microsoft.com/office/drawing/2014/main" id="{EFE361BC-5605-4E86-A100-CCC7B8438226}"/>
              </a:ext>
            </a:extLst>
          </p:cNvPr>
          <p:cNvSpPr/>
          <p:nvPr/>
        </p:nvSpPr>
        <p:spPr bwMode="auto">
          <a:xfrm>
            <a:off x="4048293" y="5710172"/>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n</a:t>
            </a:r>
          </a:p>
        </p:txBody>
      </p:sp>
      <p:sp>
        <p:nvSpPr>
          <p:cNvPr id="17" name="Rectangle 16">
            <a:extLst>
              <a:ext uri="{FF2B5EF4-FFF2-40B4-BE49-F238E27FC236}">
                <a16:creationId xmlns:a16="http://schemas.microsoft.com/office/drawing/2014/main" id="{9D9A9AF9-DC47-40B0-818C-1D5B53775A9B}"/>
              </a:ext>
            </a:extLst>
          </p:cNvPr>
          <p:cNvSpPr/>
          <p:nvPr/>
        </p:nvSpPr>
        <p:spPr bwMode="auto">
          <a:xfrm>
            <a:off x="5649179" y="5702300"/>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p:txBody>
      </p:sp>
      <p:sp>
        <p:nvSpPr>
          <p:cNvPr id="19" name="Rectangle 18">
            <a:extLst>
              <a:ext uri="{FF2B5EF4-FFF2-40B4-BE49-F238E27FC236}">
                <a16:creationId xmlns:a16="http://schemas.microsoft.com/office/drawing/2014/main" id="{927BE849-5C8B-410C-AC0B-74B6A8B2EE99}"/>
              </a:ext>
            </a:extLst>
          </p:cNvPr>
          <p:cNvSpPr/>
          <p:nvPr/>
        </p:nvSpPr>
        <p:spPr bwMode="auto">
          <a:xfrm>
            <a:off x="6109673" y="5710172"/>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n</a:t>
            </a:r>
          </a:p>
        </p:txBody>
      </p:sp>
      <p:sp>
        <p:nvSpPr>
          <p:cNvPr id="24" name="Rectangle 23">
            <a:extLst>
              <a:ext uri="{FF2B5EF4-FFF2-40B4-BE49-F238E27FC236}">
                <a16:creationId xmlns:a16="http://schemas.microsoft.com/office/drawing/2014/main" id="{DC5E4D93-B6B3-40A2-A493-81E7EEA3BED6}"/>
              </a:ext>
            </a:extLst>
          </p:cNvPr>
          <p:cNvSpPr/>
          <p:nvPr/>
        </p:nvSpPr>
        <p:spPr bwMode="auto">
          <a:xfrm>
            <a:off x="1448827" y="5425820"/>
            <a:ext cx="1300772" cy="939203"/>
          </a:xfrm>
          <a:prstGeom prst="rect">
            <a:avLst/>
          </a:prstGeom>
          <a:no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a:p>
        </p:txBody>
      </p:sp>
      <p:sp>
        <p:nvSpPr>
          <p:cNvPr id="25" name="Rectangle 14">
            <a:extLst>
              <a:ext uri="{FF2B5EF4-FFF2-40B4-BE49-F238E27FC236}">
                <a16:creationId xmlns:a16="http://schemas.microsoft.com/office/drawing/2014/main" id="{656D1D06-BF1E-44CD-8091-7F1BC0F34846}"/>
              </a:ext>
            </a:extLst>
          </p:cNvPr>
          <p:cNvSpPr>
            <a:spLocks noChangeArrowheads="1"/>
          </p:cNvSpPr>
          <p:nvPr/>
        </p:nvSpPr>
        <p:spPr bwMode="auto">
          <a:xfrm>
            <a:off x="1680721" y="5307923"/>
            <a:ext cx="984012" cy="275964"/>
          </a:xfrm>
          <a:prstGeom prst="rect">
            <a:avLst/>
          </a:prstGeom>
          <a:solidFill>
            <a:schemeClr val="bg1"/>
          </a:solidFill>
          <a:ln w="19050">
            <a:solidFill>
              <a:srgbClr val="C00000"/>
            </a:solidFill>
            <a:miter lim="800000"/>
            <a:headEnd/>
            <a:tailEnd/>
          </a:ln>
        </p:spPr>
        <p:txBody>
          <a:bodyPr wrap="none" anchor="ctr"/>
          <a:lstStyle/>
          <a:p>
            <a:pPr algn="ctr"/>
            <a:r>
              <a:rPr lang="en-US" sz="1200" b="1" dirty="0"/>
              <a:t>fact(4)</a:t>
            </a:r>
          </a:p>
        </p:txBody>
      </p:sp>
      <p:sp>
        <p:nvSpPr>
          <p:cNvPr id="26" name="Rectangle 25">
            <a:extLst>
              <a:ext uri="{FF2B5EF4-FFF2-40B4-BE49-F238E27FC236}">
                <a16:creationId xmlns:a16="http://schemas.microsoft.com/office/drawing/2014/main" id="{356C7484-401C-4401-9AE3-DB9A81555F70}"/>
              </a:ext>
            </a:extLst>
          </p:cNvPr>
          <p:cNvSpPr/>
          <p:nvPr/>
        </p:nvSpPr>
        <p:spPr bwMode="auto">
          <a:xfrm>
            <a:off x="3353827" y="5425820"/>
            <a:ext cx="1300772" cy="939203"/>
          </a:xfrm>
          <a:prstGeom prst="rect">
            <a:avLst/>
          </a:prstGeom>
          <a:no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a:p>
        </p:txBody>
      </p:sp>
      <p:sp>
        <p:nvSpPr>
          <p:cNvPr id="27" name="Rectangle 14">
            <a:extLst>
              <a:ext uri="{FF2B5EF4-FFF2-40B4-BE49-F238E27FC236}">
                <a16:creationId xmlns:a16="http://schemas.microsoft.com/office/drawing/2014/main" id="{964C2AA8-68AF-4733-A9CC-94A2148D228B}"/>
              </a:ext>
            </a:extLst>
          </p:cNvPr>
          <p:cNvSpPr>
            <a:spLocks noChangeArrowheads="1"/>
          </p:cNvSpPr>
          <p:nvPr/>
        </p:nvSpPr>
        <p:spPr bwMode="auto">
          <a:xfrm>
            <a:off x="3480773" y="5313206"/>
            <a:ext cx="984012" cy="275964"/>
          </a:xfrm>
          <a:prstGeom prst="rect">
            <a:avLst/>
          </a:prstGeom>
          <a:solidFill>
            <a:schemeClr val="bg1"/>
          </a:solidFill>
          <a:ln w="19050">
            <a:solidFill>
              <a:srgbClr val="C00000"/>
            </a:solidFill>
            <a:miter lim="800000"/>
            <a:headEnd/>
            <a:tailEnd/>
          </a:ln>
        </p:spPr>
        <p:txBody>
          <a:bodyPr wrap="none" anchor="ctr"/>
          <a:lstStyle/>
          <a:p>
            <a:pPr algn="ctr"/>
            <a:r>
              <a:rPr lang="en-US" sz="1200" b="1" dirty="0"/>
              <a:t>fact(3)</a:t>
            </a:r>
          </a:p>
        </p:txBody>
      </p:sp>
      <p:sp>
        <p:nvSpPr>
          <p:cNvPr id="28" name="Rectangle 27">
            <a:extLst>
              <a:ext uri="{FF2B5EF4-FFF2-40B4-BE49-F238E27FC236}">
                <a16:creationId xmlns:a16="http://schemas.microsoft.com/office/drawing/2014/main" id="{1DC3D9D9-1461-4100-899B-52CAEA1F00EC}"/>
              </a:ext>
            </a:extLst>
          </p:cNvPr>
          <p:cNvSpPr/>
          <p:nvPr/>
        </p:nvSpPr>
        <p:spPr bwMode="auto">
          <a:xfrm>
            <a:off x="5336367" y="5425820"/>
            <a:ext cx="1369233" cy="939203"/>
          </a:xfrm>
          <a:prstGeom prst="rect">
            <a:avLst/>
          </a:prstGeom>
          <a:no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a:p>
        </p:txBody>
      </p:sp>
      <p:sp>
        <p:nvSpPr>
          <p:cNvPr id="29" name="Rectangle 14">
            <a:extLst>
              <a:ext uri="{FF2B5EF4-FFF2-40B4-BE49-F238E27FC236}">
                <a16:creationId xmlns:a16="http://schemas.microsoft.com/office/drawing/2014/main" id="{EE0EFAFD-1BBE-49BE-89BC-A93E9200CD2D}"/>
              </a:ext>
            </a:extLst>
          </p:cNvPr>
          <p:cNvSpPr>
            <a:spLocks noChangeArrowheads="1"/>
          </p:cNvSpPr>
          <p:nvPr/>
        </p:nvSpPr>
        <p:spPr bwMode="auto">
          <a:xfrm>
            <a:off x="5538173" y="5313206"/>
            <a:ext cx="984012" cy="275964"/>
          </a:xfrm>
          <a:prstGeom prst="rect">
            <a:avLst/>
          </a:prstGeom>
          <a:solidFill>
            <a:schemeClr val="bg1"/>
          </a:solidFill>
          <a:ln w="19050">
            <a:solidFill>
              <a:srgbClr val="C00000"/>
            </a:solidFill>
            <a:miter lim="800000"/>
            <a:headEnd/>
            <a:tailEnd/>
          </a:ln>
        </p:spPr>
        <p:txBody>
          <a:bodyPr wrap="none" anchor="ctr"/>
          <a:lstStyle/>
          <a:p>
            <a:pPr algn="ctr"/>
            <a:r>
              <a:rPr lang="en-US" sz="1200" b="1" dirty="0"/>
              <a:t>fact(2)</a:t>
            </a:r>
          </a:p>
        </p:txBody>
      </p:sp>
      <p:sp>
        <p:nvSpPr>
          <p:cNvPr id="30" name="Rectangle 29">
            <a:extLst>
              <a:ext uri="{FF2B5EF4-FFF2-40B4-BE49-F238E27FC236}">
                <a16:creationId xmlns:a16="http://schemas.microsoft.com/office/drawing/2014/main" id="{DAAF3F0B-F132-4D5A-89BB-31A93698A6B2}"/>
              </a:ext>
            </a:extLst>
          </p:cNvPr>
          <p:cNvSpPr/>
          <p:nvPr/>
        </p:nvSpPr>
        <p:spPr bwMode="auto">
          <a:xfrm>
            <a:off x="7317567" y="5416426"/>
            <a:ext cx="1369233" cy="939203"/>
          </a:xfrm>
          <a:prstGeom prst="rect">
            <a:avLst/>
          </a:prstGeom>
          <a:no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a:p>
        </p:txBody>
      </p:sp>
      <p:sp>
        <p:nvSpPr>
          <p:cNvPr id="31" name="Rectangle 14">
            <a:extLst>
              <a:ext uri="{FF2B5EF4-FFF2-40B4-BE49-F238E27FC236}">
                <a16:creationId xmlns:a16="http://schemas.microsoft.com/office/drawing/2014/main" id="{F907F5AD-4628-4D14-A744-1E89FDC5A61A}"/>
              </a:ext>
            </a:extLst>
          </p:cNvPr>
          <p:cNvSpPr>
            <a:spLocks noChangeArrowheads="1"/>
          </p:cNvSpPr>
          <p:nvPr/>
        </p:nvSpPr>
        <p:spPr bwMode="auto">
          <a:xfrm>
            <a:off x="7519373" y="5303812"/>
            <a:ext cx="984012" cy="275964"/>
          </a:xfrm>
          <a:prstGeom prst="rect">
            <a:avLst/>
          </a:prstGeom>
          <a:solidFill>
            <a:schemeClr val="bg1"/>
          </a:solidFill>
          <a:ln w="19050">
            <a:solidFill>
              <a:srgbClr val="C00000"/>
            </a:solidFill>
            <a:miter lim="800000"/>
            <a:headEnd/>
            <a:tailEnd/>
          </a:ln>
        </p:spPr>
        <p:txBody>
          <a:bodyPr wrap="none" anchor="ctr"/>
          <a:lstStyle/>
          <a:p>
            <a:pPr algn="ctr"/>
            <a:r>
              <a:rPr lang="en-US" sz="1200" b="1" dirty="0"/>
              <a:t>fact(1)</a:t>
            </a:r>
          </a:p>
        </p:txBody>
      </p:sp>
      <p:sp>
        <p:nvSpPr>
          <p:cNvPr id="32" name="Oval 31">
            <a:extLst>
              <a:ext uri="{FF2B5EF4-FFF2-40B4-BE49-F238E27FC236}">
                <a16:creationId xmlns:a16="http://schemas.microsoft.com/office/drawing/2014/main" id="{F5534586-003A-4143-BF32-CB3E82877599}"/>
              </a:ext>
            </a:extLst>
          </p:cNvPr>
          <p:cNvSpPr/>
          <p:nvPr/>
        </p:nvSpPr>
        <p:spPr bwMode="auto">
          <a:xfrm>
            <a:off x="7630379" y="6172200"/>
            <a:ext cx="762000" cy="304800"/>
          </a:xfrm>
          <a:prstGeom prst="ellipse">
            <a:avLst/>
          </a:prstGeom>
          <a:solidFill>
            <a:schemeClr val="bg1"/>
          </a:solid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cxnSp>
        <p:nvCxnSpPr>
          <p:cNvPr id="33" name="Curved Connector 42">
            <a:extLst>
              <a:ext uri="{FF2B5EF4-FFF2-40B4-BE49-F238E27FC236}">
                <a16:creationId xmlns:a16="http://schemas.microsoft.com/office/drawing/2014/main" id="{F480F9FF-9141-40B7-BAF3-CD334441B4C8}"/>
              </a:ext>
            </a:extLst>
          </p:cNvPr>
          <p:cNvCxnSpPr>
            <a:cxnSpLocks/>
            <a:stCxn id="32" idx="3"/>
            <a:endCxn id="28" idx="3"/>
          </p:cNvCxnSpPr>
          <p:nvPr/>
        </p:nvCxnSpPr>
        <p:spPr bwMode="auto">
          <a:xfrm rot="5400000" flipH="1">
            <a:off x="6955315" y="5645708"/>
            <a:ext cx="536941" cy="1036371"/>
          </a:xfrm>
          <a:prstGeom prst="curvedConnector4">
            <a:avLst>
              <a:gd name="adj1" fmla="val -42575"/>
              <a:gd name="adj2" fmla="val 55384"/>
            </a:avLst>
          </a:prstGeom>
          <a:noFill/>
          <a:ln w="19050" cap="flat" cmpd="sng" algn="ctr">
            <a:solidFill>
              <a:schemeClr val="tx2"/>
            </a:solidFill>
            <a:prstDash val="solid"/>
            <a:round/>
            <a:headEnd type="none" w="med" len="med"/>
            <a:tailEnd type="triangle"/>
          </a:ln>
          <a:effectLst/>
        </p:spPr>
      </p:cxnSp>
      <p:sp>
        <p:nvSpPr>
          <p:cNvPr id="34" name="Rectangle 33">
            <a:extLst>
              <a:ext uri="{FF2B5EF4-FFF2-40B4-BE49-F238E27FC236}">
                <a16:creationId xmlns:a16="http://schemas.microsoft.com/office/drawing/2014/main" id="{B49D5A71-B8AE-47E4-ABAD-D15704949EAC}"/>
              </a:ext>
            </a:extLst>
          </p:cNvPr>
          <p:cNvSpPr/>
          <p:nvPr/>
        </p:nvSpPr>
        <p:spPr bwMode="auto">
          <a:xfrm>
            <a:off x="7820879" y="6180843"/>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1</a:t>
            </a:r>
          </a:p>
        </p:txBody>
      </p:sp>
      <p:sp>
        <p:nvSpPr>
          <p:cNvPr id="35" name="Oval 34">
            <a:extLst>
              <a:ext uri="{FF2B5EF4-FFF2-40B4-BE49-F238E27FC236}">
                <a16:creationId xmlns:a16="http://schemas.microsoft.com/office/drawing/2014/main" id="{C60E4272-F311-443C-92E1-A5F7CF5056E1}"/>
              </a:ext>
            </a:extLst>
          </p:cNvPr>
          <p:cNvSpPr/>
          <p:nvPr/>
        </p:nvSpPr>
        <p:spPr bwMode="auto">
          <a:xfrm>
            <a:off x="5690573" y="6180843"/>
            <a:ext cx="762000" cy="304800"/>
          </a:xfrm>
          <a:prstGeom prst="ellipse">
            <a:avLst/>
          </a:prstGeom>
          <a:solidFill>
            <a:schemeClr val="bg1"/>
          </a:solid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6" name="Rectangle 35">
            <a:extLst>
              <a:ext uri="{FF2B5EF4-FFF2-40B4-BE49-F238E27FC236}">
                <a16:creationId xmlns:a16="http://schemas.microsoft.com/office/drawing/2014/main" id="{C1EC945C-6DD6-4024-B234-8B496A763336}"/>
              </a:ext>
            </a:extLst>
          </p:cNvPr>
          <p:cNvSpPr/>
          <p:nvPr/>
        </p:nvSpPr>
        <p:spPr bwMode="auto">
          <a:xfrm>
            <a:off x="5872322" y="6180843"/>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1*2=2</a:t>
            </a:r>
          </a:p>
        </p:txBody>
      </p:sp>
      <p:cxnSp>
        <p:nvCxnSpPr>
          <p:cNvPr id="37" name="Curved Connector 48">
            <a:extLst>
              <a:ext uri="{FF2B5EF4-FFF2-40B4-BE49-F238E27FC236}">
                <a16:creationId xmlns:a16="http://schemas.microsoft.com/office/drawing/2014/main" id="{F0A083B6-1ECB-4EC3-B004-D584B9D2A5F7}"/>
              </a:ext>
            </a:extLst>
          </p:cNvPr>
          <p:cNvCxnSpPr>
            <a:cxnSpLocks/>
            <a:stCxn id="35" idx="3"/>
            <a:endCxn id="26" idx="3"/>
          </p:cNvCxnSpPr>
          <p:nvPr/>
        </p:nvCxnSpPr>
        <p:spPr bwMode="auto">
          <a:xfrm rot="5400000" flipH="1">
            <a:off x="4955590" y="5594431"/>
            <a:ext cx="545584" cy="1147566"/>
          </a:xfrm>
          <a:prstGeom prst="curvedConnector4">
            <a:avLst>
              <a:gd name="adj1" fmla="val -41900"/>
              <a:gd name="adj2" fmla="val 54862"/>
            </a:avLst>
          </a:prstGeom>
          <a:noFill/>
          <a:ln w="19050" cap="flat" cmpd="sng" algn="ctr">
            <a:solidFill>
              <a:schemeClr val="tx2"/>
            </a:solidFill>
            <a:prstDash val="solid"/>
            <a:round/>
            <a:headEnd type="none" w="med" len="med"/>
            <a:tailEnd type="triangle"/>
          </a:ln>
          <a:effectLst/>
        </p:spPr>
      </p:cxnSp>
      <p:sp>
        <p:nvSpPr>
          <p:cNvPr id="38" name="Oval 37">
            <a:extLst>
              <a:ext uri="{FF2B5EF4-FFF2-40B4-BE49-F238E27FC236}">
                <a16:creationId xmlns:a16="http://schemas.microsoft.com/office/drawing/2014/main" id="{A82DF909-B67C-4FFD-85F5-17C26E23D7E4}"/>
              </a:ext>
            </a:extLst>
          </p:cNvPr>
          <p:cNvSpPr/>
          <p:nvPr/>
        </p:nvSpPr>
        <p:spPr bwMode="auto">
          <a:xfrm>
            <a:off x="3663999" y="6190237"/>
            <a:ext cx="762000" cy="304800"/>
          </a:xfrm>
          <a:prstGeom prst="ellipse">
            <a:avLst/>
          </a:prstGeom>
          <a:solidFill>
            <a:schemeClr val="bg1"/>
          </a:solid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9" name="Rectangle 38">
            <a:extLst>
              <a:ext uri="{FF2B5EF4-FFF2-40B4-BE49-F238E27FC236}">
                <a16:creationId xmlns:a16="http://schemas.microsoft.com/office/drawing/2014/main" id="{9D0EC943-4EAC-4FE8-8517-2CE6551082A8}"/>
              </a:ext>
            </a:extLst>
          </p:cNvPr>
          <p:cNvSpPr/>
          <p:nvPr/>
        </p:nvSpPr>
        <p:spPr bwMode="auto">
          <a:xfrm>
            <a:off x="3775591" y="6190237"/>
            <a:ext cx="543382"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50" dirty="0">
                <a:solidFill>
                  <a:schemeClr val="tx1"/>
                </a:solidFill>
              </a:rPr>
              <a:t>2*3=6</a:t>
            </a:r>
            <a:endParaRPr kumimoji="0" lang="en-US" sz="1050" b="0" i="0" u="none" strike="noStrike" cap="none" normalizeH="0" baseline="0" dirty="0">
              <a:ln>
                <a:noFill/>
              </a:ln>
              <a:solidFill>
                <a:schemeClr val="tx1"/>
              </a:solidFill>
              <a:effectLst/>
              <a:latin typeface="Arial" charset="0"/>
            </a:endParaRPr>
          </a:p>
        </p:txBody>
      </p:sp>
      <p:cxnSp>
        <p:nvCxnSpPr>
          <p:cNvPr id="40" name="Curved Connector 54">
            <a:extLst>
              <a:ext uri="{FF2B5EF4-FFF2-40B4-BE49-F238E27FC236}">
                <a16:creationId xmlns:a16="http://schemas.microsoft.com/office/drawing/2014/main" id="{BB76D2C0-7ABA-4933-A29F-24D5BD824E87}"/>
              </a:ext>
            </a:extLst>
          </p:cNvPr>
          <p:cNvCxnSpPr>
            <a:cxnSpLocks/>
            <a:stCxn id="38" idx="3"/>
            <a:endCxn id="24" idx="3"/>
          </p:cNvCxnSpPr>
          <p:nvPr/>
        </p:nvCxnSpPr>
        <p:spPr bwMode="auto">
          <a:xfrm rot="5400000" flipH="1">
            <a:off x="2985106" y="5659915"/>
            <a:ext cx="554978" cy="1025992"/>
          </a:xfrm>
          <a:prstGeom prst="curvedConnector4">
            <a:avLst>
              <a:gd name="adj1" fmla="val -41191"/>
              <a:gd name="adj2" fmla="val 55438"/>
            </a:avLst>
          </a:prstGeom>
          <a:noFill/>
          <a:ln w="19050" cap="flat" cmpd="sng" algn="ctr">
            <a:solidFill>
              <a:schemeClr val="tx2"/>
            </a:solidFill>
            <a:prstDash val="solid"/>
            <a:round/>
            <a:headEnd type="none" w="med" len="med"/>
            <a:tailEnd type="triangle"/>
          </a:ln>
          <a:effectLst/>
        </p:spPr>
      </p:cxnSp>
      <p:sp>
        <p:nvSpPr>
          <p:cNvPr id="41" name="Oval 40">
            <a:extLst>
              <a:ext uri="{FF2B5EF4-FFF2-40B4-BE49-F238E27FC236}">
                <a16:creationId xmlns:a16="http://schemas.microsoft.com/office/drawing/2014/main" id="{DF416FA4-8C8E-4550-A06D-91DDF5E10869}"/>
              </a:ext>
            </a:extLst>
          </p:cNvPr>
          <p:cNvSpPr/>
          <p:nvPr/>
        </p:nvSpPr>
        <p:spPr bwMode="auto">
          <a:xfrm>
            <a:off x="1720030" y="6190237"/>
            <a:ext cx="762000" cy="304800"/>
          </a:xfrm>
          <a:prstGeom prst="ellipse">
            <a:avLst/>
          </a:prstGeom>
          <a:solidFill>
            <a:schemeClr val="bg1"/>
          </a:solid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2" name="Rectangle 41">
            <a:extLst>
              <a:ext uri="{FF2B5EF4-FFF2-40B4-BE49-F238E27FC236}">
                <a16:creationId xmlns:a16="http://schemas.microsoft.com/office/drawing/2014/main" id="{2D826A5A-CE52-44D0-AC93-52D344860285}"/>
              </a:ext>
            </a:extLst>
          </p:cNvPr>
          <p:cNvSpPr/>
          <p:nvPr/>
        </p:nvSpPr>
        <p:spPr bwMode="auto">
          <a:xfrm>
            <a:off x="1831622" y="6190237"/>
            <a:ext cx="543382"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50" dirty="0">
                <a:solidFill>
                  <a:schemeClr val="tx1"/>
                </a:solidFill>
              </a:rPr>
              <a:t>4*6=24</a:t>
            </a:r>
            <a:endParaRPr kumimoji="0" lang="en-US" sz="1050" b="0" i="0" u="none" strike="noStrike" cap="none" normalizeH="0" baseline="0" dirty="0">
              <a:ln>
                <a:noFill/>
              </a:ln>
              <a:solidFill>
                <a:schemeClr val="tx1"/>
              </a:solidFill>
              <a:effectLst/>
              <a:latin typeface="Arial" charset="0"/>
            </a:endParaRPr>
          </a:p>
        </p:txBody>
      </p:sp>
      <p:cxnSp>
        <p:nvCxnSpPr>
          <p:cNvPr id="43" name="Curved Connector 57">
            <a:extLst>
              <a:ext uri="{FF2B5EF4-FFF2-40B4-BE49-F238E27FC236}">
                <a16:creationId xmlns:a16="http://schemas.microsoft.com/office/drawing/2014/main" id="{4A1F174B-F7AA-415E-9AD3-EB03E51D1180}"/>
              </a:ext>
            </a:extLst>
          </p:cNvPr>
          <p:cNvCxnSpPr>
            <a:cxnSpLocks/>
            <a:stCxn id="41" idx="3"/>
            <a:endCxn id="44" idx="2"/>
          </p:cNvCxnSpPr>
          <p:nvPr/>
        </p:nvCxnSpPr>
        <p:spPr bwMode="auto">
          <a:xfrm rot="5400000" flipH="1">
            <a:off x="759544" y="5378323"/>
            <a:ext cx="1015475" cy="1128681"/>
          </a:xfrm>
          <a:prstGeom prst="curvedConnector3">
            <a:avLst>
              <a:gd name="adj1" fmla="val -26907"/>
            </a:avLst>
          </a:prstGeom>
          <a:noFill/>
          <a:ln w="19050" cap="flat" cmpd="sng" algn="ctr">
            <a:solidFill>
              <a:schemeClr val="tx2"/>
            </a:solidFill>
            <a:prstDash val="solid"/>
            <a:round/>
            <a:headEnd type="none" w="med" len="med"/>
            <a:tailEnd type="triangle"/>
          </a:ln>
          <a:effectLst/>
        </p:spPr>
      </p:cxnSp>
      <p:sp>
        <p:nvSpPr>
          <p:cNvPr id="44" name="Rectangle 43">
            <a:extLst>
              <a:ext uri="{FF2B5EF4-FFF2-40B4-BE49-F238E27FC236}">
                <a16:creationId xmlns:a16="http://schemas.microsoft.com/office/drawing/2014/main" id="{93E930AE-39B9-41B8-BF95-899F1DA46251}"/>
              </a:ext>
            </a:extLst>
          </p:cNvPr>
          <p:cNvSpPr/>
          <p:nvPr/>
        </p:nvSpPr>
        <p:spPr bwMode="auto">
          <a:xfrm>
            <a:off x="217166" y="4613697"/>
            <a:ext cx="971549" cy="821228"/>
          </a:xfrm>
          <a:prstGeom prst="rect">
            <a:avLst/>
          </a:prstGeom>
          <a:no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a:p>
        </p:txBody>
      </p:sp>
      <p:sp>
        <p:nvSpPr>
          <p:cNvPr id="45" name="Rectangle 14">
            <a:extLst>
              <a:ext uri="{FF2B5EF4-FFF2-40B4-BE49-F238E27FC236}">
                <a16:creationId xmlns:a16="http://schemas.microsoft.com/office/drawing/2014/main" id="{C857D94E-5F52-4A09-94EA-70781B580FC4}"/>
              </a:ext>
            </a:extLst>
          </p:cNvPr>
          <p:cNvSpPr>
            <a:spLocks noChangeArrowheads="1"/>
          </p:cNvSpPr>
          <p:nvPr/>
        </p:nvSpPr>
        <p:spPr bwMode="auto">
          <a:xfrm>
            <a:off x="366455" y="4495800"/>
            <a:ext cx="984012" cy="275964"/>
          </a:xfrm>
          <a:prstGeom prst="rect">
            <a:avLst/>
          </a:prstGeom>
          <a:solidFill>
            <a:schemeClr val="bg1"/>
          </a:solidFill>
          <a:ln w="19050">
            <a:solidFill>
              <a:srgbClr val="C00000"/>
            </a:solidFill>
            <a:miter lim="800000"/>
            <a:headEnd/>
            <a:tailEnd/>
          </a:ln>
        </p:spPr>
        <p:txBody>
          <a:bodyPr wrap="none" anchor="ctr"/>
          <a:lstStyle/>
          <a:p>
            <a:pPr algn="ctr"/>
            <a:r>
              <a:rPr lang="en-US" sz="1200" b="1" dirty="0"/>
              <a:t>Main()</a:t>
            </a:r>
          </a:p>
        </p:txBody>
      </p:sp>
      <p:sp>
        <p:nvSpPr>
          <p:cNvPr id="46" name="Rectangle 45">
            <a:extLst>
              <a:ext uri="{FF2B5EF4-FFF2-40B4-BE49-F238E27FC236}">
                <a16:creationId xmlns:a16="http://schemas.microsoft.com/office/drawing/2014/main" id="{3062D7FB-E41F-4618-B645-D91B3BBB2DE8}"/>
              </a:ext>
            </a:extLst>
          </p:cNvPr>
          <p:cNvSpPr/>
          <p:nvPr/>
        </p:nvSpPr>
        <p:spPr bwMode="auto">
          <a:xfrm>
            <a:off x="7519373" y="5715000"/>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a:t>
            </a:r>
          </a:p>
        </p:txBody>
      </p:sp>
      <p:sp>
        <p:nvSpPr>
          <p:cNvPr id="47" name="Rectangle 46">
            <a:extLst>
              <a:ext uri="{FF2B5EF4-FFF2-40B4-BE49-F238E27FC236}">
                <a16:creationId xmlns:a16="http://schemas.microsoft.com/office/drawing/2014/main" id="{7EC17175-C40C-45FE-BAA2-0369643FF70E}"/>
              </a:ext>
            </a:extLst>
          </p:cNvPr>
          <p:cNvSpPr/>
          <p:nvPr/>
        </p:nvSpPr>
        <p:spPr bwMode="auto">
          <a:xfrm>
            <a:off x="7900373" y="5710172"/>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n</a:t>
            </a:r>
          </a:p>
        </p:txBody>
      </p:sp>
      <p:cxnSp>
        <p:nvCxnSpPr>
          <p:cNvPr id="53" name="Curved Connector 57">
            <a:extLst>
              <a:ext uri="{FF2B5EF4-FFF2-40B4-BE49-F238E27FC236}">
                <a16:creationId xmlns:a16="http://schemas.microsoft.com/office/drawing/2014/main" id="{95E3E183-1117-433C-A7CF-E362839C0ECD}"/>
              </a:ext>
            </a:extLst>
          </p:cNvPr>
          <p:cNvCxnSpPr>
            <a:cxnSpLocks/>
            <a:stCxn id="44" idx="3"/>
            <a:endCxn id="25" idx="0"/>
          </p:cNvCxnSpPr>
          <p:nvPr/>
        </p:nvCxnSpPr>
        <p:spPr bwMode="auto">
          <a:xfrm>
            <a:off x="1188715" y="5024311"/>
            <a:ext cx="984012" cy="283612"/>
          </a:xfrm>
          <a:prstGeom prst="curvedConnector2">
            <a:avLst/>
          </a:prstGeom>
          <a:noFill/>
          <a:ln w="19050" cap="flat" cmpd="sng" algn="ctr">
            <a:solidFill>
              <a:schemeClr val="tx2"/>
            </a:solidFill>
            <a:prstDash val="solid"/>
            <a:round/>
            <a:headEnd type="none" w="med" len="med"/>
            <a:tailEnd type="triangle"/>
          </a:ln>
          <a:effectLst/>
        </p:spPr>
      </p:cxnSp>
      <p:cxnSp>
        <p:nvCxnSpPr>
          <p:cNvPr id="56" name="Curved Connector 57">
            <a:extLst>
              <a:ext uri="{FF2B5EF4-FFF2-40B4-BE49-F238E27FC236}">
                <a16:creationId xmlns:a16="http://schemas.microsoft.com/office/drawing/2014/main" id="{8DE646BF-097C-4C7C-9215-9F2B7EFF359D}"/>
              </a:ext>
            </a:extLst>
          </p:cNvPr>
          <p:cNvCxnSpPr>
            <a:cxnSpLocks/>
            <a:stCxn id="25" idx="0"/>
            <a:endCxn id="27" idx="0"/>
          </p:cNvCxnSpPr>
          <p:nvPr/>
        </p:nvCxnSpPr>
        <p:spPr bwMode="auto">
          <a:xfrm rot="16200000" flipH="1">
            <a:off x="3070111" y="4410538"/>
            <a:ext cx="5283" cy="1800052"/>
          </a:xfrm>
          <a:prstGeom prst="curvedConnector3">
            <a:avLst>
              <a:gd name="adj1" fmla="val -4327087"/>
            </a:avLst>
          </a:prstGeom>
          <a:noFill/>
          <a:ln w="19050" cap="flat" cmpd="sng" algn="ctr">
            <a:solidFill>
              <a:schemeClr val="tx2"/>
            </a:solidFill>
            <a:prstDash val="solid"/>
            <a:round/>
            <a:headEnd type="none" w="med" len="med"/>
            <a:tailEnd type="triangle"/>
          </a:ln>
          <a:effectLst/>
        </p:spPr>
      </p:cxnSp>
      <p:cxnSp>
        <p:nvCxnSpPr>
          <p:cNvPr id="59" name="Curved Connector 57">
            <a:extLst>
              <a:ext uri="{FF2B5EF4-FFF2-40B4-BE49-F238E27FC236}">
                <a16:creationId xmlns:a16="http://schemas.microsoft.com/office/drawing/2014/main" id="{920468EB-CD88-4E27-B82D-5A6DB48B2D1B}"/>
              </a:ext>
            </a:extLst>
          </p:cNvPr>
          <p:cNvCxnSpPr>
            <a:cxnSpLocks/>
            <a:stCxn id="27" idx="0"/>
            <a:endCxn id="29" idx="0"/>
          </p:cNvCxnSpPr>
          <p:nvPr/>
        </p:nvCxnSpPr>
        <p:spPr bwMode="auto">
          <a:xfrm rot="5400000" flipH="1" flipV="1">
            <a:off x="5001479" y="4284506"/>
            <a:ext cx="12700" cy="2057400"/>
          </a:xfrm>
          <a:prstGeom prst="curvedConnector3">
            <a:avLst>
              <a:gd name="adj1" fmla="val 1800000"/>
            </a:avLst>
          </a:prstGeom>
          <a:noFill/>
          <a:ln w="19050" cap="flat" cmpd="sng" algn="ctr">
            <a:solidFill>
              <a:schemeClr val="tx2"/>
            </a:solidFill>
            <a:prstDash val="solid"/>
            <a:round/>
            <a:headEnd type="none" w="med" len="med"/>
            <a:tailEnd type="triangle"/>
          </a:ln>
          <a:effectLst/>
        </p:spPr>
      </p:cxnSp>
      <p:cxnSp>
        <p:nvCxnSpPr>
          <p:cNvPr id="62" name="Curved Connector 57">
            <a:extLst>
              <a:ext uri="{FF2B5EF4-FFF2-40B4-BE49-F238E27FC236}">
                <a16:creationId xmlns:a16="http://schemas.microsoft.com/office/drawing/2014/main" id="{AEF14567-0651-46AF-812B-38320DF2FA4F}"/>
              </a:ext>
            </a:extLst>
          </p:cNvPr>
          <p:cNvCxnSpPr>
            <a:cxnSpLocks/>
            <a:stCxn id="29" idx="0"/>
            <a:endCxn id="31" idx="0"/>
          </p:cNvCxnSpPr>
          <p:nvPr/>
        </p:nvCxnSpPr>
        <p:spPr bwMode="auto">
          <a:xfrm rot="5400000" flipH="1" flipV="1">
            <a:off x="7016082" y="4317909"/>
            <a:ext cx="9394" cy="1981200"/>
          </a:xfrm>
          <a:prstGeom prst="curvedConnector3">
            <a:avLst>
              <a:gd name="adj1" fmla="val 2533468"/>
            </a:avLst>
          </a:prstGeom>
          <a:noFill/>
          <a:ln w="19050" cap="flat" cmpd="sng" algn="ctr">
            <a:solidFill>
              <a:schemeClr val="tx2"/>
            </a:solidFill>
            <a:prstDash val="solid"/>
            <a:round/>
            <a:headEnd type="none" w="med" len="med"/>
            <a:tailEnd type="triangle"/>
          </a:ln>
          <a:effectLst/>
        </p:spPr>
      </p:cxnSp>
      <p:sp>
        <p:nvSpPr>
          <p:cNvPr id="68" name="Text Box 5">
            <a:extLst>
              <a:ext uri="{FF2B5EF4-FFF2-40B4-BE49-F238E27FC236}">
                <a16:creationId xmlns:a16="http://schemas.microsoft.com/office/drawing/2014/main" id="{CB009DEA-AA6D-4406-9A13-797C9A13245F}"/>
              </a:ext>
            </a:extLst>
          </p:cNvPr>
          <p:cNvSpPr txBox="1">
            <a:spLocks noChangeArrowheads="1"/>
          </p:cNvSpPr>
          <p:nvPr/>
        </p:nvSpPr>
        <p:spPr bwMode="auto">
          <a:xfrm>
            <a:off x="5785481" y="1486715"/>
            <a:ext cx="2816975" cy="2181296"/>
          </a:xfrm>
          <a:prstGeom prst="rect">
            <a:avLst/>
          </a:prstGeom>
          <a:solidFill>
            <a:srgbClr val="FFFFCC"/>
          </a:solidFill>
          <a:ln w="9525">
            <a:solidFill>
              <a:schemeClr val="tx1"/>
            </a:solidFill>
            <a:miter lim="800000"/>
            <a:headEnd/>
            <a:tailEnd/>
          </a:ln>
        </p:spPr>
        <p:txBody>
          <a:bodyPr/>
          <a:lstStyle/>
          <a:p>
            <a:pPr marL="1588" indent="-1588" algn="l">
              <a:spcBef>
                <a:spcPct val="50000"/>
              </a:spcBef>
            </a:pPr>
            <a:r>
              <a:rPr lang="en-US" sz="1400" b="1" dirty="0">
                <a:solidFill>
                  <a:schemeClr val="tx1"/>
                </a:solidFill>
                <a:latin typeface="Consolas" panose="020B0609020204030204" pitchFamily="49" charset="0"/>
              </a:rPr>
              <a:t>int fact(int n)</a:t>
            </a:r>
            <a:br>
              <a:rPr lang="en-US" sz="1400" b="1" dirty="0">
                <a:solidFill>
                  <a:schemeClr val="tx1"/>
                </a:solidFill>
                <a:latin typeface="Consolas" panose="020B0609020204030204" pitchFamily="49" charset="0"/>
              </a:rPr>
            </a:br>
            <a:r>
              <a:rPr lang="en-US" sz="1400" b="1" dirty="0">
                <a:solidFill>
                  <a:schemeClr val="tx1"/>
                </a:solidFill>
                <a:latin typeface="Consolas" panose="020B0609020204030204" pitchFamily="49" charset="0"/>
              </a:rPr>
              <a:t>{</a:t>
            </a:r>
            <a:br>
              <a:rPr lang="en-US" sz="1400" b="1" dirty="0">
                <a:solidFill>
                  <a:schemeClr val="tx1"/>
                </a:solidFill>
                <a:latin typeface="Consolas" panose="020B0609020204030204" pitchFamily="49" charset="0"/>
              </a:rPr>
            </a:br>
            <a:r>
              <a:rPr lang="en-US" sz="1400" b="1" dirty="0">
                <a:solidFill>
                  <a:schemeClr val="tx1"/>
                </a:solidFill>
                <a:latin typeface="Consolas" panose="020B0609020204030204" pitchFamily="49" charset="0"/>
              </a:rPr>
              <a:t>  if(n == 1){</a:t>
            </a:r>
            <a:br>
              <a:rPr lang="en-US" sz="1400" b="1" dirty="0">
                <a:solidFill>
                  <a:schemeClr val="tx1"/>
                </a:solidFill>
                <a:latin typeface="Consolas" panose="020B0609020204030204" pitchFamily="49" charset="0"/>
              </a:rPr>
            </a:br>
            <a:r>
              <a:rPr lang="en-US" sz="1400" b="1" dirty="0">
                <a:solidFill>
                  <a:schemeClr val="tx1"/>
                </a:solidFill>
                <a:latin typeface="Consolas" panose="020B0609020204030204" pitchFamily="49" charset="0"/>
              </a:rPr>
              <a:t>     return 1;</a:t>
            </a:r>
            <a:br>
              <a:rPr lang="en-US" sz="1400" b="1" dirty="0">
                <a:solidFill>
                  <a:schemeClr val="tx1"/>
                </a:solidFill>
                <a:latin typeface="Consolas" panose="020B0609020204030204" pitchFamily="49" charset="0"/>
              </a:rPr>
            </a:br>
            <a:r>
              <a:rPr lang="en-US" sz="1400" b="1" dirty="0">
                <a:solidFill>
                  <a:schemeClr val="tx1"/>
                </a:solidFill>
                <a:latin typeface="Consolas" panose="020B0609020204030204" pitchFamily="49" charset="0"/>
              </a:rPr>
              <a:t>  }</a:t>
            </a:r>
            <a:br>
              <a:rPr lang="en-US" sz="1400" b="1" dirty="0">
                <a:solidFill>
                  <a:schemeClr val="tx1"/>
                </a:solidFill>
                <a:latin typeface="Consolas" panose="020B0609020204030204" pitchFamily="49" charset="0"/>
              </a:rPr>
            </a:br>
            <a:r>
              <a:rPr lang="en-US" sz="1400" b="1" dirty="0">
                <a:solidFill>
                  <a:schemeClr val="tx1"/>
                </a:solidFill>
                <a:latin typeface="Consolas" panose="020B0609020204030204" pitchFamily="49" charset="0"/>
              </a:rPr>
              <a:t>  else {</a:t>
            </a:r>
            <a:br>
              <a:rPr lang="en-US" sz="1400" b="1" dirty="0">
                <a:solidFill>
                  <a:schemeClr val="tx1"/>
                </a:solidFill>
                <a:latin typeface="Consolas" panose="020B0609020204030204" pitchFamily="49" charset="0"/>
              </a:rPr>
            </a:br>
            <a:r>
              <a:rPr lang="en-US" sz="1400" b="1" dirty="0">
                <a:solidFill>
                  <a:schemeClr val="tx1"/>
                </a:solidFill>
                <a:latin typeface="Consolas" panose="020B0609020204030204" pitchFamily="49" charset="0"/>
              </a:rPr>
              <a:t>     return n * fact(n-1);</a:t>
            </a:r>
          </a:p>
          <a:p>
            <a:pPr marL="1588" indent="-1588" algn="l">
              <a:spcBef>
                <a:spcPct val="50000"/>
              </a:spcBef>
            </a:pPr>
            <a:r>
              <a:rPr lang="en-US" sz="1400" b="1" dirty="0">
                <a:solidFill>
                  <a:schemeClr val="tx1"/>
                </a:solidFill>
                <a:latin typeface="Consolas" panose="020B0609020204030204" pitchFamily="49" charset="0"/>
              </a:rPr>
              <a:t>  }</a:t>
            </a:r>
            <a:br>
              <a:rPr lang="en-US" sz="1400" b="1" dirty="0">
                <a:solidFill>
                  <a:schemeClr val="tx1"/>
                </a:solidFill>
                <a:latin typeface="Consolas" panose="020B0609020204030204" pitchFamily="49" charset="0"/>
              </a:rPr>
            </a:br>
            <a:r>
              <a:rPr lang="en-US" sz="1400" b="1" dirty="0">
                <a:solidFill>
                  <a:schemeClr val="tx1"/>
                </a:solidFill>
                <a:latin typeface="Consolas" panose="020B0609020204030204" pitchFamily="49" charset="0"/>
              </a:rPr>
              <a:t>}  </a:t>
            </a:r>
          </a:p>
        </p:txBody>
      </p:sp>
    </p:spTree>
    <p:extLst>
      <p:ext uri="{BB962C8B-B14F-4D97-AF65-F5344CB8AC3E}">
        <p14:creationId xmlns:p14="http://schemas.microsoft.com/office/powerpoint/2010/main" val="3554761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4" grpId="0"/>
      <p:bldP spid="35" grpId="0" animBg="1"/>
      <p:bldP spid="36" grpId="0"/>
      <p:bldP spid="38" grpId="0" animBg="1"/>
      <p:bldP spid="39" grpId="0"/>
      <p:bldP spid="41" grpId="0" animBg="1"/>
      <p:bldP spid="4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4"/>
          <p:cNvSpPr>
            <a:spLocks noChangeArrowheads="1"/>
          </p:cNvSpPr>
          <p:nvPr/>
        </p:nvSpPr>
        <p:spPr bwMode="auto">
          <a:xfrm>
            <a:off x="6781797" y="2646406"/>
            <a:ext cx="2019300" cy="365760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71" name="Oval 70">
            <a:extLst>
              <a:ext uri="{FF2B5EF4-FFF2-40B4-BE49-F238E27FC236}">
                <a16:creationId xmlns:a16="http://schemas.microsoft.com/office/drawing/2014/main" id="{92F345E1-198B-498F-9BD4-335F668258EA}"/>
              </a:ext>
            </a:extLst>
          </p:cNvPr>
          <p:cNvSpPr/>
          <p:nvPr/>
        </p:nvSpPr>
        <p:spPr bwMode="auto">
          <a:xfrm>
            <a:off x="7150062" y="5104663"/>
            <a:ext cx="1460537" cy="15549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5844" name="Rectangle 4"/>
          <p:cNvSpPr>
            <a:spLocks noChangeArrowheads="1"/>
          </p:cNvSpPr>
          <p:nvPr/>
        </p:nvSpPr>
        <p:spPr bwMode="auto">
          <a:xfrm>
            <a:off x="609600" y="2667000"/>
            <a:ext cx="2019300" cy="365760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35845" name="Rectangle 5"/>
          <p:cNvSpPr>
            <a:spLocks noGrp="1" noChangeArrowheads="1"/>
          </p:cNvSpPr>
          <p:nvPr>
            <p:ph type="title"/>
          </p:nvPr>
        </p:nvSpPr>
        <p:spPr/>
        <p:txBody>
          <a:bodyPr/>
          <a:lstStyle/>
          <a:p>
            <a:pPr eaLnBrk="1" hangingPunct="1"/>
            <a:r>
              <a:rPr lang="en-US"/>
              <a:t>Recursive Call Timeline</a:t>
            </a:r>
          </a:p>
        </p:txBody>
      </p:sp>
      <p:sp>
        <p:nvSpPr>
          <p:cNvPr id="14" name="Content Placeholder 13"/>
          <p:cNvSpPr>
            <a:spLocks noGrp="1"/>
          </p:cNvSpPr>
          <p:nvPr>
            <p:ph idx="1"/>
          </p:nvPr>
        </p:nvSpPr>
        <p:spPr>
          <a:xfrm>
            <a:off x="444843" y="6324600"/>
            <a:ext cx="8229600" cy="334963"/>
          </a:xfrm>
        </p:spPr>
        <p:txBody>
          <a:bodyPr/>
          <a:lstStyle/>
          <a:p>
            <a:pPr marL="0" indent="0" algn="ctr">
              <a:buNone/>
            </a:pPr>
            <a:r>
              <a:rPr lang="en-US" sz="1400" dirty="0"/>
              <a:t>Each instance of </a:t>
            </a:r>
            <a:r>
              <a:rPr lang="en-US" sz="1400" dirty="0" err="1"/>
              <a:t>rsum_it</a:t>
            </a:r>
            <a:r>
              <a:rPr lang="en-US" sz="1400" dirty="0"/>
              <a:t> has its own </a:t>
            </a:r>
            <a:r>
              <a:rPr lang="en-US" sz="1400" dirty="0" err="1">
                <a:solidFill>
                  <a:schemeClr val="tx2"/>
                </a:solidFill>
              </a:rPr>
              <a:t>len</a:t>
            </a:r>
            <a:r>
              <a:rPr lang="en-US" sz="1400" dirty="0">
                <a:solidFill>
                  <a:schemeClr val="tx2"/>
                </a:solidFill>
              </a:rPr>
              <a:t> </a:t>
            </a:r>
            <a:r>
              <a:rPr lang="en-US" sz="1400" dirty="0"/>
              <a:t>argument and </a:t>
            </a:r>
            <a:r>
              <a:rPr lang="en-US" sz="1400" dirty="0">
                <a:solidFill>
                  <a:schemeClr val="tx2"/>
                </a:solidFill>
              </a:rPr>
              <a:t>sum</a:t>
            </a:r>
            <a:r>
              <a:rPr lang="en-US" sz="1400" dirty="0"/>
              <a:t> variable</a:t>
            </a:r>
          </a:p>
          <a:p>
            <a:pPr marL="0" indent="0" algn="ctr">
              <a:buNone/>
            </a:pPr>
            <a:r>
              <a:rPr lang="en-US" sz="1400" dirty="0">
                <a:solidFill>
                  <a:srgbClr val="FF0000"/>
                </a:solidFill>
              </a:rPr>
              <a:t>Every instance of a function has its own copy of local variables</a:t>
            </a:r>
          </a:p>
        </p:txBody>
      </p:sp>
      <p:sp>
        <p:nvSpPr>
          <p:cNvPr id="35847" name="Text Box 7"/>
          <p:cNvSpPr txBox="1">
            <a:spLocks noChangeArrowheads="1"/>
          </p:cNvSpPr>
          <p:nvPr/>
        </p:nvSpPr>
        <p:spPr bwMode="auto">
          <a:xfrm>
            <a:off x="609600" y="2743200"/>
            <a:ext cx="2019300" cy="609600"/>
          </a:xfrm>
          <a:prstGeom prst="rect">
            <a:avLst/>
          </a:prstGeom>
          <a:noFill/>
          <a:ln w="9525">
            <a:noFill/>
            <a:miter lim="800000"/>
            <a:headEnd/>
            <a:tailEnd/>
          </a:ln>
        </p:spPr>
        <p:txBody>
          <a:bodyPr/>
          <a:lstStyle/>
          <a:p>
            <a:pPr algn="l">
              <a:spcBef>
                <a:spcPct val="50000"/>
              </a:spcBef>
            </a:pPr>
            <a:r>
              <a:rPr lang="en-US" sz="1400" dirty="0" err="1">
                <a:solidFill>
                  <a:schemeClr val="tx1"/>
                </a:solidFill>
              </a:rPr>
              <a:t>rsum_it</a:t>
            </a:r>
            <a:r>
              <a:rPr lang="en-US" sz="1400" dirty="0">
                <a:solidFill>
                  <a:schemeClr val="tx1"/>
                </a:solidFill>
              </a:rPr>
              <a:t>(data,4)</a:t>
            </a:r>
            <a:br>
              <a:rPr lang="en-US" sz="1400" dirty="0">
                <a:solidFill>
                  <a:schemeClr val="tx1"/>
                </a:solidFill>
              </a:rPr>
            </a:br>
            <a:r>
              <a:rPr lang="en-US" sz="1400" dirty="0">
                <a:solidFill>
                  <a:schemeClr val="tx1"/>
                </a:solidFill>
              </a:rPr>
              <a:t>     </a:t>
            </a:r>
            <a:r>
              <a:rPr lang="en-US" sz="1400" dirty="0" err="1">
                <a:solidFill>
                  <a:schemeClr val="tx1"/>
                </a:solidFill>
              </a:rPr>
              <a:t>int</a:t>
            </a:r>
            <a:r>
              <a:rPr lang="en-US" sz="1400" dirty="0">
                <a:solidFill>
                  <a:schemeClr val="tx1"/>
                </a:solidFill>
              </a:rPr>
              <a:t> sum=</a:t>
            </a:r>
            <a:br>
              <a:rPr lang="en-US" sz="1400" dirty="0">
                <a:solidFill>
                  <a:schemeClr val="tx1"/>
                </a:solidFill>
              </a:rPr>
            </a:br>
            <a:r>
              <a:rPr lang="en-US" sz="1400" dirty="0">
                <a:solidFill>
                  <a:schemeClr val="tx1"/>
                </a:solidFill>
              </a:rPr>
              <a:t>       </a:t>
            </a:r>
            <a:r>
              <a:rPr lang="en-US" sz="1400" dirty="0" err="1">
                <a:solidFill>
                  <a:schemeClr val="tx1"/>
                </a:solidFill>
              </a:rPr>
              <a:t>rsum_it</a:t>
            </a:r>
            <a:r>
              <a:rPr lang="en-US" sz="1400" dirty="0">
                <a:solidFill>
                  <a:schemeClr val="tx1"/>
                </a:solidFill>
              </a:rPr>
              <a:t>(data,</a:t>
            </a:r>
            <a:r>
              <a:rPr lang="en-US" sz="1400" dirty="0">
                <a:solidFill>
                  <a:srgbClr val="FF0000"/>
                </a:solidFill>
              </a:rPr>
              <a:t>4-1</a:t>
            </a:r>
            <a:r>
              <a:rPr lang="en-US" sz="1400" dirty="0">
                <a:solidFill>
                  <a:schemeClr val="tx1"/>
                </a:solidFill>
              </a:rPr>
              <a:t>)</a:t>
            </a:r>
          </a:p>
        </p:txBody>
      </p:sp>
      <p:sp>
        <p:nvSpPr>
          <p:cNvPr id="35855" name="Text Box 15"/>
          <p:cNvSpPr txBox="1">
            <a:spLocks noChangeArrowheads="1"/>
          </p:cNvSpPr>
          <p:nvPr/>
        </p:nvSpPr>
        <p:spPr bwMode="auto">
          <a:xfrm>
            <a:off x="0" y="2465171"/>
            <a:ext cx="689838" cy="409329"/>
          </a:xfrm>
          <a:prstGeom prst="rect">
            <a:avLst/>
          </a:prstGeom>
          <a:noFill/>
          <a:ln w="9525">
            <a:noFill/>
            <a:miter lim="800000"/>
            <a:headEnd/>
            <a:tailEnd/>
          </a:ln>
        </p:spPr>
        <p:txBody>
          <a:bodyPr/>
          <a:lstStyle/>
          <a:p>
            <a:pPr>
              <a:spcBef>
                <a:spcPct val="50000"/>
              </a:spcBef>
            </a:pPr>
            <a:r>
              <a:rPr lang="en-US" sz="1600" u="sng" dirty="0">
                <a:solidFill>
                  <a:schemeClr val="tx1"/>
                </a:solidFill>
              </a:rPr>
              <a:t>Time</a:t>
            </a:r>
          </a:p>
        </p:txBody>
      </p:sp>
      <p:sp>
        <p:nvSpPr>
          <p:cNvPr id="35856" name="Line 16"/>
          <p:cNvSpPr>
            <a:spLocks noChangeShapeType="1"/>
          </p:cNvSpPr>
          <p:nvPr/>
        </p:nvSpPr>
        <p:spPr bwMode="auto">
          <a:xfrm>
            <a:off x="228600" y="2933700"/>
            <a:ext cx="0" cy="3124200"/>
          </a:xfrm>
          <a:prstGeom prst="line">
            <a:avLst/>
          </a:prstGeom>
          <a:noFill/>
          <a:ln w="28575">
            <a:solidFill>
              <a:schemeClr val="tx1"/>
            </a:solidFill>
            <a:round/>
            <a:headEnd/>
            <a:tailEnd type="triangle" w="med" len="med"/>
          </a:ln>
        </p:spPr>
        <p:txBody>
          <a:bodyPr/>
          <a:lstStyle/>
          <a:p>
            <a:endParaRPr lang="en-US"/>
          </a:p>
        </p:txBody>
      </p:sp>
      <p:sp>
        <p:nvSpPr>
          <p:cNvPr id="31" name="Text Box 12"/>
          <p:cNvSpPr txBox="1">
            <a:spLocks noChangeArrowheads="1"/>
          </p:cNvSpPr>
          <p:nvPr/>
        </p:nvSpPr>
        <p:spPr bwMode="auto">
          <a:xfrm>
            <a:off x="609600" y="3890319"/>
            <a:ext cx="2057399" cy="762000"/>
          </a:xfrm>
          <a:prstGeom prst="rect">
            <a:avLst/>
          </a:prstGeom>
          <a:noFill/>
          <a:ln w="9525">
            <a:noFill/>
            <a:miter lim="800000"/>
            <a:headEnd/>
            <a:tailEnd/>
          </a:ln>
        </p:spPr>
        <p:txBody>
          <a:bodyPr/>
          <a:lstStyle/>
          <a:p>
            <a:pPr algn="ctr">
              <a:spcBef>
                <a:spcPct val="50000"/>
              </a:spcBef>
            </a:pPr>
            <a:r>
              <a:rPr lang="en-US" sz="3600" dirty="0" err="1">
                <a:solidFill>
                  <a:schemeClr val="bg2"/>
                </a:solidFill>
              </a:rPr>
              <a:t>len</a:t>
            </a:r>
            <a:r>
              <a:rPr lang="en-US" sz="3600" dirty="0">
                <a:solidFill>
                  <a:schemeClr val="bg2"/>
                </a:solidFill>
              </a:rPr>
              <a:t> = 4</a:t>
            </a:r>
          </a:p>
        </p:txBody>
      </p:sp>
      <p:sp>
        <p:nvSpPr>
          <p:cNvPr id="27" name="Rectangle 4"/>
          <p:cNvSpPr>
            <a:spLocks noChangeArrowheads="1"/>
          </p:cNvSpPr>
          <p:nvPr/>
        </p:nvSpPr>
        <p:spPr bwMode="auto">
          <a:xfrm>
            <a:off x="2666999" y="2656703"/>
            <a:ext cx="2019300" cy="365760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28" name="Text Box 12"/>
          <p:cNvSpPr txBox="1">
            <a:spLocks noChangeArrowheads="1"/>
          </p:cNvSpPr>
          <p:nvPr/>
        </p:nvSpPr>
        <p:spPr bwMode="auto">
          <a:xfrm>
            <a:off x="2666999" y="3880022"/>
            <a:ext cx="2057399" cy="762000"/>
          </a:xfrm>
          <a:prstGeom prst="rect">
            <a:avLst/>
          </a:prstGeom>
          <a:noFill/>
          <a:ln w="9525">
            <a:noFill/>
            <a:miter lim="800000"/>
            <a:headEnd/>
            <a:tailEnd/>
          </a:ln>
        </p:spPr>
        <p:txBody>
          <a:bodyPr/>
          <a:lstStyle/>
          <a:p>
            <a:pPr algn="ctr">
              <a:spcBef>
                <a:spcPct val="50000"/>
              </a:spcBef>
            </a:pPr>
            <a:r>
              <a:rPr lang="en-US" sz="3600" dirty="0" err="1">
                <a:solidFill>
                  <a:schemeClr val="bg2"/>
                </a:solidFill>
              </a:rPr>
              <a:t>len</a:t>
            </a:r>
            <a:r>
              <a:rPr lang="en-US" sz="3600" dirty="0">
                <a:solidFill>
                  <a:schemeClr val="bg2"/>
                </a:solidFill>
              </a:rPr>
              <a:t> = 3</a:t>
            </a:r>
          </a:p>
        </p:txBody>
      </p:sp>
      <p:sp>
        <p:nvSpPr>
          <p:cNvPr id="29" name="Rectangle 4"/>
          <p:cNvSpPr>
            <a:spLocks noChangeArrowheads="1"/>
          </p:cNvSpPr>
          <p:nvPr/>
        </p:nvSpPr>
        <p:spPr bwMode="auto">
          <a:xfrm>
            <a:off x="4724398" y="2656703"/>
            <a:ext cx="2019300" cy="3657600"/>
          </a:xfrm>
          <a:prstGeom prst="rect">
            <a:avLst/>
          </a:prstGeom>
          <a:solidFill>
            <a:srgbClr val="FFFFCC"/>
          </a:solidFill>
          <a:ln w="9525">
            <a:solidFill>
              <a:schemeClr val="tx1"/>
            </a:solidFill>
            <a:miter lim="800000"/>
            <a:headEnd/>
            <a:tailEnd/>
          </a:ln>
        </p:spPr>
        <p:txBody>
          <a:bodyPr wrap="none" anchor="ctr"/>
          <a:lstStyle/>
          <a:p>
            <a:endParaRPr lang="en-US"/>
          </a:p>
        </p:txBody>
      </p:sp>
      <p:sp>
        <p:nvSpPr>
          <p:cNvPr id="34" name="Text Box 12"/>
          <p:cNvSpPr txBox="1">
            <a:spLocks noChangeArrowheads="1"/>
          </p:cNvSpPr>
          <p:nvPr/>
        </p:nvSpPr>
        <p:spPr bwMode="auto">
          <a:xfrm>
            <a:off x="4724397" y="2963948"/>
            <a:ext cx="2057399" cy="762000"/>
          </a:xfrm>
          <a:prstGeom prst="rect">
            <a:avLst/>
          </a:prstGeom>
          <a:noFill/>
          <a:ln w="9525">
            <a:noFill/>
            <a:miter lim="800000"/>
            <a:headEnd/>
            <a:tailEnd/>
          </a:ln>
        </p:spPr>
        <p:txBody>
          <a:bodyPr/>
          <a:lstStyle/>
          <a:p>
            <a:pPr algn="ctr">
              <a:spcBef>
                <a:spcPct val="50000"/>
              </a:spcBef>
            </a:pPr>
            <a:r>
              <a:rPr lang="en-US" sz="3600" dirty="0" err="1">
                <a:solidFill>
                  <a:schemeClr val="bg2"/>
                </a:solidFill>
              </a:rPr>
              <a:t>len</a:t>
            </a:r>
            <a:r>
              <a:rPr lang="en-US" sz="3600" dirty="0">
                <a:solidFill>
                  <a:schemeClr val="bg2"/>
                </a:solidFill>
              </a:rPr>
              <a:t> = 2</a:t>
            </a:r>
          </a:p>
        </p:txBody>
      </p:sp>
      <p:sp>
        <p:nvSpPr>
          <p:cNvPr id="36" name="Text Box 12"/>
          <p:cNvSpPr txBox="1">
            <a:spLocks noChangeArrowheads="1"/>
          </p:cNvSpPr>
          <p:nvPr/>
        </p:nvSpPr>
        <p:spPr bwMode="auto">
          <a:xfrm>
            <a:off x="6775104" y="2963948"/>
            <a:ext cx="2057399" cy="762000"/>
          </a:xfrm>
          <a:prstGeom prst="rect">
            <a:avLst/>
          </a:prstGeom>
          <a:noFill/>
          <a:ln w="9525">
            <a:noFill/>
            <a:miter lim="800000"/>
            <a:headEnd/>
            <a:tailEnd/>
          </a:ln>
        </p:spPr>
        <p:txBody>
          <a:bodyPr/>
          <a:lstStyle/>
          <a:p>
            <a:pPr algn="ctr">
              <a:spcBef>
                <a:spcPct val="50000"/>
              </a:spcBef>
            </a:pPr>
            <a:r>
              <a:rPr lang="en-US" sz="3600" dirty="0" err="1">
                <a:solidFill>
                  <a:schemeClr val="bg2"/>
                </a:solidFill>
              </a:rPr>
              <a:t>len</a:t>
            </a:r>
            <a:r>
              <a:rPr lang="en-US" sz="3600" dirty="0">
                <a:solidFill>
                  <a:schemeClr val="bg2"/>
                </a:solidFill>
              </a:rPr>
              <a:t> = 1</a:t>
            </a:r>
          </a:p>
        </p:txBody>
      </p:sp>
      <p:sp>
        <p:nvSpPr>
          <p:cNvPr id="37" name="Text Box 7"/>
          <p:cNvSpPr txBox="1">
            <a:spLocks noChangeArrowheads="1"/>
          </p:cNvSpPr>
          <p:nvPr/>
        </p:nvSpPr>
        <p:spPr bwMode="auto">
          <a:xfrm>
            <a:off x="2666999" y="3200400"/>
            <a:ext cx="2019300" cy="609600"/>
          </a:xfrm>
          <a:prstGeom prst="rect">
            <a:avLst/>
          </a:prstGeom>
          <a:noFill/>
          <a:ln w="9525">
            <a:noFill/>
            <a:miter lim="800000"/>
            <a:headEnd/>
            <a:tailEnd/>
          </a:ln>
        </p:spPr>
        <p:txBody>
          <a:bodyPr/>
          <a:lstStyle/>
          <a:p>
            <a:pPr algn="l">
              <a:spcBef>
                <a:spcPct val="50000"/>
              </a:spcBef>
            </a:pPr>
            <a:r>
              <a:rPr lang="en-US" sz="1400" dirty="0" err="1">
                <a:solidFill>
                  <a:schemeClr val="tx1"/>
                </a:solidFill>
              </a:rPr>
              <a:t>rsum_it</a:t>
            </a:r>
            <a:r>
              <a:rPr lang="en-US" sz="1400" dirty="0">
                <a:solidFill>
                  <a:schemeClr val="tx1"/>
                </a:solidFill>
              </a:rPr>
              <a:t>(data,3)</a:t>
            </a:r>
            <a:br>
              <a:rPr lang="en-US" sz="1400" dirty="0">
                <a:solidFill>
                  <a:schemeClr val="tx1"/>
                </a:solidFill>
              </a:rPr>
            </a:br>
            <a:r>
              <a:rPr lang="en-US" sz="1400" dirty="0">
                <a:solidFill>
                  <a:schemeClr val="tx1"/>
                </a:solidFill>
              </a:rPr>
              <a:t>     </a:t>
            </a:r>
            <a:r>
              <a:rPr lang="en-US" sz="1400" dirty="0" err="1">
                <a:solidFill>
                  <a:schemeClr val="tx1"/>
                </a:solidFill>
              </a:rPr>
              <a:t>int</a:t>
            </a:r>
            <a:r>
              <a:rPr lang="en-US" sz="1400" dirty="0">
                <a:solidFill>
                  <a:schemeClr val="tx1"/>
                </a:solidFill>
              </a:rPr>
              <a:t> sum=</a:t>
            </a:r>
            <a:br>
              <a:rPr lang="en-US" sz="1400" dirty="0">
                <a:solidFill>
                  <a:schemeClr val="tx1"/>
                </a:solidFill>
              </a:rPr>
            </a:br>
            <a:r>
              <a:rPr lang="en-US" sz="1400" dirty="0">
                <a:solidFill>
                  <a:schemeClr val="tx1"/>
                </a:solidFill>
              </a:rPr>
              <a:t>       </a:t>
            </a:r>
            <a:r>
              <a:rPr lang="en-US" sz="1400" dirty="0" err="1">
                <a:solidFill>
                  <a:schemeClr val="tx1"/>
                </a:solidFill>
              </a:rPr>
              <a:t>rsum_it</a:t>
            </a:r>
            <a:r>
              <a:rPr lang="en-US" sz="1400" dirty="0">
                <a:solidFill>
                  <a:schemeClr val="tx1"/>
                </a:solidFill>
              </a:rPr>
              <a:t>(data,</a:t>
            </a:r>
            <a:r>
              <a:rPr lang="en-US" sz="1400" dirty="0">
                <a:solidFill>
                  <a:srgbClr val="FF0000"/>
                </a:solidFill>
              </a:rPr>
              <a:t>3-1</a:t>
            </a:r>
            <a:r>
              <a:rPr lang="en-US" sz="1400" dirty="0">
                <a:solidFill>
                  <a:schemeClr val="tx1"/>
                </a:solidFill>
              </a:rPr>
              <a:t>)</a:t>
            </a:r>
          </a:p>
        </p:txBody>
      </p:sp>
      <p:cxnSp>
        <p:nvCxnSpPr>
          <p:cNvPr id="38" name="AutoShape 13"/>
          <p:cNvCxnSpPr>
            <a:cxnSpLocks noChangeShapeType="1"/>
          </p:cNvCxnSpPr>
          <p:nvPr/>
        </p:nvCxnSpPr>
        <p:spPr bwMode="auto">
          <a:xfrm>
            <a:off x="2438400" y="3337096"/>
            <a:ext cx="304800" cy="15704"/>
          </a:xfrm>
          <a:prstGeom prst="straightConnector1">
            <a:avLst/>
          </a:prstGeom>
          <a:noFill/>
          <a:ln w="28575">
            <a:solidFill>
              <a:schemeClr val="tx1"/>
            </a:solidFill>
            <a:round/>
            <a:headEnd/>
            <a:tailEnd type="triangle" w="med" len="med"/>
          </a:ln>
        </p:spPr>
      </p:cxnSp>
      <p:cxnSp>
        <p:nvCxnSpPr>
          <p:cNvPr id="39" name="AutoShape 13"/>
          <p:cNvCxnSpPr>
            <a:cxnSpLocks noChangeShapeType="1"/>
          </p:cNvCxnSpPr>
          <p:nvPr/>
        </p:nvCxnSpPr>
        <p:spPr bwMode="auto">
          <a:xfrm>
            <a:off x="4495800" y="3794296"/>
            <a:ext cx="304800" cy="15704"/>
          </a:xfrm>
          <a:prstGeom prst="straightConnector1">
            <a:avLst/>
          </a:prstGeom>
          <a:noFill/>
          <a:ln w="28575">
            <a:solidFill>
              <a:schemeClr val="tx1"/>
            </a:solidFill>
            <a:round/>
            <a:headEnd/>
            <a:tailEnd type="triangle" w="med" len="med"/>
          </a:ln>
        </p:spPr>
      </p:cxnSp>
      <p:sp>
        <p:nvSpPr>
          <p:cNvPr id="40" name="Text Box 7"/>
          <p:cNvSpPr txBox="1">
            <a:spLocks noChangeArrowheads="1"/>
          </p:cNvSpPr>
          <p:nvPr/>
        </p:nvSpPr>
        <p:spPr bwMode="auto">
          <a:xfrm>
            <a:off x="4743447" y="3733800"/>
            <a:ext cx="2019300" cy="609600"/>
          </a:xfrm>
          <a:prstGeom prst="rect">
            <a:avLst/>
          </a:prstGeom>
          <a:noFill/>
          <a:ln w="9525">
            <a:noFill/>
            <a:miter lim="800000"/>
            <a:headEnd/>
            <a:tailEnd/>
          </a:ln>
        </p:spPr>
        <p:txBody>
          <a:bodyPr/>
          <a:lstStyle/>
          <a:p>
            <a:pPr algn="l">
              <a:spcBef>
                <a:spcPct val="50000"/>
              </a:spcBef>
            </a:pPr>
            <a:r>
              <a:rPr lang="en-US" sz="1400" dirty="0" err="1">
                <a:solidFill>
                  <a:schemeClr val="tx1"/>
                </a:solidFill>
              </a:rPr>
              <a:t>rsum_it</a:t>
            </a:r>
            <a:r>
              <a:rPr lang="en-US" sz="1400" dirty="0">
                <a:solidFill>
                  <a:schemeClr val="tx1"/>
                </a:solidFill>
              </a:rPr>
              <a:t>(data,2)</a:t>
            </a:r>
            <a:br>
              <a:rPr lang="en-US" sz="1400" dirty="0">
                <a:solidFill>
                  <a:schemeClr val="tx1"/>
                </a:solidFill>
              </a:rPr>
            </a:br>
            <a:r>
              <a:rPr lang="en-US" sz="1400" dirty="0">
                <a:solidFill>
                  <a:schemeClr val="tx1"/>
                </a:solidFill>
              </a:rPr>
              <a:t>     </a:t>
            </a:r>
            <a:r>
              <a:rPr lang="en-US" sz="1400" dirty="0" err="1">
                <a:solidFill>
                  <a:schemeClr val="tx1"/>
                </a:solidFill>
              </a:rPr>
              <a:t>int</a:t>
            </a:r>
            <a:r>
              <a:rPr lang="en-US" sz="1400" dirty="0">
                <a:solidFill>
                  <a:schemeClr val="tx1"/>
                </a:solidFill>
              </a:rPr>
              <a:t> sum=</a:t>
            </a:r>
            <a:br>
              <a:rPr lang="en-US" sz="1400" dirty="0">
                <a:solidFill>
                  <a:schemeClr val="tx1"/>
                </a:solidFill>
              </a:rPr>
            </a:br>
            <a:r>
              <a:rPr lang="en-US" sz="1400" dirty="0">
                <a:solidFill>
                  <a:schemeClr val="tx1"/>
                </a:solidFill>
              </a:rPr>
              <a:t>       </a:t>
            </a:r>
            <a:r>
              <a:rPr lang="en-US" sz="1400" dirty="0" err="1">
                <a:solidFill>
                  <a:schemeClr val="tx1"/>
                </a:solidFill>
              </a:rPr>
              <a:t>rsum_it</a:t>
            </a:r>
            <a:r>
              <a:rPr lang="en-US" sz="1400" dirty="0">
                <a:solidFill>
                  <a:schemeClr val="tx1"/>
                </a:solidFill>
              </a:rPr>
              <a:t>(data,</a:t>
            </a:r>
            <a:r>
              <a:rPr lang="en-US" sz="1400" dirty="0">
                <a:solidFill>
                  <a:srgbClr val="FF0000"/>
                </a:solidFill>
              </a:rPr>
              <a:t>2-1</a:t>
            </a:r>
            <a:r>
              <a:rPr lang="en-US" sz="1400" dirty="0">
                <a:solidFill>
                  <a:schemeClr val="tx1"/>
                </a:solidFill>
              </a:rPr>
              <a:t>)</a:t>
            </a:r>
          </a:p>
        </p:txBody>
      </p:sp>
      <p:sp>
        <p:nvSpPr>
          <p:cNvPr id="41" name="Text Box 7"/>
          <p:cNvSpPr txBox="1">
            <a:spLocks noChangeArrowheads="1"/>
          </p:cNvSpPr>
          <p:nvPr/>
        </p:nvSpPr>
        <p:spPr bwMode="auto">
          <a:xfrm>
            <a:off x="6781797" y="4191000"/>
            <a:ext cx="2019300" cy="609600"/>
          </a:xfrm>
          <a:prstGeom prst="rect">
            <a:avLst/>
          </a:prstGeom>
          <a:noFill/>
          <a:ln w="9525">
            <a:noFill/>
            <a:miter lim="800000"/>
            <a:headEnd/>
            <a:tailEnd/>
          </a:ln>
        </p:spPr>
        <p:txBody>
          <a:bodyPr/>
          <a:lstStyle/>
          <a:p>
            <a:pPr algn="l">
              <a:spcBef>
                <a:spcPct val="50000"/>
              </a:spcBef>
            </a:pPr>
            <a:r>
              <a:rPr lang="en-US" sz="1400" dirty="0" err="1">
                <a:solidFill>
                  <a:schemeClr val="tx1"/>
                </a:solidFill>
              </a:rPr>
              <a:t>rsum_it</a:t>
            </a:r>
            <a:r>
              <a:rPr lang="en-US" sz="1400" dirty="0">
                <a:solidFill>
                  <a:schemeClr val="tx1"/>
                </a:solidFill>
              </a:rPr>
              <a:t>(data,1)</a:t>
            </a:r>
            <a:br>
              <a:rPr lang="en-US" sz="1400" dirty="0">
                <a:solidFill>
                  <a:schemeClr val="tx1"/>
                </a:solidFill>
              </a:rPr>
            </a:br>
            <a:r>
              <a:rPr lang="en-US" sz="1400" dirty="0">
                <a:solidFill>
                  <a:schemeClr val="tx1"/>
                </a:solidFill>
              </a:rPr>
              <a:t>     return data[0];</a:t>
            </a:r>
          </a:p>
        </p:txBody>
      </p:sp>
      <p:cxnSp>
        <p:nvCxnSpPr>
          <p:cNvPr id="42" name="AutoShape 13"/>
          <p:cNvCxnSpPr>
            <a:cxnSpLocks noChangeShapeType="1"/>
          </p:cNvCxnSpPr>
          <p:nvPr/>
        </p:nvCxnSpPr>
        <p:spPr bwMode="auto">
          <a:xfrm>
            <a:off x="6553200" y="4327696"/>
            <a:ext cx="304800" cy="15704"/>
          </a:xfrm>
          <a:prstGeom prst="straightConnector1">
            <a:avLst/>
          </a:prstGeom>
          <a:noFill/>
          <a:ln w="28575">
            <a:solidFill>
              <a:schemeClr val="tx1"/>
            </a:solidFill>
            <a:round/>
            <a:headEnd/>
            <a:tailEnd type="triangle" w="med" len="med"/>
          </a:ln>
        </p:spPr>
      </p:cxnSp>
      <p:sp>
        <p:nvSpPr>
          <p:cNvPr id="7" name="Rectangle 6"/>
          <p:cNvSpPr/>
          <p:nvPr/>
        </p:nvSpPr>
        <p:spPr>
          <a:xfrm>
            <a:off x="457200" y="1293341"/>
            <a:ext cx="4572000" cy="1384995"/>
          </a:xfrm>
          <a:prstGeom prst="rect">
            <a:avLst/>
          </a:prstGeom>
        </p:spPr>
        <p:txBody>
          <a:bodyPr>
            <a:spAutoFit/>
          </a:bodyPr>
          <a:lstStyle/>
          <a:p>
            <a:pPr indent="3175" algn="l">
              <a:spcBef>
                <a:spcPct val="50000"/>
              </a:spcBef>
            </a:pPr>
            <a:r>
              <a:rPr lang="en-US" sz="1200" b="1" dirty="0" err="1">
                <a:latin typeface="Consolas" panose="020B0609020204030204" pitchFamily="49" charset="0"/>
              </a:rPr>
              <a:t>int</a:t>
            </a:r>
            <a:r>
              <a:rPr lang="en-US" sz="1200" b="1" dirty="0">
                <a:latin typeface="Consolas" panose="020B0609020204030204" pitchFamily="49" charset="0"/>
              </a:rPr>
              <a:t> main(){</a:t>
            </a:r>
            <a:br>
              <a:rPr lang="en-US" sz="1200" b="1" dirty="0">
                <a:latin typeface="Consolas" panose="020B0609020204030204" pitchFamily="49" charset="0"/>
              </a:rPr>
            </a:br>
            <a:r>
              <a:rPr lang="en-US" sz="1200" b="1" dirty="0">
                <a:latin typeface="Consolas" panose="020B0609020204030204" pitchFamily="49" charset="0"/>
              </a:rPr>
              <a:t>  </a:t>
            </a:r>
            <a:r>
              <a:rPr lang="en-US" sz="1200" b="1" dirty="0" err="1">
                <a:latin typeface="Consolas" panose="020B0609020204030204" pitchFamily="49" charset="0"/>
              </a:rPr>
              <a:t>int</a:t>
            </a:r>
            <a:r>
              <a:rPr lang="en-US" sz="1200" b="1" dirty="0">
                <a:latin typeface="Consolas" panose="020B0609020204030204" pitchFamily="49" charset="0"/>
              </a:rPr>
              <a:t> data[4] = {</a:t>
            </a:r>
            <a:r>
              <a:rPr lang="en-US" sz="1200" b="1" dirty="0">
                <a:solidFill>
                  <a:srgbClr val="0070C0"/>
                </a:solidFill>
                <a:latin typeface="Consolas" panose="020B0609020204030204" pitchFamily="49" charset="0"/>
              </a:rPr>
              <a:t>8, 6, 7, 9</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a:t>
            </a:r>
            <a:r>
              <a:rPr lang="en-US" sz="1200" b="1" dirty="0" err="1">
                <a:latin typeface="Consolas" panose="020B0609020204030204" pitchFamily="49" charset="0"/>
              </a:rPr>
              <a:t>int</a:t>
            </a:r>
            <a:r>
              <a:rPr lang="en-US" sz="1200" b="1" dirty="0">
                <a:latin typeface="Consolas" panose="020B0609020204030204" pitchFamily="49" charset="0"/>
              </a:rPr>
              <a:t> size=4;</a:t>
            </a:r>
            <a:br>
              <a:rPr lang="en-US" sz="1200" b="1" dirty="0">
                <a:latin typeface="Consolas" panose="020B0609020204030204" pitchFamily="49" charset="0"/>
              </a:rPr>
            </a:br>
            <a:r>
              <a:rPr lang="en-US" sz="1200" b="1" dirty="0">
                <a:latin typeface="Consolas" panose="020B0609020204030204" pitchFamily="49" charset="0"/>
              </a:rPr>
              <a:t>  </a:t>
            </a:r>
            <a:r>
              <a:rPr lang="en-US" sz="1200" b="1" dirty="0" err="1">
                <a:latin typeface="Consolas" panose="020B0609020204030204" pitchFamily="49" charset="0"/>
              </a:rPr>
              <a:t>cout</a:t>
            </a:r>
            <a:r>
              <a:rPr lang="en-US" sz="1200" b="1" dirty="0">
                <a:latin typeface="Consolas" panose="020B0609020204030204" pitchFamily="49" charset="0"/>
              </a:rPr>
              <a:t> &lt;&lt; </a:t>
            </a:r>
            <a:r>
              <a:rPr lang="en-US" sz="1200" b="1" dirty="0" err="1">
                <a:latin typeface="Consolas" panose="020B0609020204030204" pitchFamily="49" charset="0"/>
              </a:rPr>
              <a:t>rsum_it</a:t>
            </a:r>
            <a:r>
              <a:rPr lang="en-US" sz="1200" b="1" dirty="0">
                <a:latin typeface="Consolas" panose="020B0609020204030204" pitchFamily="49" charset="0"/>
              </a:rPr>
              <a:t>(data, size);</a:t>
            </a:r>
            <a:br>
              <a:rPr lang="en-US" sz="1200" b="1" dirty="0">
                <a:latin typeface="Consolas" panose="020B0609020204030204" pitchFamily="49" charset="0"/>
              </a:rPr>
            </a:b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a:t>
            </a:r>
            <a:br>
              <a:rPr lang="en-US" sz="1200" b="1" dirty="0">
                <a:latin typeface="Consolas" panose="020B0609020204030204" pitchFamily="49" charset="0"/>
              </a:rPr>
            </a:br>
            <a:endParaRPr lang="en-US" sz="1200" b="1" dirty="0">
              <a:latin typeface="Consolas" panose="020B0609020204030204" pitchFamily="49" charset="0"/>
            </a:endParaRPr>
          </a:p>
        </p:txBody>
      </p:sp>
      <p:cxnSp>
        <p:nvCxnSpPr>
          <p:cNvPr id="43" name="AutoShape 13"/>
          <p:cNvCxnSpPr>
            <a:cxnSpLocks noChangeShapeType="1"/>
          </p:cNvCxnSpPr>
          <p:nvPr/>
        </p:nvCxnSpPr>
        <p:spPr bwMode="auto">
          <a:xfrm flipH="1">
            <a:off x="6096000" y="4622971"/>
            <a:ext cx="990600" cy="177629"/>
          </a:xfrm>
          <a:prstGeom prst="straightConnector1">
            <a:avLst/>
          </a:prstGeom>
          <a:noFill/>
          <a:ln w="28575">
            <a:solidFill>
              <a:schemeClr val="tx1"/>
            </a:solidFill>
            <a:round/>
            <a:headEnd/>
            <a:tailEnd type="triangle" w="med" len="med"/>
          </a:ln>
        </p:spPr>
      </p:cxnSp>
      <p:sp>
        <p:nvSpPr>
          <p:cNvPr id="45" name="Text Box 12"/>
          <p:cNvSpPr txBox="1">
            <a:spLocks noChangeArrowheads="1"/>
          </p:cNvSpPr>
          <p:nvPr/>
        </p:nvSpPr>
        <p:spPr bwMode="auto">
          <a:xfrm>
            <a:off x="6745241" y="4648200"/>
            <a:ext cx="341359" cy="304800"/>
          </a:xfrm>
          <a:prstGeom prst="rect">
            <a:avLst/>
          </a:prstGeom>
          <a:noFill/>
          <a:ln w="9525">
            <a:noFill/>
            <a:miter lim="800000"/>
            <a:headEnd/>
            <a:tailEnd/>
          </a:ln>
        </p:spPr>
        <p:txBody>
          <a:bodyPr/>
          <a:lstStyle/>
          <a:p>
            <a:pPr>
              <a:spcBef>
                <a:spcPct val="50000"/>
              </a:spcBef>
            </a:pPr>
            <a:r>
              <a:rPr lang="en-US" sz="1600" dirty="0">
                <a:solidFill>
                  <a:srgbClr val="0070C0"/>
                </a:solidFill>
              </a:rPr>
              <a:t>8</a:t>
            </a:r>
          </a:p>
        </p:txBody>
      </p:sp>
      <p:sp>
        <p:nvSpPr>
          <p:cNvPr id="10" name="Rectangle 9"/>
          <p:cNvSpPr/>
          <p:nvPr/>
        </p:nvSpPr>
        <p:spPr>
          <a:xfrm>
            <a:off x="3483478" y="1173461"/>
            <a:ext cx="4572000" cy="1446550"/>
          </a:xfrm>
          <a:prstGeom prst="rect">
            <a:avLst/>
          </a:prstGeom>
        </p:spPr>
        <p:txBody>
          <a:bodyPr>
            <a:spAutoFit/>
          </a:bodyPr>
          <a:lstStyle/>
          <a:p>
            <a:pPr indent="3175" algn="l">
              <a:spcBef>
                <a:spcPct val="50000"/>
              </a:spcBef>
            </a:pPr>
            <a:r>
              <a:rPr lang="en-US" sz="1100" b="1" dirty="0" err="1">
                <a:latin typeface="Consolas" panose="020B0609020204030204" pitchFamily="49" charset="0"/>
              </a:rPr>
              <a:t>int</a:t>
            </a:r>
            <a:r>
              <a:rPr lang="en-US" sz="1100" b="1" dirty="0">
                <a:latin typeface="Consolas" panose="020B0609020204030204" pitchFamily="49" charset="0"/>
              </a:rPr>
              <a:t> </a:t>
            </a:r>
            <a:r>
              <a:rPr lang="en-US" sz="1100" b="1" dirty="0" err="1">
                <a:latin typeface="Consolas" panose="020B0609020204030204" pitchFamily="49" charset="0"/>
              </a:rPr>
              <a:t>rsum_it</a:t>
            </a:r>
            <a:r>
              <a:rPr lang="en-US" sz="1100" b="1" dirty="0">
                <a:latin typeface="Consolas" panose="020B0609020204030204" pitchFamily="49" charset="0"/>
              </a:rPr>
              <a:t>(</a:t>
            </a:r>
            <a:r>
              <a:rPr lang="en-US" sz="1100" b="1" dirty="0" err="1">
                <a:latin typeface="Consolas" panose="020B0609020204030204" pitchFamily="49" charset="0"/>
              </a:rPr>
              <a:t>int</a:t>
            </a:r>
            <a:r>
              <a:rPr lang="en-US" sz="1100" b="1" dirty="0">
                <a:latin typeface="Consolas" panose="020B0609020204030204" pitchFamily="49" charset="0"/>
              </a:rPr>
              <a:t> data[], </a:t>
            </a:r>
            <a:r>
              <a:rPr lang="en-US" sz="1100" b="1" dirty="0" err="1">
                <a:latin typeface="Consolas" panose="020B0609020204030204" pitchFamily="49" charset="0"/>
              </a:rPr>
              <a:t>int</a:t>
            </a:r>
            <a:r>
              <a:rPr lang="en-US" sz="1100" b="1" dirty="0">
                <a:latin typeface="Consolas" panose="020B0609020204030204" pitchFamily="49" charset="0"/>
              </a:rPr>
              <a:t> </a:t>
            </a:r>
            <a:r>
              <a:rPr lang="en-US" sz="1100" b="1" dirty="0" err="1">
                <a:latin typeface="Consolas" panose="020B0609020204030204" pitchFamily="49" charset="0"/>
              </a:rPr>
              <a:t>len</a:t>
            </a:r>
            <a:r>
              <a:rPr lang="en-US" sz="1100" b="1" dirty="0">
                <a:latin typeface="Consolas" panose="020B0609020204030204" pitchFamily="49" charset="0"/>
              </a:rPr>
              <a:t>)</a:t>
            </a:r>
            <a:br>
              <a:rPr lang="en-US" sz="1100" b="1" dirty="0">
                <a:latin typeface="Consolas" panose="020B0609020204030204" pitchFamily="49" charset="0"/>
              </a:rPr>
            </a:br>
            <a:r>
              <a:rPr lang="en-US" sz="1100" b="1" dirty="0">
                <a:latin typeface="Consolas" panose="020B0609020204030204" pitchFamily="49" charset="0"/>
              </a:rPr>
              <a:t>{</a:t>
            </a:r>
            <a:br>
              <a:rPr lang="en-US" sz="1100" b="1" dirty="0">
                <a:latin typeface="Consolas" panose="020B0609020204030204" pitchFamily="49" charset="0"/>
              </a:rPr>
            </a:br>
            <a:r>
              <a:rPr lang="en-US" sz="1100" b="1" dirty="0">
                <a:latin typeface="Consolas" panose="020B0609020204030204" pitchFamily="49" charset="0"/>
              </a:rPr>
              <a:t>  if(</a:t>
            </a:r>
            <a:r>
              <a:rPr lang="en-US" sz="1100" b="1" dirty="0" err="1">
                <a:latin typeface="Consolas" panose="020B0609020204030204" pitchFamily="49" charset="0"/>
              </a:rPr>
              <a:t>len</a:t>
            </a:r>
            <a:r>
              <a:rPr lang="en-US" sz="1100" b="1" dirty="0">
                <a:latin typeface="Consolas" panose="020B0609020204030204" pitchFamily="49" charset="0"/>
              </a:rPr>
              <a:t> == 1)</a:t>
            </a:r>
            <a:br>
              <a:rPr lang="en-US" sz="1100" b="1" dirty="0">
                <a:latin typeface="Consolas" panose="020B0609020204030204" pitchFamily="49" charset="0"/>
              </a:rPr>
            </a:br>
            <a:r>
              <a:rPr lang="en-US" sz="1100" b="1" dirty="0">
                <a:latin typeface="Consolas" panose="020B0609020204030204" pitchFamily="49" charset="0"/>
              </a:rPr>
              <a:t>    return data[0];</a:t>
            </a:r>
            <a:br>
              <a:rPr lang="en-US" sz="1100" b="1" dirty="0">
                <a:latin typeface="Consolas" panose="020B0609020204030204" pitchFamily="49" charset="0"/>
              </a:rPr>
            </a:br>
            <a:r>
              <a:rPr lang="en-US" sz="1100" b="1" dirty="0">
                <a:latin typeface="Consolas" panose="020B0609020204030204" pitchFamily="49" charset="0"/>
              </a:rPr>
              <a:t>  else </a:t>
            </a:r>
            <a:br>
              <a:rPr lang="en-US" sz="1100" b="1" dirty="0">
                <a:latin typeface="Consolas" panose="020B0609020204030204" pitchFamily="49" charset="0"/>
              </a:rPr>
            </a:br>
            <a:r>
              <a:rPr lang="en-US" sz="1100" b="1" dirty="0">
                <a:latin typeface="Consolas" panose="020B0609020204030204" pitchFamily="49" charset="0"/>
              </a:rPr>
              <a:t>    </a:t>
            </a:r>
            <a:r>
              <a:rPr lang="en-US" sz="1100" b="1" dirty="0" err="1">
                <a:latin typeface="Consolas" panose="020B0609020204030204" pitchFamily="49" charset="0"/>
              </a:rPr>
              <a:t>int</a:t>
            </a:r>
            <a:r>
              <a:rPr lang="en-US" sz="1100" b="1" dirty="0">
                <a:latin typeface="Consolas" panose="020B0609020204030204" pitchFamily="49" charset="0"/>
              </a:rPr>
              <a:t> sum = </a:t>
            </a:r>
            <a:r>
              <a:rPr lang="en-US" sz="1100" b="1" dirty="0" err="1">
                <a:latin typeface="Consolas" panose="020B0609020204030204" pitchFamily="49" charset="0"/>
              </a:rPr>
              <a:t>rsum_it</a:t>
            </a:r>
            <a:r>
              <a:rPr lang="en-US" sz="1100" b="1" dirty="0">
                <a:latin typeface="Consolas" panose="020B0609020204030204" pitchFamily="49" charset="0"/>
              </a:rPr>
              <a:t>(data, len-1);</a:t>
            </a:r>
            <a:br>
              <a:rPr lang="en-US" sz="1100" b="1" dirty="0">
                <a:latin typeface="Consolas" panose="020B0609020204030204" pitchFamily="49" charset="0"/>
              </a:rPr>
            </a:br>
            <a:r>
              <a:rPr lang="en-US" sz="1100" b="1" dirty="0">
                <a:latin typeface="Consolas" panose="020B0609020204030204" pitchFamily="49" charset="0"/>
              </a:rPr>
              <a:t>    return sum + data[len-1];</a:t>
            </a:r>
            <a:br>
              <a:rPr lang="en-US" sz="1100" b="1" dirty="0">
                <a:latin typeface="Consolas" panose="020B0609020204030204" pitchFamily="49" charset="0"/>
              </a:rPr>
            </a:br>
            <a:r>
              <a:rPr lang="en-US" sz="1100" b="1" dirty="0">
                <a:latin typeface="Consolas" panose="020B0609020204030204" pitchFamily="49" charset="0"/>
              </a:rPr>
              <a:t>}  </a:t>
            </a:r>
          </a:p>
        </p:txBody>
      </p:sp>
      <p:sp>
        <p:nvSpPr>
          <p:cNvPr id="47" name="Text Box 7"/>
          <p:cNvSpPr txBox="1">
            <a:spLocks noChangeArrowheads="1"/>
          </p:cNvSpPr>
          <p:nvPr/>
        </p:nvSpPr>
        <p:spPr bwMode="auto">
          <a:xfrm>
            <a:off x="4725427" y="4658497"/>
            <a:ext cx="2019300" cy="533400"/>
          </a:xfrm>
          <a:prstGeom prst="rect">
            <a:avLst/>
          </a:prstGeom>
          <a:noFill/>
          <a:ln w="9525">
            <a:noFill/>
            <a:miter lim="800000"/>
            <a:headEnd/>
            <a:tailEnd/>
          </a:ln>
        </p:spPr>
        <p:txBody>
          <a:bodyPr/>
          <a:lstStyle/>
          <a:p>
            <a:pPr algn="l">
              <a:spcBef>
                <a:spcPct val="50000"/>
              </a:spcBef>
            </a:pPr>
            <a:r>
              <a:rPr lang="en-US" sz="1400" dirty="0">
                <a:solidFill>
                  <a:schemeClr val="tx1"/>
                </a:solidFill>
              </a:rPr>
              <a:t>     </a:t>
            </a:r>
            <a:r>
              <a:rPr lang="en-US" sz="1400" dirty="0" err="1">
                <a:solidFill>
                  <a:schemeClr val="tx1"/>
                </a:solidFill>
              </a:rPr>
              <a:t>int</a:t>
            </a:r>
            <a:r>
              <a:rPr lang="en-US" sz="1400" dirty="0">
                <a:solidFill>
                  <a:schemeClr val="tx1"/>
                </a:solidFill>
              </a:rPr>
              <a:t> sum = 8</a:t>
            </a:r>
            <a:br>
              <a:rPr lang="en-US" sz="1400" dirty="0">
                <a:solidFill>
                  <a:schemeClr val="tx1"/>
                </a:solidFill>
              </a:rPr>
            </a:br>
            <a:r>
              <a:rPr lang="en-US" sz="1400" dirty="0">
                <a:solidFill>
                  <a:schemeClr val="tx1"/>
                </a:solidFill>
              </a:rPr>
              <a:t>     return 8+data[1];</a:t>
            </a:r>
          </a:p>
        </p:txBody>
      </p:sp>
      <p:sp>
        <p:nvSpPr>
          <p:cNvPr id="48" name="Text Box 7"/>
          <p:cNvSpPr txBox="1">
            <a:spLocks noChangeArrowheads="1"/>
          </p:cNvSpPr>
          <p:nvPr/>
        </p:nvSpPr>
        <p:spPr bwMode="auto">
          <a:xfrm>
            <a:off x="2666999" y="5023793"/>
            <a:ext cx="2019300" cy="533400"/>
          </a:xfrm>
          <a:prstGeom prst="rect">
            <a:avLst/>
          </a:prstGeom>
          <a:noFill/>
          <a:ln w="9525">
            <a:noFill/>
            <a:miter lim="800000"/>
            <a:headEnd/>
            <a:tailEnd/>
          </a:ln>
        </p:spPr>
        <p:txBody>
          <a:bodyPr/>
          <a:lstStyle/>
          <a:p>
            <a:pPr algn="l">
              <a:spcBef>
                <a:spcPct val="50000"/>
              </a:spcBef>
            </a:pPr>
            <a:r>
              <a:rPr lang="en-US" sz="1400" dirty="0">
                <a:solidFill>
                  <a:schemeClr val="tx1"/>
                </a:solidFill>
              </a:rPr>
              <a:t>     </a:t>
            </a:r>
            <a:r>
              <a:rPr lang="en-US" sz="1400" dirty="0" err="1">
                <a:solidFill>
                  <a:schemeClr val="tx1"/>
                </a:solidFill>
              </a:rPr>
              <a:t>int</a:t>
            </a:r>
            <a:r>
              <a:rPr lang="en-US" sz="1400" dirty="0">
                <a:solidFill>
                  <a:schemeClr val="tx1"/>
                </a:solidFill>
              </a:rPr>
              <a:t> sum = 14</a:t>
            </a:r>
            <a:br>
              <a:rPr lang="en-US" sz="1400" dirty="0">
                <a:solidFill>
                  <a:schemeClr val="tx1"/>
                </a:solidFill>
              </a:rPr>
            </a:br>
            <a:r>
              <a:rPr lang="en-US" sz="1400" dirty="0">
                <a:solidFill>
                  <a:schemeClr val="tx1"/>
                </a:solidFill>
              </a:rPr>
              <a:t>     return 14+data[2];</a:t>
            </a:r>
          </a:p>
        </p:txBody>
      </p:sp>
      <p:cxnSp>
        <p:nvCxnSpPr>
          <p:cNvPr id="50" name="AutoShape 13"/>
          <p:cNvCxnSpPr>
            <a:cxnSpLocks noChangeShapeType="1"/>
          </p:cNvCxnSpPr>
          <p:nvPr/>
        </p:nvCxnSpPr>
        <p:spPr bwMode="auto">
          <a:xfrm flipH="1">
            <a:off x="4038600" y="5025853"/>
            <a:ext cx="990600" cy="177629"/>
          </a:xfrm>
          <a:prstGeom prst="straightConnector1">
            <a:avLst/>
          </a:prstGeom>
          <a:noFill/>
          <a:ln w="28575">
            <a:solidFill>
              <a:schemeClr val="tx1"/>
            </a:solidFill>
            <a:round/>
            <a:headEnd/>
            <a:tailEnd type="triangle" w="med" len="med"/>
          </a:ln>
        </p:spPr>
      </p:cxnSp>
      <p:cxnSp>
        <p:nvCxnSpPr>
          <p:cNvPr id="51" name="AutoShape 13"/>
          <p:cNvCxnSpPr>
            <a:cxnSpLocks noChangeShapeType="1"/>
          </p:cNvCxnSpPr>
          <p:nvPr/>
        </p:nvCxnSpPr>
        <p:spPr bwMode="auto">
          <a:xfrm flipH="1">
            <a:off x="1976566" y="5379564"/>
            <a:ext cx="990600" cy="177629"/>
          </a:xfrm>
          <a:prstGeom prst="straightConnector1">
            <a:avLst/>
          </a:prstGeom>
          <a:noFill/>
          <a:ln w="28575">
            <a:solidFill>
              <a:schemeClr val="tx1"/>
            </a:solidFill>
            <a:round/>
            <a:headEnd/>
            <a:tailEnd type="triangle" w="med" len="med"/>
          </a:ln>
        </p:spPr>
      </p:cxnSp>
      <p:sp>
        <p:nvSpPr>
          <p:cNvPr id="52" name="Text Box 7"/>
          <p:cNvSpPr txBox="1">
            <a:spLocks noChangeArrowheads="1"/>
          </p:cNvSpPr>
          <p:nvPr/>
        </p:nvSpPr>
        <p:spPr bwMode="auto">
          <a:xfrm>
            <a:off x="609600" y="5398871"/>
            <a:ext cx="2019300" cy="533400"/>
          </a:xfrm>
          <a:prstGeom prst="rect">
            <a:avLst/>
          </a:prstGeom>
          <a:noFill/>
          <a:ln w="9525">
            <a:noFill/>
            <a:miter lim="800000"/>
            <a:headEnd/>
            <a:tailEnd/>
          </a:ln>
        </p:spPr>
        <p:txBody>
          <a:bodyPr/>
          <a:lstStyle/>
          <a:p>
            <a:pPr algn="l">
              <a:spcBef>
                <a:spcPct val="50000"/>
              </a:spcBef>
            </a:pPr>
            <a:r>
              <a:rPr lang="en-US" sz="1400" dirty="0">
                <a:solidFill>
                  <a:schemeClr val="tx1"/>
                </a:solidFill>
              </a:rPr>
              <a:t>     </a:t>
            </a:r>
            <a:r>
              <a:rPr lang="en-US" sz="1400" dirty="0" err="1">
                <a:solidFill>
                  <a:schemeClr val="tx1"/>
                </a:solidFill>
              </a:rPr>
              <a:t>int</a:t>
            </a:r>
            <a:r>
              <a:rPr lang="en-US" sz="1400" dirty="0">
                <a:solidFill>
                  <a:schemeClr val="tx1"/>
                </a:solidFill>
              </a:rPr>
              <a:t> sum = 21</a:t>
            </a:r>
            <a:br>
              <a:rPr lang="en-US" sz="1400" dirty="0">
                <a:solidFill>
                  <a:schemeClr val="tx1"/>
                </a:solidFill>
              </a:rPr>
            </a:br>
            <a:r>
              <a:rPr lang="en-US" sz="1400" dirty="0">
                <a:solidFill>
                  <a:schemeClr val="tx1"/>
                </a:solidFill>
              </a:rPr>
              <a:t>     return 21+data[3];</a:t>
            </a:r>
          </a:p>
        </p:txBody>
      </p:sp>
      <p:sp>
        <p:nvSpPr>
          <p:cNvPr id="53" name="Text Box 12"/>
          <p:cNvSpPr txBox="1">
            <a:spLocks noChangeArrowheads="1"/>
          </p:cNvSpPr>
          <p:nvPr/>
        </p:nvSpPr>
        <p:spPr bwMode="auto">
          <a:xfrm>
            <a:off x="4648200" y="5074764"/>
            <a:ext cx="457200" cy="304800"/>
          </a:xfrm>
          <a:prstGeom prst="rect">
            <a:avLst/>
          </a:prstGeom>
          <a:noFill/>
          <a:ln w="9525">
            <a:noFill/>
            <a:miter lim="800000"/>
            <a:headEnd/>
            <a:tailEnd/>
          </a:ln>
        </p:spPr>
        <p:txBody>
          <a:bodyPr/>
          <a:lstStyle/>
          <a:p>
            <a:pPr>
              <a:spcBef>
                <a:spcPct val="50000"/>
              </a:spcBef>
            </a:pPr>
            <a:r>
              <a:rPr lang="en-US" sz="1600" dirty="0">
                <a:solidFill>
                  <a:srgbClr val="0070C0"/>
                </a:solidFill>
              </a:rPr>
              <a:t>14</a:t>
            </a:r>
          </a:p>
        </p:txBody>
      </p:sp>
      <p:sp>
        <p:nvSpPr>
          <p:cNvPr id="54" name="Text Box 12"/>
          <p:cNvSpPr txBox="1">
            <a:spLocks noChangeArrowheads="1"/>
          </p:cNvSpPr>
          <p:nvPr/>
        </p:nvSpPr>
        <p:spPr bwMode="auto">
          <a:xfrm>
            <a:off x="2624781" y="5425644"/>
            <a:ext cx="457200" cy="304800"/>
          </a:xfrm>
          <a:prstGeom prst="rect">
            <a:avLst/>
          </a:prstGeom>
          <a:noFill/>
          <a:ln w="9525">
            <a:noFill/>
            <a:miter lim="800000"/>
            <a:headEnd/>
            <a:tailEnd/>
          </a:ln>
        </p:spPr>
        <p:txBody>
          <a:bodyPr/>
          <a:lstStyle/>
          <a:p>
            <a:pPr>
              <a:spcBef>
                <a:spcPct val="50000"/>
              </a:spcBef>
            </a:pPr>
            <a:r>
              <a:rPr lang="en-US" sz="1600" dirty="0">
                <a:solidFill>
                  <a:srgbClr val="0070C0"/>
                </a:solidFill>
              </a:rPr>
              <a:t>21</a:t>
            </a:r>
          </a:p>
        </p:txBody>
      </p:sp>
      <p:sp>
        <p:nvSpPr>
          <p:cNvPr id="55" name="Text Box 12"/>
          <p:cNvSpPr txBox="1">
            <a:spLocks noChangeArrowheads="1"/>
          </p:cNvSpPr>
          <p:nvPr/>
        </p:nvSpPr>
        <p:spPr bwMode="auto">
          <a:xfrm>
            <a:off x="762515" y="5905500"/>
            <a:ext cx="457200" cy="304800"/>
          </a:xfrm>
          <a:prstGeom prst="rect">
            <a:avLst/>
          </a:prstGeom>
          <a:noFill/>
          <a:ln w="9525">
            <a:noFill/>
            <a:miter lim="800000"/>
            <a:headEnd/>
            <a:tailEnd/>
          </a:ln>
        </p:spPr>
        <p:txBody>
          <a:bodyPr/>
          <a:lstStyle/>
          <a:p>
            <a:pPr>
              <a:spcBef>
                <a:spcPct val="50000"/>
              </a:spcBef>
            </a:pPr>
            <a:r>
              <a:rPr lang="en-US" sz="1600" dirty="0">
                <a:solidFill>
                  <a:srgbClr val="0070C0"/>
                </a:solidFill>
              </a:rPr>
              <a:t>30</a:t>
            </a:r>
          </a:p>
        </p:txBody>
      </p:sp>
      <p:sp>
        <p:nvSpPr>
          <p:cNvPr id="12" name="Freeform 11"/>
          <p:cNvSpPr/>
          <p:nvPr/>
        </p:nvSpPr>
        <p:spPr bwMode="auto">
          <a:xfrm>
            <a:off x="446061" y="2058729"/>
            <a:ext cx="828660" cy="4040660"/>
          </a:xfrm>
          <a:custGeom>
            <a:avLst/>
            <a:gdLst>
              <a:gd name="connsiteX0" fmla="*/ 402351 w 828660"/>
              <a:gd name="connsiteY0" fmla="*/ 4040660 h 4040660"/>
              <a:gd name="connsiteX1" fmla="*/ 13114 w 828660"/>
              <a:gd name="connsiteY1" fmla="*/ 1031790 h 4040660"/>
              <a:gd name="connsiteX2" fmla="*/ 828660 w 828660"/>
              <a:gd name="connsiteY2" fmla="*/ 0 h 4040660"/>
            </a:gdLst>
            <a:ahLst/>
            <a:cxnLst>
              <a:cxn ang="0">
                <a:pos x="connsiteX0" y="connsiteY0"/>
              </a:cxn>
              <a:cxn ang="0">
                <a:pos x="connsiteX1" y="connsiteY1"/>
              </a:cxn>
              <a:cxn ang="0">
                <a:pos x="connsiteX2" y="connsiteY2"/>
              </a:cxn>
            </a:cxnLst>
            <a:rect l="l" t="t" r="r" b="b"/>
            <a:pathLst>
              <a:path w="828660" h="4040660">
                <a:moveTo>
                  <a:pt x="402351" y="4040660"/>
                </a:moveTo>
                <a:cubicBezTo>
                  <a:pt x="172207" y="2872946"/>
                  <a:pt x="-57937" y="1705233"/>
                  <a:pt x="13114" y="1031790"/>
                </a:cubicBezTo>
                <a:cubicBezTo>
                  <a:pt x="84165" y="358347"/>
                  <a:pt x="456412" y="179173"/>
                  <a:pt x="828660" y="0"/>
                </a:cubicBezTo>
              </a:path>
            </a:pathLst>
          </a:custGeom>
          <a:noFill/>
          <a:ln w="28575" cap="flat" cmpd="sng" algn="ctr">
            <a:solidFill>
              <a:schemeClr val="tx1"/>
            </a:solid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3" name="Freeform 12"/>
          <p:cNvSpPr/>
          <p:nvPr/>
        </p:nvSpPr>
        <p:spPr bwMode="auto">
          <a:xfrm>
            <a:off x="708887" y="2045043"/>
            <a:ext cx="1033416" cy="784654"/>
          </a:xfrm>
          <a:custGeom>
            <a:avLst/>
            <a:gdLst>
              <a:gd name="connsiteX0" fmla="*/ 1033416 w 1033416"/>
              <a:gd name="connsiteY0" fmla="*/ 0 h 784654"/>
              <a:gd name="connsiteX1" fmla="*/ 100481 w 1033416"/>
              <a:gd name="connsiteY1" fmla="*/ 475735 h 784654"/>
              <a:gd name="connsiteX2" fmla="*/ 69589 w 1033416"/>
              <a:gd name="connsiteY2" fmla="*/ 784654 h 784654"/>
            </a:gdLst>
            <a:ahLst/>
            <a:cxnLst>
              <a:cxn ang="0">
                <a:pos x="connsiteX0" y="connsiteY0"/>
              </a:cxn>
              <a:cxn ang="0">
                <a:pos x="connsiteX1" y="connsiteY1"/>
              </a:cxn>
              <a:cxn ang="0">
                <a:pos x="connsiteX2" y="connsiteY2"/>
              </a:cxn>
            </a:cxnLst>
            <a:rect l="l" t="t" r="r" b="b"/>
            <a:pathLst>
              <a:path w="1033416" h="784654">
                <a:moveTo>
                  <a:pt x="1033416" y="0"/>
                </a:moveTo>
                <a:cubicBezTo>
                  <a:pt x="647267" y="172479"/>
                  <a:pt x="261119" y="344959"/>
                  <a:pt x="100481" y="475735"/>
                </a:cubicBezTo>
                <a:cubicBezTo>
                  <a:pt x="-60157" y="606511"/>
                  <a:pt x="4716" y="695582"/>
                  <a:pt x="69589" y="784654"/>
                </a:cubicBezTo>
              </a:path>
            </a:pathLst>
          </a:custGeom>
          <a:noFill/>
          <a:ln w="28575" cap="flat" cmpd="sng" algn="ctr">
            <a:solidFill>
              <a:schemeClr val="tx1"/>
            </a:solidFill>
            <a:prstDash val="solid"/>
            <a:miter lim="800000"/>
            <a:headEnd type="none" w="med" len="med"/>
            <a:tailEnd type="triangle" w="med" len="med"/>
          </a:ln>
          <a:effectLst/>
        </p:spPr>
        <p:txBody>
          <a:bodyPr vert="horz" wrap="none" lIns="91440" tIns="45720" rIns="91440" bIns="45720" numCol="1" rtlCol="0" anchor="t" anchorCtr="0" compatLnSpc="1">
            <a:prstTxWarp prst="textNoShape">
              <a:avLst/>
            </a:prstTxWarp>
          </a:bodyPr>
          <a:lstStyle/>
          <a:p>
            <a:endParaRPr lang="en-US"/>
          </a:p>
        </p:txBody>
      </p:sp>
      <p:sp>
        <p:nvSpPr>
          <p:cNvPr id="44" name="Rectangle 19">
            <a:extLst>
              <a:ext uri="{FF2B5EF4-FFF2-40B4-BE49-F238E27FC236}">
                <a16:creationId xmlns:a16="http://schemas.microsoft.com/office/drawing/2014/main" id="{977A8989-363E-4AD5-8E24-D5147F90777E}"/>
              </a:ext>
            </a:extLst>
          </p:cNvPr>
          <p:cNvSpPr>
            <a:spLocks noChangeArrowheads="1"/>
          </p:cNvSpPr>
          <p:nvPr/>
        </p:nvSpPr>
        <p:spPr bwMode="auto">
          <a:xfrm>
            <a:off x="7494806" y="1763051"/>
            <a:ext cx="228600" cy="228600"/>
          </a:xfrm>
          <a:prstGeom prst="rect">
            <a:avLst/>
          </a:prstGeom>
          <a:solidFill>
            <a:srgbClr val="DDDDDD"/>
          </a:solidFill>
          <a:ln w="9525">
            <a:solidFill>
              <a:schemeClr val="tx1"/>
            </a:solidFill>
            <a:miter lim="800000"/>
            <a:headEnd/>
            <a:tailEnd/>
          </a:ln>
        </p:spPr>
        <p:txBody>
          <a:bodyPr wrap="none" anchor="ctr"/>
          <a:lstStyle/>
          <a:p>
            <a:pPr algn="ctr"/>
            <a:r>
              <a:rPr lang="en-US" sz="1200" b="1" dirty="0"/>
              <a:t>8</a:t>
            </a:r>
          </a:p>
        </p:txBody>
      </p:sp>
      <p:sp>
        <p:nvSpPr>
          <p:cNvPr id="46" name="Rectangle 19">
            <a:extLst>
              <a:ext uri="{FF2B5EF4-FFF2-40B4-BE49-F238E27FC236}">
                <a16:creationId xmlns:a16="http://schemas.microsoft.com/office/drawing/2014/main" id="{AFCE7A78-4686-4DE2-B03D-67E24173F6D6}"/>
              </a:ext>
            </a:extLst>
          </p:cNvPr>
          <p:cNvSpPr>
            <a:spLocks noChangeArrowheads="1"/>
          </p:cNvSpPr>
          <p:nvPr/>
        </p:nvSpPr>
        <p:spPr bwMode="auto">
          <a:xfrm>
            <a:off x="7723406" y="1763051"/>
            <a:ext cx="228600" cy="228600"/>
          </a:xfrm>
          <a:prstGeom prst="rect">
            <a:avLst/>
          </a:prstGeom>
          <a:solidFill>
            <a:srgbClr val="DDDDDD"/>
          </a:solidFill>
          <a:ln w="9525">
            <a:solidFill>
              <a:schemeClr val="tx1"/>
            </a:solidFill>
            <a:miter lim="800000"/>
            <a:headEnd/>
            <a:tailEnd/>
          </a:ln>
        </p:spPr>
        <p:txBody>
          <a:bodyPr wrap="none" anchor="ctr"/>
          <a:lstStyle/>
          <a:p>
            <a:pPr algn="ctr"/>
            <a:r>
              <a:rPr lang="en-US" sz="1200" b="1" dirty="0"/>
              <a:t>6</a:t>
            </a:r>
          </a:p>
        </p:txBody>
      </p:sp>
      <p:sp>
        <p:nvSpPr>
          <p:cNvPr id="49" name="Rectangle 19">
            <a:extLst>
              <a:ext uri="{FF2B5EF4-FFF2-40B4-BE49-F238E27FC236}">
                <a16:creationId xmlns:a16="http://schemas.microsoft.com/office/drawing/2014/main" id="{1E252474-CE0B-4FB8-8CAE-69F1C725AE48}"/>
              </a:ext>
            </a:extLst>
          </p:cNvPr>
          <p:cNvSpPr>
            <a:spLocks noChangeArrowheads="1"/>
          </p:cNvSpPr>
          <p:nvPr/>
        </p:nvSpPr>
        <p:spPr bwMode="auto">
          <a:xfrm>
            <a:off x="7952006" y="1763051"/>
            <a:ext cx="228600" cy="228600"/>
          </a:xfrm>
          <a:prstGeom prst="rect">
            <a:avLst/>
          </a:prstGeom>
          <a:solidFill>
            <a:srgbClr val="DDDDDD"/>
          </a:solidFill>
          <a:ln w="9525">
            <a:solidFill>
              <a:schemeClr val="tx1"/>
            </a:solidFill>
            <a:miter lim="800000"/>
            <a:headEnd/>
            <a:tailEnd/>
          </a:ln>
        </p:spPr>
        <p:txBody>
          <a:bodyPr wrap="none" anchor="ctr"/>
          <a:lstStyle/>
          <a:p>
            <a:pPr algn="ctr"/>
            <a:r>
              <a:rPr lang="en-US" sz="1200" b="1" dirty="0"/>
              <a:t>7</a:t>
            </a:r>
          </a:p>
        </p:txBody>
      </p:sp>
      <p:sp>
        <p:nvSpPr>
          <p:cNvPr id="56" name="Rectangle 19">
            <a:extLst>
              <a:ext uri="{FF2B5EF4-FFF2-40B4-BE49-F238E27FC236}">
                <a16:creationId xmlns:a16="http://schemas.microsoft.com/office/drawing/2014/main" id="{F1F81F69-F68C-43B2-94AA-2ACFD21DCE71}"/>
              </a:ext>
            </a:extLst>
          </p:cNvPr>
          <p:cNvSpPr>
            <a:spLocks noChangeArrowheads="1"/>
          </p:cNvSpPr>
          <p:nvPr/>
        </p:nvSpPr>
        <p:spPr bwMode="auto">
          <a:xfrm>
            <a:off x="8180606" y="1763051"/>
            <a:ext cx="228600" cy="228600"/>
          </a:xfrm>
          <a:prstGeom prst="rect">
            <a:avLst/>
          </a:prstGeom>
          <a:solidFill>
            <a:srgbClr val="DDDDDD"/>
          </a:solidFill>
          <a:ln w="9525">
            <a:solidFill>
              <a:schemeClr val="tx1"/>
            </a:solidFill>
            <a:miter lim="800000"/>
            <a:headEnd/>
            <a:tailEnd/>
          </a:ln>
        </p:spPr>
        <p:txBody>
          <a:bodyPr wrap="none" anchor="ctr"/>
          <a:lstStyle/>
          <a:p>
            <a:pPr algn="ctr"/>
            <a:r>
              <a:rPr lang="en-US" sz="1200" b="1" dirty="0"/>
              <a:t>9</a:t>
            </a:r>
          </a:p>
        </p:txBody>
      </p:sp>
      <p:sp>
        <p:nvSpPr>
          <p:cNvPr id="57" name="Rectangle 19">
            <a:extLst>
              <a:ext uri="{FF2B5EF4-FFF2-40B4-BE49-F238E27FC236}">
                <a16:creationId xmlns:a16="http://schemas.microsoft.com/office/drawing/2014/main" id="{397BE40A-2F41-4D84-9FF5-206BC21942AD}"/>
              </a:ext>
            </a:extLst>
          </p:cNvPr>
          <p:cNvSpPr>
            <a:spLocks noChangeArrowheads="1"/>
          </p:cNvSpPr>
          <p:nvPr/>
        </p:nvSpPr>
        <p:spPr bwMode="auto">
          <a:xfrm>
            <a:off x="7494806" y="2001176"/>
            <a:ext cx="228600" cy="228600"/>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58" name="Rectangle 19">
            <a:extLst>
              <a:ext uri="{FF2B5EF4-FFF2-40B4-BE49-F238E27FC236}">
                <a16:creationId xmlns:a16="http://schemas.microsoft.com/office/drawing/2014/main" id="{15F41522-CA7C-4155-BA27-A9F71D860FC7}"/>
              </a:ext>
            </a:extLst>
          </p:cNvPr>
          <p:cNvSpPr>
            <a:spLocks noChangeArrowheads="1"/>
          </p:cNvSpPr>
          <p:nvPr/>
        </p:nvSpPr>
        <p:spPr bwMode="auto">
          <a:xfrm>
            <a:off x="7723406" y="2001176"/>
            <a:ext cx="228600" cy="228600"/>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59" name="Rectangle 19">
            <a:extLst>
              <a:ext uri="{FF2B5EF4-FFF2-40B4-BE49-F238E27FC236}">
                <a16:creationId xmlns:a16="http://schemas.microsoft.com/office/drawing/2014/main" id="{0E86B4AC-6B51-47AE-9211-2DCC61ACE53C}"/>
              </a:ext>
            </a:extLst>
          </p:cNvPr>
          <p:cNvSpPr>
            <a:spLocks noChangeArrowheads="1"/>
          </p:cNvSpPr>
          <p:nvPr/>
        </p:nvSpPr>
        <p:spPr bwMode="auto">
          <a:xfrm>
            <a:off x="7952006" y="2001176"/>
            <a:ext cx="228600" cy="228600"/>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60" name="Rectangle 19">
            <a:extLst>
              <a:ext uri="{FF2B5EF4-FFF2-40B4-BE49-F238E27FC236}">
                <a16:creationId xmlns:a16="http://schemas.microsoft.com/office/drawing/2014/main" id="{5C990FBF-D068-4ACB-97A2-C4B8DEACF0DB}"/>
              </a:ext>
            </a:extLst>
          </p:cNvPr>
          <p:cNvSpPr>
            <a:spLocks noChangeArrowheads="1"/>
          </p:cNvSpPr>
          <p:nvPr/>
        </p:nvSpPr>
        <p:spPr bwMode="auto">
          <a:xfrm>
            <a:off x="8180606" y="2001176"/>
            <a:ext cx="228600" cy="228600"/>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61" name="Rectangle 19">
            <a:extLst>
              <a:ext uri="{FF2B5EF4-FFF2-40B4-BE49-F238E27FC236}">
                <a16:creationId xmlns:a16="http://schemas.microsoft.com/office/drawing/2014/main" id="{482238B7-C4ED-4613-8BE3-61A8D54AC658}"/>
              </a:ext>
            </a:extLst>
          </p:cNvPr>
          <p:cNvSpPr>
            <a:spLocks noChangeArrowheads="1"/>
          </p:cNvSpPr>
          <p:nvPr/>
        </p:nvSpPr>
        <p:spPr bwMode="auto">
          <a:xfrm>
            <a:off x="6809006" y="1991651"/>
            <a:ext cx="593124" cy="228600"/>
          </a:xfrm>
          <a:prstGeom prst="rect">
            <a:avLst/>
          </a:prstGeom>
          <a:noFill/>
          <a:ln w="9525">
            <a:noFill/>
            <a:miter lim="800000"/>
            <a:headEnd/>
            <a:tailEnd/>
          </a:ln>
        </p:spPr>
        <p:txBody>
          <a:bodyPr wrap="none" anchor="ctr"/>
          <a:lstStyle/>
          <a:p>
            <a:pPr algn="ctr"/>
            <a:r>
              <a:rPr lang="en-US" sz="1200" b="1" dirty="0">
                <a:solidFill>
                  <a:srgbClr val="FF0000"/>
                </a:solidFill>
              </a:rPr>
              <a:t>data[4]:</a:t>
            </a:r>
          </a:p>
        </p:txBody>
      </p:sp>
      <p:sp>
        <p:nvSpPr>
          <p:cNvPr id="62" name="Rectangle 19">
            <a:extLst>
              <a:ext uri="{FF2B5EF4-FFF2-40B4-BE49-F238E27FC236}">
                <a16:creationId xmlns:a16="http://schemas.microsoft.com/office/drawing/2014/main" id="{E27D283F-5F67-4345-BF0A-EE5A19F3007B}"/>
              </a:ext>
            </a:extLst>
          </p:cNvPr>
          <p:cNvSpPr>
            <a:spLocks noChangeArrowheads="1"/>
          </p:cNvSpPr>
          <p:nvPr/>
        </p:nvSpPr>
        <p:spPr bwMode="auto">
          <a:xfrm>
            <a:off x="7266206" y="1540630"/>
            <a:ext cx="457200" cy="228600"/>
          </a:xfrm>
          <a:prstGeom prst="rect">
            <a:avLst/>
          </a:prstGeom>
          <a:noFill/>
          <a:ln w="9525">
            <a:noFill/>
            <a:miter lim="800000"/>
            <a:headEnd/>
            <a:tailEnd/>
          </a:ln>
        </p:spPr>
        <p:txBody>
          <a:bodyPr wrap="none" anchor="ctr"/>
          <a:lstStyle/>
          <a:p>
            <a:pPr algn="ctr"/>
            <a:r>
              <a:rPr lang="en-US" sz="1200" b="1" dirty="0">
                <a:solidFill>
                  <a:srgbClr val="FF0000"/>
                </a:solidFill>
              </a:rPr>
              <a:t>800</a:t>
            </a:r>
          </a:p>
        </p:txBody>
      </p:sp>
      <p:grpSp>
        <p:nvGrpSpPr>
          <p:cNvPr id="63" name="Group 62">
            <a:extLst>
              <a:ext uri="{FF2B5EF4-FFF2-40B4-BE49-F238E27FC236}">
                <a16:creationId xmlns:a16="http://schemas.microsoft.com/office/drawing/2014/main" id="{8D9973F6-52E2-4536-BBF6-C5B1A2C6FBAE}"/>
              </a:ext>
            </a:extLst>
          </p:cNvPr>
          <p:cNvGrpSpPr/>
          <p:nvPr/>
        </p:nvGrpSpPr>
        <p:grpSpPr>
          <a:xfrm>
            <a:off x="7275831" y="5104663"/>
            <a:ext cx="1219200" cy="1591672"/>
            <a:chOff x="1905000" y="1284366"/>
            <a:chExt cx="1219200" cy="1591672"/>
          </a:xfrm>
        </p:grpSpPr>
        <p:sp>
          <p:nvSpPr>
            <p:cNvPr id="64" name="Oval 63">
              <a:extLst>
                <a:ext uri="{FF2B5EF4-FFF2-40B4-BE49-F238E27FC236}">
                  <a16:creationId xmlns:a16="http://schemas.microsoft.com/office/drawing/2014/main" id="{D97C4F56-BD14-45EC-BFB7-43ED6A781EF4}"/>
                </a:ext>
              </a:extLst>
            </p:cNvPr>
            <p:cNvSpPr/>
            <p:nvPr/>
          </p:nvSpPr>
          <p:spPr bwMode="auto">
            <a:xfrm>
              <a:off x="1905000" y="1447800"/>
              <a:ext cx="1219200" cy="12192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5" name="Oval 64">
              <a:extLst>
                <a:ext uri="{FF2B5EF4-FFF2-40B4-BE49-F238E27FC236}">
                  <a16:creationId xmlns:a16="http://schemas.microsoft.com/office/drawing/2014/main" id="{C143A155-E8CC-450F-BD09-F24529C83AB9}"/>
                </a:ext>
              </a:extLst>
            </p:cNvPr>
            <p:cNvSpPr/>
            <p:nvPr/>
          </p:nvSpPr>
          <p:spPr bwMode="auto">
            <a:xfrm>
              <a:off x="2057400" y="1600200"/>
              <a:ext cx="914400" cy="914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6" name="Oval 65">
              <a:extLst>
                <a:ext uri="{FF2B5EF4-FFF2-40B4-BE49-F238E27FC236}">
                  <a16:creationId xmlns:a16="http://schemas.microsoft.com/office/drawing/2014/main" id="{5F6F04C2-32DF-45A9-A287-91D216E90880}"/>
                </a:ext>
              </a:extLst>
            </p:cNvPr>
            <p:cNvSpPr/>
            <p:nvPr/>
          </p:nvSpPr>
          <p:spPr bwMode="auto">
            <a:xfrm>
              <a:off x="2286000" y="1828800"/>
              <a:ext cx="457200" cy="4572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67" name="AutoShape 13">
              <a:extLst>
                <a:ext uri="{FF2B5EF4-FFF2-40B4-BE49-F238E27FC236}">
                  <a16:creationId xmlns:a16="http://schemas.microsoft.com/office/drawing/2014/main" id="{7AF92DA3-9992-43A5-A62E-EBA523BB1B9E}"/>
                </a:ext>
              </a:extLst>
            </p:cNvPr>
            <p:cNvCxnSpPr>
              <a:cxnSpLocks noChangeShapeType="1"/>
            </p:cNvCxnSpPr>
            <p:nvPr/>
          </p:nvCxnSpPr>
          <p:spPr bwMode="auto">
            <a:xfrm>
              <a:off x="2057400" y="1284366"/>
              <a:ext cx="980975" cy="1591672"/>
            </a:xfrm>
            <a:prstGeom prst="straightConnector1">
              <a:avLst/>
            </a:prstGeom>
            <a:noFill/>
            <a:ln w="28575">
              <a:solidFill>
                <a:schemeClr val="tx1"/>
              </a:solidFill>
              <a:round/>
              <a:headEnd/>
              <a:tailEnd type="triangle" w="med" len="med"/>
            </a:ln>
          </p:spPr>
        </p:cxnSp>
      </p:grpSp>
      <p:sp>
        <p:nvSpPr>
          <p:cNvPr id="68" name="Rectangle 19">
            <a:extLst>
              <a:ext uri="{FF2B5EF4-FFF2-40B4-BE49-F238E27FC236}">
                <a16:creationId xmlns:a16="http://schemas.microsoft.com/office/drawing/2014/main" id="{AFD9B64A-AA38-415F-8A01-DCAFFE9E1D8B}"/>
              </a:ext>
            </a:extLst>
          </p:cNvPr>
          <p:cNvSpPr>
            <a:spLocks noChangeArrowheads="1"/>
          </p:cNvSpPr>
          <p:nvPr/>
        </p:nvSpPr>
        <p:spPr bwMode="auto">
          <a:xfrm>
            <a:off x="7853212" y="5278119"/>
            <a:ext cx="234147" cy="186117"/>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69" name="Rectangle 19">
            <a:extLst>
              <a:ext uri="{FF2B5EF4-FFF2-40B4-BE49-F238E27FC236}">
                <a16:creationId xmlns:a16="http://schemas.microsoft.com/office/drawing/2014/main" id="{FF3631E6-F988-4BDF-84F3-ACF82DFCC6AE}"/>
              </a:ext>
            </a:extLst>
          </p:cNvPr>
          <p:cNvSpPr>
            <a:spLocks noChangeArrowheads="1"/>
          </p:cNvSpPr>
          <p:nvPr/>
        </p:nvSpPr>
        <p:spPr bwMode="auto">
          <a:xfrm>
            <a:off x="7848600" y="5455944"/>
            <a:ext cx="228600" cy="228600"/>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70" name="Rectangle 19">
            <a:extLst>
              <a:ext uri="{FF2B5EF4-FFF2-40B4-BE49-F238E27FC236}">
                <a16:creationId xmlns:a16="http://schemas.microsoft.com/office/drawing/2014/main" id="{1C685121-8FA6-46DF-97D4-4CDA47B4B572}"/>
              </a:ext>
            </a:extLst>
          </p:cNvPr>
          <p:cNvSpPr>
            <a:spLocks noChangeArrowheads="1"/>
          </p:cNvSpPr>
          <p:nvPr/>
        </p:nvSpPr>
        <p:spPr bwMode="auto">
          <a:xfrm>
            <a:off x="7863034" y="5697132"/>
            <a:ext cx="228600" cy="228600"/>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72" name="Rectangle 19">
            <a:extLst>
              <a:ext uri="{FF2B5EF4-FFF2-40B4-BE49-F238E27FC236}">
                <a16:creationId xmlns:a16="http://schemas.microsoft.com/office/drawing/2014/main" id="{6471D8FF-884C-4425-99C2-54ECE10A756F}"/>
              </a:ext>
            </a:extLst>
          </p:cNvPr>
          <p:cNvSpPr>
            <a:spLocks noChangeArrowheads="1"/>
          </p:cNvSpPr>
          <p:nvPr/>
        </p:nvSpPr>
        <p:spPr bwMode="auto">
          <a:xfrm>
            <a:off x="7858291" y="5099266"/>
            <a:ext cx="234147" cy="186117"/>
          </a:xfrm>
          <a:prstGeom prst="rect">
            <a:avLst/>
          </a:prstGeom>
          <a:noFill/>
          <a:ln w="9525">
            <a:noFill/>
            <a:miter lim="800000"/>
            <a:headEnd/>
            <a:tailEnd/>
          </a:ln>
        </p:spPr>
        <p:txBody>
          <a:bodyPr wrap="none" anchor="ctr"/>
          <a:lstStyle/>
          <a:p>
            <a:pPr algn="ctr"/>
            <a:r>
              <a:rPr lang="en-US" sz="1200" b="1" dirty="0">
                <a:solidFill>
                  <a:srgbClr val="FF0000"/>
                </a:solidFill>
              </a:rPr>
              <a:t>4</a:t>
            </a:r>
          </a:p>
        </p:txBody>
      </p:sp>
    </p:spTree>
    <p:extLst>
      <p:ext uri="{BB962C8B-B14F-4D97-AF65-F5344CB8AC3E}">
        <p14:creationId xmlns:p14="http://schemas.microsoft.com/office/powerpoint/2010/main" val="3639001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7" grpId="0"/>
      <p:bldP spid="31" grpId="0"/>
      <p:bldP spid="28" grpId="0"/>
      <p:bldP spid="34" grpId="0"/>
      <p:bldP spid="36" grpId="0"/>
      <p:bldP spid="37" grpId="0"/>
      <p:bldP spid="40" grpId="0"/>
      <p:bldP spid="41" grpId="0"/>
      <p:bldP spid="45" grpId="0"/>
      <p:bldP spid="47" grpId="0"/>
      <p:bldP spid="48" grpId="0"/>
      <p:bldP spid="52" grpId="0"/>
      <p:bldP spid="53" grpId="0"/>
      <p:bldP spid="54" grpId="0"/>
      <p:bldP spid="55" grpId="0"/>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Recursion and Linked Lists</a:t>
            </a:r>
          </a:p>
        </p:txBody>
      </p:sp>
      <p:sp>
        <p:nvSpPr>
          <p:cNvPr id="5" name="Content Placeholder 4"/>
          <p:cNvSpPr>
            <a:spLocks noGrp="1"/>
          </p:cNvSpPr>
          <p:nvPr>
            <p:ph idx="1"/>
          </p:nvPr>
        </p:nvSpPr>
        <p:spPr>
          <a:xfrm>
            <a:off x="457200" y="1600200"/>
            <a:ext cx="8229600" cy="2514599"/>
          </a:xfrm>
        </p:spPr>
        <p:txBody>
          <a:bodyPr/>
          <a:lstStyle/>
          <a:p>
            <a:r>
              <a:rPr lang="en-US" sz="2800" dirty="0"/>
              <a:t>Notice that one Item's next pointer looks like a head pointer to the remainder of the linked list</a:t>
            </a:r>
          </a:p>
          <a:p>
            <a:pPr lvl="1"/>
            <a:r>
              <a:rPr lang="en-US" sz="2400" dirty="0"/>
              <a:t>If we have a function that processes a linked list by receiving the head pointer as a parameter we can recursively call that function by passing our 'next' pointer as the 'head'</a:t>
            </a:r>
          </a:p>
          <a:p>
            <a:endParaRPr lang="en-US" sz="2800" dirty="0"/>
          </a:p>
        </p:txBody>
      </p:sp>
      <p:sp>
        <p:nvSpPr>
          <p:cNvPr id="6" name="Rectangle 5"/>
          <p:cNvSpPr/>
          <p:nvPr/>
        </p:nvSpPr>
        <p:spPr bwMode="auto">
          <a:xfrm>
            <a:off x="1858764" y="5867400"/>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7" name="Rectangle 6"/>
          <p:cNvSpPr/>
          <p:nvPr/>
        </p:nvSpPr>
        <p:spPr bwMode="auto">
          <a:xfrm>
            <a:off x="2239764" y="5867400"/>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8" name="Rectangle 7"/>
          <p:cNvSpPr/>
          <p:nvPr/>
        </p:nvSpPr>
        <p:spPr bwMode="auto">
          <a:xfrm>
            <a:off x="1858764" y="5562600"/>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9" name="Rectangle 8"/>
          <p:cNvSpPr/>
          <p:nvPr/>
        </p:nvSpPr>
        <p:spPr bwMode="auto">
          <a:xfrm>
            <a:off x="2239764" y="5562600"/>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0x1c0</a:t>
            </a:r>
          </a:p>
        </p:txBody>
      </p:sp>
      <p:sp>
        <p:nvSpPr>
          <p:cNvPr id="10" name="Rectangle 9"/>
          <p:cNvSpPr/>
          <p:nvPr/>
        </p:nvSpPr>
        <p:spPr bwMode="auto">
          <a:xfrm>
            <a:off x="3653620" y="5867400"/>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11" name="Rectangle 10"/>
          <p:cNvSpPr/>
          <p:nvPr/>
        </p:nvSpPr>
        <p:spPr bwMode="auto">
          <a:xfrm>
            <a:off x="4034620" y="5867400"/>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12" name="Rectangle 11"/>
          <p:cNvSpPr/>
          <p:nvPr/>
        </p:nvSpPr>
        <p:spPr bwMode="auto">
          <a:xfrm>
            <a:off x="3653620" y="5562600"/>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800" dirty="0">
                <a:solidFill>
                  <a:schemeClr val="tx1"/>
                </a:solidFill>
              </a:rPr>
              <a:t>9</a:t>
            </a:r>
          </a:p>
        </p:txBody>
      </p:sp>
      <p:sp>
        <p:nvSpPr>
          <p:cNvPr id="13" name="Rectangle 12"/>
          <p:cNvSpPr/>
          <p:nvPr/>
        </p:nvSpPr>
        <p:spPr bwMode="auto">
          <a:xfrm>
            <a:off x="4034620" y="5562600"/>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0x168</a:t>
            </a:r>
          </a:p>
        </p:txBody>
      </p:sp>
      <p:sp>
        <p:nvSpPr>
          <p:cNvPr id="14" name="Rectangle 13"/>
          <p:cNvSpPr/>
          <p:nvPr/>
        </p:nvSpPr>
        <p:spPr bwMode="auto">
          <a:xfrm>
            <a:off x="1079615" y="4330567"/>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0x148</a:t>
            </a:r>
          </a:p>
        </p:txBody>
      </p:sp>
      <p:sp>
        <p:nvSpPr>
          <p:cNvPr id="15" name="Rectangle 14"/>
          <p:cNvSpPr/>
          <p:nvPr/>
        </p:nvSpPr>
        <p:spPr bwMode="auto">
          <a:xfrm>
            <a:off x="1858764" y="5257800"/>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0x148</a:t>
            </a:r>
          </a:p>
        </p:txBody>
      </p:sp>
      <p:sp>
        <p:nvSpPr>
          <p:cNvPr id="16" name="Rectangle 15"/>
          <p:cNvSpPr/>
          <p:nvPr/>
        </p:nvSpPr>
        <p:spPr bwMode="auto">
          <a:xfrm>
            <a:off x="3653620" y="5257800"/>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0x1c0</a:t>
            </a:r>
          </a:p>
        </p:txBody>
      </p:sp>
      <p:sp>
        <p:nvSpPr>
          <p:cNvPr id="17" name="Rectangle 16"/>
          <p:cNvSpPr/>
          <p:nvPr/>
        </p:nvSpPr>
        <p:spPr bwMode="auto">
          <a:xfrm>
            <a:off x="5715000" y="5867400"/>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18" name="Rectangle 17"/>
          <p:cNvSpPr/>
          <p:nvPr/>
        </p:nvSpPr>
        <p:spPr bwMode="auto">
          <a:xfrm>
            <a:off x="6096000" y="5867400"/>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19" name="Rectangle 18"/>
          <p:cNvSpPr/>
          <p:nvPr/>
        </p:nvSpPr>
        <p:spPr bwMode="auto">
          <a:xfrm>
            <a:off x="5715000" y="5562600"/>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p:txBody>
      </p:sp>
      <p:sp>
        <p:nvSpPr>
          <p:cNvPr id="20" name="Rectangle 19"/>
          <p:cNvSpPr/>
          <p:nvPr/>
        </p:nvSpPr>
        <p:spPr bwMode="auto">
          <a:xfrm>
            <a:off x="6096000" y="5562600"/>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50" dirty="0">
                <a:latin typeface="Arial" charset="0"/>
              </a:rPr>
              <a:t>0x0</a:t>
            </a:r>
            <a:br>
              <a:rPr lang="en-US" sz="1050" dirty="0">
                <a:latin typeface="Arial" charset="0"/>
              </a:rPr>
            </a:br>
            <a:r>
              <a:rPr lang="en-US" sz="1050" dirty="0">
                <a:latin typeface="Arial" charset="0"/>
              </a:rPr>
              <a:t>(Null)</a:t>
            </a:r>
            <a:endParaRPr kumimoji="0" lang="en-US" sz="1050" b="0" i="0" u="none" strike="noStrike" cap="none" normalizeH="0" baseline="0" dirty="0">
              <a:ln>
                <a:noFill/>
              </a:ln>
              <a:solidFill>
                <a:schemeClr val="tx1"/>
              </a:solidFill>
              <a:effectLst/>
              <a:latin typeface="Arial" charset="0"/>
            </a:endParaRPr>
          </a:p>
        </p:txBody>
      </p:sp>
      <p:sp>
        <p:nvSpPr>
          <p:cNvPr id="21" name="Rectangle 20"/>
          <p:cNvSpPr/>
          <p:nvPr/>
        </p:nvSpPr>
        <p:spPr bwMode="auto">
          <a:xfrm>
            <a:off x="5715000" y="5257800"/>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0x168</a:t>
            </a:r>
          </a:p>
        </p:txBody>
      </p:sp>
      <p:cxnSp>
        <p:nvCxnSpPr>
          <p:cNvPr id="22" name="Shape 23"/>
          <p:cNvCxnSpPr>
            <a:stCxn id="14" idx="2"/>
            <a:endCxn id="8" idx="1"/>
          </p:cNvCxnSpPr>
          <p:nvPr/>
        </p:nvCxnSpPr>
        <p:spPr bwMode="auto">
          <a:xfrm rot="16200000" flipH="1">
            <a:off x="1043673" y="4899908"/>
            <a:ext cx="1079633" cy="550549"/>
          </a:xfrm>
          <a:prstGeom prst="bentConnector2">
            <a:avLst/>
          </a:prstGeom>
          <a:solidFill>
            <a:schemeClr val="accent1"/>
          </a:solidFill>
          <a:ln w="9525" cap="flat" cmpd="sng" algn="ctr">
            <a:solidFill>
              <a:schemeClr val="tx1"/>
            </a:solidFill>
            <a:prstDash val="solid"/>
            <a:miter lim="800000"/>
            <a:headEnd type="none" w="med" len="med"/>
            <a:tailEnd type="arrow"/>
          </a:ln>
          <a:effectLst/>
        </p:spPr>
      </p:cxnSp>
      <p:cxnSp>
        <p:nvCxnSpPr>
          <p:cNvPr id="23" name="Elbow Connector 22"/>
          <p:cNvCxnSpPr>
            <a:stCxn id="9" idx="3"/>
            <a:endCxn id="12" idx="1"/>
          </p:cNvCxnSpPr>
          <p:nvPr/>
        </p:nvCxnSpPr>
        <p:spPr bwMode="auto">
          <a:xfrm>
            <a:off x="2696964" y="5715000"/>
            <a:ext cx="956656" cy="12700"/>
          </a:xfrm>
          <a:prstGeom prst="bentConnector3">
            <a:avLst>
              <a:gd name="adj1" fmla="val 50000"/>
            </a:avLst>
          </a:prstGeom>
          <a:solidFill>
            <a:schemeClr val="accent1"/>
          </a:solidFill>
          <a:ln w="9525" cap="flat" cmpd="sng" algn="ctr">
            <a:solidFill>
              <a:schemeClr val="tx1"/>
            </a:solidFill>
            <a:prstDash val="solid"/>
            <a:miter lim="800000"/>
            <a:headEnd type="none" w="med" len="med"/>
            <a:tailEnd type="arrow"/>
          </a:ln>
          <a:effectLst/>
        </p:spPr>
      </p:cxnSp>
      <p:cxnSp>
        <p:nvCxnSpPr>
          <p:cNvPr id="24" name="Elbow Connector 23"/>
          <p:cNvCxnSpPr>
            <a:stCxn id="13" idx="3"/>
            <a:endCxn id="19" idx="1"/>
          </p:cNvCxnSpPr>
          <p:nvPr/>
        </p:nvCxnSpPr>
        <p:spPr bwMode="auto">
          <a:xfrm>
            <a:off x="4491820" y="5715000"/>
            <a:ext cx="1223180" cy="12700"/>
          </a:xfrm>
          <a:prstGeom prst="bentConnector3">
            <a:avLst>
              <a:gd name="adj1" fmla="val 50000"/>
            </a:avLst>
          </a:prstGeom>
          <a:solidFill>
            <a:schemeClr val="accent1"/>
          </a:solidFill>
          <a:ln w="9525" cap="flat" cmpd="sng" algn="ctr">
            <a:solidFill>
              <a:schemeClr val="tx1"/>
            </a:solidFill>
            <a:prstDash val="solid"/>
            <a:miter lim="800000"/>
            <a:headEnd type="none" w="med" len="med"/>
            <a:tailEnd type="arrow"/>
          </a:ln>
          <a:effectLst/>
        </p:spPr>
      </p:cxnSp>
      <p:sp>
        <p:nvSpPr>
          <p:cNvPr id="25" name="Rectangle 24"/>
          <p:cNvSpPr/>
          <p:nvPr/>
        </p:nvSpPr>
        <p:spPr bwMode="auto">
          <a:xfrm>
            <a:off x="622415" y="4330566"/>
            <a:ext cx="4572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head</a:t>
            </a:r>
          </a:p>
        </p:txBody>
      </p:sp>
      <p:sp>
        <p:nvSpPr>
          <p:cNvPr id="2" name="Oval 1">
            <a:extLst>
              <a:ext uri="{FF2B5EF4-FFF2-40B4-BE49-F238E27FC236}">
                <a16:creationId xmlns:a16="http://schemas.microsoft.com/office/drawing/2014/main" id="{078BAE8F-46F1-4CDB-B41F-F72866A275CB}"/>
              </a:ext>
            </a:extLst>
          </p:cNvPr>
          <p:cNvSpPr/>
          <p:nvPr/>
        </p:nvSpPr>
        <p:spPr>
          <a:xfrm>
            <a:off x="457200" y="4114800"/>
            <a:ext cx="1295400" cy="609600"/>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3B1AC225-3032-438A-9F21-A9DA218D9390}"/>
              </a:ext>
            </a:extLst>
          </p:cNvPr>
          <p:cNvSpPr/>
          <p:nvPr/>
        </p:nvSpPr>
        <p:spPr>
          <a:xfrm>
            <a:off x="2127630" y="5410199"/>
            <a:ext cx="683810" cy="715963"/>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Connector: Curved 25">
            <a:extLst>
              <a:ext uri="{FF2B5EF4-FFF2-40B4-BE49-F238E27FC236}">
                <a16:creationId xmlns:a16="http://schemas.microsoft.com/office/drawing/2014/main" id="{720C821D-7325-4612-AFF4-070872A44EF3}"/>
              </a:ext>
            </a:extLst>
          </p:cNvPr>
          <p:cNvCxnSpPr>
            <a:cxnSpLocks/>
            <a:stCxn id="2" idx="6"/>
            <a:endCxn id="31" idx="0"/>
          </p:cNvCxnSpPr>
          <p:nvPr/>
        </p:nvCxnSpPr>
        <p:spPr>
          <a:xfrm>
            <a:off x="1752600" y="4419600"/>
            <a:ext cx="716935" cy="990599"/>
          </a:xfrm>
          <a:prstGeom prst="curvedConnector2">
            <a:avLst/>
          </a:prstGeom>
          <a:noFill/>
          <a:ln>
            <a:solidFill>
              <a:srgbClr val="0070C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32" name="Rectangle 14">
            <a:extLst>
              <a:ext uri="{FF2B5EF4-FFF2-40B4-BE49-F238E27FC236}">
                <a16:creationId xmlns:a16="http://schemas.microsoft.com/office/drawing/2014/main" id="{43573D7B-EE69-4B31-9516-7600E5CC353E}"/>
              </a:ext>
            </a:extLst>
          </p:cNvPr>
          <p:cNvSpPr>
            <a:spLocks noChangeArrowheads="1"/>
          </p:cNvSpPr>
          <p:nvPr/>
        </p:nvSpPr>
        <p:spPr bwMode="auto">
          <a:xfrm>
            <a:off x="2193997" y="4244975"/>
            <a:ext cx="2841934" cy="766762"/>
          </a:xfrm>
          <a:prstGeom prst="rect">
            <a:avLst/>
          </a:prstGeom>
          <a:noFill/>
          <a:ln w="9525">
            <a:noFill/>
            <a:miter lim="800000"/>
            <a:headEnd/>
            <a:tailEnd/>
          </a:ln>
        </p:spPr>
        <p:txBody>
          <a:bodyPr wrap="square" anchor="ctr"/>
          <a:lstStyle/>
          <a:p>
            <a:pPr algn="ctr"/>
            <a:r>
              <a:rPr lang="en-US" sz="1400" b="1" dirty="0">
                <a:solidFill>
                  <a:srgbClr val="0070C0"/>
                </a:solidFill>
              </a:rPr>
              <a:t>The 'next' pointer of an Item struct can act as a "head" pointer to the remaining list</a:t>
            </a:r>
          </a:p>
        </p:txBody>
      </p:sp>
    </p:spTree>
    <p:extLst>
      <p:ext uri="{BB962C8B-B14F-4D97-AF65-F5344CB8AC3E}">
        <p14:creationId xmlns:p14="http://schemas.microsoft.com/office/powerpoint/2010/main" val="40163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Recursive Operations on Linked List</a:t>
            </a:r>
          </a:p>
        </p:txBody>
      </p:sp>
      <p:sp>
        <p:nvSpPr>
          <p:cNvPr id="3" name="Content Placeholder 2"/>
          <p:cNvSpPr>
            <a:spLocks noGrp="1"/>
          </p:cNvSpPr>
          <p:nvPr>
            <p:ph idx="1"/>
          </p:nvPr>
        </p:nvSpPr>
        <p:spPr>
          <a:xfrm>
            <a:off x="304800" y="1066800"/>
            <a:ext cx="8991600" cy="5334000"/>
          </a:xfrm>
        </p:spPr>
        <p:txBody>
          <a:bodyPr/>
          <a:lstStyle/>
          <a:p>
            <a:r>
              <a:rPr lang="en-US" sz="1800" dirty="0"/>
              <a:t>Many linked list operations can be recursively defined</a:t>
            </a:r>
          </a:p>
          <a:p>
            <a:r>
              <a:rPr lang="en-US" sz="1800" dirty="0"/>
              <a:t>Can we make a recursive iteration function to print items?</a:t>
            </a:r>
          </a:p>
          <a:p>
            <a:pPr lvl="1"/>
            <a:r>
              <a:rPr lang="en-US" sz="1600" dirty="0"/>
              <a:t>Recursive case:  Print one item then the problem becomes to print the n-1 other items.</a:t>
            </a:r>
          </a:p>
          <a:p>
            <a:pPr lvl="2"/>
            <a:r>
              <a:rPr lang="en-US" sz="1400" dirty="0"/>
              <a:t>Notice that any 'next' pointer can be though of as a 'head' pointer to the remaining </a:t>
            </a:r>
            <a:r>
              <a:rPr lang="en-US" sz="1400" dirty="0" err="1"/>
              <a:t>sublist</a:t>
            </a:r>
            <a:endParaRPr lang="en-US" sz="1400" dirty="0"/>
          </a:p>
          <a:p>
            <a:pPr lvl="1"/>
            <a:r>
              <a:rPr lang="en-US" sz="1600" dirty="0"/>
              <a:t>Base case:  Empty list </a:t>
            </a:r>
            <a:br>
              <a:rPr lang="en-US" sz="1600" dirty="0"/>
            </a:br>
            <a:r>
              <a:rPr lang="en-US" sz="1600" dirty="0"/>
              <a:t>(i.e. Null pointer)</a:t>
            </a:r>
          </a:p>
          <a:p>
            <a:r>
              <a:rPr lang="en-US" sz="1800" dirty="0"/>
              <a:t>How could you print values in reverse order?</a:t>
            </a:r>
          </a:p>
        </p:txBody>
      </p:sp>
      <p:sp>
        <p:nvSpPr>
          <p:cNvPr id="4" name="Text Box 4"/>
          <p:cNvSpPr txBox="1">
            <a:spLocks noChangeArrowheads="1"/>
          </p:cNvSpPr>
          <p:nvPr/>
        </p:nvSpPr>
        <p:spPr bwMode="auto">
          <a:xfrm>
            <a:off x="5233987" y="3276600"/>
            <a:ext cx="3681413" cy="2514600"/>
          </a:xfrm>
          <a:prstGeom prst="rect">
            <a:avLst/>
          </a:prstGeom>
          <a:solidFill>
            <a:srgbClr val="FFFFCC"/>
          </a:solidFill>
          <a:ln w="9525">
            <a:solidFill>
              <a:schemeClr val="tx1"/>
            </a:solidFill>
            <a:miter lim="800000"/>
            <a:headEnd/>
            <a:tailEnd/>
          </a:ln>
          <a:effectLst/>
        </p:spPr>
        <p:txBody>
          <a:bodyPr/>
          <a:lstStyle/>
          <a:p>
            <a:pPr algn="l">
              <a:spcBef>
                <a:spcPts val="0"/>
              </a:spcBef>
            </a:pPr>
            <a:r>
              <a:rPr lang="en-US" sz="1200" dirty="0">
                <a:solidFill>
                  <a:srgbClr val="0070C0"/>
                </a:solidFill>
                <a:latin typeface="Consolas" panose="020B0609020204030204" pitchFamily="49" charset="0"/>
              </a:rPr>
              <a:t>void print(Item* </a:t>
            </a:r>
            <a:r>
              <a:rPr lang="en-US" sz="1200" dirty="0" err="1">
                <a:solidFill>
                  <a:srgbClr val="0070C0"/>
                </a:solidFill>
                <a:latin typeface="Consolas" panose="020B0609020204030204" pitchFamily="49" charset="0"/>
              </a:rPr>
              <a:t>ptr</a:t>
            </a:r>
            <a:r>
              <a:rPr lang="en-US" sz="1200" dirty="0">
                <a:solidFill>
                  <a:srgbClr val="0070C0"/>
                </a:solidFill>
                <a:latin typeface="Consolas" panose="020B0609020204030204" pitchFamily="49" charset="0"/>
              </a:rPr>
              <a:t>)</a:t>
            </a:r>
          </a:p>
          <a:p>
            <a:pPr algn="l">
              <a:spcBef>
                <a:spcPts val="0"/>
              </a:spcBef>
            </a:pPr>
            <a:r>
              <a:rPr lang="en-US" sz="1200" dirty="0">
                <a:solidFill>
                  <a:srgbClr val="0070C0"/>
                </a:solidFill>
                <a:latin typeface="Consolas" panose="020B0609020204030204" pitchFamily="49" charset="0"/>
              </a:rPr>
              <a:t>{</a:t>
            </a:r>
          </a:p>
          <a:p>
            <a:pPr algn="l">
              <a:spcBef>
                <a:spcPts val="0"/>
              </a:spcBef>
            </a:pPr>
            <a:r>
              <a:rPr lang="en-US" sz="1200" b="1" dirty="0">
                <a:solidFill>
                  <a:srgbClr val="0070C0"/>
                </a:solidFill>
                <a:latin typeface="Consolas" panose="020B0609020204030204" pitchFamily="49" charset="0"/>
              </a:rPr>
              <a:t>  if(</a:t>
            </a:r>
            <a:r>
              <a:rPr lang="en-US" sz="1200" b="1" dirty="0" err="1">
                <a:solidFill>
                  <a:srgbClr val="0070C0"/>
                </a:solidFill>
                <a:latin typeface="Consolas" panose="020B0609020204030204" pitchFamily="49" charset="0"/>
              </a:rPr>
              <a:t>ptr</a:t>
            </a:r>
            <a:r>
              <a:rPr lang="en-US" sz="1200" b="1" dirty="0">
                <a:solidFill>
                  <a:srgbClr val="0070C0"/>
                </a:solidFill>
                <a:latin typeface="Consolas" panose="020B0609020204030204" pitchFamily="49" charset="0"/>
              </a:rPr>
              <a:t> == NULL) return;</a:t>
            </a:r>
          </a:p>
          <a:p>
            <a:pPr algn="l">
              <a:spcBef>
                <a:spcPts val="0"/>
              </a:spcBef>
            </a:pPr>
            <a:r>
              <a:rPr lang="en-US" sz="1200" b="1" dirty="0">
                <a:solidFill>
                  <a:srgbClr val="0070C0"/>
                </a:solidFill>
                <a:latin typeface="Consolas" panose="020B0609020204030204" pitchFamily="49" charset="0"/>
              </a:rPr>
              <a:t>  else {</a:t>
            </a:r>
          </a:p>
          <a:p>
            <a:pPr algn="l">
              <a:spcBef>
                <a:spcPts val="0"/>
              </a:spcBef>
            </a:pPr>
            <a:r>
              <a:rPr lang="en-US" sz="1200" b="1" dirty="0">
                <a:solidFill>
                  <a:srgbClr val="0070C0"/>
                </a:solidFill>
                <a:latin typeface="Consolas" panose="020B0609020204030204" pitchFamily="49" charset="0"/>
              </a:rPr>
              <a:t>    </a:t>
            </a:r>
            <a:r>
              <a:rPr lang="en-US" sz="1200" b="1" dirty="0" err="1">
                <a:solidFill>
                  <a:srgbClr val="0070C0"/>
                </a:solidFill>
                <a:latin typeface="Consolas" panose="020B0609020204030204" pitchFamily="49" charset="0"/>
              </a:rPr>
              <a:t>cout</a:t>
            </a:r>
            <a:r>
              <a:rPr lang="en-US" sz="1200" b="1" dirty="0">
                <a:solidFill>
                  <a:srgbClr val="0070C0"/>
                </a:solidFill>
                <a:latin typeface="Consolas" panose="020B0609020204030204" pitchFamily="49" charset="0"/>
              </a:rPr>
              <a:t> &lt;&lt; </a:t>
            </a:r>
            <a:r>
              <a:rPr lang="en-US" sz="1200" b="1" dirty="0" err="1">
                <a:solidFill>
                  <a:srgbClr val="0070C0"/>
                </a:solidFill>
                <a:latin typeface="Consolas" panose="020B0609020204030204" pitchFamily="49" charset="0"/>
              </a:rPr>
              <a:t>ptr</a:t>
            </a:r>
            <a:r>
              <a:rPr lang="en-US" sz="1200" b="1" dirty="0">
                <a:solidFill>
                  <a:srgbClr val="0070C0"/>
                </a:solidFill>
                <a:latin typeface="Consolas" panose="020B0609020204030204" pitchFamily="49" charset="0"/>
              </a:rPr>
              <a:t>-&gt;</a:t>
            </a:r>
            <a:r>
              <a:rPr lang="en-US" sz="1200" b="1" dirty="0" err="1">
                <a:solidFill>
                  <a:srgbClr val="0070C0"/>
                </a:solidFill>
                <a:latin typeface="Consolas" panose="020B0609020204030204" pitchFamily="49" charset="0"/>
              </a:rPr>
              <a:t>val</a:t>
            </a:r>
            <a:r>
              <a:rPr lang="en-US" sz="1200" b="1" dirty="0">
                <a:solidFill>
                  <a:srgbClr val="0070C0"/>
                </a:solidFill>
                <a:latin typeface="Consolas" panose="020B0609020204030204" pitchFamily="49" charset="0"/>
              </a:rPr>
              <a:t> &lt;&lt; </a:t>
            </a:r>
            <a:r>
              <a:rPr lang="en-US" sz="1200" b="1" dirty="0" err="1">
                <a:solidFill>
                  <a:srgbClr val="0070C0"/>
                </a:solidFill>
                <a:latin typeface="Consolas" panose="020B0609020204030204" pitchFamily="49" charset="0"/>
              </a:rPr>
              <a:t>endl</a:t>
            </a:r>
            <a:r>
              <a:rPr lang="en-US" sz="1200" b="1" dirty="0">
                <a:solidFill>
                  <a:srgbClr val="0070C0"/>
                </a:solidFill>
                <a:latin typeface="Consolas" panose="020B0609020204030204" pitchFamily="49" charset="0"/>
              </a:rPr>
              <a:t>;</a:t>
            </a:r>
          </a:p>
          <a:p>
            <a:pPr algn="l">
              <a:spcBef>
                <a:spcPts val="0"/>
              </a:spcBef>
            </a:pPr>
            <a:r>
              <a:rPr lang="en-US" sz="1200" b="1" dirty="0">
                <a:solidFill>
                  <a:srgbClr val="0070C0"/>
                </a:solidFill>
                <a:latin typeface="Consolas" panose="020B0609020204030204" pitchFamily="49" charset="0"/>
              </a:rPr>
              <a:t>    print(</a:t>
            </a:r>
            <a:r>
              <a:rPr lang="en-US" sz="1200" b="1" dirty="0" err="1">
                <a:solidFill>
                  <a:srgbClr val="0070C0"/>
                </a:solidFill>
                <a:latin typeface="Consolas" panose="020B0609020204030204" pitchFamily="49" charset="0"/>
              </a:rPr>
              <a:t>ptr</a:t>
            </a:r>
            <a:r>
              <a:rPr lang="en-US" sz="1200" b="1" dirty="0">
                <a:solidFill>
                  <a:srgbClr val="0070C0"/>
                </a:solidFill>
                <a:latin typeface="Consolas" panose="020B0609020204030204" pitchFamily="49" charset="0"/>
              </a:rPr>
              <a:t>-&gt;next);</a:t>
            </a:r>
          </a:p>
          <a:p>
            <a:pPr algn="l">
              <a:spcBef>
                <a:spcPts val="0"/>
              </a:spcBef>
            </a:pPr>
            <a:r>
              <a:rPr lang="en-US" sz="1200" b="1" dirty="0">
                <a:solidFill>
                  <a:srgbClr val="0070C0"/>
                </a:solidFill>
                <a:latin typeface="Consolas" panose="020B0609020204030204" pitchFamily="49" charset="0"/>
              </a:rPr>
              <a:t>  }</a:t>
            </a:r>
          </a:p>
          <a:p>
            <a:pPr algn="l">
              <a:spcBef>
                <a:spcPts val="0"/>
              </a:spcBef>
            </a:pPr>
            <a:r>
              <a:rPr lang="en-US" sz="1200" dirty="0">
                <a:solidFill>
                  <a:srgbClr val="0070C0"/>
                </a:solidFill>
                <a:latin typeface="Consolas" panose="020B0609020204030204" pitchFamily="49" charset="0"/>
              </a:rPr>
              <a:t>}</a:t>
            </a:r>
          </a:p>
          <a:p>
            <a:pPr algn="l">
              <a:spcBef>
                <a:spcPts val="0"/>
              </a:spcBef>
            </a:pPr>
            <a:r>
              <a:rPr lang="en-US" sz="1200" dirty="0" err="1">
                <a:solidFill>
                  <a:schemeClr val="tx1"/>
                </a:solidFill>
                <a:latin typeface="Consolas" panose="020B0609020204030204" pitchFamily="49" charset="0"/>
              </a:rPr>
              <a:t>int</a:t>
            </a:r>
            <a:r>
              <a:rPr lang="en-US" sz="1200" dirty="0">
                <a:solidFill>
                  <a:schemeClr val="tx1"/>
                </a:solidFill>
                <a:latin typeface="Consolas" panose="020B0609020204030204" pitchFamily="49" charset="0"/>
              </a:rPr>
              <a:t> main()</a:t>
            </a:r>
          </a:p>
          <a:p>
            <a:pPr algn="l">
              <a:spcBef>
                <a:spcPts val="0"/>
              </a:spcBef>
            </a:pPr>
            <a:r>
              <a:rPr lang="en-US" sz="1200" dirty="0">
                <a:solidFill>
                  <a:schemeClr val="tx1"/>
                </a:solidFill>
                <a:latin typeface="Consolas" panose="020B0609020204030204" pitchFamily="49" charset="0"/>
              </a:rPr>
              <a:t>{ Item* head;</a:t>
            </a:r>
          </a:p>
          <a:p>
            <a:pPr algn="l">
              <a:spcBef>
                <a:spcPts val="0"/>
              </a:spcBef>
            </a:pPr>
            <a:r>
              <a:rPr lang="en-US" sz="1200" dirty="0">
                <a:solidFill>
                  <a:schemeClr val="tx1"/>
                </a:solidFill>
                <a:latin typeface="Consolas" panose="020B0609020204030204" pitchFamily="49" charset="0"/>
              </a:rPr>
              <a:t>  ...</a:t>
            </a:r>
          </a:p>
          <a:p>
            <a:pPr algn="l">
              <a:spcBef>
                <a:spcPts val="0"/>
              </a:spcBef>
            </a:pPr>
            <a:r>
              <a:rPr lang="en-US" sz="1200" dirty="0">
                <a:solidFill>
                  <a:schemeClr val="tx1"/>
                </a:solidFill>
                <a:latin typeface="Consolas" panose="020B0609020204030204" pitchFamily="49" charset="0"/>
              </a:rPr>
              <a:t>  print(head);</a:t>
            </a:r>
          </a:p>
          <a:p>
            <a:pPr algn="l">
              <a:spcBef>
                <a:spcPts val="0"/>
              </a:spcBef>
            </a:pPr>
            <a:r>
              <a:rPr lang="en-US" sz="1200" dirty="0">
                <a:solidFill>
                  <a:schemeClr val="tx1"/>
                </a:solidFill>
                <a:latin typeface="Consolas" panose="020B0609020204030204" pitchFamily="49" charset="0"/>
              </a:rPr>
              <a:t>}</a:t>
            </a:r>
          </a:p>
          <a:p>
            <a:pPr algn="l">
              <a:spcBef>
                <a:spcPts val="0"/>
              </a:spcBef>
            </a:pPr>
            <a:br>
              <a:rPr lang="en-US" sz="1200" dirty="0">
                <a:solidFill>
                  <a:schemeClr val="tx1"/>
                </a:solidFill>
                <a:latin typeface="Consolas" panose="020B0609020204030204" pitchFamily="49" charset="0"/>
              </a:rPr>
            </a:br>
            <a:endParaRPr lang="en-US" sz="1200" dirty="0">
              <a:solidFill>
                <a:schemeClr val="tx1"/>
              </a:solidFill>
              <a:latin typeface="Consolas" panose="020B0609020204030204" pitchFamily="49" charset="0"/>
            </a:endParaRPr>
          </a:p>
        </p:txBody>
      </p:sp>
      <p:sp>
        <p:nvSpPr>
          <p:cNvPr id="5" name="Rectangle 4"/>
          <p:cNvSpPr/>
          <p:nvPr/>
        </p:nvSpPr>
        <p:spPr bwMode="auto">
          <a:xfrm>
            <a:off x="6562725" y="6486525"/>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6" name="Rectangle 5"/>
          <p:cNvSpPr/>
          <p:nvPr/>
        </p:nvSpPr>
        <p:spPr bwMode="auto">
          <a:xfrm>
            <a:off x="6943725" y="6486525"/>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7" name="Rectangle 6"/>
          <p:cNvSpPr/>
          <p:nvPr/>
        </p:nvSpPr>
        <p:spPr bwMode="auto">
          <a:xfrm>
            <a:off x="6562725" y="6181725"/>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8" name="Rectangle 7"/>
          <p:cNvSpPr/>
          <p:nvPr/>
        </p:nvSpPr>
        <p:spPr bwMode="auto">
          <a:xfrm>
            <a:off x="6943725" y="6181725"/>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0x1c0</a:t>
            </a:r>
          </a:p>
        </p:txBody>
      </p:sp>
      <p:sp>
        <p:nvSpPr>
          <p:cNvPr id="9" name="Rectangle 8"/>
          <p:cNvSpPr/>
          <p:nvPr/>
        </p:nvSpPr>
        <p:spPr bwMode="auto">
          <a:xfrm>
            <a:off x="7705725" y="6486525"/>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10" name="Rectangle 9"/>
          <p:cNvSpPr/>
          <p:nvPr/>
        </p:nvSpPr>
        <p:spPr bwMode="auto">
          <a:xfrm>
            <a:off x="8086725" y="6486525"/>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11" name="Rectangle 10"/>
          <p:cNvSpPr/>
          <p:nvPr/>
        </p:nvSpPr>
        <p:spPr bwMode="auto">
          <a:xfrm>
            <a:off x="7705725" y="6181725"/>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800" dirty="0">
                <a:solidFill>
                  <a:schemeClr val="tx1"/>
                </a:solidFill>
              </a:rPr>
              <a:t>9</a:t>
            </a:r>
          </a:p>
        </p:txBody>
      </p:sp>
      <p:sp>
        <p:nvSpPr>
          <p:cNvPr id="12" name="Rectangle 11"/>
          <p:cNvSpPr/>
          <p:nvPr/>
        </p:nvSpPr>
        <p:spPr bwMode="auto">
          <a:xfrm>
            <a:off x="8086725" y="6181725"/>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0x0</a:t>
            </a:r>
            <a:br>
              <a:rPr kumimoji="0" lang="en-US" sz="1050" b="0" i="0" u="none" strike="noStrike" cap="none" normalizeH="0" baseline="0" dirty="0">
                <a:ln>
                  <a:noFill/>
                </a:ln>
                <a:solidFill>
                  <a:schemeClr val="tx1"/>
                </a:solidFill>
                <a:effectLst/>
                <a:latin typeface="Arial" charset="0"/>
              </a:rPr>
            </a:br>
            <a:r>
              <a:rPr kumimoji="0" lang="en-US" sz="1050" b="0" i="0" u="none" strike="noStrike" cap="none" normalizeH="0" baseline="0" dirty="0">
                <a:ln>
                  <a:noFill/>
                </a:ln>
                <a:solidFill>
                  <a:schemeClr val="tx1"/>
                </a:solidFill>
                <a:effectLst/>
                <a:latin typeface="Arial" charset="0"/>
              </a:rPr>
              <a:t>NULL</a:t>
            </a:r>
          </a:p>
        </p:txBody>
      </p:sp>
      <p:sp>
        <p:nvSpPr>
          <p:cNvPr id="13" name="Rectangle 12"/>
          <p:cNvSpPr/>
          <p:nvPr/>
        </p:nvSpPr>
        <p:spPr bwMode="auto">
          <a:xfrm>
            <a:off x="5781675" y="5867400"/>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0x148</a:t>
            </a:r>
          </a:p>
        </p:txBody>
      </p:sp>
      <p:sp>
        <p:nvSpPr>
          <p:cNvPr id="14" name="Rectangle 13"/>
          <p:cNvSpPr/>
          <p:nvPr/>
        </p:nvSpPr>
        <p:spPr bwMode="auto">
          <a:xfrm>
            <a:off x="5324475" y="5886450"/>
            <a:ext cx="4572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head</a:t>
            </a:r>
          </a:p>
        </p:txBody>
      </p:sp>
      <p:sp>
        <p:nvSpPr>
          <p:cNvPr id="15" name="Rectangle 14"/>
          <p:cNvSpPr/>
          <p:nvPr/>
        </p:nvSpPr>
        <p:spPr bwMode="auto">
          <a:xfrm>
            <a:off x="6562725" y="5876925"/>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0x148</a:t>
            </a:r>
          </a:p>
        </p:txBody>
      </p:sp>
      <p:sp>
        <p:nvSpPr>
          <p:cNvPr id="16" name="Rectangle 15"/>
          <p:cNvSpPr/>
          <p:nvPr/>
        </p:nvSpPr>
        <p:spPr bwMode="auto">
          <a:xfrm>
            <a:off x="7705725" y="5876925"/>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0x1c0</a:t>
            </a:r>
          </a:p>
        </p:txBody>
      </p:sp>
      <p:cxnSp>
        <p:nvCxnSpPr>
          <p:cNvPr id="17" name="Shape 23"/>
          <p:cNvCxnSpPr>
            <a:stCxn id="13" idx="2"/>
            <a:endCxn id="7" idx="1"/>
          </p:cNvCxnSpPr>
          <p:nvPr/>
        </p:nvCxnSpPr>
        <p:spPr bwMode="auto">
          <a:xfrm rot="16200000" flipH="1">
            <a:off x="6205538" y="5976937"/>
            <a:ext cx="161925" cy="552450"/>
          </a:xfrm>
          <a:prstGeom prst="bentConnector2">
            <a:avLst/>
          </a:prstGeom>
          <a:solidFill>
            <a:schemeClr val="accent1"/>
          </a:solidFill>
          <a:ln w="9525" cap="flat" cmpd="sng" algn="ctr">
            <a:solidFill>
              <a:schemeClr val="tx1"/>
            </a:solidFill>
            <a:prstDash val="solid"/>
            <a:miter lim="800000"/>
            <a:headEnd type="none" w="med" len="med"/>
            <a:tailEnd type="arrow"/>
          </a:ln>
          <a:effectLst/>
        </p:spPr>
      </p:cxnSp>
      <p:cxnSp>
        <p:nvCxnSpPr>
          <p:cNvPr id="18" name="Elbow Connector 17"/>
          <p:cNvCxnSpPr>
            <a:stCxn id="8" idx="3"/>
            <a:endCxn id="11" idx="1"/>
          </p:cNvCxnSpPr>
          <p:nvPr/>
        </p:nvCxnSpPr>
        <p:spPr bwMode="auto">
          <a:xfrm>
            <a:off x="7400925" y="6334125"/>
            <a:ext cx="304800" cy="1588"/>
          </a:xfrm>
          <a:prstGeom prst="bentConnector3">
            <a:avLst>
              <a:gd name="adj1" fmla="val 50000"/>
            </a:avLst>
          </a:prstGeom>
          <a:solidFill>
            <a:schemeClr val="accent1"/>
          </a:solidFill>
          <a:ln w="9525" cap="flat" cmpd="sng" algn="ctr">
            <a:solidFill>
              <a:schemeClr val="tx1"/>
            </a:solidFill>
            <a:prstDash val="solid"/>
            <a:miter lim="800000"/>
            <a:headEnd type="none" w="med" len="med"/>
            <a:tailEnd type="arrow"/>
          </a:ln>
          <a:effectLst/>
        </p:spPr>
      </p:cxnSp>
      <p:sp>
        <p:nvSpPr>
          <p:cNvPr id="19" name="Text Box 4"/>
          <p:cNvSpPr txBox="1">
            <a:spLocks noChangeArrowheads="1"/>
          </p:cNvSpPr>
          <p:nvPr/>
        </p:nvSpPr>
        <p:spPr bwMode="auto">
          <a:xfrm>
            <a:off x="2133600" y="5004988"/>
            <a:ext cx="2627364" cy="862412"/>
          </a:xfrm>
          <a:prstGeom prst="rect">
            <a:avLst/>
          </a:prstGeom>
          <a:noFill/>
          <a:ln w="19050">
            <a:solidFill>
              <a:schemeClr val="tx1"/>
            </a:solidFill>
            <a:miter lim="800000"/>
            <a:headEnd/>
            <a:tailEnd/>
          </a:ln>
          <a:effectLst/>
        </p:spPr>
        <p:txBody>
          <a:bodyPr/>
          <a:lstStyle/>
          <a:p>
            <a:pPr algn="l">
              <a:spcBef>
                <a:spcPts val="0"/>
              </a:spcBef>
            </a:pPr>
            <a:endParaRPr lang="en-US" sz="1200" dirty="0">
              <a:latin typeface="Courier New" pitchFamily="49" charset="0"/>
            </a:endParaRPr>
          </a:p>
        </p:txBody>
      </p:sp>
      <p:sp>
        <p:nvSpPr>
          <p:cNvPr id="20" name="Text Box 4"/>
          <p:cNvSpPr txBox="1">
            <a:spLocks noChangeArrowheads="1"/>
          </p:cNvSpPr>
          <p:nvPr/>
        </p:nvSpPr>
        <p:spPr bwMode="auto">
          <a:xfrm>
            <a:off x="2133600" y="5883779"/>
            <a:ext cx="2627364" cy="762000"/>
          </a:xfrm>
          <a:prstGeom prst="rect">
            <a:avLst/>
          </a:prstGeom>
          <a:noFill/>
          <a:ln w="19050">
            <a:solidFill>
              <a:schemeClr val="tx1"/>
            </a:solidFill>
            <a:miter lim="800000"/>
            <a:headEnd/>
            <a:tailEnd/>
          </a:ln>
          <a:effectLst/>
        </p:spPr>
        <p:txBody>
          <a:bodyPr/>
          <a:lstStyle/>
          <a:p>
            <a:pPr algn="l">
              <a:spcBef>
                <a:spcPts val="0"/>
              </a:spcBef>
            </a:pPr>
            <a:endParaRPr lang="en-US" sz="1200" dirty="0">
              <a:latin typeface="Courier New" pitchFamily="49" charset="0"/>
            </a:endParaRPr>
          </a:p>
        </p:txBody>
      </p:sp>
      <p:sp>
        <p:nvSpPr>
          <p:cNvPr id="21" name="Rectangle 14"/>
          <p:cNvSpPr>
            <a:spLocks noChangeArrowheads="1"/>
          </p:cNvSpPr>
          <p:nvPr/>
        </p:nvSpPr>
        <p:spPr bwMode="auto">
          <a:xfrm>
            <a:off x="1733550" y="6108640"/>
            <a:ext cx="571500" cy="304800"/>
          </a:xfrm>
          <a:prstGeom prst="rect">
            <a:avLst/>
          </a:prstGeom>
          <a:solidFill>
            <a:schemeClr val="bg1"/>
          </a:solidFill>
          <a:ln w="19050">
            <a:solidFill>
              <a:srgbClr val="C00000"/>
            </a:solidFill>
            <a:miter lim="800000"/>
            <a:headEnd/>
            <a:tailEnd/>
          </a:ln>
        </p:spPr>
        <p:txBody>
          <a:bodyPr wrap="none" anchor="ctr"/>
          <a:lstStyle/>
          <a:p>
            <a:pPr algn="ctr"/>
            <a:r>
              <a:rPr lang="en-US" sz="1200" b="1" dirty="0"/>
              <a:t>main</a:t>
            </a:r>
          </a:p>
        </p:txBody>
      </p:sp>
      <p:sp>
        <p:nvSpPr>
          <p:cNvPr id="22" name="Rectangle 14"/>
          <p:cNvSpPr>
            <a:spLocks noChangeArrowheads="1"/>
          </p:cNvSpPr>
          <p:nvPr/>
        </p:nvSpPr>
        <p:spPr bwMode="auto">
          <a:xfrm>
            <a:off x="3041854" y="5959979"/>
            <a:ext cx="990600" cy="304800"/>
          </a:xfrm>
          <a:prstGeom prst="rect">
            <a:avLst/>
          </a:prstGeom>
          <a:solidFill>
            <a:srgbClr val="DDDDDD"/>
          </a:solidFill>
          <a:ln w="9525">
            <a:solidFill>
              <a:schemeClr val="tx1"/>
            </a:solidFill>
            <a:miter lim="800000"/>
            <a:headEnd/>
            <a:tailEnd/>
          </a:ln>
        </p:spPr>
        <p:txBody>
          <a:bodyPr wrap="none" anchor="ctr"/>
          <a:lstStyle/>
          <a:p>
            <a:pPr algn="ctr"/>
            <a:r>
              <a:rPr lang="en-US" sz="1200" b="1" dirty="0"/>
              <a:t>0x148</a:t>
            </a:r>
          </a:p>
        </p:txBody>
      </p:sp>
      <p:sp>
        <p:nvSpPr>
          <p:cNvPr id="23" name="Rectangle 14"/>
          <p:cNvSpPr>
            <a:spLocks noChangeArrowheads="1"/>
          </p:cNvSpPr>
          <p:nvPr/>
        </p:nvSpPr>
        <p:spPr bwMode="auto">
          <a:xfrm>
            <a:off x="4177376" y="5998079"/>
            <a:ext cx="457200" cy="228600"/>
          </a:xfrm>
          <a:prstGeom prst="rect">
            <a:avLst/>
          </a:prstGeom>
          <a:noFill/>
          <a:ln w="9525">
            <a:noFill/>
            <a:miter lim="800000"/>
            <a:headEnd/>
            <a:tailEnd/>
          </a:ln>
        </p:spPr>
        <p:txBody>
          <a:bodyPr wrap="none" anchor="ctr"/>
          <a:lstStyle/>
          <a:p>
            <a:pPr algn="ctr"/>
            <a:r>
              <a:rPr lang="en-US" sz="1400" b="1" dirty="0">
                <a:solidFill>
                  <a:srgbClr val="FF0000"/>
                </a:solidFill>
              </a:rPr>
              <a:t>head</a:t>
            </a:r>
          </a:p>
        </p:txBody>
      </p:sp>
      <p:sp>
        <p:nvSpPr>
          <p:cNvPr id="24" name="Rectangle 14"/>
          <p:cNvSpPr>
            <a:spLocks noChangeArrowheads="1"/>
          </p:cNvSpPr>
          <p:nvPr/>
        </p:nvSpPr>
        <p:spPr bwMode="auto">
          <a:xfrm>
            <a:off x="2279854" y="5959979"/>
            <a:ext cx="762000" cy="228600"/>
          </a:xfrm>
          <a:prstGeom prst="rect">
            <a:avLst/>
          </a:prstGeom>
          <a:noFill/>
          <a:ln w="9525">
            <a:noFill/>
            <a:miter lim="800000"/>
            <a:headEnd/>
            <a:tailEnd/>
          </a:ln>
        </p:spPr>
        <p:txBody>
          <a:bodyPr wrap="none" anchor="ctr"/>
          <a:lstStyle/>
          <a:p>
            <a:pPr algn="ctr"/>
            <a:r>
              <a:rPr lang="en-US" sz="1400" b="1" dirty="0">
                <a:solidFill>
                  <a:srgbClr val="FF0000"/>
                </a:solidFill>
              </a:rPr>
              <a:t>0xbf8</a:t>
            </a:r>
          </a:p>
        </p:txBody>
      </p:sp>
      <p:sp>
        <p:nvSpPr>
          <p:cNvPr id="25" name="Rectangle 14"/>
          <p:cNvSpPr>
            <a:spLocks noChangeArrowheads="1"/>
          </p:cNvSpPr>
          <p:nvPr/>
        </p:nvSpPr>
        <p:spPr bwMode="auto">
          <a:xfrm>
            <a:off x="3041854" y="6272257"/>
            <a:ext cx="990600" cy="304800"/>
          </a:xfrm>
          <a:prstGeom prst="rect">
            <a:avLst/>
          </a:prstGeom>
          <a:solidFill>
            <a:srgbClr val="DDDDDD"/>
          </a:solidFill>
          <a:ln w="9525">
            <a:solidFill>
              <a:schemeClr val="tx1"/>
            </a:solidFill>
            <a:miter lim="800000"/>
            <a:headEnd/>
            <a:tailEnd/>
          </a:ln>
        </p:spPr>
        <p:txBody>
          <a:bodyPr wrap="none" anchor="ctr"/>
          <a:lstStyle/>
          <a:p>
            <a:pPr algn="ctr"/>
            <a:r>
              <a:rPr lang="en-US" sz="1200" b="1" dirty="0"/>
              <a:t>00400120</a:t>
            </a:r>
          </a:p>
        </p:txBody>
      </p:sp>
      <p:sp>
        <p:nvSpPr>
          <p:cNvPr id="26" name="Rectangle 14"/>
          <p:cNvSpPr>
            <a:spLocks noChangeArrowheads="1"/>
          </p:cNvSpPr>
          <p:nvPr/>
        </p:nvSpPr>
        <p:spPr bwMode="auto">
          <a:xfrm>
            <a:off x="4177376" y="6310357"/>
            <a:ext cx="457200" cy="228600"/>
          </a:xfrm>
          <a:prstGeom prst="rect">
            <a:avLst/>
          </a:prstGeom>
          <a:noFill/>
          <a:ln w="9525">
            <a:noFill/>
            <a:miter lim="800000"/>
            <a:headEnd/>
            <a:tailEnd/>
          </a:ln>
        </p:spPr>
        <p:txBody>
          <a:bodyPr wrap="none" anchor="ctr"/>
          <a:lstStyle/>
          <a:p>
            <a:pPr algn="ctr"/>
            <a:r>
              <a:rPr lang="en-US" sz="900" b="1" dirty="0">
                <a:solidFill>
                  <a:srgbClr val="FF0000"/>
                </a:solidFill>
              </a:rPr>
              <a:t>Return </a:t>
            </a:r>
            <a:br>
              <a:rPr lang="en-US" sz="900" b="1" dirty="0">
                <a:solidFill>
                  <a:srgbClr val="FF0000"/>
                </a:solidFill>
              </a:rPr>
            </a:br>
            <a:r>
              <a:rPr lang="en-US" sz="900" b="1" dirty="0">
                <a:solidFill>
                  <a:srgbClr val="FF0000"/>
                </a:solidFill>
              </a:rPr>
              <a:t>link</a:t>
            </a:r>
          </a:p>
        </p:txBody>
      </p:sp>
      <p:sp>
        <p:nvSpPr>
          <p:cNvPr id="27" name="Rectangle 14"/>
          <p:cNvSpPr>
            <a:spLocks noChangeArrowheads="1"/>
          </p:cNvSpPr>
          <p:nvPr/>
        </p:nvSpPr>
        <p:spPr bwMode="auto">
          <a:xfrm>
            <a:off x="2279854" y="6272257"/>
            <a:ext cx="762000" cy="228600"/>
          </a:xfrm>
          <a:prstGeom prst="rect">
            <a:avLst/>
          </a:prstGeom>
          <a:noFill/>
          <a:ln w="9525">
            <a:noFill/>
            <a:miter lim="800000"/>
            <a:headEnd/>
            <a:tailEnd/>
          </a:ln>
        </p:spPr>
        <p:txBody>
          <a:bodyPr wrap="none" anchor="ctr"/>
          <a:lstStyle/>
          <a:p>
            <a:pPr algn="ctr"/>
            <a:r>
              <a:rPr lang="en-US" sz="1400" b="1" dirty="0">
                <a:solidFill>
                  <a:srgbClr val="FF0000"/>
                </a:solidFill>
              </a:rPr>
              <a:t>0xbfc</a:t>
            </a:r>
          </a:p>
        </p:txBody>
      </p:sp>
      <p:sp>
        <p:nvSpPr>
          <p:cNvPr id="28" name="Rectangle 14"/>
          <p:cNvSpPr>
            <a:spLocks noChangeArrowheads="1"/>
          </p:cNvSpPr>
          <p:nvPr/>
        </p:nvSpPr>
        <p:spPr bwMode="auto">
          <a:xfrm>
            <a:off x="3041854" y="5157388"/>
            <a:ext cx="990600" cy="304800"/>
          </a:xfrm>
          <a:prstGeom prst="rect">
            <a:avLst/>
          </a:prstGeom>
          <a:solidFill>
            <a:srgbClr val="DDDDDD"/>
          </a:solidFill>
          <a:ln w="9525">
            <a:solidFill>
              <a:schemeClr val="tx1"/>
            </a:solidFill>
            <a:miter lim="800000"/>
            <a:headEnd/>
            <a:tailEnd/>
          </a:ln>
        </p:spPr>
        <p:txBody>
          <a:bodyPr wrap="none" anchor="ctr"/>
          <a:lstStyle/>
          <a:p>
            <a:pPr algn="ctr"/>
            <a:r>
              <a:rPr lang="en-US" sz="1200" b="1" dirty="0"/>
              <a:t>0x148</a:t>
            </a:r>
          </a:p>
        </p:txBody>
      </p:sp>
      <p:sp>
        <p:nvSpPr>
          <p:cNvPr id="29" name="Rectangle 14"/>
          <p:cNvSpPr>
            <a:spLocks noChangeArrowheads="1"/>
          </p:cNvSpPr>
          <p:nvPr/>
        </p:nvSpPr>
        <p:spPr bwMode="auto">
          <a:xfrm>
            <a:off x="4177376" y="5195488"/>
            <a:ext cx="457200" cy="228600"/>
          </a:xfrm>
          <a:prstGeom prst="rect">
            <a:avLst/>
          </a:prstGeom>
          <a:noFill/>
          <a:ln w="9525">
            <a:noFill/>
            <a:miter lim="800000"/>
            <a:headEnd/>
            <a:tailEnd/>
          </a:ln>
        </p:spPr>
        <p:txBody>
          <a:bodyPr wrap="none" anchor="ctr"/>
          <a:lstStyle/>
          <a:p>
            <a:pPr algn="ctr"/>
            <a:r>
              <a:rPr lang="en-US" sz="1400" b="1" dirty="0" err="1">
                <a:solidFill>
                  <a:srgbClr val="FF0000"/>
                </a:solidFill>
              </a:rPr>
              <a:t>ptr</a:t>
            </a:r>
            <a:endParaRPr lang="en-US" sz="1400" b="1" dirty="0">
              <a:solidFill>
                <a:srgbClr val="FF0000"/>
              </a:solidFill>
            </a:endParaRPr>
          </a:p>
        </p:txBody>
      </p:sp>
      <p:sp>
        <p:nvSpPr>
          <p:cNvPr id="30" name="Rectangle 14"/>
          <p:cNvSpPr>
            <a:spLocks noChangeArrowheads="1"/>
          </p:cNvSpPr>
          <p:nvPr/>
        </p:nvSpPr>
        <p:spPr bwMode="auto">
          <a:xfrm>
            <a:off x="2279854" y="5157388"/>
            <a:ext cx="762000" cy="228600"/>
          </a:xfrm>
          <a:prstGeom prst="rect">
            <a:avLst/>
          </a:prstGeom>
          <a:noFill/>
          <a:ln w="9525">
            <a:noFill/>
            <a:miter lim="800000"/>
            <a:headEnd/>
            <a:tailEnd/>
          </a:ln>
        </p:spPr>
        <p:txBody>
          <a:bodyPr wrap="none" anchor="ctr"/>
          <a:lstStyle/>
          <a:p>
            <a:pPr algn="ctr"/>
            <a:r>
              <a:rPr lang="en-US" sz="1400" b="1" dirty="0">
                <a:solidFill>
                  <a:srgbClr val="FF0000"/>
                </a:solidFill>
              </a:rPr>
              <a:t>0xbf0</a:t>
            </a:r>
          </a:p>
        </p:txBody>
      </p:sp>
      <p:sp>
        <p:nvSpPr>
          <p:cNvPr id="31" name="Rectangle 14"/>
          <p:cNvSpPr>
            <a:spLocks noChangeArrowheads="1"/>
          </p:cNvSpPr>
          <p:nvPr/>
        </p:nvSpPr>
        <p:spPr bwMode="auto">
          <a:xfrm>
            <a:off x="3041854" y="5469666"/>
            <a:ext cx="990600" cy="304800"/>
          </a:xfrm>
          <a:prstGeom prst="rect">
            <a:avLst/>
          </a:prstGeom>
          <a:solidFill>
            <a:srgbClr val="DDDDDD"/>
          </a:solidFill>
          <a:ln w="9525">
            <a:solidFill>
              <a:schemeClr val="tx1"/>
            </a:solidFill>
            <a:miter lim="800000"/>
            <a:headEnd/>
            <a:tailEnd/>
          </a:ln>
        </p:spPr>
        <p:txBody>
          <a:bodyPr wrap="none" anchor="ctr"/>
          <a:lstStyle/>
          <a:p>
            <a:pPr algn="ctr"/>
            <a:r>
              <a:rPr lang="en-US" sz="1200" b="1" dirty="0"/>
              <a:t>004001844</a:t>
            </a:r>
          </a:p>
        </p:txBody>
      </p:sp>
      <p:sp>
        <p:nvSpPr>
          <p:cNvPr id="32" name="Rectangle 14"/>
          <p:cNvSpPr>
            <a:spLocks noChangeArrowheads="1"/>
          </p:cNvSpPr>
          <p:nvPr/>
        </p:nvSpPr>
        <p:spPr bwMode="auto">
          <a:xfrm>
            <a:off x="4177376" y="5507766"/>
            <a:ext cx="457200" cy="228600"/>
          </a:xfrm>
          <a:prstGeom prst="rect">
            <a:avLst/>
          </a:prstGeom>
          <a:noFill/>
          <a:ln w="9525">
            <a:noFill/>
            <a:miter lim="800000"/>
            <a:headEnd/>
            <a:tailEnd/>
          </a:ln>
        </p:spPr>
        <p:txBody>
          <a:bodyPr wrap="none" anchor="ctr"/>
          <a:lstStyle/>
          <a:p>
            <a:pPr algn="ctr"/>
            <a:r>
              <a:rPr lang="en-US" sz="900" b="1" dirty="0">
                <a:solidFill>
                  <a:srgbClr val="FF0000"/>
                </a:solidFill>
              </a:rPr>
              <a:t>Return </a:t>
            </a:r>
            <a:br>
              <a:rPr lang="en-US" sz="900" b="1" dirty="0">
                <a:solidFill>
                  <a:srgbClr val="FF0000"/>
                </a:solidFill>
              </a:rPr>
            </a:br>
            <a:r>
              <a:rPr lang="en-US" sz="900" b="1" dirty="0">
                <a:solidFill>
                  <a:srgbClr val="FF0000"/>
                </a:solidFill>
              </a:rPr>
              <a:t>link</a:t>
            </a:r>
          </a:p>
        </p:txBody>
      </p:sp>
      <p:sp>
        <p:nvSpPr>
          <p:cNvPr id="33" name="Rectangle 14"/>
          <p:cNvSpPr>
            <a:spLocks noChangeArrowheads="1"/>
          </p:cNvSpPr>
          <p:nvPr/>
        </p:nvSpPr>
        <p:spPr bwMode="auto">
          <a:xfrm>
            <a:off x="2279854" y="5469666"/>
            <a:ext cx="762000" cy="228600"/>
          </a:xfrm>
          <a:prstGeom prst="rect">
            <a:avLst/>
          </a:prstGeom>
          <a:noFill/>
          <a:ln w="9525">
            <a:noFill/>
            <a:miter lim="800000"/>
            <a:headEnd/>
            <a:tailEnd/>
          </a:ln>
        </p:spPr>
        <p:txBody>
          <a:bodyPr wrap="none" anchor="ctr"/>
          <a:lstStyle/>
          <a:p>
            <a:pPr algn="ctr"/>
            <a:r>
              <a:rPr lang="en-US" sz="1400" b="1" dirty="0">
                <a:solidFill>
                  <a:srgbClr val="FF0000"/>
                </a:solidFill>
              </a:rPr>
              <a:t>0xbf4</a:t>
            </a:r>
          </a:p>
        </p:txBody>
      </p:sp>
      <p:sp>
        <p:nvSpPr>
          <p:cNvPr id="34" name="Rectangle 14"/>
          <p:cNvSpPr>
            <a:spLocks noChangeArrowheads="1"/>
          </p:cNvSpPr>
          <p:nvPr/>
        </p:nvSpPr>
        <p:spPr bwMode="auto">
          <a:xfrm>
            <a:off x="1708354" y="5241066"/>
            <a:ext cx="571500" cy="304800"/>
          </a:xfrm>
          <a:prstGeom prst="rect">
            <a:avLst/>
          </a:prstGeom>
          <a:solidFill>
            <a:schemeClr val="bg1"/>
          </a:solidFill>
          <a:ln w="19050">
            <a:solidFill>
              <a:srgbClr val="C00000"/>
            </a:solidFill>
            <a:miter lim="800000"/>
            <a:headEnd/>
            <a:tailEnd/>
          </a:ln>
        </p:spPr>
        <p:txBody>
          <a:bodyPr wrap="none" anchor="ctr"/>
          <a:lstStyle/>
          <a:p>
            <a:pPr algn="ctr"/>
            <a:r>
              <a:rPr lang="en-US" sz="1200" b="1" dirty="0"/>
              <a:t>print</a:t>
            </a:r>
          </a:p>
        </p:txBody>
      </p:sp>
      <p:sp>
        <p:nvSpPr>
          <p:cNvPr id="35" name="Text Box 4"/>
          <p:cNvSpPr txBox="1">
            <a:spLocks noChangeArrowheads="1"/>
          </p:cNvSpPr>
          <p:nvPr/>
        </p:nvSpPr>
        <p:spPr bwMode="auto">
          <a:xfrm>
            <a:off x="2133600" y="4149961"/>
            <a:ext cx="2627364" cy="862412"/>
          </a:xfrm>
          <a:prstGeom prst="rect">
            <a:avLst/>
          </a:prstGeom>
          <a:noFill/>
          <a:ln w="19050">
            <a:solidFill>
              <a:schemeClr val="tx1"/>
            </a:solidFill>
            <a:miter lim="800000"/>
            <a:headEnd/>
            <a:tailEnd/>
          </a:ln>
          <a:effectLst/>
        </p:spPr>
        <p:txBody>
          <a:bodyPr/>
          <a:lstStyle/>
          <a:p>
            <a:pPr algn="l">
              <a:spcBef>
                <a:spcPts val="0"/>
              </a:spcBef>
            </a:pPr>
            <a:endParaRPr lang="en-US" sz="1200" dirty="0">
              <a:latin typeface="Courier New" pitchFamily="49" charset="0"/>
            </a:endParaRPr>
          </a:p>
        </p:txBody>
      </p:sp>
      <p:sp>
        <p:nvSpPr>
          <p:cNvPr id="36" name="Rectangle 14"/>
          <p:cNvSpPr>
            <a:spLocks noChangeArrowheads="1"/>
          </p:cNvSpPr>
          <p:nvPr/>
        </p:nvSpPr>
        <p:spPr bwMode="auto">
          <a:xfrm>
            <a:off x="3041854" y="4302361"/>
            <a:ext cx="990600" cy="304800"/>
          </a:xfrm>
          <a:prstGeom prst="rect">
            <a:avLst/>
          </a:prstGeom>
          <a:solidFill>
            <a:srgbClr val="DDDDDD"/>
          </a:solidFill>
          <a:ln w="9525">
            <a:solidFill>
              <a:schemeClr val="tx1"/>
            </a:solidFill>
            <a:miter lim="800000"/>
            <a:headEnd/>
            <a:tailEnd/>
          </a:ln>
        </p:spPr>
        <p:txBody>
          <a:bodyPr wrap="none" anchor="ctr"/>
          <a:lstStyle/>
          <a:p>
            <a:pPr algn="ctr"/>
            <a:r>
              <a:rPr lang="en-US" sz="1200" b="1" dirty="0"/>
              <a:t>0x1c0</a:t>
            </a:r>
          </a:p>
        </p:txBody>
      </p:sp>
      <p:sp>
        <p:nvSpPr>
          <p:cNvPr id="37" name="Rectangle 14"/>
          <p:cNvSpPr>
            <a:spLocks noChangeArrowheads="1"/>
          </p:cNvSpPr>
          <p:nvPr/>
        </p:nvSpPr>
        <p:spPr bwMode="auto">
          <a:xfrm>
            <a:off x="4177376" y="4340461"/>
            <a:ext cx="457200" cy="228600"/>
          </a:xfrm>
          <a:prstGeom prst="rect">
            <a:avLst/>
          </a:prstGeom>
          <a:noFill/>
          <a:ln w="9525">
            <a:noFill/>
            <a:miter lim="800000"/>
            <a:headEnd/>
            <a:tailEnd/>
          </a:ln>
        </p:spPr>
        <p:txBody>
          <a:bodyPr wrap="none" anchor="ctr"/>
          <a:lstStyle/>
          <a:p>
            <a:pPr algn="ctr"/>
            <a:r>
              <a:rPr lang="en-US" sz="1400" b="1" dirty="0" err="1">
                <a:solidFill>
                  <a:srgbClr val="FF0000"/>
                </a:solidFill>
              </a:rPr>
              <a:t>ptr</a:t>
            </a:r>
            <a:endParaRPr lang="en-US" sz="1400" b="1" dirty="0">
              <a:solidFill>
                <a:srgbClr val="FF0000"/>
              </a:solidFill>
            </a:endParaRPr>
          </a:p>
        </p:txBody>
      </p:sp>
      <p:sp>
        <p:nvSpPr>
          <p:cNvPr id="38" name="Rectangle 14"/>
          <p:cNvSpPr>
            <a:spLocks noChangeArrowheads="1"/>
          </p:cNvSpPr>
          <p:nvPr/>
        </p:nvSpPr>
        <p:spPr bwMode="auto">
          <a:xfrm>
            <a:off x="2279854" y="4302361"/>
            <a:ext cx="762000" cy="228600"/>
          </a:xfrm>
          <a:prstGeom prst="rect">
            <a:avLst/>
          </a:prstGeom>
          <a:noFill/>
          <a:ln w="9525">
            <a:noFill/>
            <a:miter lim="800000"/>
            <a:headEnd/>
            <a:tailEnd/>
          </a:ln>
        </p:spPr>
        <p:txBody>
          <a:bodyPr wrap="none" anchor="ctr"/>
          <a:lstStyle/>
          <a:p>
            <a:pPr algn="ctr"/>
            <a:r>
              <a:rPr lang="en-US" sz="1400" b="1" dirty="0">
                <a:solidFill>
                  <a:srgbClr val="FF0000"/>
                </a:solidFill>
              </a:rPr>
              <a:t>0xbe8</a:t>
            </a:r>
          </a:p>
        </p:txBody>
      </p:sp>
      <p:sp>
        <p:nvSpPr>
          <p:cNvPr id="39" name="Rectangle 14"/>
          <p:cNvSpPr>
            <a:spLocks noChangeArrowheads="1"/>
          </p:cNvSpPr>
          <p:nvPr/>
        </p:nvSpPr>
        <p:spPr bwMode="auto">
          <a:xfrm>
            <a:off x="3041854" y="4614639"/>
            <a:ext cx="990600" cy="304800"/>
          </a:xfrm>
          <a:prstGeom prst="rect">
            <a:avLst/>
          </a:prstGeom>
          <a:solidFill>
            <a:srgbClr val="DDDDDD"/>
          </a:solidFill>
          <a:ln w="9525">
            <a:solidFill>
              <a:schemeClr val="tx1"/>
            </a:solidFill>
            <a:miter lim="800000"/>
            <a:headEnd/>
            <a:tailEnd/>
          </a:ln>
        </p:spPr>
        <p:txBody>
          <a:bodyPr wrap="none" anchor="ctr"/>
          <a:lstStyle/>
          <a:p>
            <a:pPr algn="ctr"/>
            <a:r>
              <a:rPr lang="en-US" sz="1200" b="1" dirty="0"/>
              <a:t>004001844</a:t>
            </a:r>
          </a:p>
        </p:txBody>
      </p:sp>
      <p:sp>
        <p:nvSpPr>
          <p:cNvPr id="40" name="Rectangle 14"/>
          <p:cNvSpPr>
            <a:spLocks noChangeArrowheads="1"/>
          </p:cNvSpPr>
          <p:nvPr/>
        </p:nvSpPr>
        <p:spPr bwMode="auto">
          <a:xfrm>
            <a:off x="4177376" y="4652739"/>
            <a:ext cx="457200" cy="228600"/>
          </a:xfrm>
          <a:prstGeom prst="rect">
            <a:avLst/>
          </a:prstGeom>
          <a:noFill/>
          <a:ln w="9525">
            <a:noFill/>
            <a:miter lim="800000"/>
            <a:headEnd/>
            <a:tailEnd/>
          </a:ln>
        </p:spPr>
        <p:txBody>
          <a:bodyPr wrap="none" anchor="ctr"/>
          <a:lstStyle/>
          <a:p>
            <a:pPr algn="ctr"/>
            <a:r>
              <a:rPr lang="en-US" sz="900" b="1" dirty="0">
                <a:solidFill>
                  <a:srgbClr val="FF0000"/>
                </a:solidFill>
              </a:rPr>
              <a:t>Return </a:t>
            </a:r>
            <a:br>
              <a:rPr lang="en-US" sz="900" b="1" dirty="0">
                <a:solidFill>
                  <a:srgbClr val="FF0000"/>
                </a:solidFill>
              </a:rPr>
            </a:br>
            <a:r>
              <a:rPr lang="en-US" sz="900" b="1" dirty="0">
                <a:solidFill>
                  <a:srgbClr val="FF0000"/>
                </a:solidFill>
              </a:rPr>
              <a:t>link</a:t>
            </a:r>
          </a:p>
        </p:txBody>
      </p:sp>
      <p:sp>
        <p:nvSpPr>
          <p:cNvPr id="41" name="Rectangle 14"/>
          <p:cNvSpPr>
            <a:spLocks noChangeArrowheads="1"/>
          </p:cNvSpPr>
          <p:nvPr/>
        </p:nvSpPr>
        <p:spPr bwMode="auto">
          <a:xfrm>
            <a:off x="2279854" y="4614639"/>
            <a:ext cx="762000" cy="228600"/>
          </a:xfrm>
          <a:prstGeom prst="rect">
            <a:avLst/>
          </a:prstGeom>
          <a:noFill/>
          <a:ln w="9525">
            <a:noFill/>
            <a:miter lim="800000"/>
            <a:headEnd/>
            <a:tailEnd/>
          </a:ln>
        </p:spPr>
        <p:txBody>
          <a:bodyPr wrap="none" anchor="ctr"/>
          <a:lstStyle/>
          <a:p>
            <a:pPr algn="ctr"/>
            <a:r>
              <a:rPr lang="en-US" sz="1400" b="1" dirty="0">
                <a:solidFill>
                  <a:srgbClr val="FF0000"/>
                </a:solidFill>
              </a:rPr>
              <a:t>0xbec</a:t>
            </a:r>
          </a:p>
        </p:txBody>
      </p:sp>
      <p:sp>
        <p:nvSpPr>
          <p:cNvPr id="42" name="Rectangle 14"/>
          <p:cNvSpPr>
            <a:spLocks noChangeArrowheads="1"/>
          </p:cNvSpPr>
          <p:nvPr/>
        </p:nvSpPr>
        <p:spPr bwMode="auto">
          <a:xfrm>
            <a:off x="1708354" y="4386039"/>
            <a:ext cx="571500" cy="304800"/>
          </a:xfrm>
          <a:prstGeom prst="rect">
            <a:avLst/>
          </a:prstGeom>
          <a:solidFill>
            <a:schemeClr val="bg1"/>
          </a:solidFill>
          <a:ln w="19050">
            <a:solidFill>
              <a:srgbClr val="C00000"/>
            </a:solidFill>
            <a:miter lim="800000"/>
            <a:headEnd/>
            <a:tailEnd/>
          </a:ln>
        </p:spPr>
        <p:txBody>
          <a:bodyPr wrap="none" anchor="ctr"/>
          <a:lstStyle/>
          <a:p>
            <a:pPr algn="ctr"/>
            <a:r>
              <a:rPr lang="en-US" sz="1200" b="1" dirty="0"/>
              <a:t>print</a:t>
            </a:r>
          </a:p>
        </p:txBody>
      </p:sp>
      <p:sp>
        <p:nvSpPr>
          <p:cNvPr id="59" name="Text Box 4"/>
          <p:cNvSpPr txBox="1">
            <a:spLocks noChangeArrowheads="1"/>
          </p:cNvSpPr>
          <p:nvPr/>
        </p:nvSpPr>
        <p:spPr bwMode="auto">
          <a:xfrm>
            <a:off x="2133600" y="3294934"/>
            <a:ext cx="2627364" cy="862412"/>
          </a:xfrm>
          <a:prstGeom prst="rect">
            <a:avLst/>
          </a:prstGeom>
          <a:noFill/>
          <a:ln w="19050">
            <a:solidFill>
              <a:schemeClr val="tx1"/>
            </a:solidFill>
            <a:miter lim="800000"/>
            <a:headEnd/>
            <a:tailEnd/>
          </a:ln>
          <a:effectLst/>
        </p:spPr>
        <p:txBody>
          <a:bodyPr/>
          <a:lstStyle/>
          <a:p>
            <a:pPr algn="l">
              <a:spcBef>
                <a:spcPts val="0"/>
              </a:spcBef>
            </a:pPr>
            <a:endParaRPr lang="en-US" sz="1200" dirty="0">
              <a:latin typeface="Courier New" pitchFamily="49" charset="0"/>
            </a:endParaRPr>
          </a:p>
        </p:txBody>
      </p:sp>
      <p:sp>
        <p:nvSpPr>
          <p:cNvPr id="60" name="Rectangle 14"/>
          <p:cNvSpPr>
            <a:spLocks noChangeArrowheads="1"/>
          </p:cNvSpPr>
          <p:nvPr/>
        </p:nvSpPr>
        <p:spPr bwMode="auto">
          <a:xfrm>
            <a:off x="3041854" y="3447334"/>
            <a:ext cx="990600" cy="304800"/>
          </a:xfrm>
          <a:prstGeom prst="rect">
            <a:avLst/>
          </a:prstGeom>
          <a:solidFill>
            <a:srgbClr val="DDDDDD"/>
          </a:solidFill>
          <a:ln w="9525">
            <a:solidFill>
              <a:schemeClr val="tx1"/>
            </a:solidFill>
            <a:miter lim="800000"/>
            <a:headEnd/>
            <a:tailEnd/>
          </a:ln>
        </p:spPr>
        <p:txBody>
          <a:bodyPr wrap="none" anchor="ctr"/>
          <a:lstStyle/>
          <a:p>
            <a:pPr algn="ctr"/>
            <a:r>
              <a:rPr lang="en-US" sz="1200" b="1" dirty="0"/>
              <a:t>0x0</a:t>
            </a:r>
          </a:p>
        </p:txBody>
      </p:sp>
      <p:sp>
        <p:nvSpPr>
          <p:cNvPr id="61" name="Rectangle 14"/>
          <p:cNvSpPr>
            <a:spLocks noChangeArrowheads="1"/>
          </p:cNvSpPr>
          <p:nvPr/>
        </p:nvSpPr>
        <p:spPr bwMode="auto">
          <a:xfrm>
            <a:off x="4177376" y="3485434"/>
            <a:ext cx="457200" cy="228600"/>
          </a:xfrm>
          <a:prstGeom prst="rect">
            <a:avLst/>
          </a:prstGeom>
          <a:noFill/>
          <a:ln w="9525">
            <a:noFill/>
            <a:miter lim="800000"/>
            <a:headEnd/>
            <a:tailEnd/>
          </a:ln>
        </p:spPr>
        <p:txBody>
          <a:bodyPr wrap="none" anchor="ctr"/>
          <a:lstStyle/>
          <a:p>
            <a:pPr algn="ctr"/>
            <a:r>
              <a:rPr lang="en-US" sz="1400" b="1" dirty="0" err="1">
                <a:solidFill>
                  <a:srgbClr val="FF0000"/>
                </a:solidFill>
              </a:rPr>
              <a:t>ptr</a:t>
            </a:r>
            <a:endParaRPr lang="en-US" sz="1400" b="1" dirty="0">
              <a:solidFill>
                <a:srgbClr val="FF0000"/>
              </a:solidFill>
            </a:endParaRPr>
          </a:p>
        </p:txBody>
      </p:sp>
      <p:sp>
        <p:nvSpPr>
          <p:cNvPr id="62" name="Rectangle 14"/>
          <p:cNvSpPr>
            <a:spLocks noChangeArrowheads="1"/>
          </p:cNvSpPr>
          <p:nvPr/>
        </p:nvSpPr>
        <p:spPr bwMode="auto">
          <a:xfrm>
            <a:off x="2279854" y="3447334"/>
            <a:ext cx="762000" cy="228600"/>
          </a:xfrm>
          <a:prstGeom prst="rect">
            <a:avLst/>
          </a:prstGeom>
          <a:noFill/>
          <a:ln w="9525">
            <a:noFill/>
            <a:miter lim="800000"/>
            <a:headEnd/>
            <a:tailEnd/>
          </a:ln>
        </p:spPr>
        <p:txBody>
          <a:bodyPr wrap="none" anchor="ctr"/>
          <a:lstStyle/>
          <a:p>
            <a:pPr algn="ctr"/>
            <a:r>
              <a:rPr lang="en-US" sz="1400" b="1" dirty="0">
                <a:solidFill>
                  <a:srgbClr val="FF0000"/>
                </a:solidFill>
              </a:rPr>
              <a:t>0xbe8</a:t>
            </a:r>
          </a:p>
        </p:txBody>
      </p:sp>
      <p:sp>
        <p:nvSpPr>
          <p:cNvPr id="63" name="Rectangle 14"/>
          <p:cNvSpPr>
            <a:spLocks noChangeArrowheads="1"/>
          </p:cNvSpPr>
          <p:nvPr/>
        </p:nvSpPr>
        <p:spPr bwMode="auto">
          <a:xfrm>
            <a:off x="3041854" y="3759612"/>
            <a:ext cx="990600" cy="304800"/>
          </a:xfrm>
          <a:prstGeom prst="rect">
            <a:avLst/>
          </a:prstGeom>
          <a:solidFill>
            <a:srgbClr val="DDDDDD"/>
          </a:solidFill>
          <a:ln w="9525">
            <a:solidFill>
              <a:schemeClr val="tx1"/>
            </a:solidFill>
            <a:miter lim="800000"/>
            <a:headEnd/>
            <a:tailEnd/>
          </a:ln>
        </p:spPr>
        <p:txBody>
          <a:bodyPr wrap="none" anchor="ctr"/>
          <a:lstStyle/>
          <a:p>
            <a:pPr algn="ctr"/>
            <a:r>
              <a:rPr lang="en-US" sz="1200" b="1" dirty="0"/>
              <a:t>004001844</a:t>
            </a:r>
          </a:p>
        </p:txBody>
      </p:sp>
      <p:sp>
        <p:nvSpPr>
          <p:cNvPr id="64" name="Rectangle 14"/>
          <p:cNvSpPr>
            <a:spLocks noChangeArrowheads="1"/>
          </p:cNvSpPr>
          <p:nvPr/>
        </p:nvSpPr>
        <p:spPr bwMode="auto">
          <a:xfrm>
            <a:off x="4177376" y="3797712"/>
            <a:ext cx="457200" cy="228600"/>
          </a:xfrm>
          <a:prstGeom prst="rect">
            <a:avLst/>
          </a:prstGeom>
          <a:noFill/>
          <a:ln w="9525">
            <a:noFill/>
            <a:miter lim="800000"/>
            <a:headEnd/>
            <a:tailEnd/>
          </a:ln>
        </p:spPr>
        <p:txBody>
          <a:bodyPr wrap="none" anchor="ctr"/>
          <a:lstStyle/>
          <a:p>
            <a:pPr algn="ctr"/>
            <a:r>
              <a:rPr lang="en-US" sz="900" b="1" dirty="0">
                <a:solidFill>
                  <a:srgbClr val="FF0000"/>
                </a:solidFill>
              </a:rPr>
              <a:t>Return </a:t>
            </a:r>
            <a:br>
              <a:rPr lang="en-US" sz="900" b="1" dirty="0">
                <a:solidFill>
                  <a:srgbClr val="FF0000"/>
                </a:solidFill>
              </a:rPr>
            </a:br>
            <a:r>
              <a:rPr lang="en-US" sz="900" b="1" dirty="0">
                <a:solidFill>
                  <a:srgbClr val="FF0000"/>
                </a:solidFill>
              </a:rPr>
              <a:t>link</a:t>
            </a:r>
          </a:p>
        </p:txBody>
      </p:sp>
      <p:sp>
        <p:nvSpPr>
          <p:cNvPr id="65" name="Rectangle 14"/>
          <p:cNvSpPr>
            <a:spLocks noChangeArrowheads="1"/>
          </p:cNvSpPr>
          <p:nvPr/>
        </p:nvSpPr>
        <p:spPr bwMode="auto">
          <a:xfrm>
            <a:off x="2279854" y="3759612"/>
            <a:ext cx="762000" cy="228600"/>
          </a:xfrm>
          <a:prstGeom prst="rect">
            <a:avLst/>
          </a:prstGeom>
          <a:noFill/>
          <a:ln w="9525">
            <a:noFill/>
            <a:miter lim="800000"/>
            <a:headEnd/>
            <a:tailEnd/>
          </a:ln>
        </p:spPr>
        <p:txBody>
          <a:bodyPr wrap="none" anchor="ctr"/>
          <a:lstStyle/>
          <a:p>
            <a:pPr algn="ctr"/>
            <a:r>
              <a:rPr lang="en-US" sz="1400" b="1" dirty="0">
                <a:solidFill>
                  <a:srgbClr val="FF0000"/>
                </a:solidFill>
              </a:rPr>
              <a:t>0xbec</a:t>
            </a:r>
          </a:p>
        </p:txBody>
      </p:sp>
      <p:sp>
        <p:nvSpPr>
          <p:cNvPr id="66" name="Rectangle 14"/>
          <p:cNvSpPr>
            <a:spLocks noChangeArrowheads="1"/>
          </p:cNvSpPr>
          <p:nvPr/>
        </p:nvSpPr>
        <p:spPr bwMode="auto">
          <a:xfrm>
            <a:off x="1708354" y="3531012"/>
            <a:ext cx="571500" cy="304800"/>
          </a:xfrm>
          <a:prstGeom prst="rect">
            <a:avLst/>
          </a:prstGeom>
          <a:solidFill>
            <a:schemeClr val="bg1"/>
          </a:solidFill>
          <a:ln w="19050">
            <a:solidFill>
              <a:srgbClr val="C00000"/>
            </a:solidFill>
            <a:miter lim="800000"/>
            <a:headEnd/>
            <a:tailEnd/>
          </a:ln>
        </p:spPr>
        <p:txBody>
          <a:bodyPr wrap="none" anchor="ctr"/>
          <a:lstStyle/>
          <a:p>
            <a:pPr algn="ctr"/>
            <a:r>
              <a:rPr lang="en-US" sz="1200" b="1" dirty="0"/>
              <a:t>print</a:t>
            </a:r>
          </a:p>
        </p:txBody>
      </p:sp>
      <p:sp>
        <p:nvSpPr>
          <p:cNvPr id="51" name="Rectangle 14">
            <a:extLst>
              <a:ext uri="{FF2B5EF4-FFF2-40B4-BE49-F238E27FC236}">
                <a16:creationId xmlns:a16="http://schemas.microsoft.com/office/drawing/2014/main" id="{3085A818-36CA-455F-A459-1C082D6225C3}"/>
              </a:ext>
            </a:extLst>
          </p:cNvPr>
          <p:cNvSpPr>
            <a:spLocks noChangeArrowheads="1"/>
          </p:cNvSpPr>
          <p:nvPr/>
        </p:nvSpPr>
        <p:spPr bwMode="auto">
          <a:xfrm>
            <a:off x="7273109" y="4334832"/>
            <a:ext cx="1477759" cy="606074"/>
          </a:xfrm>
          <a:prstGeom prst="rect">
            <a:avLst/>
          </a:prstGeom>
          <a:solidFill>
            <a:schemeClr val="bg1"/>
          </a:solidFill>
          <a:ln w="19050">
            <a:solidFill>
              <a:srgbClr val="0070C0"/>
            </a:solidFill>
            <a:miter lim="800000"/>
            <a:headEnd/>
            <a:tailEnd/>
          </a:ln>
        </p:spPr>
        <p:txBody>
          <a:bodyPr wrap="square" anchor="ctr"/>
          <a:lstStyle/>
          <a:p>
            <a:pPr algn="ctr"/>
            <a:r>
              <a:rPr lang="en-US" sz="1400" b="1" dirty="0">
                <a:solidFill>
                  <a:srgbClr val="0070C0"/>
                </a:solidFill>
              </a:rPr>
              <a:t>Is this head or tail recursion?</a:t>
            </a:r>
          </a:p>
        </p:txBody>
      </p:sp>
    </p:spTree>
    <p:extLst>
      <p:ext uri="{BB962C8B-B14F-4D97-AF65-F5344CB8AC3E}">
        <p14:creationId xmlns:p14="http://schemas.microsoft.com/office/powerpoint/2010/main" val="91851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5"/>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6"/>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59"/>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60"/>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61"/>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62"/>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63"/>
                                        </p:tgtEl>
                                        <p:attrNameLst>
                                          <p:attrName>style.visibility</p:attrName>
                                        </p:attrNameLst>
                                      </p:cBhvr>
                                      <p:to>
                                        <p:strVal val="hidden"/>
                                      </p:to>
                                    </p:set>
                                  </p:childTnLst>
                                </p:cTn>
                              </p:par>
                              <p:par>
                                <p:cTn id="105" presetID="1" presetClass="exit" presetSubtype="0" fill="hold" grpId="1" nodeType="withEffect">
                                  <p:stCondLst>
                                    <p:cond delay="0"/>
                                  </p:stCondLst>
                                  <p:childTnLst>
                                    <p:set>
                                      <p:cBhvr>
                                        <p:cTn id="106" dur="1" fill="hold">
                                          <p:stCondLst>
                                            <p:cond delay="0"/>
                                          </p:stCondLst>
                                        </p:cTn>
                                        <p:tgtEl>
                                          <p:spTgt spid="64"/>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65"/>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66"/>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35"/>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36"/>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37"/>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38"/>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39"/>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40"/>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41"/>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42"/>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19"/>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28"/>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29"/>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30"/>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31"/>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32"/>
                                        </p:tgtEl>
                                        <p:attrNameLst>
                                          <p:attrName>style.visibility</p:attrName>
                                        </p:attrNameLst>
                                      </p:cBhvr>
                                      <p:to>
                                        <p:strVal val="hidden"/>
                                      </p:to>
                                    </p:set>
                                  </p:childTnLst>
                                </p:cTn>
                              </p:par>
                              <p:par>
                                <p:cTn id="143" presetID="1" presetClass="exit" presetSubtype="0" fill="hold" grpId="1" nodeType="withEffect">
                                  <p:stCondLst>
                                    <p:cond delay="0"/>
                                  </p:stCondLst>
                                  <p:childTnLst>
                                    <p:set>
                                      <p:cBhvr>
                                        <p:cTn id="144" dur="1" fill="hold">
                                          <p:stCondLst>
                                            <p:cond delay="0"/>
                                          </p:stCondLst>
                                        </p:cTn>
                                        <p:tgtEl>
                                          <p:spTgt spid="33"/>
                                        </p:tgtEl>
                                        <p:attrNameLst>
                                          <p:attrName>style.visibility</p:attrName>
                                        </p:attrNameLst>
                                      </p:cBhvr>
                                      <p:to>
                                        <p:strVal val="hidden"/>
                                      </p:to>
                                    </p:set>
                                  </p:childTnLst>
                                </p:cTn>
                              </p:par>
                              <p:par>
                                <p:cTn id="145" presetID="1" presetClass="exit" presetSubtype="0" fill="hold" grpId="1" nodeType="withEffect">
                                  <p:stCondLst>
                                    <p:cond delay="0"/>
                                  </p:stCondLst>
                                  <p:childTnLst>
                                    <p:set>
                                      <p:cBhvr>
                                        <p:cTn id="146" dur="1" fill="hold">
                                          <p:stCondLst>
                                            <p:cond delay="0"/>
                                          </p:stCondLst>
                                        </p:cTn>
                                        <p:tgtEl>
                                          <p:spTgt spid="34"/>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grpId="1" nodeType="clickEffect">
                                  <p:stCondLst>
                                    <p:cond delay="0"/>
                                  </p:stCondLst>
                                  <p:childTnLst>
                                    <p:set>
                                      <p:cBhvr>
                                        <p:cTn id="150" dur="1" fill="hold">
                                          <p:stCondLst>
                                            <p:cond delay="0"/>
                                          </p:stCondLst>
                                        </p:cTn>
                                        <p:tgtEl>
                                          <p:spTgt spid="20"/>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21"/>
                                        </p:tgtEl>
                                        <p:attrNameLst>
                                          <p:attrName>style.visibility</p:attrName>
                                        </p:attrNameLst>
                                      </p:cBhvr>
                                      <p:to>
                                        <p:strVal val="hidden"/>
                                      </p:to>
                                    </p:set>
                                  </p:childTnLst>
                                </p:cTn>
                              </p:par>
                              <p:par>
                                <p:cTn id="153" presetID="1" presetClass="exit" presetSubtype="0" fill="hold" grpId="1" nodeType="withEffect">
                                  <p:stCondLst>
                                    <p:cond delay="0"/>
                                  </p:stCondLst>
                                  <p:childTnLst>
                                    <p:set>
                                      <p:cBhvr>
                                        <p:cTn id="154" dur="1" fill="hold">
                                          <p:stCondLst>
                                            <p:cond delay="0"/>
                                          </p:stCondLst>
                                        </p:cTn>
                                        <p:tgtEl>
                                          <p:spTgt spid="22"/>
                                        </p:tgtEl>
                                        <p:attrNameLst>
                                          <p:attrName>style.visibility</p:attrName>
                                        </p:attrNameLst>
                                      </p:cBhvr>
                                      <p:to>
                                        <p:strVal val="hidden"/>
                                      </p:to>
                                    </p:set>
                                  </p:childTnLst>
                                </p:cTn>
                              </p:par>
                              <p:par>
                                <p:cTn id="155" presetID="1" presetClass="exit" presetSubtype="0" fill="hold" grpId="1" nodeType="withEffect">
                                  <p:stCondLst>
                                    <p:cond delay="0"/>
                                  </p:stCondLst>
                                  <p:childTnLst>
                                    <p:set>
                                      <p:cBhvr>
                                        <p:cTn id="156" dur="1" fill="hold">
                                          <p:stCondLst>
                                            <p:cond delay="0"/>
                                          </p:stCondLst>
                                        </p:cTn>
                                        <p:tgtEl>
                                          <p:spTgt spid="23"/>
                                        </p:tgtEl>
                                        <p:attrNameLst>
                                          <p:attrName>style.visibility</p:attrName>
                                        </p:attrNameLst>
                                      </p:cBhvr>
                                      <p:to>
                                        <p:strVal val="hidden"/>
                                      </p:to>
                                    </p:set>
                                  </p:childTnLst>
                                </p:cTn>
                              </p:par>
                              <p:par>
                                <p:cTn id="157" presetID="1" presetClass="exit" presetSubtype="0" fill="hold" grpId="1" nodeType="withEffect">
                                  <p:stCondLst>
                                    <p:cond delay="0"/>
                                  </p:stCondLst>
                                  <p:childTnLst>
                                    <p:set>
                                      <p:cBhvr>
                                        <p:cTn id="158" dur="1" fill="hold">
                                          <p:stCondLst>
                                            <p:cond delay="0"/>
                                          </p:stCondLst>
                                        </p:cTn>
                                        <p:tgtEl>
                                          <p:spTgt spid="24"/>
                                        </p:tgtEl>
                                        <p:attrNameLst>
                                          <p:attrName>style.visibility</p:attrName>
                                        </p:attrNameLst>
                                      </p:cBhvr>
                                      <p:to>
                                        <p:strVal val="hidden"/>
                                      </p:to>
                                    </p:set>
                                  </p:childTnLst>
                                </p:cTn>
                              </p:par>
                              <p:par>
                                <p:cTn id="159" presetID="1" presetClass="exit" presetSubtype="0" fill="hold" grpId="1" nodeType="withEffect">
                                  <p:stCondLst>
                                    <p:cond delay="0"/>
                                  </p:stCondLst>
                                  <p:childTnLst>
                                    <p:set>
                                      <p:cBhvr>
                                        <p:cTn id="160" dur="1" fill="hold">
                                          <p:stCondLst>
                                            <p:cond delay="0"/>
                                          </p:stCondLst>
                                        </p:cTn>
                                        <p:tgtEl>
                                          <p:spTgt spid="25"/>
                                        </p:tgtEl>
                                        <p:attrNameLst>
                                          <p:attrName>style.visibility</p:attrName>
                                        </p:attrNameLst>
                                      </p:cBhvr>
                                      <p:to>
                                        <p:strVal val="hidden"/>
                                      </p:to>
                                    </p:set>
                                  </p:childTnLst>
                                </p:cTn>
                              </p:par>
                              <p:par>
                                <p:cTn id="161" presetID="1" presetClass="exit" presetSubtype="0" fill="hold" grpId="1" nodeType="withEffect">
                                  <p:stCondLst>
                                    <p:cond delay="0"/>
                                  </p:stCondLst>
                                  <p:childTnLst>
                                    <p:set>
                                      <p:cBhvr>
                                        <p:cTn id="162" dur="1" fill="hold">
                                          <p:stCondLst>
                                            <p:cond delay="0"/>
                                          </p:stCondLst>
                                        </p:cTn>
                                        <p:tgtEl>
                                          <p:spTgt spid="26"/>
                                        </p:tgtEl>
                                        <p:attrNameLst>
                                          <p:attrName>style.visibility</p:attrName>
                                        </p:attrNameLst>
                                      </p:cBhvr>
                                      <p:to>
                                        <p:strVal val="hidden"/>
                                      </p:to>
                                    </p:set>
                                  </p:childTnLst>
                                </p:cTn>
                              </p:par>
                              <p:par>
                                <p:cTn id="163" presetID="1" presetClass="exit" presetSubtype="0" fill="hold" grpId="1" nodeType="withEffect">
                                  <p:stCondLst>
                                    <p:cond delay="0"/>
                                  </p:stCondLst>
                                  <p:childTnLst>
                                    <p:set>
                                      <p:cBhvr>
                                        <p:cTn id="164" dur="1" fill="hold">
                                          <p:stCondLst>
                                            <p:cond delay="0"/>
                                          </p:stCondLst>
                                        </p:cTn>
                                        <p:tgtEl>
                                          <p:spTgt spid="27"/>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9" grpId="0" animBg="1"/>
      <p:bldP spid="19" grpId="1" animBg="1"/>
      <p:bldP spid="20" grpId="0" animBg="1"/>
      <p:bldP spid="20" grpId="1" animBg="1"/>
      <p:bldP spid="21" grpId="0" animBg="1"/>
      <p:bldP spid="21" grpId="1" animBg="1"/>
      <p:bldP spid="22" grpId="0" animBg="1"/>
      <p:bldP spid="22" grpId="1" animBg="1"/>
      <p:bldP spid="23" grpId="0"/>
      <p:bldP spid="23" grpId="1"/>
      <p:bldP spid="24" grpId="0"/>
      <p:bldP spid="24" grpId="1"/>
      <p:bldP spid="25" grpId="0" animBg="1"/>
      <p:bldP spid="25" grpId="1" animBg="1"/>
      <p:bldP spid="26" grpId="0"/>
      <p:bldP spid="26" grpId="1"/>
      <p:bldP spid="27" grpId="0"/>
      <p:bldP spid="27" grpId="1"/>
      <p:bldP spid="28" grpId="0" animBg="1"/>
      <p:bldP spid="28" grpId="1" animBg="1"/>
      <p:bldP spid="29" grpId="0"/>
      <p:bldP spid="29" grpId="1"/>
      <p:bldP spid="30" grpId="0"/>
      <p:bldP spid="30" grpId="1"/>
      <p:bldP spid="31" grpId="0" animBg="1"/>
      <p:bldP spid="31" grpId="1" animBg="1"/>
      <p:bldP spid="32" grpId="0"/>
      <p:bldP spid="32" grpId="1"/>
      <p:bldP spid="33" grpId="0"/>
      <p:bldP spid="33" grpId="1"/>
      <p:bldP spid="34" grpId="0" animBg="1"/>
      <p:bldP spid="34" grpId="1" animBg="1"/>
      <p:bldP spid="35" grpId="0" animBg="1"/>
      <p:bldP spid="35" grpId="1" animBg="1"/>
      <p:bldP spid="36" grpId="0" animBg="1"/>
      <p:bldP spid="36" grpId="1" animBg="1"/>
      <p:bldP spid="37" grpId="0"/>
      <p:bldP spid="37" grpId="1"/>
      <p:bldP spid="38" grpId="0"/>
      <p:bldP spid="38" grpId="1"/>
      <p:bldP spid="39" grpId="0" animBg="1"/>
      <p:bldP spid="39" grpId="1" animBg="1"/>
      <p:bldP spid="40" grpId="0"/>
      <p:bldP spid="40" grpId="1"/>
      <p:bldP spid="41" grpId="0"/>
      <p:bldP spid="41" grpId="1"/>
      <p:bldP spid="42" grpId="0" animBg="1"/>
      <p:bldP spid="42" grpId="1" animBg="1"/>
      <p:bldP spid="59" grpId="0" animBg="1"/>
      <p:bldP spid="59" grpId="1" animBg="1"/>
      <p:bldP spid="60" grpId="0" animBg="1"/>
      <p:bldP spid="60" grpId="1" animBg="1"/>
      <p:bldP spid="61" grpId="0"/>
      <p:bldP spid="61" grpId="1"/>
      <p:bldP spid="62" grpId="0"/>
      <p:bldP spid="62" grpId="1"/>
      <p:bldP spid="63" grpId="0" animBg="1"/>
      <p:bldP spid="63" grpId="1" animBg="1"/>
      <p:bldP spid="64" grpId="0"/>
      <p:bldP spid="64" grpId="1"/>
      <p:bldP spid="65" grpId="0"/>
      <p:bldP spid="65" grpId="1"/>
      <p:bldP spid="66" grpId="0" animBg="1"/>
      <p:bldP spid="66"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Recursive Operations on Linked List</a:t>
            </a:r>
            <a:endParaRPr lang="en-US" dirty="0"/>
          </a:p>
        </p:txBody>
      </p:sp>
      <p:sp>
        <p:nvSpPr>
          <p:cNvPr id="3" name="Content Placeholder 2"/>
          <p:cNvSpPr>
            <a:spLocks noGrp="1"/>
          </p:cNvSpPr>
          <p:nvPr>
            <p:ph idx="1"/>
          </p:nvPr>
        </p:nvSpPr>
        <p:spPr>
          <a:xfrm>
            <a:off x="457200" y="1600200"/>
            <a:ext cx="8086725" cy="871761"/>
          </a:xfrm>
        </p:spPr>
        <p:txBody>
          <a:bodyPr/>
          <a:lstStyle/>
          <a:p>
            <a:r>
              <a:rPr lang="en-US"/>
              <a:t>How could you print values in reverse order?</a:t>
            </a:r>
            <a:endParaRPr lang="en-US" dirty="0"/>
          </a:p>
        </p:txBody>
      </p:sp>
      <p:sp>
        <p:nvSpPr>
          <p:cNvPr id="4" name="Text Box 4"/>
          <p:cNvSpPr txBox="1">
            <a:spLocks noChangeArrowheads="1"/>
          </p:cNvSpPr>
          <p:nvPr/>
        </p:nvSpPr>
        <p:spPr bwMode="auto">
          <a:xfrm>
            <a:off x="5233987" y="3276600"/>
            <a:ext cx="3681413" cy="2514600"/>
          </a:xfrm>
          <a:prstGeom prst="rect">
            <a:avLst/>
          </a:prstGeom>
          <a:solidFill>
            <a:srgbClr val="FFFFCC"/>
          </a:solidFill>
          <a:ln w="9525">
            <a:solidFill>
              <a:schemeClr val="tx1"/>
            </a:solidFill>
            <a:miter lim="800000"/>
            <a:headEnd/>
            <a:tailEnd/>
          </a:ln>
          <a:effectLst/>
        </p:spPr>
        <p:txBody>
          <a:bodyPr/>
          <a:lstStyle/>
          <a:p>
            <a:pPr algn="l">
              <a:spcBef>
                <a:spcPts val="0"/>
              </a:spcBef>
            </a:pPr>
            <a:r>
              <a:rPr lang="en-US" sz="1200" b="1" dirty="0">
                <a:solidFill>
                  <a:srgbClr val="FF00FF"/>
                </a:solidFill>
                <a:latin typeface="Consolas" panose="020B0609020204030204" pitchFamily="49" charset="0"/>
              </a:rPr>
              <a:t>void print(Item* </a:t>
            </a:r>
            <a:r>
              <a:rPr lang="en-US" sz="1200" b="1" dirty="0" err="1">
                <a:solidFill>
                  <a:srgbClr val="FF00FF"/>
                </a:solidFill>
                <a:latin typeface="Consolas" panose="020B0609020204030204" pitchFamily="49" charset="0"/>
              </a:rPr>
              <a:t>ptr</a:t>
            </a:r>
            <a:r>
              <a:rPr lang="en-US" sz="1200" b="1" dirty="0">
                <a:solidFill>
                  <a:srgbClr val="FF00FF"/>
                </a:solidFill>
                <a:latin typeface="Consolas" panose="020B0609020204030204" pitchFamily="49" charset="0"/>
              </a:rPr>
              <a:t>)</a:t>
            </a:r>
          </a:p>
          <a:p>
            <a:pPr algn="l">
              <a:spcBef>
                <a:spcPts val="0"/>
              </a:spcBef>
            </a:pPr>
            <a:r>
              <a:rPr lang="en-US" sz="1200" dirty="0">
                <a:solidFill>
                  <a:schemeClr val="tx1"/>
                </a:solidFill>
                <a:latin typeface="Consolas" panose="020B0609020204030204" pitchFamily="49" charset="0"/>
              </a:rPr>
              <a:t>{</a:t>
            </a:r>
          </a:p>
          <a:p>
            <a:pPr algn="l">
              <a:spcBef>
                <a:spcPts val="0"/>
              </a:spcBef>
            </a:pPr>
            <a:r>
              <a:rPr lang="en-US" sz="1200" b="1" dirty="0">
                <a:solidFill>
                  <a:schemeClr val="tx1"/>
                </a:solidFill>
                <a:latin typeface="Consolas" panose="020B0609020204030204" pitchFamily="49" charset="0"/>
              </a:rPr>
              <a:t>  if(</a:t>
            </a:r>
            <a:r>
              <a:rPr lang="en-US" sz="1200" b="1" dirty="0" err="1">
                <a:solidFill>
                  <a:schemeClr val="tx1"/>
                </a:solidFill>
                <a:latin typeface="Consolas" panose="020B0609020204030204" pitchFamily="49" charset="0"/>
              </a:rPr>
              <a:t>ptr</a:t>
            </a:r>
            <a:r>
              <a:rPr lang="en-US" sz="1200" b="1" dirty="0">
                <a:solidFill>
                  <a:schemeClr val="tx1"/>
                </a:solidFill>
                <a:latin typeface="Consolas" panose="020B0609020204030204" pitchFamily="49" charset="0"/>
              </a:rPr>
              <a:t> == NULL) return;</a:t>
            </a:r>
          </a:p>
          <a:p>
            <a:pPr algn="l">
              <a:spcBef>
                <a:spcPts val="0"/>
              </a:spcBef>
            </a:pPr>
            <a:r>
              <a:rPr lang="en-US" sz="1200" b="1" dirty="0">
                <a:solidFill>
                  <a:schemeClr val="tx1"/>
                </a:solidFill>
                <a:latin typeface="Consolas" panose="020B0609020204030204" pitchFamily="49" charset="0"/>
              </a:rPr>
              <a:t>  else {</a:t>
            </a:r>
          </a:p>
          <a:p>
            <a:pPr algn="l">
              <a:spcBef>
                <a:spcPts val="0"/>
              </a:spcBef>
            </a:pPr>
            <a:r>
              <a:rPr lang="en-US" sz="1200" b="1" dirty="0">
                <a:solidFill>
                  <a:schemeClr val="tx1"/>
                </a:solidFill>
                <a:latin typeface="Consolas" panose="020B0609020204030204" pitchFamily="49" charset="0"/>
              </a:rPr>
              <a:t>    </a:t>
            </a:r>
            <a:r>
              <a:rPr lang="en-US" sz="1200" b="1" dirty="0">
                <a:solidFill>
                  <a:srgbClr val="FF00FF"/>
                </a:solidFill>
                <a:latin typeface="Consolas" panose="020B0609020204030204" pitchFamily="49" charset="0"/>
              </a:rPr>
              <a:t>print(</a:t>
            </a:r>
            <a:r>
              <a:rPr lang="en-US" sz="1200" b="1" dirty="0" err="1">
                <a:solidFill>
                  <a:srgbClr val="FF00FF"/>
                </a:solidFill>
                <a:latin typeface="Consolas" panose="020B0609020204030204" pitchFamily="49" charset="0"/>
              </a:rPr>
              <a:t>ptr</a:t>
            </a:r>
            <a:r>
              <a:rPr lang="en-US" sz="1200" b="1" dirty="0">
                <a:solidFill>
                  <a:srgbClr val="FF00FF"/>
                </a:solidFill>
                <a:latin typeface="Consolas" panose="020B0609020204030204" pitchFamily="49" charset="0"/>
              </a:rPr>
              <a:t>-&gt;next);</a:t>
            </a:r>
          </a:p>
          <a:p>
            <a:pPr algn="l">
              <a:spcBef>
                <a:spcPts val="0"/>
              </a:spcBef>
            </a:pPr>
            <a:r>
              <a:rPr lang="en-US" sz="1200" b="1" dirty="0">
                <a:solidFill>
                  <a:schemeClr val="tx1"/>
                </a:solidFill>
                <a:latin typeface="Consolas" panose="020B0609020204030204" pitchFamily="49" charset="0"/>
              </a:rPr>
              <a:t>    </a:t>
            </a:r>
            <a:r>
              <a:rPr lang="en-US" sz="1200" b="1" dirty="0" err="1">
                <a:solidFill>
                  <a:schemeClr val="tx1"/>
                </a:solidFill>
                <a:latin typeface="Consolas" panose="020B0609020204030204" pitchFamily="49" charset="0"/>
              </a:rPr>
              <a:t>cout</a:t>
            </a:r>
            <a:r>
              <a:rPr lang="en-US" sz="1200" b="1" dirty="0">
                <a:solidFill>
                  <a:schemeClr val="tx1"/>
                </a:solidFill>
                <a:latin typeface="Consolas" panose="020B0609020204030204" pitchFamily="49" charset="0"/>
              </a:rPr>
              <a:t> &lt;&lt; </a:t>
            </a:r>
            <a:r>
              <a:rPr lang="en-US" sz="1200" b="1" dirty="0" err="1">
                <a:solidFill>
                  <a:schemeClr val="tx1"/>
                </a:solidFill>
                <a:latin typeface="Consolas" panose="020B0609020204030204" pitchFamily="49" charset="0"/>
              </a:rPr>
              <a:t>ptr</a:t>
            </a:r>
            <a:r>
              <a:rPr lang="en-US" sz="1200" b="1" dirty="0">
                <a:solidFill>
                  <a:schemeClr val="tx1"/>
                </a:solidFill>
                <a:latin typeface="Consolas" panose="020B0609020204030204" pitchFamily="49" charset="0"/>
              </a:rPr>
              <a:t>-&gt;</a:t>
            </a:r>
            <a:r>
              <a:rPr lang="en-US" sz="1200" b="1" dirty="0" err="1">
                <a:solidFill>
                  <a:schemeClr val="tx1"/>
                </a:solidFill>
                <a:latin typeface="Consolas" panose="020B0609020204030204" pitchFamily="49" charset="0"/>
              </a:rPr>
              <a:t>val</a:t>
            </a:r>
            <a:r>
              <a:rPr lang="en-US" sz="1200" b="1" dirty="0">
                <a:solidFill>
                  <a:schemeClr val="tx1"/>
                </a:solidFill>
                <a:latin typeface="Consolas" panose="020B0609020204030204" pitchFamily="49" charset="0"/>
              </a:rPr>
              <a:t> &lt;&lt; </a:t>
            </a:r>
            <a:r>
              <a:rPr lang="en-US" sz="1200" b="1" dirty="0" err="1">
                <a:solidFill>
                  <a:schemeClr val="tx1"/>
                </a:solidFill>
                <a:latin typeface="Consolas" panose="020B0609020204030204" pitchFamily="49" charset="0"/>
              </a:rPr>
              <a:t>endl</a:t>
            </a:r>
            <a:r>
              <a:rPr lang="en-US" sz="1200" b="1" dirty="0">
                <a:solidFill>
                  <a:schemeClr val="tx1"/>
                </a:solidFill>
                <a:latin typeface="Consolas" panose="020B0609020204030204" pitchFamily="49" charset="0"/>
              </a:rPr>
              <a:t>;</a:t>
            </a:r>
          </a:p>
          <a:p>
            <a:pPr algn="l">
              <a:spcBef>
                <a:spcPts val="0"/>
              </a:spcBef>
            </a:pPr>
            <a:r>
              <a:rPr lang="en-US" sz="1200" b="1" dirty="0">
                <a:solidFill>
                  <a:schemeClr val="tx1"/>
                </a:solidFill>
                <a:latin typeface="Consolas" panose="020B0609020204030204" pitchFamily="49" charset="0"/>
              </a:rPr>
              <a:t>  }</a:t>
            </a:r>
          </a:p>
          <a:p>
            <a:pPr algn="l">
              <a:spcBef>
                <a:spcPts val="0"/>
              </a:spcBef>
            </a:pPr>
            <a:r>
              <a:rPr lang="en-US" sz="1200" dirty="0">
                <a:solidFill>
                  <a:schemeClr val="tx1"/>
                </a:solidFill>
                <a:latin typeface="Consolas" panose="020B0609020204030204" pitchFamily="49" charset="0"/>
              </a:rPr>
              <a:t>}</a:t>
            </a:r>
          </a:p>
          <a:p>
            <a:pPr algn="l">
              <a:spcBef>
                <a:spcPts val="0"/>
              </a:spcBef>
            </a:pPr>
            <a:r>
              <a:rPr lang="en-US" sz="1200" dirty="0" err="1">
                <a:solidFill>
                  <a:schemeClr val="tx1"/>
                </a:solidFill>
                <a:latin typeface="Consolas" panose="020B0609020204030204" pitchFamily="49" charset="0"/>
              </a:rPr>
              <a:t>int</a:t>
            </a:r>
            <a:r>
              <a:rPr lang="en-US" sz="1200" dirty="0">
                <a:solidFill>
                  <a:schemeClr val="tx1"/>
                </a:solidFill>
                <a:latin typeface="Consolas" panose="020B0609020204030204" pitchFamily="49" charset="0"/>
              </a:rPr>
              <a:t> main()</a:t>
            </a:r>
          </a:p>
          <a:p>
            <a:pPr algn="l">
              <a:spcBef>
                <a:spcPts val="0"/>
              </a:spcBef>
            </a:pPr>
            <a:r>
              <a:rPr lang="en-US" sz="1200" dirty="0">
                <a:solidFill>
                  <a:schemeClr val="tx1"/>
                </a:solidFill>
                <a:latin typeface="Consolas" panose="020B0609020204030204" pitchFamily="49" charset="0"/>
              </a:rPr>
              <a:t>{ Item* head;</a:t>
            </a:r>
          </a:p>
          <a:p>
            <a:pPr algn="l">
              <a:spcBef>
                <a:spcPts val="0"/>
              </a:spcBef>
            </a:pPr>
            <a:r>
              <a:rPr lang="en-US" sz="1200" dirty="0">
                <a:solidFill>
                  <a:schemeClr val="tx1"/>
                </a:solidFill>
                <a:latin typeface="Consolas" panose="020B0609020204030204" pitchFamily="49" charset="0"/>
              </a:rPr>
              <a:t>  ...</a:t>
            </a:r>
          </a:p>
          <a:p>
            <a:pPr algn="l">
              <a:spcBef>
                <a:spcPts val="0"/>
              </a:spcBef>
            </a:pPr>
            <a:r>
              <a:rPr lang="en-US" sz="1200" dirty="0">
                <a:solidFill>
                  <a:schemeClr val="tx1"/>
                </a:solidFill>
                <a:latin typeface="Consolas" panose="020B0609020204030204" pitchFamily="49" charset="0"/>
              </a:rPr>
              <a:t>  </a:t>
            </a:r>
            <a:r>
              <a:rPr lang="en-US" sz="1200" dirty="0">
                <a:solidFill>
                  <a:srgbClr val="FF00FF"/>
                </a:solidFill>
                <a:latin typeface="Consolas" panose="020B0609020204030204" pitchFamily="49" charset="0"/>
              </a:rPr>
              <a:t>print(head);</a:t>
            </a:r>
          </a:p>
          <a:p>
            <a:pPr algn="l">
              <a:spcBef>
                <a:spcPts val="0"/>
              </a:spcBef>
            </a:pPr>
            <a:r>
              <a:rPr lang="en-US" sz="1200" dirty="0">
                <a:solidFill>
                  <a:schemeClr val="tx1"/>
                </a:solidFill>
                <a:latin typeface="Consolas" panose="020B0609020204030204" pitchFamily="49" charset="0"/>
              </a:rPr>
              <a:t>}</a:t>
            </a:r>
          </a:p>
          <a:p>
            <a:pPr algn="l">
              <a:spcBef>
                <a:spcPts val="0"/>
              </a:spcBef>
            </a:pPr>
            <a:br>
              <a:rPr lang="en-US" sz="1200" dirty="0">
                <a:solidFill>
                  <a:schemeClr val="tx1"/>
                </a:solidFill>
                <a:latin typeface="Consolas" panose="020B0609020204030204" pitchFamily="49" charset="0"/>
              </a:rPr>
            </a:br>
            <a:endParaRPr lang="en-US" sz="1200" dirty="0">
              <a:solidFill>
                <a:schemeClr val="tx1"/>
              </a:solidFill>
              <a:latin typeface="Consolas" panose="020B0609020204030204" pitchFamily="49" charset="0"/>
            </a:endParaRPr>
          </a:p>
        </p:txBody>
      </p:sp>
      <p:sp>
        <p:nvSpPr>
          <p:cNvPr id="5" name="Rectangle 4"/>
          <p:cNvSpPr/>
          <p:nvPr/>
        </p:nvSpPr>
        <p:spPr bwMode="auto">
          <a:xfrm>
            <a:off x="6562725" y="6486525"/>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6" name="Rectangle 5"/>
          <p:cNvSpPr/>
          <p:nvPr/>
        </p:nvSpPr>
        <p:spPr bwMode="auto">
          <a:xfrm>
            <a:off x="6943725" y="6486525"/>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7" name="Rectangle 6"/>
          <p:cNvSpPr/>
          <p:nvPr/>
        </p:nvSpPr>
        <p:spPr bwMode="auto">
          <a:xfrm>
            <a:off x="6562725" y="6181725"/>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8" name="Rectangle 7"/>
          <p:cNvSpPr/>
          <p:nvPr/>
        </p:nvSpPr>
        <p:spPr bwMode="auto">
          <a:xfrm>
            <a:off x="6943725" y="6181725"/>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0x1c0</a:t>
            </a:r>
          </a:p>
        </p:txBody>
      </p:sp>
      <p:sp>
        <p:nvSpPr>
          <p:cNvPr id="9" name="Rectangle 8"/>
          <p:cNvSpPr/>
          <p:nvPr/>
        </p:nvSpPr>
        <p:spPr bwMode="auto">
          <a:xfrm>
            <a:off x="7705725" y="6486525"/>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10" name="Rectangle 9"/>
          <p:cNvSpPr/>
          <p:nvPr/>
        </p:nvSpPr>
        <p:spPr bwMode="auto">
          <a:xfrm>
            <a:off x="8086725" y="6486525"/>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11" name="Rectangle 10"/>
          <p:cNvSpPr/>
          <p:nvPr/>
        </p:nvSpPr>
        <p:spPr bwMode="auto">
          <a:xfrm>
            <a:off x="7705725" y="6181725"/>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800" dirty="0">
                <a:solidFill>
                  <a:schemeClr val="tx1"/>
                </a:solidFill>
              </a:rPr>
              <a:t>9</a:t>
            </a:r>
          </a:p>
        </p:txBody>
      </p:sp>
      <p:sp>
        <p:nvSpPr>
          <p:cNvPr id="12" name="Rectangle 11"/>
          <p:cNvSpPr/>
          <p:nvPr/>
        </p:nvSpPr>
        <p:spPr bwMode="auto">
          <a:xfrm>
            <a:off x="8086725" y="6181725"/>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0x0</a:t>
            </a:r>
            <a:br>
              <a:rPr kumimoji="0" lang="en-US" sz="1050" b="0" i="0" u="none" strike="noStrike" cap="none" normalizeH="0" baseline="0" dirty="0">
                <a:ln>
                  <a:noFill/>
                </a:ln>
                <a:solidFill>
                  <a:schemeClr val="tx1"/>
                </a:solidFill>
                <a:effectLst/>
                <a:latin typeface="Arial" charset="0"/>
              </a:rPr>
            </a:br>
            <a:r>
              <a:rPr kumimoji="0" lang="en-US" sz="1050" b="0" i="0" u="none" strike="noStrike" cap="none" normalizeH="0" baseline="0" dirty="0">
                <a:ln>
                  <a:noFill/>
                </a:ln>
                <a:solidFill>
                  <a:schemeClr val="tx1"/>
                </a:solidFill>
                <a:effectLst/>
                <a:latin typeface="Arial" charset="0"/>
              </a:rPr>
              <a:t>NULL</a:t>
            </a:r>
          </a:p>
        </p:txBody>
      </p:sp>
      <p:sp>
        <p:nvSpPr>
          <p:cNvPr id="13" name="Rectangle 12"/>
          <p:cNvSpPr/>
          <p:nvPr/>
        </p:nvSpPr>
        <p:spPr bwMode="auto">
          <a:xfrm>
            <a:off x="5781675" y="5867400"/>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0x148</a:t>
            </a:r>
          </a:p>
        </p:txBody>
      </p:sp>
      <p:sp>
        <p:nvSpPr>
          <p:cNvPr id="14" name="Rectangle 13"/>
          <p:cNvSpPr/>
          <p:nvPr/>
        </p:nvSpPr>
        <p:spPr bwMode="auto">
          <a:xfrm>
            <a:off x="5324475" y="5886450"/>
            <a:ext cx="4572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head</a:t>
            </a:r>
          </a:p>
        </p:txBody>
      </p:sp>
      <p:sp>
        <p:nvSpPr>
          <p:cNvPr id="15" name="Rectangle 14"/>
          <p:cNvSpPr/>
          <p:nvPr/>
        </p:nvSpPr>
        <p:spPr bwMode="auto">
          <a:xfrm>
            <a:off x="6562725" y="5876925"/>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0x148</a:t>
            </a:r>
          </a:p>
        </p:txBody>
      </p:sp>
      <p:sp>
        <p:nvSpPr>
          <p:cNvPr id="16" name="Rectangle 15"/>
          <p:cNvSpPr/>
          <p:nvPr/>
        </p:nvSpPr>
        <p:spPr bwMode="auto">
          <a:xfrm>
            <a:off x="7705725" y="5876925"/>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0x1c0</a:t>
            </a:r>
          </a:p>
        </p:txBody>
      </p:sp>
      <p:cxnSp>
        <p:nvCxnSpPr>
          <p:cNvPr id="17" name="Shape 23"/>
          <p:cNvCxnSpPr>
            <a:stCxn id="13" idx="2"/>
            <a:endCxn id="7" idx="1"/>
          </p:cNvCxnSpPr>
          <p:nvPr/>
        </p:nvCxnSpPr>
        <p:spPr bwMode="auto">
          <a:xfrm rot="16200000" flipH="1">
            <a:off x="6205538" y="5976937"/>
            <a:ext cx="161925" cy="552450"/>
          </a:xfrm>
          <a:prstGeom prst="bentConnector2">
            <a:avLst/>
          </a:prstGeom>
          <a:solidFill>
            <a:schemeClr val="accent1"/>
          </a:solidFill>
          <a:ln w="9525" cap="flat" cmpd="sng" algn="ctr">
            <a:solidFill>
              <a:schemeClr val="tx1"/>
            </a:solidFill>
            <a:prstDash val="solid"/>
            <a:miter lim="800000"/>
            <a:headEnd type="none" w="med" len="med"/>
            <a:tailEnd type="arrow"/>
          </a:ln>
          <a:effectLst/>
        </p:spPr>
      </p:cxnSp>
      <p:cxnSp>
        <p:nvCxnSpPr>
          <p:cNvPr id="18" name="Elbow Connector 17"/>
          <p:cNvCxnSpPr>
            <a:stCxn id="8" idx="3"/>
            <a:endCxn id="11" idx="1"/>
          </p:cNvCxnSpPr>
          <p:nvPr/>
        </p:nvCxnSpPr>
        <p:spPr bwMode="auto">
          <a:xfrm>
            <a:off x="7400925" y="6334125"/>
            <a:ext cx="304800" cy="1588"/>
          </a:xfrm>
          <a:prstGeom prst="bentConnector3">
            <a:avLst>
              <a:gd name="adj1" fmla="val 50000"/>
            </a:avLst>
          </a:prstGeom>
          <a:solidFill>
            <a:schemeClr val="accent1"/>
          </a:solidFill>
          <a:ln w="9525" cap="flat" cmpd="sng" algn="ctr">
            <a:solidFill>
              <a:schemeClr val="tx1"/>
            </a:solidFill>
            <a:prstDash val="solid"/>
            <a:miter lim="800000"/>
            <a:headEnd type="none" w="med" len="med"/>
            <a:tailEnd type="arrow"/>
          </a:ln>
          <a:effectLst/>
        </p:spPr>
      </p:cxnSp>
    </p:spTree>
    <p:extLst>
      <p:ext uri="{BB962C8B-B14F-4D97-AF65-F5344CB8AC3E}">
        <p14:creationId xmlns:p14="http://schemas.microsoft.com/office/powerpoint/2010/main" val="2117826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Summing the Values</a:t>
            </a:r>
          </a:p>
        </p:txBody>
      </p:sp>
      <p:sp>
        <p:nvSpPr>
          <p:cNvPr id="3" name="Content Placeholder 2"/>
          <p:cNvSpPr>
            <a:spLocks noGrp="1"/>
          </p:cNvSpPr>
          <p:nvPr>
            <p:ph idx="1"/>
          </p:nvPr>
        </p:nvSpPr>
        <p:spPr>
          <a:xfrm>
            <a:off x="304800" y="1066800"/>
            <a:ext cx="8534400" cy="1295400"/>
          </a:xfrm>
        </p:spPr>
        <p:txBody>
          <a:bodyPr/>
          <a:lstStyle/>
          <a:p>
            <a:r>
              <a:rPr lang="en-US" dirty="0"/>
              <a:t>Write a recursive routine to sum the values of a linked list</a:t>
            </a:r>
          </a:p>
          <a:p>
            <a:pPr lvl="1"/>
            <a:r>
              <a:rPr lang="en-US" dirty="0"/>
              <a:t>Head Recursion (</a:t>
            </a:r>
            <a:r>
              <a:rPr lang="en-US" dirty="0" err="1"/>
              <a:t>recurse</a:t>
            </a:r>
            <a:r>
              <a:rPr lang="en-US" dirty="0"/>
              <a:t> first, do work on the way back up)</a:t>
            </a:r>
          </a:p>
          <a:p>
            <a:pPr lvl="1"/>
            <a:r>
              <a:rPr lang="en-US" dirty="0"/>
              <a:t>Tail Recursion (do work on the way down, then </a:t>
            </a:r>
            <a:r>
              <a:rPr lang="en-US" dirty="0" err="1"/>
              <a:t>recurse</a:t>
            </a:r>
            <a:r>
              <a:rPr lang="en-US" dirty="0"/>
              <a:t>)</a:t>
            </a:r>
          </a:p>
        </p:txBody>
      </p:sp>
      <p:sp>
        <p:nvSpPr>
          <p:cNvPr id="4" name="Rectangle 3"/>
          <p:cNvSpPr/>
          <p:nvPr/>
        </p:nvSpPr>
        <p:spPr bwMode="auto">
          <a:xfrm>
            <a:off x="1858764" y="5867400"/>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5" name="Rectangle 4"/>
          <p:cNvSpPr/>
          <p:nvPr/>
        </p:nvSpPr>
        <p:spPr bwMode="auto">
          <a:xfrm>
            <a:off x="2239764" y="5867400"/>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6" name="Rectangle 5"/>
          <p:cNvSpPr/>
          <p:nvPr/>
        </p:nvSpPr>
        <p:spPr bwMode="auto">
          <a:xfrm>
            <a:off x="1858764" y="5562600"/>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7" name="Rectangle 6"/>
          <p:cNvSpPr/>
          <p:nvPr/>
        </p:nvSpPr>
        <p:spPr bwMode="auto">
          <a:xfrm>
            <a:off x="2239764" y="5562600"/>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0x1c0</a:t>
            </a:r>
          </a:p>
        </p:txBody>
      </p:sp>
      <p:sp>
        <p:nvSpPr>
          <p:cNvPr id="8" name="Rectangle 7"/>
          <p:cNvSpPr/>
          <p:nvPr/>
        </p:nvSpPr>
        <p:spPr bwMode="auto">
          <a:xfrm>
            <a:off x="3653620" y="5867400"/>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9" name="Rectangle 8"/>
          <p:cNvSpPr/>
          <p:nvPr/>
        </p:nvSpPr>
        <p:spPr bwMode="auto">
          <a:xfrm>
            <a:off x="4034620" y="5867400"/>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10" name="Rectangle 9"/>
          <p:cNvSpPr/>
          <p:nvPr/>
        </p:nvSpPr>
        <p:spPr bwMode="auto">
          <a:xfrm>
            <a:off x="3653620" y="5562600"/>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800" dirty="0">
                <a:solidFill>
                  <a:schemeClr val="tx1"/>
                </a:solidFill>
              </a:rPr>
              <a:t>9</a:t>
            </a:r>
          </a:p>
        </p:txBody>
      </p:sp>
      <p:sp>
        <p:nvSpPr>
          <p:cNvPr id="11" name="Rectangle 10"/>
          <p:cNvSpPr/>
          <p:nvPr/>
        </p:nvSpPr>
        <p:spPr bwMode="auto">
          <a:xfrm>
            <a:off x="4034620" y="5562600"/>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0x168</a:t>
            </a:r>
          </a:p>
        </p:txBody>
      </p:sp>
      <p:sp>
        <p:nvSpPr>
          <p:cNvPr id="12" name="Rectangle 11"/>
          <p:cNvSpPr/>
          <p:nvPr/>
        </p:nvSpPr>
        <p:spPr bwMode="auto">
          <a:xfrm>
            <a:off x="1079615" y="4330567"/>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0x148</a:t>
            </a:r>
          </a:p>
        </p:txBody>
      </p:sp>
      <p:sp>
        <p:nvSpPr>
          <p:cNvPr id="13" name="Rectangle 12"/>
          <p:cNvSpPr/>
          <p:nvPr/>
        </p:nvSpPr>
        <p:spPr bwMode="auto">
          <a:xfrm>
            <a:off x="1858764" y="5257800"/>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0x148</a:t>
            </a:r>
          </a:p>
        </p:txBody>
      </p:sp>
      <p:sp>
        <p:nvSpPr>
          <p:cNvPr id="14" name="Rectangle 13"/>
          <p:cNvSpPr/>
          <p:nvPr/>
        </p:nvSpPr>
        <p:spPr bwMode="auto">
          <a:xfrm>
            <a:off x="3653620" y="5257800"/>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0x1c0</a:t>
            </a:r>
          </a:p>
        </p:txBody>
      </p:sp>
      <p:sp>
        <p:nvSpPr>
          <p:cNvPr id="15" name="Rectangle 14"/>
          <p:cNvSpPr/>
          <p:nvPr/>
        </p:nvSpPr>
        <p:spPr bwMode="auto">
          <a:xfrm>
            <a:off x="5715000" y="5867400"/>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16" name="Rectangle 15"/>
          <p:cNvSpPr/>
          <p:nvPr/>
        </p:nvSpPr>
        <p:spPr bwMode="auto">
          <a:xfrm>
            <a:off x="6096000" y="5867400"/>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17" name="Rectangle 16"/>
          <p:cNvSpPr/>
          <p:nvPr/>
        </p:nvSpPr>
        <p:spPr bwMode="auto">
          <a:xfrm>
            <a:off x="5715000" y="5562600"/>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p:txBody>
      </p:sp>
      <p:sp>
        <p:nvSpPr>
          <p:cNvPr id="18" name="Rectangle 17"/>
          <p:cNvSpPr/>
          <p:nvPr/>
        </p:nvSpPr>
        <p:spPr bwMode="auto">
          <a:xfrm>
            <a:off x="6096000" y="5562600"/>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50" dirty="0">
                <a:latin typeface="Arial" charset="0"/>
              </a:rPr>
              <a:t>0x0</a:t>
            </a:r>
            <a:br>
              <a:rPr lang="en-US" sz="1050" dirty="0">
                <a:latin typeface="Arial" charset="0"/>
              </a:rPr>
            </a:br>
            <a:r>
              <a:rPr lang="en-US" sz="1050" dirty="0">
                <a:latin typeface="Arial" charset="0"/>
              </a:rPr>
              <a:t>(Null)</a:t>
            </a:r>
            <a:endParaRPr kumimoji="0" lang="en-US" sz="1050" b="0" i="0" u="none" strike="noStrike" cap="none" normalizeH="0" baseline="0" dirty="0">
              <a:ln>
                <a:noFill/>
              </a:ln>
              <a:solidFill>
                <a:schemeClr val="tx1"/>
              </a:solidFill>
              <a:effectLst/>
              <a:latin typeface="Arial" charset="0"/>
            </a:endParaRPr>
          </a:p>
        </p:txBody>
      </p:sp>
      <p:sp>
        <p:nvSpPr>
          <p:cNvPr id="19" name="Rectangle 18"/>
          <p:cNvSpPr/>
          <p:nvPr/>
        </p:nvSpPr>
        <p:spPr bwMode="auto">
          <a:xfrm>
            <a:off x="5715000" y="5257800"/>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0x168</a:t>
            </a:r>
          </a:p>
        </p:txBody>
      </p:sp>
      <p:cxnSp>
        <p:nvCxnSpPr>
          <p:cNvPr id="20" name="Shape 23"/>
          <p:cNvCxnSpPr>
            <a:stCxn id="12" idx="2"/>
            <a:endCxn id="6" idx="1"/>
          </p:cNvCxnSpPr>
          <p:nvPr/>
        </p:nvCxnSpPr>
        <p:spPr bwMode="auto">
          <a:xfrm rot="16200000" flipH="1">
            <a:off x="1043673" y="4899908"/>
            <a:ext cx="1079633" cy="550549"/>
          </a:xfrm>
          <a:prstGeom prst="bentConnector2">
            <a:avLst/>
          </a:prstGeom>
          <a:solidFill>
            <a:schemeClr val="accent1"/>
          </a:solidFill>
          <a:ln w="9525" cap="flat" cmpd="sng" algn="ctr">
            <a:solidFill>
              <a:schemeClr val="tx1"/>
            </a:solidFill>
            <a:prstDash val="solid"/>
            <a:miter lim="800000"/>
            <a:headEnd type="none" w="med" len="med"/>
            <a:tailEnd type="arrow"/>
          </a:ln>
          <a:effectLst/>
        </p:spPr>
      </p:cxnSp>
      <p:cxnSp>
        <p:nvCxnSpPr>
          <p:cNvPr id="21" name="Elbow Connector 20"/>
          <p:cNvCxnSpPr>
            <a:stCxn id="7" idx="3"/>
            <a:endCxn id="10" idx="1"/>
          </p:cNvCxnSpPr>
          <p:nvPr/>
        </p:nvCxnSpPr>
        <p:spPr bwMode="auto">
          <a:xfrm>
            <a:off x="2696964" y="5715000"/>
            <a:ext cx="956656" cy="12700"/>
          </a:xfrm>
          <a:prstGeom prst="bentConnector3">
            <a:avLst>
              <a:gd name="adj1" fmla="val 50000"/>
            </a:avLst>
          </a:prstGeom>
          <a:solidFill>
            <a:schemeClr val="accent1"/>
          </a:solidFill>
          <a:ln w="9525" cap="flat" cmpd="sng" algn="ctr">
            <a:solidFill>
              <a:schemeClr val="tx1"/>
            </a:solidFill>
            <a:prstDash val="solid"/>
            <a:miter lim="800000"/>
            <a:headEnd type="none" w="med" len="med"/>
            <a:tailEnd type="arrow"/>
          </a:ln>
          <a:effectLst/>
        </p:spPr>
      </p:cxnSp>
      <p:cxnSp>
        <p:nvCxnSpPr>
          <p:cNvPr id="22" name="Elbow Connector 21"/>
          <p:cNvCxnSpPr>
            <a:stCxn id="11" idx="3"/>
            <a:endCxn id="17" idx="1"/>
          </p:cNvCxnSpPr>
          <p:nvPr/>
        </p:nvCxnSpPr>
        <p:spPr bwMode="auto">
          <a:xfrm>
            <a:off x="4491820" y="5715000"/>
            <a:ext cx="1223180" cy="12700"/>
          </a:xfrm>
          <a:prstGeom prst="bentConnector3">
            <a:avLst>
              <a:gd name="adj1" fmla="val 50000"/>
            </a:avLst>
          </a:prstGeom>
          <a:solidFill>
            <a:schemeClr val="accent1"/>
          </a:solidFill>
          <a:ln w="9525" cap="flat" cmpd="sng" algn="ctr">
            <a:solidFill>
              <a:schemeClr val="tx1"/>
            </a:solidFill>
            <a:prstDash val="solid"/>
            <a:miter lim="800000"/>
            <a:headEnd type="none" w="med" len="med"/>
            <a:tailEnd type="arrow"/>
          </a:ln>
          <a:effectLst/>
        </p:spPr>
      </p:cxnSp>
    </p:spTree>
    <p:extLst>
      <p:ext uri="{BB962C8B-B14F-4D97-AF65-F5344CB8AC3E}">
        <p14:creationId xmlns:p14="http://schemas.microsoft.com/office/powerpoint/2010/main" val="1706235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 Recursion</a:t>
            </a:r>
          </a:p>
        </p:txBody>
      </p:sp>
      <p:sp>
        <p:nvSpPr>
          <p:cNvPr id="3" name="Content Placeholder 2"/>
          <p:cNvSpPr>
            <a:spLocks noGrp="1"/>
          </p:cNvSpPr>
          <p:nvPr>
            <p:ph idx="1"/>
          </p:nvPr>
        </p:nvSpPr>
        <p:spPr>
          <a:xfrm>
            <a:off x="304800" y="1066800"/>
            <a:ext cx="8534400" cy="1295400"/>
          </a:xfrm>
        </p:spPr>
        <p:txBody>
          <a:bodyPr/>
          <a:lstStyle/>
          <a:p>
            <a:r>
              <a:rPr lang="en-US" sz="2400" dirty="0" err="1"/>
              <a:t>Recurse</a:t>
            </a:r>
            <a:r>
              <a:rPr lang="en-US" sz="2400" dirty="0"/>
              <a:t> to the end of the chain (head == NULL) and then start summing on the way back up</a:t>
            </a:r>
          </a:p>
          <a:p>
            <a:pPr lvl="1"/>
            <a:r>
              <a:rPr lang="en-US" sz="2000" dirty="0"/>
              <a:t>What should the base case return</a:t>
            </a:r>
          </a:p>
          <a:p>
            <a:pPr lvl="1"/>
            <a:r>
              <a:rPr lang="en-US" sz="2000" dirty="0"/>
              <a:t>What should recursive cases (normal nodes) return?</a:t>
            </a:r>
          </a:p>
        </p:txBody>
      </p:sp>
      <p:sp>
        <p:nvSpPr>
          <p:cNvPr id="4" name="Rectangle 3"/>
          <p:cNvSpPr/>
          <p:nvPr/>
        </p:nvSpPr>
        <p:spPr bwMode="auto">
          <a:xfrm>
            <a:off x="1512570" y="4643418"/>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5" name="Rectangle 4"/>
          <p:cNvSpPr/>
          <p:nvPr/>
        </p:nvSpPr>
        <p:spPr bwMode="auto">
          <a:xfrm>
            <a:off x="1893570" y="4643418"/>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6" name="Rectangle 5"/>
          <p:cNvSpPr/>
          <p:nvPr/>
        </p:nvSpPr>
        <p:spPr bwMode="auto">
          <a:xfrm>
            <a:off x="1512570" y="4338618"/>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7" name="Rectangle 6"/>
          <p:cNvSpPr/>
          <p:nvPr/>
        </p:nvSpPr>
        <p:spPr bwMode="auto">
          <a:xfrm>
            <a:off x="1893570" y="4338618"/>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0x1c0</a:t>
            </a:r>
          </a:p>
        </p:txBody>
      </p:sp>
      <p:sp>
        <p:nvSpPr>
          <p:cNvPr id="8" name="Rectangle 7"/>
          <p:cNvSpPr/>
          <p:nvPr/>
        </p:nvSpPr>
        <p:spPr bwMode="auto">
          <a:xfrm>
            <a:off x="3307426" y="4643418"/>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9" name="Rectangle 8"/>
          <p:cNvSpPr/>
          <p:nvPr/>
        </p:nvSpPr>
        <p:spPr bwMode="auto">
          <a:xfrm>
            <a:off x="3688426" y="4643418"/>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10" name="Rectangle 9"/>
          <p:cNvSpPr/>
          <p:nvPr/>
        </p:nvSpPr>
        <p:spPr bwMode="auto">
          <a:xfrm>
            <a:off x="3307426" y="4338618"/>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800" dirty="0">
                <a:solidFill>
                  <a:schemeClr val="tx1"/>
                </a:solidFill>
              </a:rPr>
              <a:t>9</a:t>
            </a:r>
          </a:p>
        </p:txBody>
      </p:sp>
      <p:sp>
        <p:nvSpPr>
          <p:cNvPr id="11" name="Rectangle 10"/>
          <p:cNvSpPr/>
          <p:nvPr/>
        </p:nvSpPr>
        <p:spPr bwMode="auto">
          <a:xfrm>
            <a:off x="3688426" y="4338618"/>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0x168</a:t>
            </a:r>
          </a:p>
        </p:txBody>
      </p:sp>
      <p:sp>
        <p:nvSpPr>
          <p:cNvPr id="12" name="Rectangle 11"/>
          <p:cNvSpPr/>
          <p:nvPr/>
        </p:nvSpPr>
        <p:spPr bwMode="auto">
          <a:xfrm>
            <a:off x="733421" y="3106585"/>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0x148</a:t>
            </a:r>
          </a:p>
        </p:txBody>
      </p:sp>
      <p:sp>
        <p:nvSpPr>
          <p:cNvPr id="13" name="Rectangle 12"/>
          <p:cNvSpPr/>
          <p:nvPr/>
        </p:nvSpPr>
        <p:spPr bwMode="auto">
          <a:xfrm>
            <a:off x="1512570" y="4033818"/>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0x148</a:t>
            </a:r>
          </a:p>
        </p:txBody>
      </p:sp>
      <p:sp>
        <p:nvSpPr>
          <p:cNvPr id="14" name="Rectangle 13"/>
          <p:cNvSpPr/>
          <p:nvPr/>
        </p:nvSpPr>
        <p:spPr bwMode="auto">
          <a:xfrm>
            <a:off x="3307426" y="4033818"/>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0x1c0</a:t>
            </a:r>
          </a:p>
        </p:txBody>
      </p:sp>
      <p:sp>
        <p:nvSpPr>
          <p:cNvPr id="15" name="Rectangle 14"/>
          <p:cNvSpPr/>
          <p:nvPr/>
        </p:nvSpPr>
        <p:spPr bwMode="auto">
          <a:xfrm>
            <a:off x="5368806" y="4643418"/>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16" name="Rectangle 15"/>
          <p:cNvSpPr/>
          <p:nvPr/>
        </p:nvSpPr>
        <p:spPr bwMode="auto">
          <a:xfrm>
            <a:off x="5749806" y="4643418"/>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17" name="Rectangle 16"/>
          <p:cNvSpPr/>
          <p:nvPr/>
        </p:nvSpPr>
        <p:spPr bwMode="auto">
          <a:xfrm>
            <a:off x="5368806" y="4338618"/>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p:txBody>
      </p:sp>
      <p:sp>
        <p:nvSpPr>
          <p:cNvPr id="18" name="Rectangle 17"/>
          <p:cNvSpPr/>
          <p:nvPr/>
        </p:nvSpPr>
        <p:spPr bwMode="auto">
          <a:xfrm>
            <a:off x="5749806" y="4338618"/>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50" dirty="0">
                <a:latin typeface="Arial" charset="0"/>
              </a:rPr>
              <a:t>0x0</a:t>
            </a:r>
            <a:br>
              <a:rPr lang="en-US" sz="1050" dirty="0">
                <a:latin typeface="Arial" charset="0"/>
              </a:rPr>
            </a:br>
            <a:r>
              <a:rPr lang="en-US" sz="1050" dirty="0">
                <a:latin typeface="Arial" charset="0"/>
              </a:rPr>
              <a:t>(Null)</a:t>
            </a:r>
            <a:endParaRPr kumimoji="0" lang="en-US" sz="1050" b="0" i="0" u="none" strike="noStrike" cap="none" normalizeH="0" baseline="0" dirty="0">
              <a:ln>
                <a:noFill/>
              </a:ln>
              <a:solidFill>
                <a:schemeClr val="tx1"/>
              </a:solidFill>
              <a:effectLst/>
              <a:latin typeface="Arial" charset="0"/>
            </a:endParaRPr>
          </a:p>
        </p:txBody>
      </p:sp>
      <p:sp>
        <p:nvSpPr>
          <p:cNvPr id="19" name="Rectangle 18"/>
          <p:cNvSpPr/>
          <p:nvPr/>
        </p:nvSpPr>
        <p:spPr bwMode="auto">
          <a:xfrm>
            <a:off x="5368806" y="4033818"/>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0x168</a:t>
            </a:r>
          </a:p>
        </p:txBody>
      </p:sp>
      <p:cxnSp>
        <p:nvCxnSpPr>
          <p:cNvPr id="20" name="Shape 23"/>
          <p:cNvCxnSpPr>
            <a:stCxn id="12" idx="2"/>
            <a:endCxn id="6" idx="1"/>
          </p:cNvCxnSpPr>
          <p:nvPr/>
        </p:nvCxnSpPr>
        <p:spPr bwMode="auto">
          <a:xfrm rot="16200000" flipH="1">
            <a:off x="697479" y="3675926"/>
            <a:ext cx="1079633" cy="550549"/>
          </a:xfrm>
          <a:prstGeom prst="bentConnector2">
            <a:avLst/>
          </a:prstGeom>
          <a:solidFill>
            <a:schemeClr val="accent1"/>
          </a:solidFill>
          <a:ln w="9525" cap="flat" cmpd="sng" algn="ctr">
            <a:solidFill>
              <a:schemeClr val="tx1"/>
            </a:solidFill>
            <a:prstDash val="solid"/>
            <a:miter lim="800000"/>
            <a:headEnd type="none" w="med" len="med"/>
            <a:tailEnd type="arrow"/>
          </a:ln>
          <a:effectLst/>
        </p:spPr>
      </p:cxnSp>
      <p:cxnSp>
        <p:nvCxnSpPr>
          <p:cNvPr id="21" name="Elbow Connector 20"/>
          <p:cNvCxnSpPr>
            <a:stCxn id="7" idx="3"/>
            <a:endCxn id="10" idx="1"/>
          </p:cNvCxnSpPr>
          <p:nvPr/>
        </p:nvCxnSpPr>
        <p:spPr bwMode="auto">
          <a:xfrm>
            <a:off x="2350770" y="4491018"/>
            <a:ext cx="956656" cy="12700"/>
          </a:xfrm>
          <a:prstGeom prst="bentConnector3">
            <a:avLst>
              <a:gd name="adj1" fmla="val 50000"/>
            </a:avLst>
          </a:prstGeom>
          <a:solidFill>
            <a:schemeClr val="accent1"/>
          </a:solidFill>
          <a:ln w="9525" cap="flat" cmpd="sng" algn="ctr">
            <a:solidFill>
              <a:schemeClr val="tx1"/>
            </a:solidFill>
            <a:prstDash val="solid"/>
            <a:miter lim="800000"/>
            <a:headEnd type="none" w="med" len="med"/>
            <a:tailEnd type="arrow"/>
          </a:ln>
          <a:effectLst/>
        </p:spPr>
      </p:cxnSp>
      <p:cxnSp>
        <p:nvCxnSpPr>
          <p:cNvPr id="22" name="Elbow Connector 21"/>
          <p:cNvCxnSpPr>
            <a:stCxn id="11" idx="3"/>
            <a:endCxn id="17" idx="1"/>
          </p:cNvCxnSpPr>
          <p:nvPr/>
        </p:nvCxnSpPr>
        <p:spPr bwMode="auto">
          <a:xfrm>
            <a:off x="4145626" y="4491018"/>
            <a:ext cx="1223180" cy="12700"/>
          </a:xfrm>
          <a:prstGeom prst="bentConnector3">
            <a:avLst>
              <a:gd name="adj1" fmla="val 50000"/>
            </a:avLst>
          </a:prstGeom>
          <a:solidFill>
            <a:schemeClr val="accent1"/>
          </a:solidFill>
          <a:ln w="9525" cap="flat" cmpd="sng" algn="ctr">
            <a:solidFill>
              <a:schemeClr val="tx1"/>
            </a:solidFill>
            <a:prstDash val="solid"/>
            <a:miter lim="800000"/>
            <a:headEnd type="none" w="med" len="med"/>
            <a:tailEnd type="arrow"/>
          </a:ln>
          <a:effectLst/>
        </p:spPr>
      </p:cxnSp>
      <p:sp>
        <p:nvSpPr>
          <p:cNvPr id="25" name="Rectangle 24"/>
          <p:cNvSpPr/>
          <p:nvPr/>
        </p:nvSpPr>
        <p:spPr bwMode="auto">
          <a:xfrm>
            <a:off x="200021" y="3100235"/>
            <a:ext cx="5334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head</a:t>
            </a:r>
          </a:p>
        </p:txBody>
      </p:sp>
      <p:sp>
        <p:nvSpPr>
          <p:cNvPr id="26" name="Freeform 25"/>
          <p:cNvSpPr/>
          <p:nvPr/>
        </p:nvSpPr>
        <p:spPr bwMode="auto">
          <a:xfrm>
            <a:off x="2244606" y="3292629"/>
            <a:ext cx="6670794" cy="2422371"/>
          </a:xfrm>
          <a:custGeom>
            <a:avLst/>
            <a:gdLst>
              <a:gd name="connsiteX0" fmla="*/ 0 w 5414815"/>
              <a:gd name="connsiteY0" fmla="*/ 140009 h 1795794"/>
              <a:gd name="connsiteX1" fmla="*/ 4380807 w 5414815"/>
              <a:gd name="connsiteY1" fmla="*/ 131697 h 1795794"/>
              <a:gd name="connsiteX2" fmla="*/ 5087389 w 5414815"/>
              <a:gd name="connsiteY2" fmla="*/ 1528235 h 1795794"/>
              <a:gd name="connsiteX3" fmla="*/ 41564 w 5414815"/>
              <a:gd name="connsiteY3" fmla="*/ 1794242 h 1795794"/>
              <a:gd name="connsiteX0" fmla="*/ 0 w 5777840"/>
              <a:gd name="connsiteY0" fmla="*/ 140009 h 1795794"/>
              <a:gd name="connsiteX1" fmla="*/ 5185539 w 5777840"/>
              <a:gd name="connsiteY1" fmla="*/ 131697 h 1795794"/>
              <a:gd name="connsiteX2" fmla="*/ 5087389 w 5777840"/>
              <a:gd name="connsiteY2" fmla="*/ 1528235 h 1795794"/>
              <a:gd name="connsiteX3" fmla="*/ 41564 w 5777840"/>
              <a:gd name="connsiteY3" fmla="*/ 1794242 h 1795794"/>
              <a:gd name="connsiteX0" fmla="*/ 0 w 6058521"/>
              <a:gd name="connsiteY0" fmla="*/ 153333 h 1877741"/>
              <a:gd name="connsiteX1" fmla="*/ 5185539 w 6058521"/>
              <a:gd name="connsiteY1" fmla="*/ 145021 h 1877741"/>
              <a:gd name="connsiteX2" fmla="*/ 5549682 w 6058521"/>
              <a:gd name="connsiteY2" fmla="*/ 1728428 h 1877741"/>
              <a:gd name="connsiteX3" fmla="*/ 41564 w 6058521"/>
              <a:gd name="connsiteY3" fmla="*/ 1807566 h 1877741"/>
            </a:gdLst>
            <a:ahLst/>
            <a:cxnLst>
              <a:cxn ang="0">
                <a:pos x="connsiteX0" y="connsiteY0"/>
              </a:cxn>
              <a:cxn ang="0">
                <a:pos x="connsiteX1" y="connsiteY1"/>
              </a:cxn>
              <a:cxn ang="0">
                <a:pos x="connsiteX2" y="connsiteY2"/>
              </a:cxn>
              <a:cxn ang="0">
                <a:pos x="connsiteX3" y="connsiteY3"/>
              </a:cxn>
            </a:cxnLst>
            <a:rect l="l" t="t" r="r" b="b"/>
            <a:pathLst>
              <a:path w="6058521" h="1877741">
                <a:moveTo>
                  <a:pt x="0" y="153333"/>
                </a:moveTo>
                <a:cubicBezTo>
                  <a:pt x="1766454" y="33491"/>
                  <a:pt x="4260592" y="-117495"/>
                  <a:pt x="5185539" y="145021"/>
                </a:cubicBezTo>
                <a:cubicBezTo>
                  <a:pt x="6110486" y="407537"/>
                  <a:pt x="6407011" y="1451337"/>
                  <a:pt x="5549682" y="1728428"/>
                </a:cubicBezTo>
                <a:cubicBezTo>
                  <a:pt x="4692353" y="2005519"/>
                  <a:pt x="2202873" y="1813108"/>
                  <a:pt x="41564" y="1807566"/>
                </a:cubicBezTo>
              </a:path>
            </a:pathLst>
          </a:custGeom>
          <a:noFill/>
          <a:ln w="38100" cap="flat" cmpd="sng" algn="ctr">
            <a:solidFill>
              <a:schemeClr val="accent1"/>
            </a:solidFill>
            <a:prstDash val="sysDash"/>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7" name="Rectangle 26"/>
          <p:cNvSpPr/>
          <p:nvPr/>
        </p:nvSpPr>
        <p:spPr bwMode="auto">
          <a:xfrm>
            <a:off x="1143000" y="3875751"/>
            <a:ext cx="1447800" cy="1203580"/>
          </a:xfrm>
          <a:prstGeom prst="rect">
            <a:avLst/>
          </a:prstGeom>
          <a:no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a:p>
        </p:txBody>
      </p:sp>
      <p:sp>
        <p:nvSpPr>
          <p:cNvPr id="28" name="Rectangle 14"/>
          <p:cNvSpPr>
            <a:spLocks noChangeArrowheads="1"/>
          </p:cNvSpPr>
          <p:nvPr/>
        </p:nvSpPr>
        <p:spPr bwMode="auto">
          <a:xfrm>
            <a:off x="1400348" y="3757854"/>
            <a:ext cx="984012" cy="275964"/>
          </a:xfrm>
          <a:prstGeom prst="rect">
            <a:avLst/>
          </a:prstGeom>
          <a:solidFill>
            <a:schemeClr val="bg1"/>
          </a:solidFill>
          <a:ln w="19050">
            <a:solidFill>
              <a:srgbClr val="C00000"/>
            </a:solidFill>
            <a:miter lim="800000"/>
            <a:headEnd/>
            <a:tailEnd/>
          </a:ln>
        </p:spPr>
        <p:txBody>
          <a:bodyPr wrap="none" anchor="ctr"/>
          <a:lstStyle/>
          <a:p>
            <a:pPr algn="ctr"/>
            <a:r>
              <a:rPr lang="en-US" sz="1200" b="1" dirty="0"/>
              <a:t>sum(0x148)</a:t>
            </a:r>
          </a:p>
        </p:txBody>
      </p:sp>
      <p:sp>
        <p:nvSpPr>
          <p:cNvPr id="29" name="Rectangle 28"/>
          <p:cNvSpPr/>
          <p:nvPr/>
        </p:nvSpPr>
        <p:spPr bwMode="auto">
          <a:xfrm>
            <a:off x="3048000" y="3875751"/>
            <a:ext cx="1447800" cy="1203580"/>
          </a:xfrm>
          <a:prstGeom prst="rect">
            <a:avLst/>
          </a:prstGeom>
          <a:no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a:p>
        </p:txBody>
      </p:sp>
      <p:sp>
        <p:nvSpPr>
          <p:cNvPr id="30" name="Rectangle 14"/>
          <p:cNvSpPr>
            <a:spLocks noChangeArrowheads="1"/>
          </p:cNvSpPr>
          <p:nvPr/>
        </p:nvSpPr>
        <p:spPr bwMode="auto">
          <a:xfrm>
            <a:off x="3200400" y="3763137"/>
            <a:ext cx="984012" cy="275964"/>
          </a:xfrm>
          <a:prstGeom prst="rect">
            <a:avLst/>
          </a:prstGeom>
          <a:solidFill>
            <a:schemeClr val="bg1"/>
          </a:solidFill>
          <a:ln w="19050">
            <a:solidFill>
              <a:srgbClr val="C00000"/>
            </a:solidFill>
            <a:miter lim="800000"/>
            <a:headEnd/>
            <a:tailEnd/>
          </a:ln>
        </p:spPr>
        <p:txBody>
          <a:bodyPr wrap="none" anchor="ctr"/>
          <a:lstStyle/>
          <a:p>
            <a:pPr algn="ctr"/>
            <a:r>
              <a:rPr lang="en-US" sz="1200" b="1" dirty="0"/>
              <a:t>sum(0x1c0)</a:t>
            </a:r>
          </a:p>
        </p:txBody>
      </p:sp>
      <p:sp>
        <p:nvSpPr>
          <p:cNvPr id="31" name="Rectangle 30"/>
          <p:cNvSpPr/>
          <p:nvPr/>
        </p:nvSpPr>
        <p:spPr bwMode="auto">
          <a:xfrm>
            <a:off x="5029200" y="3875751"/>
            <a:ext cx="1524000" cy="1203580"/>
          </a:xfrm>
          <a:prstGeom prst="rect">
            <a:avLst/>
          </a:prstGeom>
          <a:no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a:p>
        </p:txBody>
      </p:sp>
      <p:sp>
        <p:nvSpPr>
          <p:cNvPr id="32" name="Rectangle 14"/>
          <p:cNvSpPr>
            <a:spLocks noChangeArrowheads="1"/>
          </p:cNvSpPr>
          <p:nvPr/>
        </p:nvSpPr>
        <p:spPr bwMode="auto">
          <a:xfrm>
            <a:off x="5257800" y="3763137"/>
            <a:ext cx="984012" cy="275964"/>
          </a:xfrm>
          <a:prstGeom prst="rect">
            <a:avLst/>
          </a:prstGeom>
          <a:solidFill>
            <a:schemeClr val="bg1"/>
          </a:solidFill>
          <a:ln w="19050">
            <a:solidFill>
              <a:srgbClr val="C00000"/>
            </a:solidFill>
            <a:miter lim="800000"/>
            <a:headEnd/>
            <a:tailEnd/>
          </a:ln>
        </p:spPr>
        <p:txBody>
          <a:bodyPr wrap="none" anchor="ctr"/>
          <a:lstStyle/>
          <a:p>
            <a:pPr algn="ctr"/>
            <a:r>
              <a:rPr lang="en-US" sz="1200" b="1" dirty="0"/>
              <a:t>sum(0x168)</a:t>
            </a:r>
          </a:p>
        </p:txBody>
      </p:sp>
      <p:sp>
        <p:nvSpPr>
          <p:cNvPr id="40" name="Rectangle 39"/>
          <p:cNvSpPr/>
          <p:nvPr/>
        </p:nvSpPr>
        <p:spPr bwMode="auto">
          <a:xfrm>
            <a:off x="6781800" y="3866357"/>
            <a:ext cx="1524000" cy="1203580"/>
          </a:xfrm>
          <a:prstGeom prst="rect">
            <a:avLst/>
          </a:prstGeom>
          <a:no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a:p>
        </p:txBody>
      </p:sp>
      <p:sp>
        <p:nvSpPr>
          <p:cNvPr id="41" name="Rectangle 14"/>
          <p:cNvSpPr>
            <a:spLocks noChangeArrowheads="1"/>
          </p:cNvSpPr>
          <p:nvPr/>
        </p:nvSpPr>
        <p:spPr bwMode="auto">
          <a:xfrm>
            <a:off x="7010400" y="3753743"/>
            <a:ext cx="984012" cy="275964"/>
          </a:xfrm>
          <a:prstGeom prst="rect">
            <a:avLst/>
          </a:prstGeom>
          <a:solidFill>
            <a:schemeClr val="bg1"/>
          </a:solidFill>
          <a:ln w="19050">
            <a:solidFill>
              <a:srgbClr val="C00000"/>
            </a:solidFill>
            <a:miter lim="800000"/>
            <a:headEnd/>
            <a:tailEnd/>
          </a:ln>
        </p:spPr>
        <p:txBody>
          <a:bodyPr wrap="none" anchor="ctr"/>
          <a:lstStyle/>
          <a:p>
            <a:pPr algn="ctr"/>
            <a:r>
              <a:rPr lang="en-US" sz="1200" b="1" dirty="0"/>
              <a:t>sum(0x0)</a:t>
            </a:r>
          </a:p>
        </p:txBody>
      </p:sp>
      <p:sp>
        <p:nvSpPr>
          <p:cNvPr id="42" name="Oval 41"/>
          <p:cNvSpPr/>
          <p:nvPr/>
        </p:nvSpPr>
        <p:spPr bwMode="auto">
          <a:xfrm>
            <a:off x="7121406" y="4908894"/>
            <a:ext cx="762000" cy="304800"/>
          </a:xfrm>
          <a:prstGeom prst="ellipse">
            <a:avLst/>
          </a:prstGeom>
          <a:solidFill>
            <a:schemeClr val="bg1"/>
          </a:solid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cxnSp>
        <p:nvCxnSpPr>
          <p:cNvPr id="43" name="Curved Connector 42"/>
          <p:cNvCxnSpPr>
            <a:stCxn id="42" idx="3"/>
          </p:cNvCxnSpPr>
          <p:nvPr/>
        </p:nvCxnSpPr>
        <p:spPr bwMode="auto">
          <a:xfrm rot="5400000" flipH="1">
            <a:off x="6630279" y="4566339"/>
            <a:ext cx="525639" cy="679798"/>
          </a:xfrm>
          <a:prstGeom prst="curvedConnector4">
            <a:avLst>
              <a:gd name="adj1" fmla="val -43490"/>
              <a:gd name="adj2" fmla="val 58208"/>
            </a:avLst>
          </a:prstGeom>
          <a:noFill/>
          <a:ln w="19050" cap="flat" cmpd="sng" algn="ctr">
            <a:solidFill>
              <a:schemeClr val="tx2"/>
            </a:solidFill>
            <a:prstDash val="solid"/>
            <a:round/>
            <a:headEnd type="none" w="med" len="med"/>
            <a:tailEnd type="triangle"/>
          </a:ln>
          <a:effectLst/>
        </p:spPr>
      </p:cxnSp>
      <p:sp>
        <p:nvSpPr>
          <p:cNvPr id="44" name="Rectangle 43"/>
          <p:cNvSpPr/>
          <p:nvPr/>
        </p:nvSpPr>
        <p:spPr bwMode="auto">
          <a:xfrm>
            <a:off x="7311906" y="4917537"/>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a:t>
            </a:r>
          </a:p>
        </p:txBody>
      </p:sp>
      <p:sp>
        <p:nvSpPr>
          <p:cNvPr id="47" name="Oval 46"/>
          <p:cNvSpPr/>
          <p:nvPr/>
        </p:nvSpPr>
        <p:spPr bwMode="auto">
          <a:xfrm>
            <a:off x="5410200" y="4917537"/>
            <a:ext cx="762000" cy="304800"/>
          </a:xfrm>
          <a:prstGeom prst="ellipse">
            <a:avLst/>
          </a:prstGeom>
          <a:solidFill>
            <a:schemeClr val="bg1"/>
          </a:solid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8" name="Rectangle 47"/>
          <p:cNvSpPr/>
          <p:nvPr/>
        </p:nvSpPr>
        <p:spPr bwMode="auto">
          <a:xfrm>
            <a:off x="5591949" y="4917537"/>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0+2=2</a:t>
            </a:r>
          </a:p>
        </p:txBody>
      </p:sp>
      <p:cxnSp>
        <p:nvCxnSpPr>
          <p:cNvPr id="49" name="Curved Connector 48"/>
          <p:cNvCxnSpPr>
            <a:stCxn id="47" idx="3"/>
          </p:cNvCxnSpPr>
          <p:nvPr/>
        </p:nvCxnSpPr>
        <p:spPr bwMode="auto">
          <a:xfrm rot="5400000" flipH="1">
            <a:off x="4741655" y="4397563"/>
            <a:ext cx="534282" cy="1025992"/>
          </a:xfrm>
          <a:prstGeom prst="curvedConnector4">
            <a:avLst>
              <a:gd name="adj1" fmla="val -42786"/>
              <a:gd name="adj2" fmla="val 55438"/>
            </a:avLst>
          </a:prstGeom>
          <a:noFill/>
          <a:ln w="19050" cap="flat" cmpd="sng" algn="ctr">
            <a:solidFill>
              <a:schemeClr val="tx2"/>
            </a:solidFill>
            <a:prstDash val="solid"/>
            <a:round/>
            <a:headEnd type="none" w="med" len="med"/>
            <a:tailEnd type="triangle"/>
          </a:ln>
          <a:effectLst/>
        </p:spPr>
      </p:cxnSp>
      <p:sp>
        <p:nvSpPr>
          <p:cNvPr id="53" name="Oval 52"/>
          <p:cNvSpPr/>
          <p:nvPr/>
        </p:nvSpPr>
        <p:spPr bwMode="auto">
          <a:xfrm>
            <a:off x="3383626" y="4926931"/>
            <a:ext cx="762000" cy="304800"/>
          </a:xfrm>
          <a:prstGeom prst="ellipse">
            <a:avLst/>
          </a:prstGeom>
          <a:solidFill>
            <a:schemeClr val="bg1"/>
          </a:solid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4" name="Rectangle 53"/>
          <p:cNvSpPr/>
          <p:nvPr/>
        </p:nvSpPr>
        <p:spPr bwMode="auto">
          <a:xfrm>
            <a:off x="3495218" y="4926931"/>
            <a:ext cx="543382"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50" dirty="0">
                <a:solidFill>
                  <a:schemeClr val="tx1"/>
                </a:solidFill>
              </a:rPr>
              <a:t>2+9=11</a:t>
            </a:r>
            <a:endParaRPr kumimoji="0" lang="en-US" sz="1050" b="0" i="0" u="none" strike="noStrike" cap="none" normalizeH="0" baseline="0" dirty="0">
              <a:ln>
                <a:noFill/>
              </a:ln>
              <a:solidFill>
                <a:schemeClr val="tx1"/>
              </a:solidFill>
              <a:effectLst/>
              <a:latin typeface="Arial" charset="0"/>
            </a:endParaRPr>
          </a:p>
        </p:txBody>
      </p:sp>
      <p:cxnSp>
        <p:nvCxnSpPr>
          <p:cNvPr id="55" name="Curved Connector 54"/>
          <p:cNvCxnSpPr>
            <a:stCxn id="53" idx="3"/>
          </p:cNvCxnSpPr>
          <p:nvPr/>
        </p:nvCxnSpPr>
        <p:spPr bwMode="auto">
          <a:xfrm rot="5400000" flipH="1">
            <a:off x="2715081" y="4406957"/>
            <a:ext cx="534282" cy="1025992"/>
          </a:xfrm>
          <a:prstGeom prst="curvedConnector4">
            <a:avLst>
              <a:gd name="adj1" fmla="val -42786"/>
              <a:gd name="adj2" fmla="val 55438"/>
            </a:avLst>
          </a:prstGeom>
          <a:noFill/>
          <a:ln w="19050" cap="flat" cmpd="sng" algn="ctr">
            <a:solidFill>
              <a:schemeClr val="tx2"/>
            </a:solidFill>
            <a:prstDash val="solid"/>
            <a:round/>
            <a:headEnd type="none" w="med" len="med"/>
            <a:tailEnd type="triangle"/>
          </a:ln>
          <a:effectLst/>
        </p:spPr>
      </p:cxnSp>
      <p:sp>
        <p:nvSpPr>
          <p:cNvPr id="56" name="Oval 55"/>
          <p:cNvSpPr/>
          <p:nvPr/>
        </p:nvSpPr>
        <p:spPr bwMode="auto">
          <a:xfrm>
            <a:off x="1439657" y="4926931"/>
            <a:ext cx="762000" cy="304800"/>
          </a:xfrm>
          <a:prstGeom prst="ellipse">
            <a:avLst/>
          </a:prstGeom>
          <a:solidFill>
            <a:schemeClr val="bg1"/>
          </a:solid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7" name="Rectangle 56"/>
          <p:cNvSpPr/>
          <p:nvPr/>
        </p:nvSpPr>
        <p:spPr bwMode="auto">
          <a:xfrm>
            <a:off x="1551249" y="4926931"/>
            <a:ext cx="543382"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50" dirty="0">
                <a:solidFill>
                  <a:schemeClr val="tx1"/>
                </a:solidFill>
              </a:rPr>
              <a:t>3+11=14</a:t>
            </a:r>
            <a:endParaRPr kumimoji="0" lang="en-US" sz="1050" b="0" i="0" u="none" strike="noStrike" cap="none" normalizeH="0" baseline="0" dirty="0">
              <a:ln>
                <a:noFill/>
              </a:ln>
              <a:solidFill>
                <a:schemeClr val="tx1"/>
              </a:solidFill>
              <a:effectLst/>
              <a:latin typeface="Arial" charset="0"/>
            </a:endParaRPr>
          </a:p>
        </p:txBody>
      </p:sp>
      <p:cxnSp>
        <p:nvCxnSpPr>
          <p:cNvPr id="58" name="Curved Connector 57"/>
          <p:cNvCxnSpPr>
            <a:stCxn id="56" idx="3"/>
            <a:endCxn id="67" idx="2"/>
          </p:cNvCxnSpPr>
          <p:nvPr/>
        </p:nvCxnSpPr>
        <p:spPr bwMode="auto">
          <a:xfrm rot="5400000" flipH="1">
            <a:off x="426157" y="4062002"/>
            <a:ext cx="1534276" cy="715908"/>
          </a:xfrm>
          <a:prstGeom prst="curvedConnector3">
            <a:avLst>
              <a:gd name="adj1" fmla="val -17809"/>
            </a:avLst>
          </a:prstGeom>
          <a:noFill/>
          <a:ln w="19050" cap="flat" cmpd="sng" algn="ctr">
            <a:solidFill>
              <a:schemeClr val="tx2"/>
            </a:solidFill>
            <a:prstDash val="solid"/>
            <a:round/>
            <a:headEnd type="none" w="med" len="med"/>
            <a:tailEnd type="triangle"/>
          </a:ln>
          <a:effectLst/>
        </p:spPr>
      </p:cxnSp>
      <p:sp>
        <p:nvSpPr>
          <p:cNvPr id="67" name="Rectangle 66"/>
          <p:cNvSpPr/>
          <p:nvPr/>
        </p:nvSpPr>
        <p:spPr bwMode="auto">
          <a:xfrm>
            <a:off x="231025" y="2831590"/>
            <a:ext cx="1208632" cy="821228"/>
          </a:xfrm>
          <a:prstGeom prst="rect">
            <a:avLst/>
          </a:prstGeom>
          <a:no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a:p>
        </p:txBody>
      </p:sp>
      <p:sp>
        <p:nvSpPr>
          <p:cNvPr id="68" name="Rectangle 14"/>
          <p:cNvSpPr>
            <a:spLocks noChangeArrowheads="1"/>
          </p:cNvSpPr>
          <p:nvPr/>
        </p:nvSpPr>
        <p:spPr bwMode="auto">
          <a:xfrm>
            <a:off x="380314" y="2713693"/>
            <a:ext cx="984012" cy="275964"/>
          </a:xfrm>
          <a:prstGeom prst="rect">
            <a:avLst/>
          </a:prstGeom>
          <a:solidFill>
            <a:schemeClr val="bg1"/>
          </a:solidFill>
          <a:ln w="19050">
            <a:solidFill>
              <a:srgbClr val="C00000"/>
            </a:solidFill>
            <a:miter lim="800000"/>
            <a:headEnd/>
            <a:tailEnd/>
          </a:ln>
        </p:spPr>
        <p:txBody>
          <a:bodyPr wrap="none" anchor="ctr"/>
          <a:lstStyle/>
          <a:p>
            <a:pPr algn="ctr"/>
            <a:r>
              <a:rPr lang="en-US" sz="1200" b="1" dirty="0"/>
              <a:t>Main()</a:t>
            </a:r>
          </a:p>
        </p:txBody>
      </p:sp>
      <p:sp>
        <p:nvSpPr>
          <p:cNvPr id="72" name="Rectangle 71"/>
          <p:cNvSpPr/>
          <p:nvPr/>
        </p:nvSpPr>
        <p:spPr>
          <a:xfrm>
            <a:off x="1009645" y="5867400"/>
            <a:ext cx="7753355" cy="400110"/>
          </a:xfrm>
          <a:prstGeom prst="rect">
            <a:avLst/>
          </a:prstGeom>
        </p:spPr>
        <p:txBody>
          <a:bodyPr wrap="square">
            <a:spAutoFit/>
          </a:bodyPr>
          <a:lstStyle/>
          <a:p>
            <a:pPr lvl="1" algn="l"/>
            <a:r>
              <a:rPr lang="en-US" sz="2000" dirty="0"/>
              <a:t>What would the prototype of this recursive function be?</a:t>
            </a:r>
          </a:p>
        </p:txBody>
      </p:sp>
    </p:spTree>
    <p:extLst>
      <p:ext uri="{BB962C8B-B14F-4D97-AF65-F5344CB8AC3E}">
        <p14:creationId xmlns:p14="http://schemas.microsoft.com/office/powerpoint/2010/main" val="386516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p:bldP spid="47" grpId="0" animBg="1"/>
      <p:bldP spid="48" grpId="0"/>
      <p:bldP spid="53" grpId="0" animBg="1"/>
      <p:bldP spid="54" grpId="0"/>
      <p:bldP spid="56" grpId="0" animBg="1"/>
      <p:bldP spid="5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Tail Recursion</a:t>
            </a:r>
          </a:p>
        </p:txBody>
      </p:sp>
      <p:sp>
        <p:nvSpPr>
          <p:cNvPr id="3" name="Content Placeholder 2"/>
          <p:cNvSpPr>
            <a:spLocks noGrp="1"/>
          </p:cNvSpPr>
          <p:nvPr>
            <p:ph idx="1"/>
          </p:nvPr>
        </p:nvSpPr>
        <p:spPr>
          <a:xfrm>
            <a:off x="304800" y="1066800"/>
            <a:ext cx="8534400" cy="1295400"/>
          </a:xfrm>
        </p:spPr>
        <p:txBody>
          <a:bodyPr/>
          <a:lstStyle/>
          <a:p>
            <a:r>
              <a:rPr lang="en-US" dirty="0"/>
              <a:t>Produce sum as you walk down the list then just return the final answer back up the list</a:t>
            </a:r>
          </a:p>
        </p:txBody>
      </p:sp>
      <p:sp>
        <p:nvSpPr>
          <p:cNvPr id="4" name="Rectangle 3"/>
          <p:cNvSpPr/>
          <p:nvPr/>
        </p:nvSpPr>
        <p:spPr bwMode="auto">
          <a:xfrm>
            <a:off x="1512570" y="4643418"/>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5" name="Rectangle 4"/>
          <p:cNvSpPr/>
          <p:nvPr/>
        </p:nvSpPr>
        <p:spPr bwMode="auto">
          <a:xfrm>
            <a:off x="1893570" y="4643418"/>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6" name="Rectangle 5"/>
          <p:cNvSpPr/>
          <p:nvPr/>
        </p:nvSpPr>
        <p:spPr bwMode="auto">
          <a:xfrm>
            <a:off x="1512570" y="4338618"/>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7" name="Rectangle 6"/>
          <p:cNvSpPr/>
          <p:nvPr/>
        </p:nvSpPr>
        <p:spPr bwMode="auto">
          <a:xfrm>
            <a:off x="1893570" y="4338618"/>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0x1c0</a:t>
            </a:r>
          </a:p>
        </p:txBody>
      </p:sp>
      <p:sp>
        <p:nvSpPr>
          <p:cNvPr id="8" name="Rectangle 7"/>
          <p:cNvSpPr/>
          <p:nvPr/>
        </p:nvSpPr>
        <p:spPr bwMode="auto">
          <a:xfrm>
            <a:off x="3307426" y="4643418"/>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9" name="Rectangle 8"/>
          <p:cNvSpPr/>
          <p:nvPr/>
        </p:nvSpPr>
        <p:spPr bwMode="auto">
          <a:xfrm>
            <a:off x="3688426" y="4643418"/>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10" name="Rectangle 9"/>
          <p:cNvSpPr/>
          <p:nvPr/>
        </p:nvSpPr>
        <p:spPr bwMode="auto">
          <a:xfrm>
            <a:off x="3307426" y="4338618"/>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800" dirty="0">
                <a:solidFill>
                  <a:schemeClr val="tx1"/>
                </a:solidFill>
              </a:rPr>
              <a:t>9</a:t>
            </a:r>
          </a:p>
        </p:txBody>
      </p:sp>
      <p:sp>
        <p:nvSpPr>
          <p:cNvPr id="11" name="Rectangle 10"/>
          <p:cNvSpPr/>
          <p:nvPr/>
        </p:nvSpPr>
        <p:spPr bwMode="auto">
          <a:xfrm>
            <a:off x="3688426" y="4338618"/>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0x168</a:t>
            </a:r>
          </a:p>
        </p:txBody>
      </p:sp>
      <p:sp>
        <p:nvSpPr>
          <p:cNvPr id="12" name="Rectangle 11"/>
          <p:cNvSpPr/>
          <p:nvPr/>
        </p:nvSpPr>
        <p:spPr bwMode="auto">
          <a:xfrm>
            <a:off x="733421" y="3106585"/>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0x148</a:t>
            </a:r>
          </a:p>
        </p:txBody>
      </p:sp>
      <p:sp>
        <p:nvSpPr>
          <p:cNvPr id="13" name="Rectangle 12"/>
          <p:cNvSpPr/>
          <p:nvPr/>
        </p:nvSpPr>
        <p:spPr bwMode="auto">
          <a:xfrm>
            <a:off x="1512570" y="4033818"/>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0x148</a:t>
            </a:r>
          </a:p>
        </p:txBody>
      </p:sp>
      <p:sp>
        <p:nvSpPr>
          <p:cNvPr id="14" name="Rectangle 13"/>
          <p:cNvSpPr/>
          <p:nvPr/>
        </p:nvSpPr>
        <p:spPr bwMode="auto">
          <a:xfrm>
            <a:off x="3307426" y="4033818"/>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0x1c0</a:t>
            </a:r>
          </a:p>
        </p:txBody>
      </p:sp>
      <p:sp>
        <p:nvSpPr>
          <p:cNvPr id="15" name="Rectangle 14"/>
          <p:cNvSpPr/>
          <p:nvPr/>
        </p:nvSpPr>
        <p:spPr bwMode="auto">
          <a:xfrm>
            <a:off x="5368806" y="4643418"/>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16" name="Rectangle 15"/>
          <p:cNvSpPr/>
          <p:nvPr/>
        </p:nvSpPr>
        <p:spPr bwMode="auto">
          <a:xfrm>
            <a:off x="5749806" y="4643418"/>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17" name="Rectangle 16"/>
          <p:cNvSpPr/>
          <p:nvPr/>
        </p:nvSpPr>
        <p:spPr bwMode="auto">
          <a:xfrm>
            <a:off x="5368806" y="4338618"/>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a:t>
            </a:r>
          </a:p>
        </p:txBody>
      </p:sp>
      <p:sp>
        <p:nvSpPr>
          <p:cNvPr id="18" name="Rectangle 17"/>
          <p:cNvSpPr/>
          <p:nvPr/>
        </p:nvSpPr>
        <p:spPr bwMode="auto">
          <a:xfrm>
            <a:off x="5749806" y="4338618"/>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50" dirty="0">
                <a:latin typeface="Arial" charset="0"/>
              </a:rPr>
              <a:t>0x0</a:t>
            </a:r>
            <a:br>
              <a:rPr lang="en-US" sz="1050" dirty="0">
                <a:latin typeface="Arial" charset="0"/>
              </a:rPr>
            </a:br>
            <a:r>
              <a:rPr lang="en-US" sz="1050" dirty="0">
                <a:latin typeface="Arial" charset="0"/>
              </a:rPr>
              <a:t>(Null)</a:t>
            </a:r>
            <a:endParaRPr kumimoji="0" lang="en-US" sz="1050" b="0" i="0" u="none" strike="noStrike" cap="none" normalizeH="0" baseline="0" dirty="0">
              <a:ln>
                <a:noFill/>
              </a:ln>
              <a:solidFill>
                <a:schemeClr val="tx1"/>
              </a:solidFill>
              <a:effectLst/>
              <a:latin typeface="Arial" charset="0"/>
            </a:endParaRPr>
          </a:p>
        </p:txBody>
      </p:sp>
      <p:sp>
        <p:nvSpPr>
          <p:cNvPr id="19" name="Rectangle 18"/>
          <p:cNvSpPr/>
          <p:nvPr/>
        </p:nvSpPr>
        <p:spPr bwMode="auto">
          <a:xfrm>
            <a:off x="5368806" y="4033818"/>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0x168</a:t>
            </a:r>
          </a:p>
        </p:txBody>
      </p:sp>
      <p:cxnSp>
        <p:nvCxnSpPr>
          <p:cNvPr id="20" name="Shape 23"/>
          <p:cNvCxnSpPr>
            <a:stCxn id="12" idx="2"/>
            <a:endCxn id="6" idx="1"/>
          </p:cNvCxnSpPr>
          <p:nvPr/>
        </p:nvCxnSpPr>
        <p:spPr bwMode="auto">
          <a:xfrm rot="16200000" flipH="1">
            <a:off x="697479" y="3675926"/>
            <a:ext cx="1079633" cy="550549"/>
          </a:xfrm>
          <a:prstGeom prst="bentConnector2">
            <a:avLst/>
          </a:prstGeom>
          <a:solidFill>
            <a:schemeClr val="accent1"/>
          </a:solidFill>
          <a:ln w="9525" cap="flat" cmpd="sng" algn="ctr">
            <a:solidFill>
              <a:schemeClr val="tx1"/>
            </a:solidFill>
            <a:prstDash val="solid"/>
            <a:miter lim="800000"/>
            <a:headEnd type="none" w="med" len="med"/>
            <a:tailEnd type="arrow"/>
          </a:ln>
          <a:effectLst/>
        </p:spPr>
      </p:cxnSp>
      <p:cxnSp>
        <p:nvCxnSpPr>
          <p:cNvPr id="21" name="Elbow Connector 20"/>
          <p:cNvCxnSpPr>
            <a:stCxn id="7" idx="3"/>
            <a:endCxn id="10" idx="1"/>
          </p:cNvCxnSpPr>
          <p:nvPr/>
        </p:nvCxnSpPr>
        <p:spPr bwMode="auto">
          <a:xfrm>
            <a:off x="2350770" y="4491018"/>
            <a:ext cx="956656" cy="12700"/>
          </a:xfrm>
          <a:prstGeom prst="bentConnector3">
            <a:avLst>
              <a:gd name="adj1" fmla="val 50000"/>
            </a:avLst>
          </a:prstGeom>
          <a:solidFill>
            <a:schemeClr val="accent1"/>
          </a:solidFill>
          <a:ln w="9525" cap="flat" cmpd="sng" algn="ctr">
            <a:solidFill>
              <a:schemeClr val="tx1"/>
            </a:solidFill>
            <a:prstDash val="solid"/>
            <a:miter lim="800000"/>
            <a:headEnd type="none" w="med" len="med"/>
            <a:tailEnd type="arrow"/>
          </a:ln>
          <a:effectLst/>
        </p:spPr>
      </p:cxnSp>
      <p:cxnSp>
        <p:nvCxnSpPr>
          <p:cNvPr id="22" name="Elbow Connector 21"/>
          <p:cNvCxnSpPr>
            <a:stCxn id="11" idx="3"/>
            <a:endCxn id="17" idx="1"/>
          </p:cNvCxnSpPr>
          <p:nvPr/>
        </p:nvCxnSpPr>
        <p:spPr bwMode="auto">
          <a:xfrm>
            <a:off x="4145626" y="4491018"/>
            <a:ext cx="1223180" cy="12700"/>
          </a:xfrm>
          <a:prstGeom prst="bentConnector3">
            <a:avLst>
              <a:gd name="adj1" fmla="val 50000"/>
            </a:avLst>
          </a:prstGeom>
          <a:solidFill>
            <a:schemeClr val="accent1"/>
          </a:solidFill>
          <a:ln w="9525" cap="flat" cmpd="sng" algn="ctr">
            <a:solidFill>
              <a:schemeClr val="tx1"/>
            </a:solidFill>
            <a:prstDash val="solid"/>
            <a:miter lim="800000"/>
            <a:headEnd type="none" w="med" len="med"/>
            <a:tailEnd type="arrow"/>
          </a:ln>
          <a:effectLst/>
        </p:spPr>
      </p:cxnSp>
      <p:sp>
        <p:nvSpPr>
          <p:cNvPr id="25" name="Rectangle 24"/>
          <p:cNvSpPr/>
          <p:nvPr/>
        </p:nvSpPr>
        <p:spPr bwMode="auto">
          <a:xfrm>
            <a:off x="200021" y="3100235"/>
            <a:ext cx="5334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head</a:t>
            </a:r>
          </a:p>
        </p:txBody>
      </p:sp>
      <p:sp>
        <p:nvSpPr>
          <p:cNvPr id="26" name="Freeform 25"/>
          <p:cNvSpPr/>
          <p:nvPr/>
        </p:nvSpPr>
        <p:spPr bwMode="auto">
          <a:xfrm>
            <a:off x="2244606" y="3292629"/>
            <a:ext cx="6670794" cy="2422371"/>
          </a:xfrm>
          <a:custGeom>
            <a:avLst/>
            <a:gdLst>
              <a:gd name="connsiteX0" fmla="*/ 0 w 5414815"/>
              <a:gd name="connsiteY0" fmla="*/ 140009 h 1795794"/>
              <a:gd name="connsiteX1" fmla="*/ 4380807 w 5414815"/>
              <a:gd name="connsiteY1" fmla="*/ 131697 h 1795794"/>
              <a:gd name="connsiteX2" fmla="*/ 5087389 w 5414815"/>
              <a:gd name="connsiteY2" fmla="*/ 1528235 h 1795794"/>
              <a:gd name="connsiteX3" fmla="*/ 41564 w 5414815"/>
              <a:gd name="connsiteY3" fmla="*/ 1794242 h 1795794"/>
              <a:gd name="connsiteX0" fmla="*/ 0 w 5777840"/>
              <a:gd name="connsiteY0" fmla="*/ 140009 h 1795794"/>
              <a:gd name="connsiteX1" fmla="*/ 5185539 w 5777840"/>
              <a:gd name="connsiteY1" fmla="*/ 131697 h 1795794"/>
              <a:gd name="connsiteX2" fmla="*/ 5087389 w 5777840"/>
              <a:gd name="connsiteY2" fmla="*/ 1528235 h 1795794"/>
              <a:gd name="connsiteX3" fmla="*/ 41564 w 5777840"/>
              <a:gd name="connsiteY3" fmla="*/ 1794242 h 1795794"/>
              <a:gd name="connsiteX0" fmla="*/ 0 w 6058521"/>
              <a:gd name="connsiteY0" fmla="*/ 153333 h 1877741"/>
              <a:gd name="connsiteX1" fmla="*/ 5185539 w 6058521"/>
              <a:gd name="connsiteY1" fmla="*/ 145021 h 1877741"/>
              <a:gd name="connsiteX2" fmla="*/ 5549682 w 6058521"/>
              <a:gd name="connsiteY2" fmla="*/ 1728428 h 1877741"/>
              <a:gd name="connsiteX3" fmla="*/ 41564 w 6058521"/>
              <a:gd name="connsiteY3" fmla="*/ 1807566 h 1877741"/>
            </a:gdLst>
            <a:ahLst/>
            <a:cxnLst>
              <a:cxn ang="0">
                <a:pos x="connsiteX0" y="connsiteY0"/>
              </a:cxn>
              <a:cxn ang="0">
                <a:pos x="connsiteX1" y="connsiteY1"/>
              </a:cxn>
              <a:cxn ang="0">
                <a:pos x="connsiteX2" y="connsiteY2"/>
              </a:cxn>
              <a:cxn ang="0">
                <a:pos x="connsiteX3" y="connsiteY3"/>
              </a:cxn>
            </a:cxnLst>
            <a:rect l="l" t="t" r="r" b="b"/>
            <a:pathLst>
              <a:path w="6058521" h="1877741">
                <a:moveTo>
                  <a:pt x="0" y="153333"/>
                </a:moveTo>
                <a:cubicBezTo>
                  <a:pt x="1766454" y="33491"/>
                  <a:pt x="4260592" y="-117495"/>
                  <a:pt x="5185539" y="145021"/>
                </a:cubicBezTo>
                <a:cubicBezTo>
                  <a:pt x="6110486" y="407537"/>
                  <a:pt x="6407011" y="1451337"/>
                  <a:pt x="5549682" y="1728428"/>
                </a:cubicBezTo>
                <a:cubicBezTo>
                  <a:pt x="4692353" y="2005519"/>
                  <a:pt x="2202873" y="1813108"/>
                  <a:pt x="41564" y="1807566"/>
                </a:cubicBezTo>
              </a:path>
            </a:pathLst>
          </a:custGeom>
          <a:noFill/>
          <a:ln w="38100" cap="flat" cmpd="sng" algn="ctr">
            <a:solidFill>
              <a:schemeClr val="accent1"/>
            </a:solidFill>
            <a:prstDash val="sysDash"/>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7" name="Rectangle 26"/>
          <p:cNvSpPr/>
          <p:nvPr/>
        </p:nvSpPr>
        <p:spPr bwMode="auto">
          <a:xfrm>
            <a:off x="1143000" y="3875751"/>
            <a:ext cx="1447800" cy="1203580"/>
          </a:xfrm>
          <a:prstGeom prst="rect">
            <a:avLst/>
          </a:prstGeom>
          <a:no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a:p>
        </p:txBody>
      </p:sp>
      <p:sp>
        <p:nvSpPr>
          <p:cNvPr id="28" name="Rectangle 14"/>
          <p:cNvSpPr>
            <a:spLocks noChangeArrowheads="1"/>
          </p:cNvSpPr>
          <p:nvPr/>
        </p:nvSpPr>
        <p:spPr bwMode="auto">
          <a:xfrm>
            <a:off x="1400348" y="3757854"/>
            <a:ext cx="984012" cy="275964"/>
          </a:xfrm>
          <a:prstGeom prst="rect">
            <a:avLst/>
          </a:prstGeom>
          <a:solidFill>
            <a:schemeClr val="bg1"/>
          </a:solidFill>
          <a:ln w="19050">
            <a:solidFill>
              <a:srgbClr val="C00000"/>
            </a:solidFill>
            <a:miter lim="800000"/>
            <a:headEnd/>
            <a:tailEnd/>
          </a:ln>
        </p:spPr>
        <p:txBody>
          <a:bodyPr wrap="none" anchor="ctr"/>
          <a:lstStyle/>
          <a:p>
            <a:pPr algn="ctr"/>
            <a:r>
              <a:rPr lang="en-US" sz="1200" b="1" dirty="0"/>
              <a:t>sum(0x148)</a:t>
            </a:r>
          </a:p>
        </p:txBody>
      </p:sp>
      <p:sp>
        <p:nvSpPr>
          <p:cNvPr id="29" name="Rectangle 28"/>
          <p:cNvSpPr/>
          <p:nvPr/>
        </p:nvSpPr>
        <p:spPr bwMode="auto">
          <a:xfrm>
            <a:off x="3048000" y="3875751"/>
            <a:ext cx="1447800" cy="1203580"/>
          </a:xfrm>
          <a:prstGeom prst="rect">
            <a:avLst/>
          </a:prstGeom>
          <a:no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a:p>
        </p:txBody>
      </p:sp>
      <p:sp>
        <p:nvSpPr>
          <p:cNvPr id="30" name="Rectangle 14"/>
          <p:cNvSpPr>
            <a:spLocks noChangeArrowheads="1"/>
          </p:cNvSpPr>
          <p:nvPr/>
        </p:nvSpPr>
        <p:spPr bwMode="auto">
          <a:xfrm>
            <a:off x="3200400" y="3763137"/>
            <a:ext cx="984012" cy="275964"/>
          </a:xfrm>
          <a:prstGeom prst="rect">
            <a:avLst/>
          </a:prstGeom>
          <a:solidFill>
            <a:schemeClr val="bg1"/>
          </a:solidFill>
          <a:ln w="19050">
            <a:solidFill>
              <a:srgbClr val="C00000"/>
            </a:solidFill>
            <a:miter lim="800000"/>
            <a:headEnd/>
            <a:tailEnd/>
          </a:ln>
        </p:spPr>
        <p:txBody>
          <a:bodyPr wrap="none" anchor="ctr"/>
          <a:lstStyle/>
          <a:p>
            <a:pPr algn="ctr"/>
            <a:r>
              <a:rPr lang="en-US" sz="1200" b="1" dirty="0"/>
              <a:t>sum(0x1c0)</a:t>
            </a:r>
          </a:p>
        </p:txBody>
      </p:sp>
      <p:sp>
        <p:nvSpPr>
          <p:cNvPr id="31" name="Rectangle 30"/>
          <p:cNvSpPr/>
          <p:nvPr/>
        </p:nvSpPr>
        <p:spPr bwMode="auto">
          <a:xfrm>
            <a:off x="5029200" y="3875751"/>
            <a:ext cx="1524000" cy="1203580"/>
          </a:xfrm>
          <a:prstGeom prst="rect">
            <a:avLst/>
          </a:prstGeom>
          <a:no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a:p>
        </p:txBody>
      </p:sp>
      <p:sp>
        <p:nvSpPr>
          <p:cNvPr id="32" name="Rectangle 14"/>
          <p:cNvSpPr>
            <a:spLocks noChangeArrowheads="1"/>
          </p:cNvSpPr>
          <p:nvPr/>
        </p:nvSpPr>
        <p:spPr bwMode="auto">
          <a:xfrm>
            <a:off x="5257800" y="3763137"/>
            <a:ext cx="984012" cy="275964"/>
          </a:xfrm>
          <a:prstGeom prst="rect">
            <a:avLst/>
          </a:prstGeom>
          <a:solidFill>
            <a:schemeClr val="bg1"/>
          </a:solidFill>
          <a:ln w="19050">
            <a:solidFill>
              <a:srgbClr val="C00000"/>
            </a:solidFill>
            <a:miter lim="800000"/>
            <a:headEnd/>
            <a:tailEnd/>
          </a:ln>
        </p:spPr>
        <p:txBody>
          <a:bodyPr wrap="none" anchor="ctr"/>
          <a:lstStyle/>
          <a:p>
            <a:pPr algn="ctr"/>
            <a:r>
              <a:rPr lang="en-US" sz="1200" b="1" dirty="0"/>
              <a:t>sum(0x168)</a:t>
            </a:r>
          </a:p>
        </p:txBody>
      </p:sp>
      <p:sp>
        <p:nvSpPr>
          <p:cNvPr id="40" name="Rectangle 39"/>
          <p:cNvSpPr/>
          <p:nvPr/>
        </p:nvSpPr>
        <p:spPr bwMode="auto">
          <a:xfrm>
            <a:off x="6781800" y="3866357"/>
            <a:ext cx="1524000" cy="1203580"/>
          </a:xfrm>
          <a:prstGeom prst="rect">
            <a:avLst/>
          </a:prstGeom>
          <a:no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a:p>
        </p:txBody>
      </p:sp>
      <p:sp>
        <p:nvSpPr>
          <p:cNvPr id="41" name="Rectangle 14"/>
          <p:cNvSpPr>
            <a:spLocks noChangeArrowheads="1"/>
          </p:cNvSpPr>
          <p:nvPr/>
        </p:nvSpPr>
        <p:spPr bwMode="auto">
          <a:xfrm>
            <a:off x="7010400" y="3753743"/>
            <a:ext cx="984012" cy="275964"/>
          </a:xfrm>
          <a:prstGeom prst="rect">
            <a:avLst/>
          </a:prstGeom>
          <a:solidFill>
            <a:schemeClr val="bg1"/>
          </a:solidFill>
          <a:ln w="19050">
            <a:solidFill>
              <a:srgbClr val="C00000"/>
            </a:solidFill>
            <a:miter lim="800000"/>
            <a:headEnd/>
            <a:tailEnd/>
          </a:ln>
        </p:spPr>
        <p:txBody>
          <a:bodyPr wrap="none" anchor="ctr"/>
          <a:lstStyle/>
          <a:p>
            <a:pPr algn="ctr"/>
            <a:r>
              <a:rPr lang="en-US" sz="1200" b="1" dirty="0"/>
              <a:t>sum(0x0)</a:t>
            </a:r>
          </a:p>
        </p:txBody>
      </p:sp>
      <p:sp>
        <p:nvSpPr>
          <p:cNvPr id="42" name="Oval 41"/>
          <p:cNvSpPr/>
          <p:nvPr/>
        </p:nvSpPr>
        <p:spPr bwMode="auto">
          <a:xfrm>
            <a:off x="7121406" y="4908894"/>
            <a:ext cx="762000" cy="304800"/>
          </a:xfrm>
          <a:prstGeom prst="ellipse">
            <a:avLst/>
          </a:prstGeom>
          <a:solidFill>
            <a:schemeClr val="bg1"/>
          </a:solid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cxnSp>
        <p:nvCxnSpPr>
          <p:cNvPr id="43" name="Curved Connector 42"/>
          <p:cNvCxnSpPr>
            <a:stCxn id="42" idx="3"/>
          </p:cNvCxnSpPr>
          <p:nvPr/>
        </p:nvCxnSpPr>
        <p:spPr bwMode="auto">
          <a:xfrm rot="5400000" flipH="1">
            <a:off x="6630279" y="4566339"/>
            <a:ext cx="525639" cy="679798"/>
          </a:xfrm>
          <a:prstGeom prst="curvedConnector4">
            <a:avLst>
              <a:gd name="adj1" fmla="val -43490"/>
              <a:gd name="adj2" fmla="val 58208"/>
            </a:avLst>
          </a:prstGeom>
          <a:noFill/>
          <a:ln w="19050" cap="flat" cmpd="sng" algn="ctr">
            <a:solidFill>
              <a:schemeClr val="tx2"/>
            </a:solidFill>
            <a:prstDash val="solid"/>
            <a:round/>
            <a:headEnd type="none" w="med" len="med"/>
            <a:tailEnd type="triangle"/>
          </a:ln>
          <a:effectLst/>
        </p:spPr>
      </p:cxnSp>
      <p:sp>
        <p:nvSpPr>
          <p:cNvPr id="44" name="Rectangle 43"/>
          <p:cNvSpPr/>
          <p:nvPr/>
        </p:nvSpPr>
        <p:spPr bwMode="auto">
          <a:xfrm>
            <a:off x="7311906" y="4917537"/>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14</a:t>
            </a:r>
          </a:p>
        </p:txBody>
      </p:sp>
      <p:sp>
        <p:nvSpPr>
          <p:cNvPr id="47" name="Oval 46"/>
          <p:cNvSpPr/>
          <p:nvPr/>
        </p:nvSpPr>
        <p:spPr bwMode="auto">
          <a:xfrm>
            <a:off x="5410200" y="4917537"/>
            <a:ext cx="762000" cy="304800"/>
          </a:xfrm>
          <a:prstGeom prst="ellipse">
            <a:avLst/>
          </a:prstGeom>
          <a:solidFill>
            <a:schemeClr val="bg1"/>
          </a:solid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8" name="Rectangle 47"/>
          <p:cNvSpPr/>
          <p:nvPr/>
        </p:nvSpPr>
        <p:spPr bwMode="auto">
          <a:xfrm>
            <a:off x="5591949" y="4917537"/>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14</a:t>
            </a:r>
          </a:p>
        </p:txBody>
      </p:sp>
      <p:cxnSp>
        <p:nvCxnSpPr>
          <p:cNvPr id="49" name="Curved Connector 48"/>
          <p:cNvCxnSpPr>
            <a:stCxn id="47" idx="3"/>
          </p:cNvCxnSpPr>
          <p:nvPr/>
        </p:nvCxnSpPr>
        <p:spPr bwMode="auto">
          <a:xfrm rot="5400000" flipH="1">
            <a:off x="4741655" y="4397563"/>
            <a:ext cx="534282" cy="1025992"/>
          </a:xfrm>
          <a:prstGeom prst="curvedConnector4">
            <a:avLst>
              <a:gd name="adj1" fmla="val -42786"/>
              <a:gd name="adj2" fmla="val 55438"/>
            </a:avLst>
          </a:prstGeom>
          <a:noFill/>
          <a:ln w="19050" cap="flat" cmpd="sng" algn="ctr">
            <a:solidFill>
              <a:schemeClr val="tx2"/>
            </a:solidFill>
            <a:prstDash val="solid"/>
            <a:round/>
            <a:headEnd type="none" w="med" len="med"/>
            <a:tailEnd type="triangle"/>
          </a:ln>
          <a:effectLst/>
        </p:spPr>
      </p:cxnSp>
      <p:sp>
        <p:nvSpPr>
          <p:cNvPr id="53" name="Oval 52"/>
          <p:cNvSpPr/>
          <p:nvPr/>
        </p:nvSpPr>
        <p:spPr bwMode="auto">
          <a:xfrm>
            <a:off x="3383626" y="4926931"/>
            <a:ext cx="762000" cy="304800"/>
          </a:xfrm>
          <a:prstGeom prst="ellipse">
            <a:avLst/>
          </a:prstGeom>
          <a:solidFill>
            <a:schemeClr val="bg1"/>
          </a:solid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4" name="Rectangle 53"/>
          <p:cNvSpPr/>
          <p:nvPr/>
        </p:nvSpPr>
        <p:spPr bwMode="auto">
          <a:xfrm>
            <a:off x="3495218" y="4926931"/>
            <a:ext cx="543382"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50" dirty="0">
                <a:solidFill>
                  <a:schemeClr val="tx1"/>
                </a:solidFill>
              </a:rPr>
              <a:t>14</a:t>
            </a:r>
            <a:endParaRPr kumimoji="0" lang="en-US" sz="1050" b="0" i="0" u="none" strike="noStrike" cap="none" normalizeH="0" baseline="0" dirty="0">
              <a:ln>
                <a:noFill/>
              </a:ln>
              <a:solidFill>
                <a:schemeClr val="tx1"/>
              </a:solidFill>
              <a:effectLst/>
              <a:latin typeface="Arial" charset="0"/>
            </a:endParaRPr>
          </a:p>
        </p:txBody>
      </p:sp>
      <p:cxnSp>
        <p:nvCxnSpPr>
          <p:cNvPr id="55" name="Curved Connector 54"/>
          <p:cNvCxnSpPr>
            <a:stCxn id="53" idx="3"/>
          </p:cNvCxnSpPr>
          <p:nvPr/>
        </p:nvCxnSpPr>
        <p:spPr bwMode="auto">
          <a:xfrm rot="5400000" flipH="1">
            <a:off x="2715081" y="4406957"/>
            <a:ext cx="534282" cy="1025992"/>
          </a:xfrm>
          <a:prstGeom prst="curvedConnector4">
            <a:avLst>
              <a:gd name="adj1" fmla="val -42786"/>
              <a:gd name="adj2" fmla="val 55438"/>
            </a:avLst>
          </a:prstGeom>
          <a:noFill/>
          <a:ln w="19050" cap="flat" cmpd="sng" algn="ctr">
            <a:solidFill>
              <a:schemeClr val="tx2"/>
            </a:solidFill>
            <a:prstDash val="solid"/>
            <a:round/>
            <a:headEnd type="none" w="med" len="med"/>
            <a:tailEnd type="triangle"/>
          </a:ln>
          <a:effectLst/>
        </p:spPr>
      </p:cxnSp>
      <p:sp>
        <p:nvSpPr>
          <p:cNvPr id="56" name="Oval 55"/>
          <p:cNvSpPr/>
          <p:nvPr/>
        </p:nvSpPr>
        <p:spPr bwMode="auto">
          <a:xfrm>
            <a:off x="1439657" y="4926931"/>
            <a:ext cx="762000" cy="304800"/>
          </a:xfrm>
          <a:prstGeom prst="ellipse">
            <a:avLst/>
          </a:prstGeom>
          <a:solidFill>
            <a:schemeClr val="bg1"/>
          </a:solid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7" name="Rectangle 56"/>
          <p:cNvSpPr/>
          <p:nvPr/>
        </p:nvSpPr>
        <p:spPr bwMode="auto">
          <a:xfrm>
            <a:off x="1551249" y="4926931"/>
            <a:ext cx="543382"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50" dirty="0">
                <a:solidFill>
                  <a:schemeClr val="tx1"/>
                </a:solidFill>
              </a:rPr>
              <a:t>14</a:t>
            </a:r>
            <a:endParaRPr kumimoji="0" lang="en-US" sz="1050" b="0" i="0" u="none" strike="noStrike" cap="none" normalizeH="0" baseline="0" dirty="0">
              <a:ln>
                <a:noFill/>
              </a:ln>
              <a:solidFill>
                <a:schemeClr val="tx1"/>
              </a:solidFill>
              <a:effectLst/>
              <a:latin typeface="Arial" charset="0"/>
            </a:endParaRPr>
          </a:p>
        </p:txBody>
      </p:sp>
      <p:cxnSp>
        <p:nvCxnSpPr>
          <p:cNvPr id="58" name="Curved Connector 57"/>
          <p:cNvCxnSpPr>
            <a:stCxn id="56" idx="3"/>
            <a:endCxn id="67" idx="2"/>
          </p:cNvCxnSpPr>
          <p:nvPr/>
        </p:nvCxnSpPr>
        <p:spPr bwMode="auto">
          <a:xfrm rot="5400000" flipH="1">
            <a:off x="426157" y="4062002"/>
            <a:ext cx="1534276" cy="715908"/>
          </a:xfrm>
          <a:prstGeom prst="curvedConnector3">
            <a:avLst>
              <a:gd name="adj1" fmla="val -17809"/>
            </a:avLst>
          </a:prstGeom>
          <a:noFill/>
          <a:ln w="19050" cap="flat" cmpd="sng" algn="ctr">
            <a:solidFill>
              <a:schemeClr val="tx2"/>
            </a:solidFill>
            <a:prstDash val="solid"/>
            <a:round/>
            <a:headEnd type="none" w="med" len="med"/>
            <a:tailEnd type="triangle"/>
          </a:ln>
          <a:effectLst/>
        </p:spPr>
      </p:cxnSp>
      <p:sp>
        <p:nvSpPr>
          <p:cNvPr id="67" name="Rectangle 66"/>
          <p:cNvSpPr/>
          <p:nvPr/>
        </p:nvSpPr>
        <p:spPr bwMode="auto">
          <a:xfrm>
            <a:off x="231025" y="2831590"/>
            <a:ext cx="1208632" cy="821228"/>
          </a:xfrm>
          <a:prstGeom prst="rect">
            <a:avLst/>
          </a:prstGeom>
          <a:no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endParaRPr lang="en-US"/>
          </a:p>
        </p:txBody>
      </p:sp>
      <p:sp>
        <p:nvSpPr>
          <p:cNvPr id="68" name="Rectangle 14"/>
          <p:cNvSpPr>
            <a:spLocks noChangeArrowheads="1"/>
          </p:cNvSpPr>
          <p:nvPr/>
        </p:nvSpPr>
        <p:spPr bwMode="auto">
          <a:xfrm>
            <a:off x="380314" y="2713693"/>
            <a:ext cx="984012" cy="275964"/>
          </a:xfrm>
          <a:prstGeom prst="rect">
            <a:avLst/>
          </a:prstGeom>
          <a:solidFill>
            <a:schemeClr val="bg1"/>
          </a:solidFill>
          <a:ln w="19050">
            <a:solidFill>
              <a:srgbClr val="C00000"/>
            </a:solidFill>
            <a:miter lim="800000"/>
            <a:headEnd/>
            <a:tailEnd/>
          </a:ln>
        </p:spPr>
        <p:txBody>
          <a:bodyPr wrap="none" anchor="ctr"/>
          <a:lstStyle/>
          <a:p>
            <a:pPr algn="ctr"/>
            <a:r>
              <a:rPr lang="en-US" sz="1200" b="1" dirty="0"/>
              <a:t>Main()</a:t>
            </a:r>
          </a:p>
        </p:txBody>
      </p:sp>
      <p:sp>
        <p:nvSpPr>
          <p:cNvPr id="50" name="Oval 49"/>
          <p:cNvSpPr/>
          <p:nvPr/>
        </p:nvSpPr>
        <p:spPr bwMode="auto">
          <a:xfrm>
            <a:off x="2415621" y="4161263"/>
            <a:ext cx="762000" cy="304800"/>
          </a:xfrm>
          <a:prstGeom prst="ellipse">
            <a:avLst/>
          </a:prstGeom>
          <a:solidFill>
            <a:schemeClr val="bg1"/>
          </a:solid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1" name="Rectangle 50"/>
          <p:cNvSpPr/>
          <p:nvPr/>
        </p:nvSpPr>
        <p:spPr bwMode="auto">
          <a:xfrm>
            <a:off x="2527213" y="4161263"/>
            <a:ext cx="543382"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50" dirty="0">
                <a:solidFill>
                  <a:schemeClr val="tx1"/>
                </a:solidFill>
              </a:rPr>
              <a:t>3</a:t>
            </a:r>
            <a:endParaRPr kumimoji="0" lang="en-US" sz="1050" b="0" i="0" u="none" strike="noStrike" cap="none" normalizeH="0" baseline="0" dirty="0">
              <a:ln>
                <a:noFill/>
              </a:ln>
              <a:solidFill>
                <a:schemeClr val="tx1"/>
              </a:solidFill>
              <a:effectLst/>
              <a:latin typeface="Arial" charset="0"/>
            </a:endParaRPr>
          </a:p>
        </p:txBody>
      </p:sp>
      <p:sp>
        <p:nvSpPr>
          <p:cNvPr id="52" name="Oval 51"/>
          <p:cNvSpPr/>
          <p:nvPr/>
        </p:nvSpPr>
        <p:spPr bwMode="auto">
          <a:xfrm>
            <a:off x="4384208" y="4161263"/>
            <a:ext cx="762000" cy="304800"/>
          </a:xfrm>
          <a:prstGeom prst="ellipse">
            <a:avLst/>
          </a:prstGeom>
          <a:solidFill>
            <a:schemeClr val="bg1"/>
          </a:solid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9" name="Rectangle 58"/>
          <p:cNvSpPr/>
          <p:nvPr/>
        </p:nvSpPr>
        <p:spPr bwMode="auto">
          <a:xfrm>
            <a:off x="4495800" y="4161263"/>
            <a:ext cx="543382"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12</a:t>
            </a:r>
          </a:p>
        </p:txBody>
      </p:sp>
      <p:sp>
        <p:nvSpPr>
          <p:cNvPr id="60" name="Oval 59"/>
          <p:cNvSpPr/>
          <p:nvPr/>
        </p:nvSpPr>
        <p:spPr bwMode="auto">
          <a:xfrm>
            <a:off x="6268131" y="4172741"/>
            <a:ext cx="762000" cy="304800"/>
          </a:xfrm>
          <a:prstGeom prst="ellipse">
            <a:avLst/>
          </a:prstGeom>
          <a:solidFill>
            <a:schemeClr val="bg1"/>
          </a:solid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1" name="Rectangle 60"/>
          <p:cNvSpPr/>
          <p:nvPr/>
        </p:nvSpPr>
        <p:spPr bwMode="auto">
          <a:xfrm>
            <a:off x="6379723" y="4172741"/>
            <a:ext cx="543382"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14</a:t>
            </a:r>
          </a:p>
        </p:txBody>
      </p:sp>
      <p:sp>
        <p:nvSpPr>
          <p:cNvPr id="62" name="Rectangle 61"/>
          <p:cNvSpPr/>
          <p:nvPr/>
        </p:nvSpPr>
        <p:spPr>
          <a:xfrm>
            <a:off x="1009645" y="5867400"/>
            <a:ext cx="7753355" cy="400110"/>
          </a:xfrm>
          <a:prstGeom prst="rect">
            <a:avLst/>
          </a:prstGeom>
        </p:spPr>
        <p:txBody>
          <a:bodyPr wrap="square">
            <a:spAutoFit/>
          </a:bodyPr>
          <a:lstStyle/>
          <a:p>
            <a:pPr lvl="1" algn="l"/>
            <a:r>
              <a:rPr lang="en-US" sz="2000" dirty="0"/>
              <a:t>What would the prototype of this recursive function be?</a:t>
            </a:r>
          </a:p>
        </p:txBody>
      </p:sp>
      <p:sp>
        <p:nvSpPr>
          <p:cNvPr id="63" name="Oval 62">
            <a:extLst>
              <a:ext uri="{FF2B5EF4-FFF2-40B4-BE49-F238E27FC236}">
                <a16:creationId xmlns:a16="http://schemas.microsoft.com/office/drawing/2014/main" id="{E8FC95BB-2B4F-4A1E-9723-8DE1FC035001}"/>
              </a:ext>
            </a:extLst>
          </p:cNvPr>
          <p:cNvSpPr/>
          <p:nvPr/>
        </p:nvSpPr>
        <p:spPr bwMode="auto">
          <a:xfrm>
            <a:off x="861869" y="4061796"/>
            <a:ext cx="762000" cy="304800"/>
          </a:xfrm>
          <a:prstGeom prst="ellipse">
            <a:avLst/>
          </a:prstGeom>
          <a:solidFill>
            <a:schemeClr val="bg1"/>
          </a:solidFill>
          <a:ln w="2857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050" dirty="0">
                <a:solidFill>
                  <a:schemeClr val="tx1"/>
                </a:solidFill>
              </a:rPr>
              <a:t>0</a:t>
            </a:r>
          </a:p>
        </p:txBody>
      </p:sp>
    </p:spTree>
    <p:extLst>
      <p:ext uri="{BB962C8B-B14F-4D97-AF65-F5344CB8AC3E}">
        <p14:creationId xmlns:p14="http://schemas.microsoft.com/office/powerpoint/2010/main" val="314200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p:bldP spid="47" grpId="0" animBg="1"/>
      <p:bldP spid="48" grpId="0"/>
      <p:bldP spid="53" grpId="0" animBg="1"/>
      <p:bldP spid="54" grpId="0"/>
      <p:bldP spid="56" grpId="0" animBg="1"/>
      <p:bldP spid="57" grpId="0"/>
      <p:bldP spid="50" grpId="0" animBg="1"/>
      <p:bldP spid="51" grpId="0"/>
      <p:bldP spid="52" grpId="0" animBg="1"/>
      <p:bldP spid="59" grpId="0"/>
      <p:bldP spid="60" grpId="0" animBg="1"/>
      <p:bldP spid="61" grpId="0"/>
      <p:bldP spid="6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Copy</a:t>
            </a:r>
          </a:p>
        </p:txBody>
      </p:sp>
      <p:sp>
        <p:nvSpPr>
          <p:cNvPr id="3" name="Content Placeholder 2"/>
          <p:cNvSpPr>
            <a:spLocks noGrp="1"/>
          </p:cNvSpPr>
          <p:nvPr>
            <p:ph idx="1"/>
          </p:nvPr>
        </p:nvSpPr>
        <p:spPr>
          <a:xfrm>
            <a:off x="304800" y="1066800"/>
            <a:ext cx="8534400" cy="514350"/>
          </a:xfrm>
        </p:spPr>
        <p:txBody>
          <a:bodyPr/>
          <a:lstStyle/>
          <a:p>
            <a:r>
              <a:rPr lang="en-US" dirty="0"/>
              <a:t>How could you make a copy of a linked list using recursion</a:t>
            </a:r>
          </a:p>
        </p:txBody>
      </p:sp>
      <p:sp>
        <p:nvSpPr>
          <p:cNvPr id="4" name="Text Box 4"/>
          <p:cNvSpPr txBox="1">
            <a:spLocks noChangeArrowheads="1"/>
          </p:cNvSpPr>
          <p:nvPr/>
        </p:nvSpPr>
        <p:spPr bwMode="auto">
          <a:xfrm>
            <a:off x="4905829" y="1885950"/>
            <a:ext cx="3962400" cy="4438650"/>
          </a:xfrm>
          <a:prstGeom prst="rect">
            <a:avLst/>
          </a:prstGeom>
          <a:solidFill>
            <a:srgbClr val="FFFFCC"/>
          </a:solidFill>
          <a:ln w="9525">
            <a:solidFill>
              <a:schemeClr val="tx1"/>
            </a:solidFill>
            <a:miter lim="800000"/>
            <a:headEnd/>
            <a:tailEnd/>
          </a:ln>
          <a:effectLst/>
        </p:spPr>
        <p:txBody>
          <a:bodyPr/>
          <a:lstStyle/>
          <a:p>
            <a:pPr algn="l">
              <a:spcBef>
                <a:spcPts val="0"/>
              </a:spcBef>
            </a:pPr>
            <a:r>
              <a:rPr lang="en-US" sz="1200" dirty="0" err="1">
                <a:solidFill>
                  <a:schemeClr val="tx1"/>
                </a:solidFill>
                <a:latin typeface="Consolas" panose="020B0609020204030204" pitchFamily="49" charset="0"/>
              </a:rPr>
              <a:t>struct</a:t>
            </a:r>
            <a:r>
              <a:rPr lang="en-US" sz="1200" dirty="0">
                <a:solidFill>
                  <a:schemeClr val="tx1"/>
                </a:solidFill>
                <a:latin typeface="Consolas" panose="020B0609020204030204" pitchFamily="49" charset="0"/>
              </a:rPr>
              <a:t> Item {</a:t>
            </a:r>
          </a:p>
          <a:p>
            <a:pPr algn="l">
              <a:spcBef>
                <a:spcPts val="0"/>
              </a:spcBef>
            </a:pPr>
            <a:r>
              <a:rPr lang="en-US" sz="1200" dirty="0">
                <a:solidFill>
                  <a:schemeClr val="tx1"/>
                </a:solidFill>
                <a:latin typeface="Consolas" panose="020B0609020204030204" pitchFamily="49" charset="0"/>
              </a:rPr>
              <a:t> </a:t>
            </a:r>
            <a:r>
              <a:rPr lang="en-US" sz="1200" dirty="0" err="1">
                <a:solidFill>
                  <a:schemeClr val="tx1"/>
                </a:solidFill>
                <a:latin typeface="Consolas" panose="020B0609020204030204" pitchFamily="49" charset="0"/>
              </a:rPr>
              <a:t>int</a:t>
            </a:r>
            <a:r>
              <a:rPr lang="en-US" sz="1200" dirty="0">
                <a:solidFill>
                  <a:schemeClr val="tx1"/>
                </a:solidFill>
                <a:latin typeface="Consolas" panose="020B0609020204030204" pitchFamily="49" charset="0"/>
              </a:rPr>
              <a:t> </a:t>
            </a:r>
            <a:r>
              <a:rPr lang="en-US" sz="1200" dirty="0" err="1">
                <a:solidFill>
                  <a:schemeClr val="tx1"/>
                </a:solidFill>
                <a:latin typeface="Consolas" panose="020B0609020204030204" pitchFamily="49" charset="0"/>
              </a:rPr>
              <a:t>val</a:t>
            </a:r>
            <a:r>
              <a:rPr lang="en-US" sz="1200" dirty="0">
                <a:solidFill>
                  <a:schemeClr val="tx1"/>
                </a:solidFill>
                <a:latin typeface="Consolas" panose="020B0609020204030204" pitchFamily="49" charset="0"/>
              </a:rPr>
              <a:t>; </a:t>
            </a:r>
          </a:p>
          <a:p>
            <a:pPr algn="l">
              <a:spcBef>
                <a:spcPts val="0"/>
              </a:spcBef>
            </a:pPr>
            <a:r>
              <a:rPr lang="en-US" sz="1200" dirty="0">
                <a:solidFill>
                  <a:schemeClr val="tx1"/>
                </a:solidFill>
                <a:latin typeface="Consolas" panose="020B0609020204030204" pitchFamily="49" charset="0"/>
              </a:rPr>
              <a:t> Item* next;</a:t>
            </a:r>
          </a:p>
          <a:p>
            <a:pPr algn="l">
              <a:spcBef>
                <a:spcPts val="0"/>
              </a:spcBef>
            </a:pPr>
            <a:r>
              <a:rPr lang="en-US" sz="1200" dirty="0">
                <a:solidFill>
                  <a:schemeClr val="tx1"/>
                </a:solidFill>
                <a:latin typeface="Consolas" panose="020B0609020204030204" pitchFamily="49" charset="0"/>
              </a:rPr>
              <a:t> Item(</a:t>
            </a:r>
            <a:r>
              <a:rPr lang="en-US" sz="1200" dirty="0" err="1">
                <a:solidFill>
                  <a:schemeClr val="tx1"/>
                </a:solidFill>
                <a:latin typeface="Consolas" panose="020B0609020204030204" pitchFamily="49" charset="0"/>
              </a:rPr>
              <a:t>int</a:t>
            </a:r>
            <a:r>
              <a:rPr lang="en-US" sz="1200" dirty="0">
                <a:solidFill>
                  <a:schemeClr val="tx1"/>
                </a:solidFill>
                <a:latin typeface="Consolas" panose="020B0609020204030204" pitchFamily="49" charset="0"/>
              </a:rPr>
              <a:t> v, Item* n){</a:t>
            </a:r>
          </a:p>
          <a:p>
            <a:pPr algn="l">
              <a:spcBef>
                <a:spcPts val="0"/>
              </a:spcBef>
            </a:pPr>
            <a:r>
              <a:rPr lang="en-US" sz="1200" dirty="0">
                <a:solidFill>
                  <a:schemeClr val="tx1"/>
                </a:solidFill>
                <a:latin typeface="Consolas" panose="020B0609020204030204" pitchFamily="49" charset="0"/>
              </a:rPr>
              <a:t>   </a:t>
            </a:r>
            <a:r>
              <a:rPr lang="en-US" sz="1200" dirty="0" err="1">
                <a:solidFill>
                  <a:schemeClr val="tx1"/>
                </a:solidFill>
                <a:latin typeface="Consolas" panose="020B0609020204030204" pitchFamily="49" charset="0"/>
              </a:rPr>
              <a:t>val</a:t>
            </a:r>
            <a:r>
              <a:rPr lang="en-US" sz="1200" dirty="0">
                <a:solidFill>
                  <a:schemeClr val="tx1"/>
                </a:solidFill>
                <a:latin typeface="Consolas" panose="020B0609020204030204" pitchFamily="49" charset="0"/>
              </a:rPr>
              <a:t> = v; next = n;</a:t>
            </a:r>
          </a:p>
          <a:p>
            <a:pPr algn="l">
              <a:spcBef>
                <a:spcPts val="0"/>
              </a:spcBef>
            </a:pPr>
            <a:r>
              <a:rPr lang="en-US" sz="1200" dirty="0">
                <a:solidFill>
                  <a:schemeClr val="tx1"/>
                </a:solidFill>
                <a:latin typeface="Consolas" panose="020B0609020204030204" pitchFamily="49" charset="0"/>
              </a:rPr>
              <a:t> } </a:t>
            </a:r>
          </a:p>
          <a:p>
            <a:pPr algn="l">
              <a:spcBef>
                <a:spcPts val="0"/>
              </a:spcBef>
            </a:pPr>
            <a:r>
              <a:rPr lang="en-US" sz="1200" dirty="0">
                <a:solidFill>
                  <a:schemeClr val="tx1"/>
                </a:solidFill>
                <a:latin typeface="Consolas" panose="020B0609020204030204" pitchFamily="49" charset="0"/>
              </a:rPr>
              <a:t>};</a:t>
            </a:r>
          </a:p>
          <a:p>
            <a:pPr algn="l">
              <a:spcBef>
                <a:spcPts val="0"/>
              </a:spcBef>
            </a:pPr>
            <a:endParaRPr lang="en-US" sz="1200" dirty="0">
              <a:solidFill>
                <a:schemeClr val="tx1"/>
              </a:solidFill>
              <a:latin typeface="Consolas" panose="020B0609020204030204" pitchFamily="49" charset="0"/>
            </a:endParaRPr>
          </a:p>
          <a:p>
            <a:pPr algn="l">
              <a:spcBef>
                <a:spcPts val="0"/>
              </a:spcBef>
            </a:pPr>
            <a:r>
              <a:rPr lang="en-US" sz="1200" dirty="0">
                <a:solidFill>
                  <a:schemeClr val="tx1"/>
                </a:solidFill>
                <a:latin typeface="Consolas" panose="020B0609020204030204" pitchFamily="49" charset="0"/>
              </a:rPr>
              <a:t>Item* </a:t>
            </a:r>
            <a:r>
              <a:rPr lang="en-US" sz="1200" dirty="0" err="1">
                <a:solidFill>
                  <a:schemeClr val="tx1"/>
                </a:solidFill>
                <a:latin typeface="Consolas" panose="020B0609020204030204" pitchFamily="49" charset="0"/>
              </a:rPr>
              <a:t>copyLL</a:t>
            </a:r>
            <a:r>
              <a:rPr lang="en-US" sz="1200" dirty="0">
                <a:solidFill>
                  <a:schemeClr val="tx1"/>
                </a:solidFill>
                <a:latin typeface="Consolas" panose="020B0609020204030204" pitchFamily="49" charset="0"/>
              </a:rPr>
              <a:t>(Item* head)</a:t>
            </a:r>
          </a:p>
          <a:p>
            <a:pPr algn="l">
              <a:spcBef>
                <a:spcPts val="0"/>
              </a:spcBef>
            </a:pPr>
            <a:r>
              <a:rPr lang="en-US" sz="1200" dirty="0">
                <a:solidFill>
                  <a:schemeClr val="tx1"/>
                </a:solidFill>
                <a:latin typeface="Consolas" panose="020B0609020204030204" pitchFamily="49" charset="0"/>
              </a:rPr>
              <a:t>{</a:t>
            </a:r>
          </a:p>
          <a:p>
            <a:pPr algn="l">
              <a:spcBef>
                <a:spcPts val="0"/>
              </a:spcBef>
            </a:pPr>
            <a:r>
              <a:rPr lang="en-US" sz="1200" b="1" dirty="0">
                <a:solidFill>
                  <a:schemeClr val="tx1"/>
                </a:solidFill>
                <a:latin typeface="Consolas" panose="020B0609020204030204" pitchFamily="49" charset="0"/>
              </a:rPr>
              <a:t>  if(head == NULL) return NULL;</a:t>
            </a:r>
          </a:p>
          <a:p>
            <a:pPr algn="l">
              <a:spcBef>
                <a:spcPts val="0"/>
              </a:spcBef>
            </a:pPr>
            <a:r>
              <a:rPr lang="en-US" sz="1200" b="1" dirty="0">
                <a:solidFill>
                  <a:schemeClr val="tx1"/>
                </a:solidFill>
                <a:latin typeface="Consolas" panose="020B0609020204030204" pitchFamily="49" charset="0"/>
              </a:rPr>
              <a:t>  else {</a:t>
            </a:r>
          </a:p>
          <a:p>
            <a:pPr algn="l">
              <a:spcBef>
                <a:spcPts val="0"/>
              </a:spcBef>
            </a:pPr>
            <a:endParaRPr lang="en-US" sz="1200" b="1">
              <a:solidFill>
                <a:schemeClr val="tx1"/>
              </a:solidFill>
              <a:latin typeface="Consolas" panose="020B0609020204030204" pitchFamily="49" charset="0"/>
            </a:endParaRPr>
          </a:p>
          <a:p>
            <a:pPr algn="l">
              <a:spcBef>
                <a:spcPts val="0"/>
              </a:spcBef>
            </a:pPr>
            <a:endParaRPr lang="en-US" sz="1200" b="1" dirty="0">
              <a:solidFill>
                <a:schemeClr val="tx1"/>
              </a:solidFill>
              <a:latin typeface="Consolas" panose="020B0609020204030204" pitchFamily="49" charset="0"/>
            </a:endParaRPr>
          </a:p>
          <a:p>
            <a:pPr algn="l">
              <a:spcBef>
                <a:spcPts val="0"/>
              </a:spcBef>
            </a:pPr>
            <a:endParaRPr lang="en-US" sz="1200" b="1" dirty="0">
              <a:solidFill>
                <a:schemeClr val="tx1"/>
              </a:solidFill>
              <a:latin typeface="Consolas" panose="020B0609020204030204" pitchFamily="49" charset="0"/>
            </a:endParaRPr>
          </a:p>
          <a:p>
            <a:pPr algn="l">
              <a:spcBef>
                <a:spcPts val="0"/>
              </a:spcBef>
            </a:pPr>
            <a:endParaRPr lang="en-US" sz="1200" b="1" dirty="0">
              <a:solidFill>
                <a:schemeClr val="tx1"/>
              </a:solidFill>
              <a:latin typeface="Consolas" panose="020B0609020204030204" pitchFamily="49" charset="0"/>
            </a:endParaRPr>
          </a:p>
          <a:p>
            <a:pPr algn="l">
              <a:spcBef>
                <a:spcPts val="0"/>
              </a:spcBef>
            </a:pPr>
            <a:r>
              <a:rPr lang="en-US" sz="1200" b="1" dirty="0">
                <a:solidFill>
                  <a:schemeClr val="tx1"/>
                </a:solidFill>
                <a:latin typeface="Consolas" panose="020B0609020204030204" pitchFamily="49" charset="0"/>
              </a:rPr>
              <a:t>  }</a:t>
            </a:r>
          </a:p>
          <a:p>
            <a:pPr algn="l">
              <a:spcBef>
                <a:spcPts val="0"/>
              </a:spcBef>
            </a:pPr>
            <a:r>
              <a:rPr lang="en-US" sz="1200" dirty="0">
                <a:solidFill>
                  <a:schemeClr val="tx1"/>
                </a:solidFill>
                <a:latin typeface="Consolas" panose="020B0609020204030204" pitchFamily="49" charset="0"/>
              </a:rPr>
              <a:t>}</a:t>
            </a:r>
          </a:p>
          <a:p>
            <a:pPr algn="l">
              <a:spcBef>
                <a:spcPts val="0"/>
              </a:spcBef>
            </a:pPr>
            <a:r>
              <a:rPr lang="en-US" sz="1200" dirty="0" err="1">
                <a:solidFill>
                  <a:schemeClr val="tx1"/>
                </a:solidFill>
                <a:latin typeface="Consolas" panose="020B0609020204030204" pitchFamily="49" charset="0"/>
              </a:rPr>
              <a:t>int</a:t>
            </a:r>
            <a:r>
              <a:rPr lang="en-US" sz="1200" dirty="0">
                <a:solidFill>
                  <a:schemeClr val="tx1"/>
                </a:solidFill>
                <a:latin typeface="Consolas" panose="020B0609020204030204" pitchFamily="49" charset="0"/>
              </a:rPr>
              <a:t> main()</a:t>
            </a:r>
          </a:p>
          <a:p>
            <a:pPr algn="l">
              <a:spcBef>
                <a:spcPts val="0"/>
              </a:spcBef>
            </a:pPr>
            <a:r>
              <a:rPr lang="en-US" sz="1200" dirty="0">
                <a:solidFill>
                  <a:schemeClr val="tx1"/>
                </a:solidFill>
                <a:latin typeface="Consolas" panose="020B0609020204030204" pitchFamily="49" charset="0"/>
              </a:rPr>
              <a:t>{ Item* </a:t>
            </a:r>
            <a:r>
              <a:rPr lang="en-US" sz="1200" dirty="0" err="1">
                <a:solidFill>
                  <a:schemeClr val="tx1"/>
                </a:solidFill>
                <a:latin typeface="Consolas" panose="020B0609020204030204" pitchFamily="49" charset="0"/>
              </a:rPr>
              <a:t>oldhead</a:t>
            </a:r>
            <a:r>
              <a:rPr lang="en-US" sz="1200" dirty="0">
                <a:solidFill>
                  <a:schemeClr val="tx1"/>
                </a:solidFill>
                <a:latin typeface="Consolas" panose="020B0609020204030204" pitchFamily="49" charset="0"/>
              </a:rPr>
              <a:t>, *</a:t>
            </a:r>
            <a:r>
              <a:rPr lang="en-US" sz="1200" dirty="0" err="1">
                <a:solidFill>
                  <a:schemeClr val="tx1"/>
                </a:solidFill>
                <a:latin typeface="Consolas" panose="020B0609020204030204" pitchFamily="49" charset="0"/>
              </a:rPr>
              <a:t>newhead</a:t>
            </a:r>
            <a:r>
              <a:rPr lang="en-US" sz="1200" dirty="0">
                <a:solidFill>
                  <a:schemeClr val="tx1"/>
                </a:solidFill>
                <a:latin typeface="Consolas" panose="020B0609020204030204" pitchFamily="49" charset="0"/>
              </a:rPr>
              <a:t>;</a:t>
            </a:r>
          </a:p>
          <a:p>
            <a:pPr algn="l">
              <a:spcBef>
                <a:spcPts val="0"/>
              </a:spcBef>
            </a:pPr>
            <a:r>
              <a:rPr lang="en-US" sz="1200" dirty="0">
                <a:solidFill>
                  <a:schemeClr val="tx1"/>
                </a:solidFill>
                <a:latin typeface="Consolas" panose="020B0609020204030204" pitchFamily="49" charset="0"/>
              </a:rPr>
              <a:t>  ...</a:t>
            </a:r>
          </a:p>
          <a:p>
            <a:pPr algn="l">
              <a:spcBef>
                <a:spcPts val="0"/>
              </a:spcBef>
            </a:pPr>
            <a:r>
              <a:rPr lang="en-US" sz="1200" dirty="0">
                <a:solidFill>
                  <a:schemeClr val="tx1"/>
                </a:solidFill>
                <a:latin typeface="Consolas" panose="020B0609020204030204" pitchFamily="49" charset="0"/>
              </a:rPr>
              <a:t>  </a:t>
            </a:r>
            <a:r>
              <a:rPr lang="en-US" sz="1200" dirty="0" err="1">
                <a:solidFill>
                  <a:schemeClr val="tx1"/>
                </a:solidFill>
                <a:latin typeface="Consolas" panose="020B0609020204030204" pitchFamily="49" charset="0"/>
              </a:rPr>
              <a:t>newhead</a:t>
            </a:r>
            <a:r>
              <a:rPr lang="en-US" sz="1200" dirty="0">
                <a:solidFill>
                  <a:schemeClr val="tx1"/>
                </a:solidFill>
                <a:latin typeface="Consolas" panose="020B0609020204030204" pitchFamily="49" charset="0"/>
              </a:rPr>
              <a:t> = </a:t>
            </a:r>
            <a:r>
              <a:rPr lang="en-US" sz="1200" dirty="0" err="1">
                <a:solidFill>
                  <a:schemeClr val="tx1"/>
                </a:solidFill>
                <a:latin typeface="Consolas" panose="020B0609020204030204" pitchFamily="49" charset="0"/>
              </a:rPr>
              <a:t>copyLL</a:t>
            </a:r>
            <a:r>
              <a:rPr lang="en-US" sz="1200" dirty="0">
                <a:solidFill>
                  <a:schemeClr val="tx1"/>
                </a:solidFill>
                <a:latin typeface="Consolas" panose="020B0609020204030204" pitchFamily="49" charset="0"/>
              </a:rPr>
              <a:t>(</a:t>
            </a:r>
            <a:r>
              <a:rPr lang="en-US" sz="1200" dirty="0" err="1">
                <a:solidFill>
                  <a:schemeClr val="tx1"/>
                </a:solidFill>
                <a:latin typeface="Consolas" panose="020B0609020204030204" pitchFamily="49" charset="0"/>
              </a:rPr>
              <a:t>oldhead</a:t>
            </a:r>
            <a:r>
              <a:rPr lang="en-US" sz="1200" dirty="0">
                <a:solidFill>
                  <a:schemeClr val="tx1"/>
                </a:solidFill>
                <a:latin typeface="Consolas" panose="020B0609020204030204" pitchFamily="49" charset="0"/>
              </a:rPr>
              <a:t>);</a:t>
            </a:r>
          </a:p>
          <a:p>
            <a:pPr algn="l">
              <a:spcBef>
                <a:spcPts val="0"/>
              </a:spcBef>
            </a:pPr>
            <a:r>
              <a:rPr lang="en-US" sz="1200" dirty="0">
                <a:solidFill>
                  <a:schemeClr val="tx1"/>
                </a:solidFill>
                <a:latin typeface="Consolas" panose="020B0609020204030204" pitchFamily="49" charset="0"/>
              </a:rPr>
              <a:t>}</a:t>
            </a:r>
          </a:p>
          <a:p>
            <a:pPr algn="l">
              <a:spcBef>
                <a:spcPts val="0"/>
              </a:spcBef>
            </a:pPr>
            <a:br>
              <a:rPr lang="en-US" sz="1200" dirty="0">
                <a:solidFill>
                  <a:schemeClr val="tx1"/>
                </a:solidFill>
                <a:latin typeface="Consolas" panose="020B0609020204030204" pitchFamily="49" charset="0"/>
              </a:rPr>
            </a:br>
            <a:endParaRPr lang="en-US" sz="1200" dirty="0">
              <a:solidFill>
                <a:schemeClr val="tx1"/>
              </a:solidFill>
              <a:latin typeface="Consolas" panose="020B0609020204030204" pitchFamily="49" charset="0"/>
            </a:endParaRPr>
          </a:p>
        </p:txBody>
      </p:sp>
      <p:sp>
        <p:nvSpPr>
          <p:cNvPr id="5" name="Rectangle 4"/>
          <p:cNvSpPr/>
          <p:nvPr/>
        </p:nvSpPr>
        <p:spPr bwMode="auto">
          <a:xfrm>
            <a:off x="1800226" y="2918080"/>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6" name="Rectangle 5"/>
          <p:cNvSpPr/>
          <p:nvPr/>
        </p:nvSpPr>
        <p:spPr bwMode="auto">
          <a:xfrm>
            <a:off x="2181226" y="2918080"/>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7" name="Rectangle 6"/>
          <p:cNvSpPr/>
          <p:nvPr/>
        </p:nvSpPr>
        <p:spPr bwMode="auto">
          <a:xfrm>
            <a:off x="1800226" y="2613280"/>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8" name="Rectangle 7"/>
          <p:cNvSpPr/>
          <p:nvPr/>
        </p:nvSpPr>
        <p:spPr bwMode="auto">
          <a:xfrm>
            <a:off x="2181226" y="2613280"/>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0x1c0</a:t>
            </a:r>
          </a:p>
        </p:txBody>
      </p:sp>
      <p:sp>
        <p:nvSpPr>
          <p:cNvPr id="9" name="Rectangle 8"/>
          <p:cNvSpPr/>
          <p:nvPr/>
        </p:nvSpPr>
        <p:spPr bwMode="auto">
          <a:xfrm>
            <a:off x="2943226" y="2918080"/>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10" name="Rectangle 9"/>
          <p:cNvSpPr/>
          <p:nvPr/>
        </p:nvSpPr>
        <p:spPr bwMode="auto">
          <a:xfrm>
            <a:off x="3324226" y="2918080"/>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11" name="Rectangle 10"/>
          <p:cNvSpPr/>
          <p:nvPr/>
        </p:nvSpPr>
        <p:spPr bwMode="auto">
          <a:xfrm>
            <a:off x="2943226" y="2613280"/>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800" dirty="0">
                <a:solidFill>
                  <a:schemeClr val="tx1"/>
                </a:solidFill>
              </a:rPr>
              <a:t>9</a:t>
            </a:r>
          </a:p>
        </p:txBody>
      </p:sp>
      <p:sp>
        <p:nvSpPr>
          <p:cNvPr id="12" name="Rectangle 11"/>
          <p:cNvSpPr/>
          <p:nvPr/>
        </p:nvSpPr>
        <p:spPr bwMode="auto">
          <a:xfrm>
            <a:off x="3324226" y="2613280"/>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0x0</a:t>
            </a:r>
            <a:br>
              <a:rPr kumimoji="0" lang="en-US" sz="1050" b="0" i="0" u="none" strike="noStrike" cap="none" normalizeH="0" baseline="0" dirty="0">
                <a:ln>
                  <a:noFill/>
                </a:ln>
                <a:solidFill>
                  <a:schemeClr val="tx1"/>
                </a:solidFill>
                <a:effectLst/>
                <a:latin typeface="Arial" charset="0"/>
              </a:rPr>
            </a:br>
            <a:r>
              <a:rPr kumimoji="0" lang="en-US" sz="1050" b="0" i="0" u="none" strike="noStrike" cap="none" normalizeH="0" baseline="0" dirty="0">
                <a:ln>
                  <a:noFill/>
                </a:ln>
                <a:solidFill>
                  <a:schemeClr val="tx1"/>
                </a:solidFill>
                <a:effectLst/>
                <a:latin typeface="Arial" charset="0"/>
              </a:rPr>
              <a:t>NULL</a:t>
            </a:r>
          </a:p>
        </p:txBody>
      </p:sp>
      <p:sp>
        <p:nvSpPr>
          <p:cNvPr id="13" name="Rectangle 12"/>
          <p:cNvSpPr/>
          <p:nvPr/>
        </p:nvSpPr>
        <p:spPr bwMode="auto">
          <a:xfrm>
            <a:off x="1019176" y="2298955"/>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0x148</a:t>
            </a:r>
          </a:p>
        </p:txBody>
      </p:sp>
      <p:sp>
        <p:nvSpPr>
          <p:cNvPr id="14" name="Rectangle 13"/>
          <p:cNvSpPr/>
          <p:nvPr/>
        </p:nvSpPr>
        <p:spPr bwMode="auto">
          <a:xfrm>
            <a:off x="304800" y="2318005"/>
            <a:ext cx="714376" cy="295275"/>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err="1">
                <a:ln>
                  <a:noFill/>
                </a:ln>
                <a:solidFill>
                  <a:schemeClr val="tx1"/>
                </a:solidFill>
                <a:effectLst/>
                <a:latin typeface="Arial" charset="0"/>
              </a:rPr>
              <a:t>oldhead</a:t>
            </a:r>
            <a:endParaRPr kumimoji="0" lang="en-US" sz="1100" b="0" i="0" u="none" strike="noStrike" cap="none" normalizeH="0" baseline="0" dirty="0">
              <a:ln>
                <a:noFill/>
              </a:ln>
              <a:solidFill>
                <a:schemeClr val="tx1"/>
              </a:solidFill>
              <a:effectLst/>
              <a:latin typeface="Arial" charset="0"/>
            </a:endParaRPr>
          </a:p>
        </p:txBody>
      </p:sp>
      <p:sp>
        <p:nvSpPr>
          <p:cNvPr id="15" name="Rectangle 14"/>
          <p:cNvSpPr/>
          <p:nvPr/>
        </p:nvSpPr>
        <p:spPr bwMode="auto">
          <a:xfrm>
            <a:off x="1800226" y="2308480"/>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0x148</a:t>
            </a:r>
          </a:p>
        </p:txBody>
      </p:sp>
      <p:sp>
        <p:nvSpPr>
          <p:cNvPr id="16" name="Rectangle 15"/>
          <p:cNvSpPr/>
          <p:nvPr/>
        </p:nvSpPr>
        <p:spPr bwMode="auto">
          <a:xfrm>
            <a:off x="2943226" y="2308480"/>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0x1c0</a:t>
            </a:r>
          </a:p>
        </p:txBody>
      </p:sp>
      <p:cxnSp>
        <p:nvCxnSpPr>
          <p:cNvPr id="17" name="Shape 23"/>
          <p:cNvCxnSpPr>
            <a:stCxn id="13" idx="2"/>
            <a:endCxn id="7" idx="1"/>
          </p:cNvCxnSpPr>
          <p:nvPr/>
        </p:nvCxnSpPr>
        <p:spPr bwMode="auto">
          <a:xfrm rot="16200000" flipH="1">
            <a:off x="1443039" y="2408492"/>
            <a:ext cx="161925" cy="552450"/>
          </a:xfrm>
          <a:prstGeom prst="bentConnector2">
            <a:avLst/>
          </a:prstGeom>
          <a:solidFill>
            <a:schemeClr val="accent1"/>
          </a:solidFill>
          <a:ln w="9525" cap="flat" cmpd="sng" algn="ctr">
            <a:solidFill>
              <a:schemeClr val="tx1"/>
            </a:solidFill>
            <a:prstDash val="solid"/>
            <a:miter lim="800000"/>
            <a:headEnd type="none" w="med" len="med"/>
            <a:tailEnd type="arrow"/>
          </a:ln>
          <a:effectLst/>
        </p:spPr>
      </p:cxnSp>
      <p:cxnSp>
        <p:nvCxnSpPr>
          <p:cNvPr id="18" name="Elbow Connector 17"/>
          <p:cNvCxnSpPr>
            <a:stCxn id="8" idx="3"/>
            <a:endCxn id="11" idx="1"/>
          </p:cNvCxnSpPr>
          <p:nvPr/>
        </p:nvCxnSpPr>
        <p:spPr bwMode="auto">
          <a:xfrm>
            <a:off x="2638426" y="2765680"/>
            <a:ext cx="304800" cy="1588"/>
          </a:xfrm>
          <a:prstGeom prst="bentConnector3">
            <a:avLst>
              <a:gd name="adj1" fmla="val 50000"/>
            </a:avLst>
          </a:prstGeom>
          <a:solidFill>
            <a:schemeClr val="accent1"/>
          </a:solidFill>
          <a:ln w="9525" cap="flat" cmpd="sng" algn="ctr">
            <a:solidFill>
              <a:schemeClr val="tx1"/>
            </a:solidFill>
            <a:prstDash val="solid"/>
            <a:miter lim="800000"/>
            <a:headEnd type="none" w="med" len="med"/>
            <a:tailEnd type="arrow"/>
          </a:ln>
          <a:effectLst/>
        </p:spPr>
      </p:cxnSp>
      <p:sp>
        <p:nvSpPr>
          <p:cNvPr id="59" name="Rectangle 58"/>
          <p:cNvSpPr/>
          <p:nvPr/>
        </p:nvSpPr>
        <p:spPr bwMode="auto">
          <a:xfrm>
            <a:off x="1067708" y="5267325"/>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a:t>
            </a:r>
          </a:p>
        </p:txBody>
      </p:sp>
      <p:sp>
        <p:nvSpPr>
          <p:cNvPr id="60" name="Rectangle 59"/>
          <p:cNvSpPr/>
          <p:nvPr/>
        </p:nvSpPr>
        <p:spPr bwMode="auto">
          <a:xfrm>
            <a:off x="353332" y="5286375"/>
            <a:ext cx="714376" cy="295275"/>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dirty="0" err="1">
                <a:solidFill>
                  <a:schemeClr val="tx1"/>
                </a:solidFill>
              </a:rPr>
              <a:t>new</a:t>
            </a:r>
            <a:r>
              <a:rPr kumimoji="0" lang="en-US" sz="1100" b="0" i="0" u="none" strike="noStrike" cap="none" normalizeH="0" baseline="0" dirty="0" err="1">
                <a:ln>
                  <a:noFill/>
                </a:ln>
                <a:solidFill>
                  <a:schemeClr val="tx1"/>
                </a:solidFill>
                <a:effectLst/>
                <a:latin typeface="Arial" charset="0"/>
              </a:rPr>
              <a:t>head</a:t>
            </a:r>
            <a:endParaRPr kumimoji="0" lang="en-US" sz="1100" b="0" i="0" u="none" strike="noStrike" cap="none" normalizeH="0" baseline="0" dirty="0">
              <a:ln>
                <a:noFill/>
              </a:ln>
              <a:solidFill>
                <a:schemeClr val="tx1"/>
              </a:solidFill>
              <a:effectLst/>
              <a:latin typeface="Arial" charset="0"/>
            </a:endParaRPr>
          </a:p>
        </p:txBody>
      </p:sp>
      <p:sp>
        <p:nvSpPr>
          <p:cNvPr id="21" name="Rectangle 14">
            <a:extLst>
              <a:ext uri="{FF2B5EF4-FFF2-40B4-BE49-F238E27FC236}">
                <a16:creationId xmlns:a16="http://schemas.microsoft.com/office/drawing/2014/main" id="{4249A4BA-0714-4F62-87E9-F9D806E7D791}"/>
              </a:ext>
            </a:extLst>
          </p:cNvPr>
          <p:cNvSpPr>
            <a:spLocks noChangeArrowheads="1"/>
          </p:cNvSpPr>
          <p:nvPr/>
        </p:nvSpPr>
        <p:spPr bwMode="auto">
          <a:xfrm>
            <a:off x="1046858" y="5816600"/>
            <a:ext cx="3559555" cy="766762"/>
          </a:xfrm>
          <a:prstGeom prst="rect">
            <a:avLst/>
          </a:prstGeom>
          <a:noFill/>
          <a:ln w="9525">
            <a:noFill/>
            <a:miter lim="800000"/>
            <a:headEnd/>
            <a:tailEnd/>
          </a:ln>
        </p:spPr>
        <p:txBody>
          <a:bodyPr wrap="square" anchor="ctr"/>
          <a:lstStyle/>
          <a:p>
            <a:pPr algn="ctr"/>
            <a:r>
              <a:rPr lang="en-US" sz="1400" b="1" dirty="0">
                <a:solidFill>
                  <a:srgbClr val="0070C0"/>
                </a:solidFill>
              </a:rPr>
              <a:t>What work can you do as you </a:t>
            </a:r>
            <a:r>
              <a:rPr lang="en-US" sz="1400" b="1" dirty="0" err="1">
                <a:solidFill>
                  <a:srgbClr val="0070C0"/>
                </a:solidFill>
              </a:rPr>
              <a:t>recurse</a:t>
            </a:r>
            <a:r>
              <a:rPr lang="en-US" sz="1400" b="1" dirty="0">
                <a:solidFill>
                  <a:srgbClr val="0070C0"/>
                </a:solidFill>
              </a:rPr>
              <a:t> down the list and what needs to be done on the way back up?</a:t>
            </a:r>
          </a:p>
        </p:txBody>
      </p:sp>
    </p:spTree>
    <p:extLst>
      <p:ext uri="{BB962C8B-B14F-4D97-AF65-F5344CB8AC3E}">
        <p14:creationId xmlns:p14="http://schemas.microsoft.com/office/powerpoint/2010/main" val="935353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1BF66-5E3E-4C3E-BFD4-A7CC3402C5BD}"/>
              </a:ext>
            </a:extLst>
          </p:cNvPr>
          <p:cNvSpPr>
            <a:spLocks noGrp="1"/>
          </p:cNvSpPr>
          <p:nvPr>
            <p:ph type="title"/>
          </p:nvPr>
        </p:nvSpPr>
        <p:spPr/>
        <p:txBody>
          <a:bodyPr/>
          <a:lstStyle/>
          <a:p>
            <a:r>
              <a:rPr lang="en-US" dirty="0"/>
              <a:t>Recursion in CS 104</a:t>
            </a:r>
          </a:p>
        </p:txBody>
      </p:sp>
      <p:sp>
        <p:nvSpPr>
          <p:cNvPr id="3" name="Content Placeholder 2">
            <a:extLst>
              <a:ext uri="{FF2B5EF4-FFF2-40B4-BE49-F238E27FC236}">
                <a16:creationId xmlns:a16="http://schemas.microsoft.com/office/drawing/2014/main" id="{BFC0C700-63D3-430D-98DA-74EE033400BD}"/>
              </a:ext>
            </a:extLst>
          </p:cNvPr>
          <p:cNvSpPr>
            <a:spLocks noGrp="1"/>
          </p:cNvSpPr>
          <p:nvPr>
            <p:ph idx="1"/>
          </p:nvPr>
        </p:nvSpPr>
        <p:spPr>
          <a:xfrm>
            <a:off x="457200" y="1600200"/>
            <a:ext cx="8458200" cy="4525963"/>
          </a:xfrm>
        </p:spPr>
        <p:txBody>
          <a:bodyPr/>
          <a:lstStyle/>
          <a:p>
            <a:r>
              <a:rPr lang="en-US" sz="2800" dirty="0"/>
              <a:t>Recursion is a </a:t>
            </a:r>
            <a:r>
              <a:rPr lang="en-US" sz="2800" b="1" u="sng" dirty="0"/>
              <a:t>key concept </a:t>
            </a:r>
            <a:r>
              <a:rPr lang="en-US" sz="2800" dirty="0"/>
              <a:t>in this course</a:t>
            </a:r>
          </a:p>
          <a:p>
            <a:pPr lvl="1"/>
            <a:r>
              <a:rPr lang="en-US" sz="2400" dirty="0"/>
              <a:t>But it rarely comes easily to students.  You must work at it!</a:t>
            </a:r>
          </a:p>
          <a:p>
            <a:r>
              <a:rPr lang="en-US" sz="2800" dirty="0"/>
              <a:t>Many problems that would be VERY difficult to solve without recursion (i.e. only loops) have extremely </a:t>
            </a:r>
            <a:r>
              <a:rPr lang="en-US" sz="2800" b="1" i="1" dirty="0">
                <a:solidFill>
                  <a:srgbClr val="7030A0"/>
                </a:solidFill>
              </a:rPr>
              <a:t>elegant</a:t>
            </a:r>
            <a:r>
              <a:rPr lang="en-US" sz="2800" dirty="0">
                <a:solidFill>
                  <a:srgbClr val="7030A0"/>
                </a:solidFill>
              </a:rPr>
              <a:t> </a:t>
            </a:r>
            <a:r>
              <a:rPr lang="en-US" sz="2800" b="1" i="1" dirty="0">
                <a:solidFill>
                  <a:srgbClr val="7030A0"/>
                </a:solidFill>
              </a:rPr>
              <a:t>solutions</a:t>
            </a:r>
            <a:r>
              <a:rPr lang="en-US" sz="2800" dirty="0">
                <a:solidFill>
                  <a:srgbClr val="7030A0"/>
                </a:solidFill>
              </a:rPr>
              <a:t> </a:t>
            </a:r>
            <a:r>
              <a:rPr lang="en-US" sz="2800" dirty="0"/>
              <a:t>to problems</a:t>
            </a:r>
          </a:p>
          <a:p>
            <a:pPr lvl="1"/>
            <a:r>
              <a:rPr lang="en-US" sz="2400" dirty="0"/>
              <a:t>Learn to look for those elegant solutions</a:t>
            </a:r>
          </a:p>
          <a:p>
            <a:pPr lvl="1"/>
            <a:r>
              <a:rPr lang="en-US" sz="2400" dirty="0"/>
              <a:t>In this class, assume the recursive approach has an elegant/simple solution</a:t>
            </a:r>
          </a:p>
          <a:p>
            <a:pPr lvl="1"/>
            <a:r>
              <a:rPr lang="en-US" sz="2400" dirty="0"/>
              <a:t>If you find yourself writing a large, complex recursive solution, assume you are doing something you should not!</a:t>
            </a:r>
          </a:p>
          <a:p>
            <a:pPr lvl="2"/>
            <a:r>
              <a:rPr lang="en-US" sz="2000" dirty="0"/>
              <a:t>Stop and reconsider how it should be done</a:t>
            </a:r>
          </a:p>
        </p:txBody>
      </p:sp>
    </p:spTree>
    <p:extLst>
      <p:ext uri="{BB962C8B-B14F-4D97-AF65-F5344CB8AC3E}">
        <p14:creationId xmlns:p14="http://schemas.microsoft.com/office/powerpoint/2010/main" val="66512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Copy</a:t>
            </a:r>
          </a:p>
        </p:txBody>
      </p:sp>
      <p:sp>
        <p:nvSpPr>
          <p:cNvPr id="3" name="Content Placeholder 2"/>
          <p:cNvSpPr>
            <a:spLocks noGrp="1"/>
          </p:cNvSpPr>
          <p:nvPr>
            <p:ph idx="1"/>
          </p:nvPr>
        </p:nvSpPr>
        <p:spPr>
          <a:xfrm>
            <a:off x="304800" y="1066800"/>
            <a:ext cx="8534400" cy="514350"/>
          </a:xfrm>
        </p:spPr>
        <p:txBody>
          <a:bodyPr/>
          <a:lstStyle/>
          <a:p>
            <a:r>
              <a:rPr lang="en-US" sz="2800" dirty="0"/>
              <a:t>Is head or tail recursion more appropriate?</a:t>
            </a:r>
          </a:p>
          <a:p>
            <a:pPr lvl="1"/>
            <a:r>
              <a:rPr lang="en-US" sz="2400" dirty="0"/>
              <a:t>We need the address of the next Item to finish our item so…</a:t>
            </a:r>
          </a:p>
        </p:txBody>
      </p:sp>
      <p:sp>
        <p:nvSpPr>
          <p:cNvPr id="4" name="Text Box 4"/>
          <p:cNvSpPr txBox="1">
            <a:spLocks noChangeArrowheads="1"/>
          </p:cNvSpPr>
          <p:nvPr/>
        </p:nvSpPr>
        <p:spPr bwMode="auto">
          <a:xfrm>
            <a:off x="4905829" y="2133600"/>
            <a:ext cx="3962400" cy="4191000"/>
          </a:xfrm>
          <a:prstGeom prst="rect">
            <a:avLst/>
          </a:prstGeom>
          <a:solidFill>
            <a:srgbClr val="FFFFCC"/>
          </a:solidFill>
          <a:ln w="9525">
            <a:solidFill>
              <a:schemeClr val="tx1"/>
            </a:solidFill>
            <a:miter lim="800000"/>
            <a:headEnd/>
            <a:tailEnd/>
          </a:ln>
          <a:effectLst/>
        </p:spPr>
        <p:txBody>
          <a:bodyPr/>
          <a:lstStyle/>
          <a:p>
            <a:pPr algn="l">
              <a:spcBef>
                <a:spcPts val="0"/>
              </a:spcBef>
            </a:pPr>
            <a:r>
              <a:rPr lang="en-US" sz="1200" dirty="0" err="1">
                <a:solidFill>
                  <a:schemeClr val="tx1"/>
                </a:solidFill>
                <a:latin typeface="Consolas" panose="020B0609020204030204" pitchFamily="49" charset="0"/>
              </a:rPr>
              <a:t>struct</a:t>
            </a:r>
            <a:r>
              <a:rPr lang="en-US" sz="1200" dirty="0">
                <a:solidFill>
                  <a:schemeClr val="tx1"/>
                </a:solidFill>
                <a:latin typeface="Consolas" panose="020B0609020204030204" pitchFamily="49" charset="0"/>
              </a:rPr>
              <a:t> Item {</a:t>
            </a:r>
          </a:p>
          <a:p>
            <a:pPr algn="l">
              <a:spcBef>
                <a:spcPts val="0"/>
              </a:spcBef>
            </a:pPr>
            <a:r>
              <a:rPr lang="en-US" sz="1200" dirty="0">
                <a:solidFill>
                  <a:schemeClr val="tx1"/>
                </a:solidFill>
                <a:latin typeface="Consolas" panose="020B0609020204030204" pitchFamily="49" charset="0"/>
              </a:rPr>
              <a:t> </a:t>
            </a:r>
            <a:r>
              <a:rPr lang="en-US" sz="1200" dirty="0" err="1">
                <a:solidFill>
                  <a:schemeClr val="tx1"/>
                </a:solidFill>
                <a:latin typeface="Consolas" panose="020B0609020204030204" pitchFamily="49" charset="0"/>
              </a:rPr>
              <a:t>int</a:t>
            </a:r>
            <a:r>
              <a:rPr lang="en-US" sz="1200" dirty="0">
                <a:solidFill>
                  <a:schemeClr val="tx1"/>
                </a:solidFill>
                <a:latin typeface="Consolas" panose="020B0609020204030204" pitchFamily="49" charset="0"/>
              </a:rPr>
              <a:t> </a:t>
            </a:r>
            <a:r>
              <a:rPr lang="en-US" sz="1200" dirty="0" err="1">
                <a:solidFill>
                  <a:schemeClr val="tx1"/>
                </a:solidFill>
                <a:latin typeface="Consolas" panose="020B0609020204030204" pitchFamily="49" charset="0"/>
              </a:rPr>
              <a:t>val</a:t>
            </a:r>
            <a:r>
              <a:rPr lang="en-US" sz="1200" dirty="0">
                <a:solidFill>
                  <a:schemeClr val="tx1"/>
                </a:solidFill>
                <a:latin typeface="Consolas" panose="020B0609020204030204" pitchFamily="49" charset="0"/>
              </a:rPr>
              <a:t>; </a:t>
            </a:r>
          </a:p>
          <a:p>
            <a:pPr algn="l">
              <a:spcBef>
                <a:spcPts val="0"/>
              </a:spcBef>
            </a:pPr>
            <a:r>
              <a:rPr lang="en-US" sz="1200" dirty="0">
                <a:solidFill>
                  <a:schemeClr val="tx1"/>
                </a:solidFill>
                <a:latin typeface="Consolas" panose="020B0609020204030204" pitchFamily="49" charset="0"/>
              </a:rPr>
              <a:t> Item* next;</a:t>
            </a:r>
          </a:p>
          <a:p>
            <a:pPr algn="l">
              <a:spcBef>
                <a:spcPts val="0"/>
              </a:spcBef>
            </a:pPr>
            <a:r>
              <a:rPr lang="en-US" sz="1200" dirty="0">
                <a:solidFill>
                  <a:schemeClr val="tx1"/>
                </a:solidFill>
                <a:latin typeface="Consolas" panose="020B0609020204030204" pitchFamily="49" charset="0"/>
              </a:rPr>
              <a:t> Item(</a:t>
            </a:r>
            <a:r>
              <a:rPr lang="en-US" sz="1200" dirty="0" err="1">
                <a:solidFill>
                  <a:schemeClr val="tx1"/>
                </a:solidFill>
                <a:latin typeface="Consolas" panose="020B0609020204030204" pitchFamily="49" charset="0"/>
              </a:rPr>
              <a:t>int</a:t>
            </a:r>
            <a:r>
              <a:rPr lang="en-US" sz="1200" dirty="0">
                <a:solidFill>
                  <a:schemeClr val="tx1"/>
                </a:solidFill>
                <a:latin typeface="Consolas" panose="020B0609020204030204" pitchFamily="49" charset="0"/>
              </a:rPr>
              <a:t> v, Item* n){</a:t>
            </a:r>
          </a:p>
          <a:p>
            <a:pPr algn="l">
              <a:spcBef>
                <a:spcPts val="0"/>
              </a:spcBef>
            </a:pPr>
            <a:r>
              <a:rPr lang="en-US" sz="1200" dirty="0">
                <a:solidFill>
                  <a:schemeClr val="tx1"/>
                </a:solidFill>
                <a:latin typeface="Consolas" panose="020B0609020204030204" pitchFamily="49" charset="0"/>
              </a:rPr>
              <a:t>   </a:t>
            </a:r>
            <a:r>
              <a:rPr lang="en-US" sz="1200" dirty="0" err="1">
                <a:solidFill>
                  <a:schemeClr val="tx1"/>
                </a:solidFill>
                <a:latin typeface="Consolas" panose="020B0609020204030204" pitchFamily="49" charset="0"/>
              </a:rPr>
              <a:t>val</a:t>
            </a:r>
            <a:r>
              <a:rPr lang="en-US" sz="1200" dirty="0">
                <a:solidFill>
                  <a:schemeClr val="tx1"/>
                </a:solidFill>
                <a:latin typeface="Consolas" panose="020B0609020204030204" pitchFamily="49" charset="0"/>
              </a:rPr>
              <a:t> = v; next = n;</a:t>
            </a:r>
          </a:p>
          <a:p>
            <a:pPr algn="l">
              <a:spcBef>
                <a:spcPts val="0"/>
              </a:spcBef>
            </a:pPr>
            <a:r>
              <a:rPr lang="en-US" sz="1200" dirty="0">
                <a:solidFill>
                  <a:schemeClr val="tx1"/>
                </a:solidFill>
                <a:latin typeface="Consolas" panose="020B0609020204030204" pitchFamily="49" charset="0"/>
              </a:rPr>
              <a:t> } </a:t>
            </a:r>
          </a:p>
          <a:p>
            <a:pPr algn="l">
              <a:spcBef>
                <a:spcPts val="0"/>
              </a:spcBef>
            </a:pPr>
            <a:r>
              <a:rPr lang="en-US" sz="1200" dirty="0">
                <a:solidFill>
                  <a:schemeClr val="tx1"/>
                </a:solidFill>
                <a:latin typeface="Consolas" panose="020B0609020204030204" pitchFamily="49" charset="0"/>
              </a:rPr>
              <a:t>};</a:t>
            </a:r>
          </a:p>
          <a:p>
            <a:pPr algn="l">
              <a:spcBef>
                <a:spcPts val="0"/>
              </a:spcBef>
            </a:pPr>
            <a:endParaRPr lang="en-US" sz="1200" dirty="0">
              <a:solidFill>
                <a:schemeClr val="tx1"/>
              </a:solidFill>
              <a:latin typeface="Consolas" panose="020B0609020204030204" pitchFamily="49" charset="0"/>
            </a:endParaRPr>
          </a:p>
          <a:p>
            <a:pPr algn="l">
              <a:spcBef>
                <a:spcPts val="0"/>
              </a:spcBef>
            </a:pPr>
            <a:r>
              <a:rPr lang="en-US" sz="1200" dirty="0">
                <a:solidFill>
                  <a:schemeClr val="tx1"/>
                </a:solidFill>
                <a:latin typeface="Consolas" panose="020B0609020204030204" pitchFamily="49" charset="0"/>
              </a:rPr>
              <a:t>Item* </a:t>
            </a:r>
            <a:r>
              <a:rPr lang="en-US" sz="1200" dirty="0" err="1">
                <a:solidFill>
                  <a:schemeClr val="tx1"/>
                </a:solidFill>
                <a:latin typeface="Consolas" panose="020B0609020204030204" pitchFamily="49" charset="0"/>
              </a:rPr>
              <a:t>copyLL</a:t>
            </a:r>
            <a:r>
              <a:rPr lang="en-US" sz="1200" dirty="0">
                <a:solidFill>
                  <a:schemeClr val="tx1"/>
                </a:solidFill>
                <a:latin typeface="Consolas" panose="020B0609020204030204" pitchFamily="49" charset="0"/>
              </a:rPr>
              <a:t>(Item* head)</a:t>
            </a:r>
          </a:p>
          <a:p>
            <a:pPr algn="l">
              <a:spcBef>
                <a:spcPts val="0"/>
              </a:spcBef>
            </a:pPr>
            <a:r>
              <a:rPr lang="en-US" sz="1200" dirty="0">
                <a:solidFill>
                  <a:schemeClr val="tx1"/>
                </a:solidFill>
                <a:latin typeface="Consolas" panose="020B0609020204030204" pitchFamily="49" charset="0"/>
              </a:rPr>
              <a:t>{</a:t>
            </a:r>
          </a:p>
          <a:p>
            <a:pPr algn="l">
              <a:spcBef>
                <a:spcPts val="0"/>
              </a:spcBef>
            </a:pPr>
            <a:r>
              <a:rPr lang="en-US" sz="1200" b="1" dirty="0">
                <a:solidFill>
                  <a:schemeClr val="tx1"/>
                </a:solidFill>
                <a:latin typeface="Consolas" panose="020B0609020204030204" pitchFamily="49" charset="0"/>
              </a:rPr>
              <a:t>  if(head == NULL) return NULL;</a:t>
            </a:r>
          </a:p>
          <a:p>
            <a:pPr algn="l">
              <a:spcBef>
                <a:spcPts val="0"/>
              </a:spcBef>
            </a:pPr>
            <a:r>
              <a:rPr lang="en-US" sz="1200" b="1" dirty="0">
                <a:solidFill>
                  <a:schemeClr val="tx1"/>
                </a:solidFill>
                <a:latin typeface="Consolas" panose="020B0609020204030204" pitchFamily="49" charset="0"/>
              </a:rPr>
              <a:t>  else {</a:t>
            </a:r>
          </a:p>
          <a:p>
            <a:pPr algn="l">
              <a:spcBef>
                <a:spcPts val="0"/>
              </a:spcBef>
            </a:pPr>
            <a:r>
              <a:rPr lang="en-US" sz="1200" b="1" dirty="0">
                <a:solidFill>
                  <a:schemeClr val="tx1"/>
                </a:solidFill>
                <a:latin typeface="Consolas" panose="020B0609020204030204" pitchFamily="49" charset="0"/>
              </a:rPr>
              <a:t>    return new Item(head-&gt;</a:t>
            </a:r>
            <a:r>
              <a:rPr lang="en-US" sz="1200" b="1" dirty="0" err="1">
                <a:solidFill>
                  <a:schemeClr val="tx1"/>
                </a:solidFill>
                <a:latin typeface="Consolas" panose="020B0609020204030204" pitchFamily="49" charset="0"/>
              </a:rPr>
              <a:t>val</a:t>
            </a:r>
            <a:r>
              <a:rPr lang="en-US" sz="1200" b="1" dirty="0">
                <a:solidFill>
                  <a:schemeClr val="tx1"/>
                </a:solidFill>
                <a:latin typeface="Consolas" panose="020B0609020204030204" pitchFamily="49" charset="0"/>
              </a:rPr>
              <a:t>,</a:t>
            </a:r>
          </a:p>
          <a:p>
            <a:pPr algn="l">
              <a:spcBef>
                <a:spcPts val="0"/>
              </a:spcBef>
            </a:pPr>
            <a:r>
              <a:rPr lang="en-US" sz="1200" b="1" dirty="0">
                <a:solidFill>
                  <a:schemeClr val="tx1"/>
                </a:solidFill>
                <a:latin typeface="Consolas" panose="020B0609020204030204" pitchFamily="49" charset="0"/>
              </a:rPr>
              <a:t>                    </a:t>
            </a:r>
            <a:r>
              <a:rPr lang="en-US" sz="1200" b="1" dirty="0" err="1">
                <a:solidFill>
                  <a:schemeClr val="tx1"/>
                </a:solidFill>
                <a:latin typeface="Consolas" panose="020B0609020204030204" pitchFamily="49" charset="0"/>
              </a:rPr>
              <a:t>copyLL</a:t>
            </a:r>
            <a:r>
              <a:rPr lang="en-US" sz="1200" b="1" dirty="0">
                <a:solidFill>
                  <a:schemeClr val="tx1"/>
                </a:solidFill>
                <a:latin typeface="Consolas" panose="020B0609020204030204" pitchFamily="49" charset="0"/>
              </a:rPr>
              <a:t>(head-&gt;next));  </a:t>
            </a:r>
          </a:p>
          <a:p>
            <a:pPr algn="l">
              <a:spcBef>
                <a:spcPts val="0"/>
              </a:spcBef>
            </a:pPr>
            <a:r>
              <a:rPr lang="en-US" sz="1200" b="1" dirty="0">
                <a:solidFill>
                  <a:schemeClr val="tx1"/>
                </a:solidFill>
                <a:latin typeface="Consolas" panose="020B0609020204030204" pitchFamily="49" charset="0"/>
              </a:rPr>
              <a:t>  }</a:t>
            </a:r>
          </a:p>
          <a:p>
            <a:pPr algn="l">
              <a:spcBef>
                <a:spcPts val="0"/>
              </a:spcBef>
            </a:pPr>
            <a:r>
              <a:rPr lang="en-US" sz="1200" dirty="0">
                <a:solidFill>
                  <a:schemeClr val="tx1"/>
                </a:solidFill>
                <a:latin typeface="Consolas" panose="020B0609020204030204" pitchFamily="49" charset="0"/>
              </a:rPr>
              <a:t>}</a:t>
            </a:r>
          </a:p>
          <a:p>
            <a:pPr algn="l">
              <a:spcBef>
                <a:spcPts val="0"/>
              </a:spcBef>
            </a:pPr>
            <a:r>
              <a:rPr lang="en-US" sz="1200" dirty="0" err="1">
                <a:solidFill>
                  <a:schemeClr val="tx1"/>
                </a:solidFill>
                <a:latin typeface="Consolas" panose="020B0609020204030204" pitchFamily="49" charset="0"/>
              </a:rPr>
              <a:t>int</a:t>
            </a:r>
            <a:r>
              <a:rPr lang="en-US" sz="1200" dirty="0">
                <a:solidFill>
                  <a:schemeClr val="tx1"/>
                </a:solidFill>
                <a:latin typeface="Consolas" panose="020B0609020204030204" pitchFamily="49" charset="0"/>
              </a:rPr>
              <a:t> main()</a:t>
            </a:r>
          </a:p>
          <a:p>
            <a:pPr algn="l">
              <a:spcBef>
                <a:spcPts val="0"/>
              </a:spcBef>
            </a:pPr>
            <a:r>
              <a:rPr lang="en-US" sz="1200" dirty="0">
                <a:solidFill>
                  <a:schemeClr val="tx1"/>
                </a:solidFill>
                <a:latin typeface="Consolas" panose="020B0609020204030204" pitchFamily="49" charset="0"/>
              </a:rPr>
              <a:t>{ Item* </a:t>
            </a:r>
            <a:r>
              <a:rPr lang="en-US" sz="1200" dirty="0" err="1">
                <a:solidFill>
                  <a:schemeClr val="tx1"/>
                </a:solidFill>
                <a:latin typeface="Consolas" panose="020B0609020204030204" pitchFamily="49" charset="0"/>
              </a:rPr>
              <a:t>oldhead</a:t>
            </a:r>
            <a:r>
              <a:rPr lang="en-US" sz="1200" dirty="0">
                <a:solidFill>
                  <a:schemeClr val="tx1"/>
                </a:solidFill>
                <a:latin typeface="Consolas" panose="020B0609020204030204" pitchFamily="49" charset="0"/>
              </a:rPr>
              <a:t>, *</a:t>
            </a:r>
            <a:r>
              <a:rPr lang="en-US" sz="1200" dirty="0" err="1">
                <a:solidFill>
                  <a:schemeClr val="tx1"/>
                </a:solidFill>
                <a:latin typeface="Consolas" panose="020B0609020204030204" pitchFamily="49" charset="0"/>
              </a:rPr>
              <a:t>newhead</a:t>
            </a:r>
            <a:r>
              <a:rPr lang="en-US" sz="1200" dirty="0">
                <a:solidFill>
                  <a:schemeClr val="tx1"/>
                </a:solidFill>
                <a:latin typeface="Consolas" panose="020B0609020204030204" pitchFamily="49" charset="0"/>
              </a:rPr>
              <a:t>;</a:t>
            </a:r>
          </a:p>
          <a:p>
            <a:pPr algn="l">
              <a:spcBef>
                <a:spcPts val="0"/>
              </a:spcBef>
            </a:pPr>
            <a:r>
              <a:rPr lang="en-US" sz="1200" dirty="0">
                <a:solidFill>
                  <a:schemeClr val="tx1"/>
                </a:solidFill>
                <a:latin typeface="Consolas" panose="020B0609020204030204" pitchFamily="49" charset="0"/>
              </a:rPr>
              <a:t>  ...</a:t>
            </a:r>
          </a:p>
          <a:p>
            <a:pPr algn="l">
              <a:spcBef>
                <a:spcPts val="0"/>
              </a:spcBef>
            </a:pPr>
            <a:r>
              <a:rPr lang="en-US" sz="1200" dirty="0">
                <a:solidFill>
                  <a:schemeClr val="tx1"/>
                </a:solidFill>
                <a:latin typeface="Consolas" panose="020B0609020204030204" pitchFamily="49" charset="0"/>
              </a:rPr>
              <a:t>  </a:t>
            </a:r>
            <a:r>
              <a:rPr lang="en-US" sz="1200" dirty="0" err="1">
                <a:solidFill>
                  <a:schemeClr val="tx1"/>
                </a:solidFill>
                <a:latin typeface="Consolas" panose="020B0609020204030204" pitchFamily="49" charset="0"/>
              </a:rPr>
              <a:t>newhead</a:t>
            </a:r>
            <a:r>
              <a:rPr lang="en-US" sz="1200" dirty="0">
                <a:solidFill>
                  <a:schemeClr val="tx1"/>
                </a:solidFill>
                <a:latin typeface="Consolas" panose="020B0609020204030204" pitchFamily="49" charset="0"/>
              </a:rPr>
              <a:t> = </a:t>
            </a:r>
            <a:r>
              <a:rPr lang="en-US" sz="1200" dirty="0" err="1">
                <a:solidFill>
                  <a:schemeClr val="tx1"/>
                </a:solidFill>
                <a:latin typeface="Consolas" panose="020B0609020204030204" pitchFamily="49" charset="0"/>
              </a:rPr>
              <a:t>copyLL</a:t>
            </a:r>
            <a:r>
              <a:rPr lang="en-US" sz="1200" dirty="0">
                <a:solidFill>
                  <a:schemeClr val="tx1"/>
                </a:solidFill>
                <a:latin typeface="Consolas" panose="020B0609020204030204" pitchFamily="49" charset="0"/>
              </a:rPr>
              <a:t>(</a:t>
            </a:r>
            <a:r>
              <a:rPr lang="en-US" sz="1200" dirty="0" err="1">
                <a:solidFill>
                  <a:schemeClr val="tx1"/>
                </a:solidFill>
                <a:latin typeface="Consolas" panose="020B0609020204030204" pitchFamily="49" charset="0"/>
              </a:rPr>
              <a:t>oldhead</a:t>
            </a:r>
            <a:r>
              <a:rPr lang="en-US" sz="1200" dirty="0">
                <a:solidFill>
                  <a:schemeClr val="tx1"/>
                </a:solidFill>
                <a:latin typeface="Consolas" panose="020B0609020204030204" pitchFamily="49" charset="0"/>
              </a:rPr>
              <a:t>);</a:t>
            </a:r>
          </a:p>
          <a:p>
            <a:pPr algn="l">
              <a:spcBef>
                <a:spcPts val="0"/>
              </a:spcBef>
            </a:pPr>
            <a:r>
              <a:rPr lang="en-US" sz="1200" dirty="0">
                <a:solidFill>
                  <a:schemeClr val="tx1"/>
                </a:solidFill>
                <a:latin typeface="Consolas" panose="020B0609020204030204" pitchFamily="49" charset="0"/>
              </a:rPr>
              <a:t>}</a:t>
            </a:r>
          </a:p>
          <a:p>
            <a:pPr algn="l">
              <a:spcBef>
                <a:spcPts val="0"/>
              </a:spcBef>
            </a:pPr>
            <a:br>
              <a:rPr lang="en-US" sz="1200" dirty="0">
                <a:solidFill>
                  <a:schemeClr val="tx1"/>
                </a:solidFill>
                <a:latin typeface="Consolas" panose="020B0609020204030204" pitchFamily="49" charset="0"/>
              </a:rPr>
            </a:br>
            <a:endParaRPr lang="en-US" sz="1200" dirty="0">
              <a:solidFill>
                <a:schemeClr val="tx1"/>
              </a:solidFill>
              <a:latin typeface="Consolas" panose="020B0609020204030204" pitchFamily="49" charset="0"/>
            </a:endParaRPr>
          </a:p>
        </p:txBody>
      </p:sp>
      <p:sp>
        <p:nvSpPr>
          <p:cNvPr id="5" name="Rectangle 4"/>
          <p:cNvSpPr/>
          <p:nvPr/>
        </p:nvSpPr>
        <p:spPr bwMode="auto">
          <a:xfrm>
            <a:off x="1800226" y="2918080"/>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6" name="Rectangle 5"/>
          <p:cNvSpPr/>
          <p:nvPr/>
        </p:nvSpPr>
        <p:spPr bwMode="auto">
          <a:xfrm>
            <a:off x="2181226" y="2918080"/>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7" name="Rectangle 6"/>
          <p:cNvSpPr/>
          <p:nvPr/>
        </p:nvSpPr>
        <p:spPr bwMode="auto">
          <a:xfrm>
            <a:off x="1800226" y="2613280"/>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8" name="Rectangle 7"/>
          <p:cNvSpPr/>
          <p:nvPr/>
        </p:nvSpPr>
        <p:spPr bwMode="auto">
          <a:xfrm>
            <a:off x="2181226" y="2613280"/>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0x1c0</a:t>
            </a:r>
          </a:p>
        </p:txBody>
      </p:sp>
      <p:sp>
        <p:nvSpPr>
          <p:cNvPr id="9" name="Rectangle 8"/>
          <p:cNvSpPr/>
          <p:nvPr/>
        </p:nvSpPr>
        <p:spPr bwMode="auto">
          <a:xfrm>
            <a:off x="2943226" y="2918080"/>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10" name="Rectangle 9"/>
          <p:cNvSpPr/>
          <p:nvPr/>
        </p:nvSpPr>
        <p:spPr bwMode="auto">
          <a:xfrm>
            <a:off x="3324226" y="2918080"/>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11" name="Rectangle 10"/>
          <p:cNvSpPr/>
          <p:nvPr/>
        </p:nvSpPr>
        <p:spPr bwMode="auto">
          <a:xfrm>
            <a:off x="2943226" y="2613280"/>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800" dirty="0">
                <a:solidFill>
                  <a:schemeClr val="tx1"/>
                </a:solidFill>
              </a:rPr>
              <a:t>9</a:t>
            </a:r>
          </a:p>
        </p:txBody>
      </p:sp>
      <p:sp>
        <p:nvSpPr>
          <p:cNvPr id="12" name="Rectangle 11"/>
          <p:cNvSpPr/>
          <p:nvPr/>
        </p:nvSpPr>
        <p:spPr bwMode="auto">
          <a:xfrm>
            <a:off x="3324226" y="2613280"/>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0x0</a:t>
            </a:r>
            <a:br>
              <a:rPr kumimoji="0" lang="en-US" sz="1050" b="0" i="0" u="none" strike="noStrike" cap="none" normalizeH="0" baseline="0" dirty="0">
                <a:ln>
                  <a:noFill/>
                </a:ln>
                <a:solidFill>
                  <a:schemeClr val="tx1"/>
                </a:solidFill>
                <a:effectLst/>
                <a:latin typeface="Arial" charset="0"/>
              </a:rPr>
            </a:br>
            <a:r>
              <a:rPr kumimoji="0" lang="en-US" sz="1050" b="0" i="0" u="none" strike="noStrike" cap="none" normalizeH="0" baseline="0" dirty="0">
                <a:ln>
                  <a:noFill/>
                </a:ln>
                <a:solidFill>
                  <a:schemeClr val="tx1"/>
                </a:solidFill>
                <a:effectLst/>
                <a:latin typeface="Arial" charset="0"/>
              </a:rPr>
              <a:t>NULL</a:t>
            </a:r>
          </a:p>
        </p:txBody>
      </p:sp>
      <p:sp>
        <p:nvSpPr>
          <p:cNvPr id="13" name="Rectangle 12"/>
          <p:cNvSpPr/>
          <p:nvPr/>
        </p:nvSpPr>
        <p:spPr bwMode="auto">
          <a:xfrm>
            <a:off x="1019176" y="2298955"/>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0x148</a:t>
            </a:r>
          </a:p>
        </p:txBody>
      </p:sp>
      <p:sp>
        <p:nvSpPr>
          <p:cNvPr id="14" name="Rectangle 13"/>
          <p:cNvSpPr/>
          <p:nvPr/>
        </p:nvSpPr>
        <p:spPr bwMode="auto">
          <a:xfrm>
            <a:off x="304800" y="2318005"/>
            <a:ext cx="714376" cy="295275"/>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err="1">
                <a:ln>
                  <a:noFill/>
                </a:ln>
                <a:solidFill>
                  <a:schemeClr val="tx1"/>
                </a:solidFill>
                <a:effectLst/>
                <a:latin typeface="Arial" charset="0"/>
              </a:rPr>
              <a:t>oldhead</a:t>
            </a:r>
            <a:endParaRPr kumimoji="0" lang="en-US" sz="1100" b="0" i="0" u="none" strike="noStrike" cap="none" normalizeH="0" baseline="0" dirty="0">
              <a:ln>
                <a:noFill/>
              </a:ln>
              <a:solidFill>
                <a:schemeClr val="tx1"/>
              </a:solidFill>
              <a:effectLst/>
              <a:latin typeface="Arial" charset="0"/>
            </a:endParaRPr>
          </a:p>
        </p:txBody>
      </p:sp>
      <p:sp>
        <p:nvSpPr>
          <p:cNvPr id="15" name="Rectangle 14"/>
          <p:cNvSpPr/>
          <p:nvPr/>
        </p:nvSpPr>
        <p:spPr bwMode="auto">
          <a:xfrm>
            <a:off x="1800226" y="2308480"/>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0x148</a:t>
            </a:r>
          </a:p>
        </p:txBody>
      </p:sp>
      <p:sp>
        <p:nvSpPr>
          <p:cNvPr id="16" name="Rectangle 15"/>
          <p:cNvSpPr/>
          <p:nvPr/>
        </p:nvSpPr>
        <p:spPr bwMode="auto">
          <a:xfrm>
            <a:off x="2943226" y="2308480"/>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0x1c0</a:t>
            </a:r>
          </a:p>
        </p:txBody>
      </p:sp>
      <p:cxnSp>
        <p:nvCxnSpPr>
          <p:cNvPr id="17" name="Shape 23"/>
          <p:cNvCxnSpPr>
            <a:stCxn id="13" idx="2"/>
            <a:endCxn id="7" idx="1"/>
          </p:cNvCxnSpPr>
          <p:nvPr/>
        </p:nvCxnSpPr>
        <p:spPr bwMode="auto">
          <a:xfrm rot="16200000" flipH="1">
            <a:off x="1443039" y="2408492"/>
            <a:ext cx="161925" cy="552450"/>
          </a:xfrm>
          <a:prstGeom prst="bentConnector2">
            <a:avLst/>
          </a:prstGeom>
          <a:solidFill>
            <a:schemeClr val="accent1"/>
          </a:solidFill>
          <a:ln w="9525" cap="flat" cmpd="sng" algn="ctr">
            <a:solidFill>
              <a:schemeClr val="tx1"/>
            </a:solidFill>
            <a:prstDash val="solid"/>
            <a:miter lim="800000"/>
            <a:headEnd type="none" w="med" len="med"/>
            <a:tailEnd type="arrow"/>
          </a:ln>
          <a:effectLst/>
        </p:spPr>
      </p:cxnSp>
      <p:cxnSp>
        <p:nvCxnSpPr>
          <p:cNvPr id="18" name="Elbow Connector 17"/>
          <p:cNvCxnSpPr>
            <a:stCxn id="8" idx="3"/>
            <a:endCxn id="11" idx="1"/>
          </p:cNvCxnSpPr>
          <p:nvPr/>
        </p:nvCxnSpPr>
        <p:spPr bwMode="auto">
          <a:xfrm>
            <a:off x="2638426" y="2765680"/>
            <a:ext cx="304800" cy="1588"/>
          </a:xfrm>
          <a:prstGeom prst="bentConnector3">
            <a:avLst>
              <a:gd name="adj1" fmla="val 50000"/>
            </a:avLst>
          </a:prstGeom>
          <a:solidFill>
            <a:schemeClr val="accent1"/>
          </a:solidFill>
          <a:ln w="9525" cap="flat" cmpd="sng" algn="ctr">
            <a:solidFill>
              <a:schemeClr val="tx1"/>
            </a:solidFill>
            <a:prstDash val="solid"/>
            <a:miter lim="800000"/>
            <a:headEnd type="none" w="med" len="med"/>
            <a:tailEnd type="arrow"/>
          </a:ln>
          <a:effectLst/>
        </p:spPr>
      </p:cxnSp>
      <p:sp>
        <p:nvSpPr>
          <p:cNvPr id="59" name="Rectangle 58"/>
          <p:cNvSpPr/>
          <p:nvPr/>
        </p:nvSpPr>
        <p:spPr bwMode="auto">
          <a:xfrm>
            <a:off x="1067708" y="5267325"/>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a:t>
            </a:r>
          </a:p>
        </p:txBody>
      </p:sp>
      <p:sp>
        <p:nvSpPr>
          <p:cNvPr id="60" name="Rectangle 59"/>
          <p:cNvSpPr/>
          <p:nvPr/>
        </p:nvSpPr>
        <p:spPr bwMode="auto">
          <a:xfrm>
            <a:off x="353332" y="5286375"/>
            <a:ext cx="714376" cy="295275"/>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dirty="0" err="1">
                <a:solidFill>
                  <a:schemeClr val="tx1"/>
                </a:solidFill>
              </a:rPr>
              <a:t>new</a:t>
            </a:r>
            <a:r>
              <a:rPr kumimoji="0" lang="en-US" sz="1100" b="0" i="0" u="none" strike="noStrike" cap="none" normalizeH="0" baseline="0" dirty="0" err="1">
                <a:ln>
                  <a:noFill/>
                </a:ln>
                <a:solidFill>
                  <a:schemeClr val="tx1"/>
                </a:solidFill>
                <a:effectLst/>
                <a:latin typeface="Arial" charset="0"/>
              </a:rPr>
              <a:t>head</a:t>
            </a:r>
            <a:endParaRPr kumimoji="0" lang="en-US" sz="11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822791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dirty="0"/>
              <a:t>Recursive DL Append</a:t>
            </a:r>
          </a:p>
        </p:txBody>
      </p:sp>
      <p:sp>
        <p:nvSpPr>
          <p:cNvPr id="8" name="Content Placeholder 7">
            <a:extLst>
              <a:ext uri="{FF2B5EF4-FFF2-40B4-BE49-F238E27FC236}">
                <a16:creationId xmlns:a16="http://schemas.microsoft.com/office/drawing/2014/main" id="{E6199189-930F-48A5-9797-DB5CE82183A2}"/>
              </a:ext>
            </a:extLst>
          </p:cNvPr>
          <p:cNvSpPr>
            <a:spLocks noGrp="1"/>
          </p:cNvSpPr>
          <p:nvPr>
            <p:ph idx="1"/>
          </p:nvPr>
        </p:nvSpPr>
        <p:spPr/>
        <p:txBody>
          <a:bodyPr/>
          <a:lstStyle/>
          <a:p>
            <a:r>
              <a:rPr lang="en-US" dirty="0"/>
              <a:t>Add a new item to end of doubly linked list given head and new value (and no tail pointer)</a:t>
            </a:r>
          </a:p>
          <a:p>
            <a:endParaRPr lang="en-US" dirty="0"/>
          </a:p>
          <a:p>
            <a:endParaRPr lang="en-US" dirty="0"/>
          </a:p>
        </p:txBody>
      </p:sp>
      <p:sp>
        <p:nvSpPr>
          <p:cNvPr id="5" name="object 5"/>
          <p:cNvSpPr txBox="1"/>
          <p:nvPr/>
        </p:nvSpPr>
        <p:spPr>
          <a:xfrm>
            <a:off x="2514600" y="2971800"/>
            <a:ext cx="4495800" cy="3470181"/>
          </a:xfrm>
          <a:prstGeom prst="rect">
            <a:avLst/>
          </a:prstGeom>
          <a:solidFill>
            <a:srgbClr val="FFFFCC"/>
          </a:solidFill>
          <a:ln>
            <a:solidFill>
              <a:schemeClr val="tx1"/>
            </a:solidFill>
          </a:ln>
        </p:spPr>
        <p:txBody>
          <a:bodyPr vert="horz" wrap="square" lIns="0" tIns="22860" rIns="0" bIns="0" rtlCol="0">
            <a:spAutoFit/>
          </a:bodyPr>
          <a:lstStyle/>
          <a:p>
            <a:pPr algn="l">
              <a:lnSpc>
                <a:spcPct val="100000"/>
              </a:lnSpc>
              <a:spcBef>
                <a:spcPts val="5"/>
              </a:spcBef>
            </a:pPr>
            <a:r>
              <a:rPr lang="en-US" sz="1400" dirty="0">
                <a:latin typeface="Consolas" panose="020B0609020204030204" pitchFamily="49" charset="0"/>
                <a:cs typeface="Times New Roman"/>
              </a:rPr>
              <a:t> struct </a:t>
            </a:r>
            <a:r>
              <a:rPr lang="en-US" sz="1400" dirty="0" err="1">
                <a:latin typeface="Consolas" panose="020B0609020204030204" pitchFamily="49" charset="0"/>
                <a:cs typeface="Times New Roman"/>
              </a:rPr>
              <a:t>DLItem</a:t>
            </a:r>
            <a:r>
              <a:rPr lang="en-US" sz="1400" dirty="0">
                <a:latin typeface="Consolas" panose="020B0609020204030204" pitchFamily="49" charset="0"/>
                <a:cs typeface="Times New Roman"/>
              </a:rPr>
              <a:t> {</a:t>
            </a:r>
          </a:p>
          <a:p>
            <a:pPr algn="l">
              <a:lnSpc>
                <a:spcPct val="100000"/>
              </a:lnSpc>
              <a:spcBef>
                <a:spcPts val="5"/>
              </a:spcBef>
            </a:pPr>
            <a:r>
              <a:rPr lang="en-US" sz="1400" dirty="0">
                <a:latin typeface="Consolas" panose="020B0609020204030204" pitchFamily="49" charset="0"/>
                <a:cs typeface="Times New Roman"/>
              </a:rPr>
              <a:t>   int </a:t>
            </a:r>
            <a:r>
              <a:rPr lang="en-US" sz="1400" dirty="0" err="1">
                <a:latin typeface="Consolas" panose="020B0609020204030204" pitchFamily="49" charset="0"/>
                <a:cs typeface="Times New Roman"/>
              </a:rPr>
              <a:t>val</a:t>
            </a:r>
            <a:r>
              <a:rPr lang="en-US" sz="1400" dirty="0">
                <a:latin typeface="Consolas" panose="020B0609020204030204" pitchFamily="49" charset="0"/>
                <a:cs typeface="Times New Roman"/>
              </a:rPr>
              <a:t>; </a:t>
            </a:r>
            <a:r>
              <a:rPr lang="en-US" sz="1400" dirty="0" err="1">
                <a:latin typeface="Consolas" panose="020B0609020204030204" pitchFamily="49" charset="0"/>
                <a:cs typeface="Times New Roman"/>
              </a:rPr>
              <a:t>DLItem</a:t>
            </a:r>
            <a:r>
              <a:rPr lang="en-US" sz="1400" dirty="0">
                <a:latin typeface="Consolas" panose="020B0609020204030204" pitchFamily="49" charset="0"/>
                <a:cs typeface="Times New Roman"/>
              </a:rPr>
              <a:t>* </a:t>
            </a:r>
            <a:r>
              <a:rPr lang="en-US" sz="1400" dirty="0" err="1">
                <a:latin typeface="Consolas" panose="020B0609020204030204" pitchFamily="49" charset="0"/>
                <a:cs typeface="Times New Roman"/>
              </a:rPr>
              <a:t>prev</a:t>
            </a:r>
            <a:r>
              <a:rPr lang="en-US" sz="1400" dirty="0">
                <a:latin typeface="Consolas" panose="020B0609020204030204" pitchFamily="49" charset="0"/>
                <a:cs typeface="Times New Roman"/>
              </a:rPr>
              <a:t>; </a:t>
            </a:r>
            <a:r>
              <a:rPr lang="en-US" sz="1400" dirty="0" err="1">
                <a:latin typeface="Consolas" panose="020B0609020204030204" pitchFamily="49" charset="0"/>
                <a:cs typeface="Times New Roman"/>
              </a:rPr>
              <a:t>DLItem</a:t>
            </a:r>
            <a:r>
              <a:rPr lang="en-US" sz="1400" dirty="0">
                <a:latin typeface="Consolas" panose="020B0609020204030204" pitchFamily="49" charset="0"/>
                <a:cs typeface="Times New Roman"/>
              </a:rPr>
              <a:t>* next;</a:t>
            </a:r>
          </a:p>
          <a:p>
            <a:pPr algn="l">
              <a:lnSpc>
                <a:spcPct val="100000"/>
              </a:lnSpc>
              <a:spcBef>
                <a:spcPts val="5"/>
              </a:spcBef>
            </a:pPr>
            <a:r>
              <a:rPr lang="en-US" sz="1400" dirty="0">
                <a:latin typeface="Consolas" panose="020B0609020204030204" pitchFamily="49" charset="0"/>
                <a:cs typeface="Times New Roman"/>
              </a:rPr>
              <a:t>   </a:t>
            </a:r>
            <a:r>
              <a:rPr lang="en-US" sz="1400" dirty="0" err="1">
                <a:latin typeface="Consolas" panose="020B0609020204030204" pitchFamily="49" charset="0"/>
                <a:cs typeface="Times New Roman"/>
              </a:rPr>
              <a:t>DLItem</a:t>
            </a:r>
            <a:r>
              <a:rPr lang="en-US" sz="1400" dirty="0">
                <a:latin typeface="Consolas" panose="020B0609020204030204" pitchFamily="49" charset="0"/>
                <a:cs typeface="Times New Roman"/>
              </a:rPr>
              <a:t>(int v, </a:t>
            </a:r>
            <a:r>
              <a:rPr lang="en-US" sz="1400" dirty="0" err="1">
                <a:latin typeface="Consolas" panose="020B0609020204030204" pitchFamily="49" charset="0"/>
                <a:cs typeface="Times New Roman"/>
              </a:rPr>
              <a:t>DLItem</a:t>
            </a:r>
            <a:r>
              <a:rPr lang="en-US" sz="1400" dirty="0">
                <a:latin typeface="Consolas" panose="020B0609020204030204" pitchFamily="49" charset="0"/>
                <a:cs typeface="Times New Roman"/>
              </a:rPr>
              <a:t>* p, </a:t>
            </a:r>
            <a:r>
              <a:rPr lang="en-US" sz="1400" dirty="0" err="1">
                <a:latin typeface="Consolas" panose="020B0609020204030204" pitchFamily="49" charset="0"/>
                <a:cs typeface="Times New Roman"/>
              </a:rPr>
              <a:t>DLItem</a:t>
            </a:r>
            <a:r>
              <a:rPr lang="en-US" sz="1400" dirty="0">
                <a:latin typeface="Consolas" panose="020B0609020204030204" pitchFamily="49" charset="0"/>
                <a:cs typeface="Times New Roman"/>
              </a:rPr>
              <a:t>* n);</a:t>
            </a:r>
          </a:p>
          <a:p>
            <a:pPr algn="l">
              <a:lnSpc>
                <a:spcPct val="100000"/>
              </a:lnSpc>
              <a:spcBef>
                <a:spcPts val="5"/>
              </a:spcBef>
            </a:pPr>
            <a:r>
              <a:rPr lang="en-US" sz="1400" dirty="0">
                <a:latin typeface="Consolas" panose="020B0609020204030204" pitchFamily="49" charset="0"/>
                <a:cs typeface="Times New Roman"/>
              </a:rPr>
              <a:t> };</a:t>
            </a:r>
          </a:p>
          <a:p>
            <a:pPr algn="l">
              <a:lnSpc>
                <a:spcPct val="100000"/>
              </a:lnSpc>
              <a:spcBef>
                <a:spcPts val="5"/>
              </a:spcBef>
            </a:pPr>
            <a:endParaRPr sz="1400" dirty="0">
              <a:latin typeface="Consolas" panose="020B0609020204030204" pitchFamily="49" charset="0"/>
              <a:cs typeface="Times New Roman"/>
            </a:endParaRPr>
          </a:p>
          <a:p>
            <a:pPr marL="86995" algn="l">
              <a:lnSpc>
                <a:spcPct val="100000"/>
              </a:lnSpc>
            </a:pPr>
            <a:r>
              <a:rPr lang="en-US" sz="1400" spc="-5" dirty="0">
                <a:latin typeface="Consolas" panose="020B0609020204030204" pitchFamily="49" charset="0"/>
                <a:cs typeface="Courier New"/>
              </a:rPr>
              <a:t>void</a:t>
            </a:r>
            <a:r>
              <a:rPr sz="1400" spc="0" dirty="0">
                <a:latin typeface="Consolas" panose="020B0609020204030204" pitchFamily="49" charset="0"/>
                <a:cs typeface="Courier New"/>
              </a:rPr>
              <a:t> </a:t>
            </a:r>
            <a:r>
              <a:rPr lang="en-US" sz="1400" spc="-5" dirty="0">
                <a:latin typeface="Consolas" panose="020B0609020204030204" pitchFamily="49" charset="0"/>
                <a:cs typeface="Courier New"/>
              </a:rPr>
              <a:t>append</a:t>
            </a:r>
            <a:r>
              <a:rPr sz="1400" spc="-5" dirty="0">
                <a:latin typeface="Consolas" panose="020B0609020204030204" pitchFamily="49" charset="0"/>
                <a:cs typeface="Courier New"/>
              </a:rPr>
              <a:t>(</a:t>
            </a:r>
            <a:r>
              <a:rPr lang="en-US" sz="1400" spc="-5" dirty="0" err="1">
                <a:latin typeface="Consolas" panose="020B0609020204030204" pitchFamily="49" charset="0"/>
                <a:cs typeface="Courier New"/>
              </a:rPr>
              <a:t>DLItem</a:t>
            </a:r>
            <a:r>
              <a:rPr lang="en-US" sz="1400" spc="-5" dirty="0">
                <a:latin typeface="Consolas" panose="020B0609020204030204" pitchFamily="49" charset="0"/>
                <a:cs typeface="Courier New"/>
              </a:rPr>
              <a:t> *&amp; head, int v</a:t>
            </a:r>
            <a:r>
              <a:rPr sz="1400" spc="-5" dirty="0">
                <a:latin typeface="Consolas" panose="020B0609020204030204" pitchFamily="49" charset="0"/>
                <a:cs typeface="Courier New"/>
              </a:rPr>
              <a:t>)</a:t>
            </a:r>
            <a:endParaRPr sz="1400" dirty="0">
              <a:latin typeface="Consolas" panose="020B0609020204030204" pitchFamily="49" charset="0"/>
              <a:cs typeface="Courier New"/>
            </a:endParaRPr>
          </a:p>
          <a:p>
            <a:pPr marL="86995" algn="l">
              <a:lnSpc>
                <a:spcPct val="100000"/>
              </a:lnSpc>
            </a:pPr>
            <a:r>
              <a:rPr sz="1400" dirty="0">
                <a:latin typeface="Consolas" panose="020B0609020204030204" pitchFamily="49" charset="0"/>
                <a:cs typeface="Courier New"/>
              </a:rPr>
              <a:t>{</a:t>
            </a:r>
          </a:p>
          <a:p>
            <a:pPr marL="269875" algn="l">
              <a:lnSpc>
                <a:spcPct val="100000"/>
              </a:lnSpc>
            </a:pPr>
            <a:r>
              <a:rPr lang="en-US" sz="1400" spc="-5" dirty="0">
                <a:latin typeface="Consolas" panose="020B0609020204030204" pitchFamily="49" charset="0"/>
                <a:cs typeface="Courier New"/>
              </a:rPr>
              <a:t>if (head == NULL){</a:t>
            </a:r>
          </a:p>
          <a:p>
            <a:pPr marL="269875" algn="l">
              <a:lnSpc>
                <a:spcPct val="100000"/>
              </a:lnSpc>
            </a:pPr>
            <a:r>
              <a:rPr lang="en-US" sz="1400" spc="-5" dirty="0">
                <a:latin typeface="Consolas" panose="020B0609020204030204" pitchFamily="49" charset="0"/>
                <a:cs typeface="Courier New"/>
              </a:rPr>
              <a:t>  head = new </a:t>
            </a:r>
            <a:r>
              <a:rPr lang="en-US" sz="1400" spc="-5" dirty="0" err="1">
                <a:latin typeface="Consolas" panose="020B0609020204030204" pitchFamily="49" charset="0"/>
                <a:cs typeface="Courier New"/>
              </a:rPr>
              <a:t>DLItem</a:t>
            </a:r>
            <a:r>
              <a:rPr lang="en-US" sz="1400" spc="-5" dirty="0">
                <a:latin typeface="Consolas" panose="020B0609020204030204" pitchFamily="49" charset="0"/>
                <a:cs typeface="Courier New"/>
              </a:rPr>
              <a:t>(v, NULL, NULL);</a:t>
            </a:r>
          </a:p>
          <a:p>
            <a:pPr marL="269875" algn="l">
              <a:lnSpc>
                <a:spcPct val="100000"/>
              </a:lnSpc>
            </a:pPr>
            <a:r>
              <a:rPr lang="en-US" sz="1400" spc="-5" dirty="0">
                <a:latin typeface="Consolas" panose="020B0609020204030204" pitchFamily="49" charset="0"/>
                <a:cs typeface="Courier New"/>
              </a:rPr>
              <a:t>} else if (head-&gt;next == NULL){</a:t>
            </a:r>
          </a:p>
          <a:p>
            <a:pPr marL="269875" algn="l">
              <a:lnSpc>
                <a:spcPct val="100000"/>
              </a:lnSpc>
            </a:pPr>
            <a:r>
              <a:rPr lang="en-US" sz="1400" spc="-5" dirty="0">
                <a:latin typeface="Consolas" panose="020B0609020204030204" pitchFamily="49" charset="0"/>
                <a:cs typeface="Courier New"/>
              </a:rPr>
              <a:t>  head-&gt;next = new </a:t>
            </a:r>
            <a:r>
              <a:rPr lang="en-US" sz="1400" spc="-5" dirty="0" err="1">
                <a:latin typeface="Consolas" panose="020B0609020204030204" pitchFamily="49" charset="0"/>
                <a:cs typeface="Courier New"/>
              </a:rPr>
              <a:t>DLItem</a:t>
            </a:r>
            <a:r>
              <a:rPr lang="en-US" sz="1400" spc="-5" dirty="0">
                <a:latin typeface="Consolas" panose="020B0609020204030204" pitchFamily="49" charset="0"/>
                <a:cs typeface="Courier New"/>
              </a:rPr>
              <a:t>(v, head, NULL);</a:t>
            </a:r>
          </a:p>
          <a:p>
            <a:pPr marL="269875" algn="l">
              <a:lnSpc>
                <a:spcPct val="100000"/>
              </a:lnSpc>
            </a:pPr>
            <a:r>
              <a:rPr lang="en-US" sz="1400" spc="-5" dirty="0">
                <a:latin typeface="Consolas" panose="020B0609020204030204" pitchFamily="49" charset="0"/>
                <a:cs typeface="Courier New"/>
              </a:rPr>
              <a:t>} else {</a:t>
            </a:r>
          </a:p>
          <a:p>
            <a:pPr marL="269875" algn="l">
              <a:lnSpc>
                <a:spcPct val="100000"/>
              </a:lnSpc>
            </a:pPr>
            <a:r>
              <a:rPr lang="en-US" sz="1400" spc="-5" dirty="0">
                <a:latin typeface="Consolas" panose="020B0609020204030204" pitchFamily="49" charset="0"/>
                <a:cs typeface="Courier New"/>
              </a:rPr>
              <a:t>  append(head-&gt;next, v);</a:t>
            </a:r>
          </a:p>
          <a:p>
            <a:pPr marL="269875" algn="l">
              <a:lnSpc>
                <a:spcPct val="100000"/>
              </a:lnSpc>
            </a:pPr>
            <a:r>
              <a:rPr lang="en-US" sz="1400" spc="-5" dirty="0">
                <a:latin typeface="Consolas" panose="020B0609020204030204" pitchFamily="49" charset="0"/>
                <a:cs typeface="Courier New"/>
              </a:rPr>
              <a:t>}</a:t>
            </a:r>
            <a:endParaRPr sz="1400" dirty="0">
              <a:latin typeface="Consolas" panose="020B0609020204030204" pitchFamily="49" charset="0"/>
              <a:cs typeface="Courier New"/>
            </a:endParaRPr>
          </a:p>
          <a:p>
            <a:pPr marL="86995" algn="l">
              <a:lnSpc>
                <a:spcPct val="100000"/>
              </a:lnSpc>
            </a:pPr>
            <a:r>
              <a:rPr sz="1400" spc="-5" dirty="0">
                <a:latin typeface="Consolas" panose="020B0609020204030204" pitchFamily="49" charset="0"/>
                <a:cs typeface="Courier New"/>
              </a:rPr>
              <a:t>}</a:t>
            </a:r>
            <a:endParaRPr lang="en-US" sz="1400" spc="-5" dirty="0">
              <a:latin typeface="Consolas" panose="020B0609020204030204" pitchFamily="49" charset="0"/>
              <a:cs typeface="Courier New"/>
            </a:endParaRPr>
          </a:p>
          <a:p>
            <a:pPr marL="86995" algn="l">
              <a:lnSpc>
                <a:spcPct val="100000"/>
              </a:lnSpc>
            </a:pPr>
            <a:endParaRPr lang="en-US" sz="1400" spc="-5" dirty="0">
              <a:latin typeface="Consolas" panose="020B0609020204030204" pitchFamily="49" charset="0"/>
              <a:cs typeface="Courier New"/>
            </a:endParaRPr>
          </a:p>
        </p:txBody>
      </p:sp>
      <p:sp>
        <p:nvSpPr>
          <p:cNvPr id="6" name="object 6"/>
          <p:cNvSpPr txBox="1"/>
          <p:nvPr/>
        </p:nvSpPr>
        <p:spPr>
          <a:xfrm>
            <a:off x="7777733" y="2109343"/>
            <a:ext cx="1287145" cy="182742"/>
          </a:xfrm>
          <a:prstGeom prst="rect">
            <a:avLst/>
          </a:prstGeom>
        </p:spPr>
        <p:txBody>
          <a:bodyPr vert="horz" wrap="square" lIns="0" tIns="13335" rIns="0" bIns="0" rtlCol="0">
            <a:spAutoFit/>
          </a:bodyPr>
          <a:lstStyle/>
          <a:p>
            <a:pPr marL="12700">
              <a:lnSpc>
                <a:spcPct val="100000"/>
              </a:lnSpc>
              <a:spcBef>
                <a:spcPts val="105"/>
              </a:spcBef>
            </a:pPr>
            <a:r>
              <a:rPr sz="1100" spc="-5" dirty="0">
                <a:solidFill>
                  <a:srgbClr val="FF0000"/>
                </a:solidFill>
                <a:latin typeface="Arial"/>
                <a:cs typeface="Arial"/>
              </a:rPr>
              <a:t>:</a:t>
            </a:r>
            <a:endParaRPr sz="1100" dirty="0">
              <a:latin typeface="Arial"/>
              <a:cs typeface="Arial"/>
            </a:endParaRPr>
          </a:p>
        </p:txBody>
      </p:sp>
    </p:spTree>
    <p:extLst>
      <p:ext uri="{BB962C8B-B14F-4D97-AF65-F5344CB8AC3E}">
        <p14:creationId xmlns:p14="http://schemas.microsoft.com/office/powerpoint/2010/main" val="2158492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a:t>Practice Exercises</a:t>
            </a:r>
            <a:endParaRPr lang="en-US" dirty="0"/>
          </a:p>
        </p:txBody>
      </p:sp>
      <p:sp>
        <p:nvSpPr>
          <p:cNvPr id="5" name="Content Placeholder 4">
            <a:extLst>
              <a:ext uri="{FF2B5EF4-FFF2-40B4-BE49-F238E27FC236}">
                <a16:creationId xmlns:a16="http://schemas.microsoft.com/office/drawing/2014/main" id="{8C895A7C-EC8D-41E8-929D-0F95D2A96065}"/>
              </a:ext>
            </a:extLst>
          </p:cNvPr>
          <p:cNvSpPr>
            <a:spLocks noGrp="1"/>
          </p:cNvSpPr>
          <p:nvPr>
            <p:ph idx="1"/>
          </p:nvPr>
        </p:nvSpPr>
        <p:spPr/>
        <p:txBody>
          <a:bodyPr/>
          <a:lstStyle/>
          <a:p>
            <a:r>
              <a:rPr lang="en-US" sz="2400" dirty="0"/>
              <a:t>Exercises on course web page: </a:t>
            </a:r>
            <a:r>
              <a:rPr lang="en-US" sz="2400" dirty="0" err="1">
                <a:solidFill>
                  <a:srgbClr val="FF00FF"/>
                </a:solidFill>
              </a:rPr>
              <a:t>llsum_head</a:t>
            </a:r>
            <a:r>
              <a:rPr lang="en-US" sz="2400" dirty="0">
                <a:solidFill>
                  <a:srgbClr val="FF00FF"/>
                </a:solidFill>
              </a:rPr>
              <a:t>, </a:t>
            </a:r>
            <a:r>
              <a:rPr lang="en-US" sz="2400" dirty="0" err="1">
                <a:solidFill>
                  <a:srgbClr val="FF00FF"/>
                </a:solidFill>
              </a:rPr>
              <a:t>llsum_tail</a:t>
            </a:r>
            <a:r>
              <a:rPr lang="en-US" sz="2400" dirty="0">
                <a:solidFill>
                  <a:srgbClr val="FF00FF"/>
                </a:solidFill>
              </a:rPr>
              <a:t>, </a:t>
            </a:r>
            <a:r>
              <a:rPr lang="en-US" sz="2400" dirty="0" err="1">
                <a:solidFill>
                  <a:srgbClr val="FF00FF"/>
                </a:solidFill>
              </a:rPr>
              <a:t>llmax_head</a:t>
            </a:r>
            <a:endParaRPr lang="en-US" sz="2400" dirty="0">
              <a:solidFill>
                <a:srgbClr val="FF00FF"/>
              </a:solidFill>
            </a:endParaRPr>
          </a:p>
          <a:p>
            <a:r>
              <a:rPr lang="en-US" sz="2400" dirty="0"/>
              <a:t>Recursively reverse a singly linked list: Given a pointer to the head, return pointer to the new head without allocating any more memory,</a:t>
            </a:r>
          </a:p>
          <a:p>
            <a:pPr lvl="1"/>
            <a:r>
              <a:rPr lang="en-US" sz="2000" dirty="0">
                <a:solidFill>
                  <a:srgbClr val="FF00FF"/>
                </a:solidFill>
                <a:latin typeface="Consolas" panose="020B0609020204030204" pitchFamily="49" charset="0"/>
              </a:rPr>
              <a:t>Item* reverse(Item * head);</a:t>
            </a:r>
          </a:p>
          <a:p>
            <a:r>
              <a:rPr lang="en-US" sz="2400" dirty="0"/>
              <a:t>Recursively remove an item with a specified value from a singly linked list : Given a pointer to the head and the value to remove,</a:t>
            </a:r>
          </a:p>
          <a:p>
            <a:pPr lvl="1"/>
            <a:r>
              <a:rPr lang="en-US" sz="2000" dirty="0">
                <a:solidFill>
                  <a:srgbClr val="FF00FF"/>
                </a:solidFill>
                <a:latin typeface="Consolas" panose="020B0609020204030204" pitchFamily="49" charset="0"/>
              </a:rPr>
              <a:t>void remove(Item *&amp; head, int </a:t>
            </a:r>
            <a:r>
              <a:rPr lang="en-US" sz="2000" dirty="0" err="1">
                <a:solidFill>
                  <a:srgbClr val="FF00FF"/>
                </a:solidFill>
                <a:latin typeface="Consolas" panose="020B0609020204030204" pitchFamily="49" charset="0"/>
              </a:rPr>
              <a:t>valToRemove</a:t>
            </a:r>
            <a:r>
              <a:rPr lang="en-US" sz="2000" dirty="0">
                <a:solidFill>
                  <a:srgbClr val="FF00FF"/>
                </a:solidFill>
                <a:latin typeface="Consolas" panose="020B0609020204030204" pitchFamily="49" charset="0"/>
              </a:rPr>
              <a:t>);</a:t>
            </a:r>
          </a:p>
          <a:p>
            <a:endParaRPr lang="en-US" sz="2400" dirty="0"/>
          </a:p>
        </p:txBody>
      </p:sp>
    </p:spTree>
    <p:extLst>
      <p:ext uri="{BB962C8B-B14F-4D97-AF65-F5344CB8AC3E}">
        <p14:creationId xmlns:p14="http://schemas.microsoft.com/office/powerpoint/2010/main" val="2219085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1E06-A588-4566-A822-65FE3F88717B}"/>
              </a:ext>
            </a:extLst>
          </p:cNvPr>
          <p:cNvSpPr>
            <a:spLocks noGrp="1"/>
          </p:cNvSpPr>
          <p:nvPr>
            <p:ph type="title"/>
          </p:nvPr>
        </p:nvSpPr>
        <p:spPr/>
        <p:txBody>
          <a:bodyPr/>
          <a:lstStyle/>
          <a:p>
            <a:r>
              <a:rPr lang="en-US" dirty="0"/>
              <a:t>Recursive Do's and Don'ts</a:t>
            </a:r>
          </a:p>
        </p:txBody>
      </p:sp>
      <p:sp>
        <p:nvSpPr>
          <p:cNvPr id="3" name="Content Placeholder 2">
            <a:extLst>
              <a:ext uri="{FF2B5EF4-FFF2-40B4-BE49-F238E27FC236}">
                <a16:creationId xmlns:a16="http://schemas.microsoft.com/office/drawing/2014/main" id="{5646B622-67D1-4931-8673-1269ED20D91A}"/>
              </a:ext>
            </a:extLst>
          </p:cNvPr>
          <p:cNvSpPr>
            <a:spLocks noGrp="1"/>
          </p:cNvSpPr>
          <p:nvPr>
            <p:ph idx="1"/>
          </p:nvPr>
        </p:nvSpPr>
        <p:spPr>
          <a:xfrm>
            <a:off x="457200" y="1417638"/>
            <a:ext cx="8229600" cy="4525963"/>
          </a:xfrm>
        </p:spPr>
        <p:txBody>
          <a:bodyPr/>
          <a:lstStyle/>
          <a:p>
            <a:r>
              <a:rPr lang="en-US" sz="2800" dirty="0"/>
              <a:t>When using recursion for linked lists (and later trees) some generally useful guidelines are:</a:t>
            </a:r>
          </a:p>
          <a:p>
            <a:pPr lvl="1"/>
            <a:r>
              <a:rPr lang="en-US" sz="2400" dirty="0"/>
              <a:t>Use the check for head==NULL (when possible) rather than </a:t>
            </a:r>
            <a:br>
              <a:rPr lang="en-US" sz="2400" dirty="0"/>
            </a:br>
            <a:r>
              <a:rPr lang="en-US" sz="2400" dirty="0"/>
              <a:t>head-&gt;next == NULL (in case you get an empty list)</a:t>
            </a:r>
          </a:p>
          <a:p>
            <a:pPr lvl="2"/>
            <a:r>
              <a:rPr lang="en-US" sz="2000" dirty="0"/>
              <a:t>A more general guideline is make sure you can prove the pointer you are about to dereference (with * or -&gt;) is not NULL otherwise it might </a:t>
            </a:r>
            <a:r>
              <a:rPr lang="en-US" sz="2000" dirty="0" err="1"/>
              <a:t>segfault</a:t>
            </a:r>
            <a:endParaRPr lang="en-US" sz="2000" dirty="0"/>
          </a:p>
          <a:p>
            <a:pPr lvl="2"/>
            <a:r>
              <a:rPr lang="en-US" sz="2000" dirty="0"/>
              <a:t>Another implication of this is we will actually </a:t>
            </a:r>
            <a:r>
              <a:rPr lang="en-US" sz="2000" dirty="0" err="1"/>
              <a:t>recurse</a:t>
            </a:r>
            <a:r>
              <a:rPr lang="en-US" sz="2000" dirty="0"/>
              <a:t> off the end of the list (call our function with a NULL pointer) but the immediate base case check will catch this and return</a:t>
            </a:r>
          </a:p>
          <a:p>
            <a:pPr lvl="1"/>
            <a:r>
              <a:rPr lang="en-US" sz="2400" dirty="0"/>
              <a:t>Each function should only access/modify the data of one node/item (usually the one pointed to by the argument)</a:t>
            </a:r>
          </a:p>
          <a:p>
            <a:pPr lvl="1"/>
            <a:r>
              <a:rPr lang="en-US" sz="2400" dirty="0"/>
              <a:t>If you need multiple "return" values you can use reference parameters</a:t>
            </a:r>
          </a:p>
          <a:p>
            <a:pPr lvl="1"/>
            <a:endParaRPr lang="en-US" sz="2400" dirty="0"/>
          </a:p>
        </p:txBody>
      </p:sp>
    </p:spTree>
    <p:extLst>
      <p:ext uri="{BB962C8B-B14F-4D97-AF65-F5344CB8AC3E}">
        <p14:creationId xmlns:p14="http://schemas.microsoft.com/office/powerpoint/2010/main" val="303334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Recursion</a:t>
            </a:r>
          </a:p>
        </p:txBody>
      </p:sp>
      <p:sp>
        <p:nvSpPr>
          <p:cNvPr id="3" name="Content Placeholder 2"/>
          <p:cNvSpPr>
            <a:spLocks noGrp="1"/>
          </p:cNvSpPr>
          <p:nvPr>
            <p:ph idx="1"/>
          </p:nvPr>
        </p:nvSpPr>
        <p:spPr>
          <a:xfrm>
            <a:off x="304800" y="1524000"/>
            <a:ext cx="4193381" cy="4876800"/>
          </a:xfrm>
        </p:spPr>
        <p:txBody>
          <a:bodyPr/>
          <a:lstStyle/>
          <a:p>
            <a:r>
              <a:rPr lang="en-US" sz="2400" dirty="0"/>
              <a:t>Assume N items in the linked list</a:t>
            </a:r>
          </a:p>
          <a:p>
            <a:r>
              <a:rPr lang="en-US" sz="2400" dirty="0"/>
              <a:t>Setup and solve a recurrence relationship for the runtime</a:t>
            </a:r>
          </a:p>
          <a:p>
            <a:r>
              <a:rPr lang="en-US" sz="2400" dirty="0"/>
              <a:t>T(n) = 1 + _______;  T(0) = __</a:t>
            </a:r>
          </a:p>
          <a:p>
            <a:r>
              <a:rPr lang="en-US" sz="2400" dirty="0"/>
              <a:t>Now unroll the recurrence relationship to find a series/summation that you can solve  </a:t>
            </a:r>
          </a:p>
        </p:txBody>
      </p:sp>
      <p:sp>
        <p:nvSpPr>
          <p:cNvPr id="4" name="Text Box 4"/>
          <p:cNvSpPr txBox="1">
            <a:spLocks noChangeArrowheads="1"/>
          </p:cNvSpPr>
          <p:nvPr/>
        </p:nvSpPr>
        <p:spPr bwMode="auto">
          <a:xfrm>
            <a:off x="4498181" y="1524000"/>
            <a:ext cx="4417219" cy="3962400"/>
          </a:xfrm>
          <a:prstGeom prst="rect">
            <a:avLst/>
          </a:prstGeom>
          <a:solidFill>
            <a:srgbClr val="FFFFCC"/>
          </a:solidFill>
          <a:ln w="9525">
            <a:solidFill>
              <a:schemeClr val="tx1"/>
            </a:solidFill>
            <a:miter lim="800000"/>
            <a:headEnd/>
            <a:tailEnd/>
          </a:ln>
          <a:effectLst/>
        </p:spPr>
        <p:txBody>
          <a:bodyPr/>
          <a:lstStyle/>
          <a:p>
            <a:pPr algn="l">
              <a:spcBef>
                <a:spcPts val="0"/>
              </a:spcBef>
            </a:pPr>
            <a:r>
              <a:rPr lang="en-US" sz="1600" dirty="0">
                <a:solidFill>
                  <a:schemeClr val="tx1"/>
                </a:solidFill>
                <a:latin typeface="Consolas" panose="020B0609020204030204" pitchFamily="49" charset="0"/>
              </a:rPr>
              <a:t>void print(Item* head)</a:t>
            </a:r>
          </a:p>
          <a:p>
            <a:pPr algn="l">
              <a:spcBef>
                <a:spcPts val="0"/>
              </a:spcBef>
            </a:pPr>
            <a:r>
              <a:rPr lang="en-US" sz="1600" dirty="0">
                <a:solidFill>
                  <a:schemeClr val="tx1"/>
                </a:solidFill>
                <a:latin typeface="Consolas" panose="020B0609020204030204" pitchFamily="49" charset="0"/>
              </a:rPr>
              <a:t>{</a:t>
            </a:r>
          </a:p>
          <a:p>
            <a:pPr algn="l">
              <a:spcBef>
                <a:spcPts val="0"/>
              </a:spcBef>
            </a:pPr>
            <a:r>
              <a:rPr lang="en-US" sz="1600" dirty="0">
                <a:solidFill>
                  <a:schemeClr val="tx1"/>
                </a:solidFill>
                <a:latin typeface="Consolas" panose="020B0609020204030204" pitchFamily="49" charset="0"/>
              </a:rPr>
              <a:t>   if(head==NULL) return;</a:t>
            </a:r>
          </a:p>
          <a:p>
            <a:pPr algn="l">
              <a:spcBef>
                <a:spcPts val="0"/>
              </a:spcBef>
            </a:pPr>
            <a:r>
              <a:rPr lang="en-US" sz="1600" dirty="0">
                <a:solidFill>
                  <a:schemeClr val="tx1"/>
                </a:solidFill>
                <a:latin typeface="Consolas" panose="020B0609020204030204" pitchFamily="49" charset="0"/>
              </a:rPr>
              <a:t>   else { </a:t>
            </a:r>
          </a:p>
          <a:p>
            <a:pPr algn="l">
              <a:spcBef>
                <a:spcPts val="0"/>
              </a:spcBef>
            </a:pPr>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cout</a:t>
            </a:r>
            <a:r>
              <a:rPr lang="en-US" sz="1600" dirty="0">
                <a:solidFill>
                  <a:schemeClr val="tx1"/>
                </a:solidFill>
                <a:latin typeface="Consolas" panose="020B0609020204030204" pitchFamily="49" charset="0"/>
              </a:rPr>
              <a:t> &lt;&lt; head-&gt;</a:t>
            </a:r>
            <a:r>
              <a:rPr lang="en-US" sz="1600" dirty="0" err="1">
                <a:solidFill>
                  <a:schemeClr val="tx1"/>
                </a:solidFill>
                <a:latin typeface="Consolas" panose="020B0609020204030204" pitchFamily="49" charset="0"/>
              </a:rPr>
              <a:t>val</a:t>
            </a:r>
            <a:r>
              <a:rPr lang="en-US" sz="1600" dirty="0">
                <a:solidFill>
                  <a:schemeClr val="tx1"/>
                </a:solidFill>
                <a:latin typeface="Consolas" panose="020B0609020204030204" pitchFamily="49" charset="0"/>
              </a:rPr>
              <a:t> &lt;&lt; </a:t>
            </a:r>
            <a:r>
              <a:rPr lang="en-US" sz="1600" dirty="0" err="1">
                <a:solidFill>
                  <a:schemeClr val="tx1"/>
                </a:solidFill>
                <a:latin typeface="Consolas" panose="020B0609020204030204" pitchFamily="49" charset="0"/>
              </a:rPr>
              <a:t>endl</a:t>
            </a:r>
            <a:r>
              <a:rPr lang="en-US" sz="1600" dirty="0">
                <a:solidFill>
                  <a:schemeClr val="tx1"/>
                </a:solidFill>
                <a:latin typeface="Consolas" panose="020B0609020204030204" pitchFamily="49" charset="0"/>
              </a:rPr>
              <a:t>;</a:t>
            </a:r>
          </a:p>
          <a:p>
            <a:pPr algn="l">
              <a:spcBef>
                <a:spcPts val="0"/>
              </a:spcBef>
            </a:pPr>
            <a:r>
              <a:rPr lang="en-US" sz="1600" dirty="0">
                <a:solidFill>
                  <a:schemeClr val="tx1"/>
                </a:solidFill>
                <a:latin typeface="Consolas" panose="020B0609020204030204" pitchFamily="49" charset="0"/>
              </a:rPr>
              <a:t>     print(head-&gt;next);</a:t>
            </a:r>
          </a:p>
          <a:p>
            <a:pPr algn="l">
              <a:spcBef>
                <a:spcPts val="0"/>
              </a:spcBef>
            </a:pPr>
            <a:r>
              <a:rPr lang="en-US" sz="1600" dirty="0">
                <a:solidFill>
                  <a:schemeClr val="tx1"/>
                </a:solidFill>
                <a:latin typeface="Consolas" panose="020B0609020204030204" pitchFamily="49" charset="0"/>
              </a:rPr>
              <a:t>   }</a:t>
            </a:r>
            <a:br>
              <a:rPr lang="en-US" sz="1600" dirty="0">
                <a:solidFill>
                  <a:schemeClr val="tx1"/>
                </a:solidFill>
                <a:latin typeface="Consolas" panose="020B0609020204030204" pitchFamily="49" charset="0"/>
              </a:rPr>
            </a:br>
            <a:r>
              <a:rPr lang="en-US" sz="1600" dirty="0">
                <a:solidFill>
                  <a:schemeClr val="tx1"/>
                </a:solidFill>
                <a:latin typeface="Consolas" panose="020B0609020204030204" pitchFamily="49" charset="0"/>
              </a:rPr>
              <a:t>}</a:t>
            </a:r>
          </a:p>
          <a:p>
            <a:pPr algn="l">
              <a:spcBef>
                <a:spcPts val="0"/>
              </a:spcBef>
            </a:pPr>
            <a:endParaRPr lang="en-US" sz="16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2761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Recursion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524000"/>
                <a:ext cx="4193381" cy="4876800"/>
              </a:xfrm>
            </p:spPr>
            <p:txBody>
              <a:bodyPr/>
              <a:lstStyle/>
              <a:p>
                <a:r>
                  <a:rPr lang="en-US" sz="2400" dirty="0"/>
                  <a:t>Assume N items in the linked list</a:t>
                </a:r>
              </a:p>
              <a:p>
                <a:r>
                  <a:rPr lang="en-US" sz="2400" dirty="0"/>
                  <a:t>Setup and solve a recurrence relationship for the runtime</a:t>
                </a:r>
              </a:p>
              <a:p>
                <a:r>
                  <a:rPr lang="en-US" sz="2400" dirty="0"/>
                  <a:t>T(n) = 1 + T(n-1);  T(0) = 1</a:t>
                </a:r>
              </a:p>
              <a:p>
                <a:r>
                  <a:rPr lang="en-US" sz="2400" dirty="0"/>
                  <a:t>Now unroll the recurrence relationship to find a series/summation that you can solve</a:t>
                </a:r>
              </a:p>
              <a:p>
                <a:r>
                  <a:rPr lang="en-US" sz="2400" dirty="0"/>
                  <a:t>= 1 + 1 + T(n-2)</a:t>
                </a:r>
              </a:p>
              <a:p>
                <a:r>
                  <a:rPr lang="en-US" sz="2400" dirty="0"/>
                  <a:t>= 1 + 1 + 1 + T(n-3)</a:t>
                </a:r>
              </a:p>
              <a:p>
                <a:r>
                  <a:rPr lang="en-US" sz="2400" dirty="0"/>
                  <a:t>= 1 + 1 + 1 + ... + 1 + T(0)</a:t>
                </a:r>
              </a:p>
              <a:p>
                <a:r>
                  <a:rPr lang="en-US" sz="2400" dirty="0"/>
                  <a:t>= n + 1 = </a:t>
                </a:r>
                <a14:m>
                  <m:oMath xmlns:m="http://schemas.openxmlformats.org/officeDocument/2006/math">
                    <m:r>
                      <a:rPr lang="en-US" sz="2400" i="1">
                        <a:latin typeface="Cambria Math"/>
                        <a:ea typeface="Cambria Math"/>
                      </a:rPr>
                      <m:t>𝜃</m:t>
                    </m:r>
                  </m:oMath>
                </a14:m>
                <a:r>
                  <a:rPr lang="en-US" sz="2400" dirty="0"/>
                  <a:t>(n)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524000"/>
                <a:ext cx="4193381" cy="4876800"/>
              </a:xfrm>
              <a:blipFill>
                <a:blip r:embed="rId2"/>
                <a:stretch>
                  <a:fillRect l="-1890" t="-1000" r="-1744" b="-12750"/>
                </a:stretch>
              </a:blipFill>
            </p:spPr>
            <p:txBody>
              <a:bodyPr/>
              <a:lstStyle/>
              <a:p>
                <a:r>
                  <a:rPr lang="en-US">
                    <a:noFill/>
                  </a:rPr>
                  <a:t> </a:t>
                </a:r>
              </a:p>
            </p:txBody>
          </p:sp>
        </mc:Fallback>
      </mc:AlternateContent>
      <p:sp>
        <p:nvSpPr>
          <p:cNvPr id="4" name="Text Box 4"/>
          <p:cNvSpPr txBox="1">
            <a:spLocks noChangeArrowheads="1"/>
          </p:cNvSpPr>
          <p:nvPr/>
        </p:nvSpPr>
        <p:spPr bwMode="auto">
          <a:xfrm>
            <a:off x="4498181" y="1524000"/>
            <a:ext cx="4417219" cy="3962400"/>
          </a:xfrm>
          <a:prstGeom prst="rect">
            <a:avLst/>
          </a:prstGeom>
          <a:solidFill>
            <a:srgbClr val="FFFFCC"/>
          </a:solidFill>
          <a:ln w="9525">
            <a:solidFill>
              <a:schemeClr val="tx1"/>
            </a:solidFill>
            <a:miter lim="800000"/>
            <a:headEnd/>
            <a:tailEnd/>
          </a:ln>
          <a:effectLst/>
        </p:spPr>
        <p:txBody>
          <a:bodyPr/>
          <a:lstStyle/>
          <a:p>
            <a:pPr algn="l">
              <a:spcBef>
                <a:spcPts val="0"/>
              </a:spcBef>
            </a:pPr>
            <a:r>
              <a:rPr lang="en-US" sz="1600" dirty="0">
                <a:solidFill>
                  <a:schemeClr val="tx1"/>
                </a:solidFill>
                <a:latin typeface="Consolas" panose="020B0609020204030204" pitchFamily="49" charset="0"/>
              </a:rPr>
              <a:t>void print(Item* head)</a:t>
            </a:r>
          </a:p>
          <a:p>
            <a:pPr algn="l">
              <a:spcBef>
                <a:spcPts val="0"/>
              </a:spcBef>
            </a:pPr>
            <a:r>
              <a:rPr lang="en-US" sz="1600" dirty="0">
                <a:solidFill>
                  <a:schemeClr val="tx1"/>
                </a:solidFill>
                <a:latin typeface="Consolas" panose="020B0609020204030204" pitchFamily="49" charset="0"/>
              </a:rPr>
              <a:t>{</a:t>
            </a:r>
          </a:p>
          <a:p>
            <a:pPr algn="l">
              <a:spcBef>
                <a:spcPts val="0"/>
              </a:spcBef>
            </a:pPr>
            <a:r>
              <a:rPr lang="en-US" sz="1600" dirty="0">
                <a:solidFill>
                  <a:schemeClr val="tx1"/>
                </a:solidFill>
                <a:latin typeface="Consolas" panose="020B0609020204030204" pitchFamily="49" charset="0"/>
              </a:rPr>
              <a:t>   if(head==NULL) return;</a:t>
            </a:r>
          </a:p>
          <a:p>
            <a:pPr algn="l">
              <a:spcBef>
                <a:spcPts val="0"/>
              </a:spcBef>
            </a:pPr>
            <a:r>
              <a:rPr lang="en-US" sz="1600" dirty="0">
                <a:solidFill>
                  <a:schemeClr val="tx1"/>
                </a:solidFill>
                <a:latin typeface="Consolas" panose="020B0609020204030204" pitchFamily="49" charset="0"/>
              </a:rPr>
              <a:t>   else { </a:t>
            </a:r>
          </a:p>
          <a:p>
            <a:pPr algn="l">
              <a:spcBef>
                <a:spcPts val="0"/>
              </a:spcBef>
            </a:pPr>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cout</a:t>
            </a:r>
            <a:r>
              <a:rPr lang="en-US" sz="1600" dirty="0">
                <a:solidFill>
                  <a:schemeClr val="tx1"/>
                </a:solidFill>
                <a:latin typeface="Consolas" panose="020B0609020204030204" pitchFamily="49" charset="0"/>
              </a:rPr>
              <a:t> &lt;&lt; head-&gt;</a:t>
            </a:r>
            <a:r>
              <a:rPr lang="en-US" sz="1600" dirty="0" err="1">
                <a:solidFill>
                  <a:schemeClr val="tx1"/>
                </a:solidFill>
                <a:latin typeface="Consolas" panose="020B0609020204030204" pitchFamily="49" charset="0"/>
              </a:rPr>
              <a:t>val</a:t>
            </a:r>
            <a:r>
              <a:rPr lang="en-US" sz="1600" dirty="0">
                <a:solidFill>
                  <a:schemeClr val="tx1"/>
                </a:solidFill>
                <a:latin typeface="Consolas" panose="020B0609020204030204" pitchFamily="49" charset="0"/>
              </a:rPr>
              <a:t> &lt;&lt; </a:t>
            </a:r>
            <a:r>
              <a:rPr lang="en-US" sz="1600" dirty="0" err="1">
                <a:solidFill>
                  <a:schemeClr val="tx1"/>
                </a:solidFill>
                <a:latin typeface="Consolas" panose="020B0609020204030204" pitchFamily="49" charset="0"/>
              </a:rPr>
              <a:t>endl</a:t>
            </a:r>
            <a:r>
              <a:rPr lang="en-US" sz="1600" dirty="0">
                <a:solidFill>
                  <a:schemeClr val="tx1"/>
                </a:solidFill>
                <a:latin typeface="Consolas" panose="020B0609020204030204" pitchFamily="49" charset="0"/>
              </a:rPr>
              <a:t>;</a:t>
            </a:r>
          </a:p>
          <a:p>
            <a:pPr algn="l">
              <a:spcBef>
                <a:spcPts val="0"/>
              </a:spcBef>
            </a:pPr>
            <a:r>
              <a:rPr lang="en-US" sz="1600" dirty="0">
                <a:solidFill>
                  <a:schemeClr val="tx1"/>
                </a:solidFill>
                <a:latin typeface="Consolas" panose="020B0609020204030204" pitchFamily="49" charset="0"/>
              </a:rPr>
              <a:t>     print(head-&gt;next);</a:t>
            </a:r>
          </a:p>
          <a:p>
            <a:pPr algn="l">
              <a:spcBef>
                <a:spcPts val="0"/>
              </a:spcBef>
            </a:pPr>
            <a:r>
              <a:rPr lang="en-US" sz="1600" dirty="0">
                <a:solidFill>
                  <a:schemeClr val="tx1"/>
                </a:solidFill>
                <a:latin typeface="Consolas" panose="020B0609020204030204" pitchFamily="49" charset="0"/>
              </a:rPr>
              <a:t>   }</a:t>
            </a:r>
            <a:br>
              <a:rPr lang="en-US" sz="1600" dirty="0">
                <a:solidFill>
                  <a:schemeClr val="tx1"/>
                </a:solidFill>
                <a:latin typeface="Consolas" panose="020B0609020204030204" pitchFamily="49" charset="0"/>
              </a:rPr>
            </a:br>
            <a:r>
              <a:rPr lang="en-US" sz="1600" dirty="0">
                <a:solidFill>
                  <a:schemeClr val="tx1"/>
                </a:solidFill>
                <a:latin typeface="Consolas" panose="020B0609020204030204" pitchFamily="49" charset="0"/>
              </a:rPr>
              <a:t>}</a:t>
            </a:r>
          </a:p>
          <a:p>
            <a:pPr algn="l">
              <a:spcBef>
                <a:spcPts val="0"/>
              </a:spcBef>
            </a:pPr>
            <a:endParaRPr lang="en-US" sz="16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4120175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BD9F-F73B-418B-AF27-FB0D8F8E2BDC}"/>
              </a:ext>
            </a:extLst>
          </p:cNvPr>
          <p:cNvSpPr>
            <a:spLocks noGrp="1"/>
          </p:cNvSpPr>
          <p:nvPr>
            <p:ph type="title"/>
          </p:nvPr>
        </p:nvSpPr>
        <p:spPr/>
        <p:txBody>
          <a:bodyPr/>
          <a:lstStyle/>
          <a:p>
            <a:r>
              <a:rPr lang="en-US" dirty="0"/>
              <a:t>Solving Recurrence Relationships</a:t>
            </a:r>
          </a:p>
        </p:txBody>
      </p:sp>
      <p:sp>
        <p:nvSpPr>
          <p:cNvPr id="3" name="Content Placeholder 2">
            <a:extLst>
              <a:ext uri="{FF2B5EF4-FFF2-40B4-BE49-F238E27FC236}">
                <a16:creationId xmlns:a16="http://schemas.microsoft.com/office/drawing/2014/main" id="{93B14453-DAA0-4745-A827-20EBC3286795}"/>
              </a:ext>
            </a:extLst>
          </p:cNvPr>
          <p:cNvSpPr>
            <a:spLocks noGrp="1"/>
          </p:cNvSpPr>
          <p:nvPr>
            <p:ph idx="1"/>
          </p:nvPr>
        </p:nvSpPr>
        <p:spPr/>
        <p:txBody>
          <a:bodyPr/>
          <a:lstStyle/>
          <a:p>
            <a:pPr marL="0" indent="0">
              <a:buNone/>
            </a:pPr>
            <a:r>
              <a:rPr lang="en-US" sz="2800" dirty="0"/>
              <a:t>1) Find the recurrence relationship </a:t>
            </a:r>
          </a:p>
          <a:p>
            <a:pPr lvl="1"/>
            <a:r>
              <a:rPr lang="en-US" sz="2400" dirty="0"/>
              <a:t>T(n) = T(n-1) + n  and T(0) = 1  or </a:t>
            </a:r>
          </a:p>
          <a:p>
            <a:pPr lvl="1"/>
            <a:r>
              <a:rPr lang="en-US" sz="2400" dirty="0"/>
              <a:t>T(n) = T(n/2) + 1 and T(1) = 1</a:t>
            </a:r>
          </a:p>
          <a:p>
            <a:pPr marL="0" indent="0">
              <a:buNone/>
            </a:pPr>
            <a:r>
              <a:rPr lang="en-US" sz="2800" dirty="0"/>
              <a:t>2) Unroll/unravel the relationship a few times to see the pattern emerging</a:t>
            </a:r>
          </a:p>
          <a:p>
            <a:pPr marL="0" indent="0">
              <a:buNone/>
            </a:pPr>
            <a:r>
              <a:rPr lang="en-US" sz="2800" dirty="0"/>
              <a:t>3) Write an expression for T(n) for the k-</a:t>
            </a:r>
            <a:r>
              <a:rPr lang="en-US" sz="2800" dirty="0" err="1"/>
              <a:t>th</a:t>
            </a:r>
            <a:r>
              <a:rPr lang="en-US" sz="2800" dirty="0"/>
              <a:t> iteration/unrolling</a:t>
            </a:r>
          </a:p>
          <a:p>
            <a:pPr marL="0" indent="0">
              <a:buNone/>
            </a:pPr>
            <a:r>
              <a:rPr lang="en-US" sz="2800" dirty="0"/>
              <a:t>4) Determine what value of k will cause you to hit the base case</a:t>
            </a:r>
          </a:p>
          <a:p>
            <a:pPr marL="0" indent="0">
              <a:buNone/>
            </a:pPr>
            <a:r>
              <a:rPr lang="en-US" sz="2800" dirty="0"/>
              <a:t>5) Substitute the value you found for k from part 4) into the expression for T(n) you found in part 3)</a:t>
            </a:r>
          </a:p>
          <a:p>
            <a:endParaRPr lang="en-US" sz="2800" dirty="0"/>
          </a:p>
        </p:txBody>
      </p:sp>
    </p:spTree>
    <p:extLst>
      <p:ext uri="{BB962C8B-B14F-4D97-AF65-F5344CB8AC3E}">
        <p14:creationId xmlns:p14="http://schemas.microsoft.com/office/powerpoint/2010/main" val="152421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Iterative Binary Search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524000"/>
                <a:ext cx="4193381" cy="4876800"/>
              </a:xfrm>
            </p:spPr>
            <p:txBody>
              <a:bodyPr/>
              <a:lstStyle/>
              <a:p>
                <a:r>
                  <a:rPr lang="en-US" sz="2000" dirty="0"/>
                  <a:t>Assume n is total array size and let L = (end-start) </a:t>
                </a:r>
              </a:p>
              <a:p>
                <a:pPr lvl="1"/>
                <a:r>
                  <a:rPr lang="en-US" sz="1800" dirty="0"/>
                  <a:t>L = # of items to be searched</a:t>
                </a:r>
              </a:p>
              <a:p>
                <a14:m>
                  <m:oMath xmlns:m="http://schemas.openxmlformats.org/officeDocument/2006/math">
                    <m:r>
                      <a:rPr lang="en-US" sz="2000" i="1" dirty="0" smtClean="0">
                        <a:latin typeface="Cambria Math" panose="02040503050406030204" pitchFamily="18" charset="0"/>
                      </a:rPr>
                      <m:t>𝑇</m:t>
                    </m:r>
                    <m:d>
                      <m:dPr>
                        <m:ctrlPr>
                          <a:rPr lang="en-US" sz="2000" i="1" dirty="0" smtClean="0">
                            <a:latin typeface="Cambria Math" panose="02040503050406030204" pitchFamily="18" charset="0"/>
                          </a:rPr>
                        </m:ctrlPr>
                      </m:dPr>
                      <m:e>
                        <m:r>
                          <a:rPr lang="en-US" sz="2000" i="1" dirty="0" smtClean="0">
                            <a:latin typeface="Cambria Math" panose="02040503050406030204" pitchFamily="18" charset="0"/>
                          </a:rPr>
                          <m:t>𝑛</m:t>
                        </m:r>
                      </m:e>
                    </m:d>
                    <m:r>
                      <a:rPr lang="en-US" sz="2000" i="1" dirty="0" smtClean="0">
                        <a:latin typeface="Cambria Math" panose="02040503050406030204" pitchFamily="18" charset="0"/>
                      </a:rPr>
                      <m:t>= </m:t>
                    </m:r>
                    <m:nary>
                      <m:naryPr>
                        <m:chr m:val="∑"/>
                        <m:ctrlPr>
                          <a:rPr lang="en-US" sz="2000" i="1" dirty="0" smtClean="0">
                            <a:latin typeface="Cambria Math" panose="02040503050406030204" pitchFamily="18" charset="0"/>
                          </a:rPr>
                        </m:ctrlPr>
                      </m:naryPr>
                      <m:sub>
                        <m:r>
                          <a:rPr lang="en-US" sz="2000" b="0" i="1" dirty="0" smtClean="0">
                            <a:latin typeface="Cambria Math" panose="02040503050406030204" pitchFamily="18" charset="0"/>
                          </a:rPr>
                          <m:t>𝑘</m:t>
                        </m:r>
                      </m:sub>
                      <m:sup>
                        <m:r>
                          <a:rPr lang="en-US" sz="2000" b="0" i="1" dirty="0" smtClean="0">
                            <a:latin typeface="Cambria Math" panose="02040503050406030204" pitchFamily="18" charset="0"/>
                          </a:rPr>
                          <m:t>??</m:t>
                        </m:r>
                      </m:sup>
                      <m:e>
                        <m:r>
                          <a:rPr lang="en-US" sz="2000" i="1" dirty="0" smtClean="0">
                            <a:latin typeface="Cambria Math" panose="02040503050406030204" pitchFamily="18" charset="0"/>
                            <a:ea typeface="Cambria Math" panose="02040503050406030204" pitchFamily="18" charset="0"/>
                          </a:rPr>
                          <m:t>𝜃</m:t>
                        </m:r>
                        <m:d>
                          <m:dPr>
                            <m:ctrlPr>
                              <a:rPr lang="en-US" sz="2000" b="0" i="1" dirty="0" smtClean="0">
                                <a:latin typeface="Cambria Math" panose="02040503050406030204" pitchFamily="18" charset="0"/>
                                <a:ea typeface="Cambria Math" panose="02040503050406030204" pitchFamily="18" charset="0"/>
                              </a:rPr>
                            </m:ctrlPr>
                          </m:dPr>
                          <m:e>
                            <m:r>
                              <a:rPr lang="en-US" sz="2000" b="0" i="1" dirty="0" smtClean="0">
                                <a:latin typeface="Cambria Math" panose="02040503050406030204" pitchFamily="18" charset="0"/>
                                <a:ea typeface="Cambria Math" panose="02040503050406030204" pitchFamily="18" charset="0"/>
                              </a:rPr>
                              <m:t>1</m:t>
                            </m:r>
                          </m:e>
                        </m:d>
                      </m:e>
                    </m:nary>
                  </m:oMath>
                </a14:m>
                <a:r>
                  <a:rPr lang="en-US" sz="2000" i="1" dirty="0">
                    <a:latin typeface="Cambria Math" panose="02040503050406030204" pitchFamily="18" charset="0"/>
                  </a:rPr>
                  <a:t>   </a:t>
                </a:r>
              </a:p>
              <a:p>
                <a:pPr lvl="1"/>
                <a:r>
                  <a:rPr lang="en-US" sz="1800" dirty="0"/>
                  <a:t>k is the # of iterations required</a:t>
                </a:r>
              </a:p>
              <a:p>
                <a:r>
                  <a:rPr lang="en-US" sz="2000" dirty="0"/>
                  <a:t>After 1</a:t>
                </a:r>
                <a:r>
                  <a:rPr lang="en-US" sz="2000" baseline="30000" dirty="0"/>
                  <a:t>st</a:t>
                </a:r>
                <a:r>
                  <a:rPr lang="en-US" sz="2000" dirty="0"/>
                  <a:t> iteration L = n/2</a:t>
                </a:r>
              </a:p>
              <a:p>
                <a:r>
                  <a:rPr lang="en-US" sz="2000" dirty="0"/>
                  <a:t>After 2</a:t>
                </a:r>
                <a:r>
                  <a:rPr lang="en-US" sz="2000" baseline="30000" dirty="0"/>
                  <a:t>nd</a:t>
                </a:r>
                <a:r>
                  <a:rPr lang="en-US" sz="2000" dirty="0"/>
                  <a:t> iteration L = n/4</a:t>
                </a:r>
              </a:p>
              <a:p>
                <a:r>
                  <a:rPr lang="en-US" sz="2000" dirty="0"/>
                  <a:t>After 3</a:t>
                </a:r>
                <a:r>
                  <a:rPr lang="en-US" sz="2000" baseline="30000" dirty="0"/>
                  <a:t>rd</a:t>
                </a:r>
                <a:r>
                  <a:rPr lang="en-US" sz="2000" dirty="0"/>
                  <a:t> iteration L = n/8</a:t>
                </a:r>
              </a:p>
              <a:p>
                <a:r>
                  <a:rPr lang="en-US" sz="2000" dirty="0"/>
                  <a:t>…</a:t>
                </a:r>
              </a:p>
              <a:p>
                <a:r>
                  <a:rPr lang="en-US" sz="2000" dirty="0"/>
                  <a:t>After kth iteration L = n/2</a:t>
                </a:r>
                <a:r>
                  <a:rPr lang="en-US" sz="2000" baseline="30000" dirty="0"/>
                  <a:t>k</a:t>
                </a:r>
              </a:p>
              <a:p>
                <a:r>
                  <a:rPr lang="en-US" sz="2000" dirty="0"/>
                  <a:t>We stop when we reach size 0 or 1…when k = log</a:t>
                </a:r>
                <a:r>
                  <a:rPr lang="en-US" sz="2000" baseline="-25000" dirty="0"/>
                  <a:t>2</a:t>
                </a:r>
                <a:r>
                  <a:rPr lang="en-US" sz="2000" dirty="0"/>
                  <a:t>(n)</a:t>
                </a:r>
              </a:p>
              <a:p>
                <a14:m>
                  <m:oMath xmlns:m="http://schemas.openxmlformats.org/officeDocument/2006/math">
                    <m:r>
                      <a:rPr lang="en-US" sz="2000" i="1" dirty="0">
                        <a:latin typeface="Cambria Math" panose="02040503050406030204" pitchFamily="18" charset="0"/>
                      </a:rPr>
                      <m:t>𝑇</m:t>
                    </m:r>
                    <m:d>
                      <m:dPr>
                        <m:ctrlPr>
                          <a:rPr lang="en-US" sz="2000" i="1" dirty="0">
                            <a:latin typeface="Cambria Math" panose="02040503050406030204" pitchFamily="18" charset="0"/>
                          </a:rPr>
                        </m:ctrlPr>
                      </m:dPr>
                      <m:e>
                        <m:r>
                          <a:rPr lang="en-US" sz="2000" i="1" dirty="0">
                            <a:latin typeface="Cambria Math" panose="02040503050406030204" pitchFamily="18" charset="0"/>
                          </a:rPr>
                          <m:t>𝑛</m:t>
                        </m:r>
                      </m:e>
                    </m:d>
                    <m:r>
                      <a:rPr lang="en-US" sz="2000" i="1" dirty="0">
                        <a:latin typeface="Cambria Math" panose="02040503050406030204" pitchFamily="18" charset="0"/>
                      </a:rPr>
                      <m:t>= </m:t>
                    </m:r>
                    <m:nary>
                      <m:naryPr>
                        <m:chr m:val="∑"/>
                        <m:ctrlPr>
                          <a:rPr lang="en-US" sz="2000" i="1" dirty="0">
                            <a:latin typeface="Cambria Math" panose="02040503050406030204" pitchFamily="18" charset="0"/>
                          </a:rPr>
                        </m:ctrlPr>
                      </m:naryPr>
                      <m:sub>
                        <m:r>
                          <a:rPr lang="en-US" sz="2000" b="0" i="1" dirty="0" smtClean="0">
                            <a:latin typeface="Cambria Math" panose="02040503050406030204" pitchFamily="18" charset="0"/>
                          </a:rPr>
                          <m:t>𝑘</m:t>
                        </m:r>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𝑙𝑜𝑔</m:t>
                        </m:r>
                        <m:r>
                          <a:rPr lang="en-US" sz="2000" b="0" i="1" baseline="-25000" dirty="0" smtClean="0">
                            <a:latin typeface="Cambria Math" panose="02040503050406030204" pitchFamily="18" charset="0"/>
                          </a:rPr>
                          <m:t>2</m:t>
                        </m:r>
                        <m:r>
                          <a:rPr lang="en-US" sz="2000" b="0" i="1" dirty="0" smtClean="0">
                            <a:latin typeface="Cambria Math" panose="02040503050406030204" pitchFamily="18" charset="0"/>
                          </a:rPr>
                          <m:t>(</m:t>
                        </m:r>
                        <m:r>
                          <a:rPr lang="en-US" sz="2000" b="0" i="1" dirty="0" smtClean="0">
                            <a:latin typeface="Cambria Math" panose="02040503050406030204" pitchFamily="18" charset="0"/>
                          </a:rPr>
                          <m:t>𝑛</m:t>
                        </m:r>
                        <m:r>
                          <a:rPr lang="en-US" sz="2000" b="0" i="1" dirty="0" smtClean="0">
                            <a:latin typeface="Cambria Math" panose="02040503050406030204" pitchFamily="18" charset="0"/>
                          </a:rPr>
                          <m:t>)</m:t>
                        </m:r>
                      </m:sup>
                      <m:e>
                        <m:r>
                          <a:rPr lang="en-US" sz="2000" i="1" dirty="0">
                            <a:latin typeface="Cambria Math" panose="02040503050406030204" pitchFamily="18" charset="0"/>
                            <a:ea typeface="Cambria Math" panose="02040503050406030204" pitchFamily="18" charset="0"/>
                          </a:rPr>
                          <m:t>𝜃</m:t>
                        </m:r>
                        <m:d>
                          <m:dPr>
                            <m:ctrlPr>
                              <a:rPr lang="en-US" sz="2000" i="1" dirty="0">
                                <a:latin typeface="Cambria Math" panose="02040503050406030204" pitchFamily="18" charset="0"/>
                                <a:ea typeface="Cambria Math" panose="02040503050406030204" pitchFamily="18" charset="0"/>
                              </a:rPr>
                            </m:ctrlPr>
                          </m:dPr>
                          <m:e>
                            <m:r>
                              <a:rPr lang="en-US" sz="2000" i="1" dirty="0">
                                <a:latin typeface="Cambria Math" panose="02040503050406030204" pitchFamily="18" charset="0"/>
                                <a:ea typeface="Cambria Math" panose="02040503050406030204" pitchFamily="18" charset="0"/>
                              </a:rPr>
                              <m:t>1</m:t>
                            </m:r>
                          </m:e>
                        </m:d>
                        <m:r>
                          <a:rPr lang="en-US" sz="2000" b="0" i="1" dirty="0" smtClean="0">
                            <a:latin typeface="Cambria Math" panose="02040503050406030204" pitchFamily="18" charset="0"/>
                            <a:ea typeface="Cambria Math" panose="02040503050406030204" pitchFamily="18" charset="0"/>
                          </a:rPr>
                          <m:t>=</m:t>
                        </m:r>
                        <m:r>
                          <a:rPr lang="en-US" sz="2000" i="1" dirty="0">
                            <a:latin typeface="Cambria Math" panose="02040503050406030204" pitchFamily="18" charset="0"/>
                            <a:ea typeface="Cambria Math" panose="02040503050406030204" pitchFamily="18" charset="0"/>
                          </a:rPr>
                          <m:t>𝜃</m:t>
                        </m:r>
                        <m:d>
                          <m:dPr>
                            <m:ctrlPr>
                              <a:rPr lang="en-US" sz="2000" i="1" dirty="0">
                                <a:latin typeface="Cambria Math" panose="02040503050406030204" pitchFamily="18" charset="0"/>
                                <a:ea typeface="Cambria Math" panose="02040503050406030204" pitchFamily="18" charset="0"/>
                              </a:rPr>
                            </m:ctrlPr>
                          </m:dPr>
                          <m:e>
                            <m:r>
                              <a:rPr lang="en-US" sz="2000" b="0" i="1" dirty="0" smtClean="0">
                                <a:latin typeface="Cambria Math" panose="02040503050406030204" pitchFamily="18" charset="0"/>
                                <a:ea typeface="Cambria Math" panose="02040503050406030204" pitchFamily="18" charset="0"/>
                              </a:rPr>
                              <m:t>𝑙𝑜𝑔</m:t>
                            </m:r>
                            <m:r>
                              <a:rPr lang="en-US" sz="2000" b="0" i="1" baseline="-25000" dirty="0" smtClean="0">
                                <a:latin typeface="Cambria Math" panose="02040503050406030204" pitchFamily="18" charset="0"/>
                                <a:ea typeface="Cambria Math" panose="02040503050406030204" pitchFamily="18" charset="0"/>
                              </a:rPr>
                              <m:t>2</m:t>
                            </m:r>
                            <m:r>
                              <a:rPr lang="en-US" sz="2000" b="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𝑛</m:t>
                            </m:r>
                            <m:r>
                              <a:rPr lang="en-US" sz="2000" b="0" i="1" dirty="0" smtClean="0">
                                <a:latin typeface="Cambria Math" panose="02040503050406030204" pitchFamily="18" charset="0"/>
                                <a:ea typeface="Cambria Math" panose="02040503050406030204" pitchFamily="18" charset="0"/>
                              </a:rPr>
                              <m:t>)</m:t>
                            </m:r>
                          </m:e>
                        </m:d>
                      </m:e>
                    </m:nary>
                  </m:oMath>
                </a14:m>
                <a:endParaRPr lang="en-US" sz="2000" dirty="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524000"/>
                <a:ext cx="4193381" cy="4876800"/>
              </a:xfrm>
              <a:blipFill>
                <a:blip r:embed="rId2"/>
                <a:stretch>
                  <a:fillRect l="-1308" t="-625" b="-1500"/>
                </a:stretch>
              </a:blipFill>
            </p:spPr>
            <p:txBody>
              <a:bodyPr/>
              <a:lstStyle/>
              <a:p>
                <a:r>
                  <a:rPr lang="en-US">
                    <a:noFill/>
                  </a:rPr>
                  <a:t> </a:t>
                </a:r>
              </a:p>
            </p:txBody>
          </p:sp>
        </mc:Fallback>
      </mc:AlternateContent>
      <p:sp>
        <p:nvSpPr>
          <p:cNvPr id="4" name="Text Box 4"/>
          <p:cNvSpPr txBox="1">
            <a:spLocks noChangeArrowheads="1"/>
          </p:cNvSpPr>
          <p:nvPr/>
        </p:nvSpPr>
        <p:spPr bwMode="auto">
          <a:xfrm>
            <a:off x="4952999" y="1524000"/>
            <a:ext cx="3962401" cy="4876800"/>
          </a:xfrm>
          <a:prstGeom prst="rect">
            <a:avLst/>
          </a:prstGeom>
          <a:solidFill>
            <a:srgbClr val="FFFFCC"/>
          </a:solidFill>
          <a:ln w="9525">
            <a:solidFill>
              <a:schemeClr val="tx1"/>
            </a:solidFill>
            <a:miter lim="800000"/>
            <a:headEnd/>
            <a:tailEnd/>
          </a:ln>
          <a:effectLst/>
        </p:spPr>
        <p:txBody>
          <a:bodyPr/>
          <a:lstStyle/>
          <a:p>
            <a:pPr indent="3175" algn="l">
              <a:spcBef>
                <a:spcPts val="0"/>
              </a:spcBef>
            </a:pPr>
            <a:r>
              <a:rPr lang="en-US" sz="1400" b="1" dirty="0" err="1">
                <a:solidFill>
                  <a:schemeClr val="tx1"/>
                </a:solidFill>
                <a:latin typeface="Consolas" panose="020B0609020204030204" pitchFamily="49" charset="0"/>
              </a:rPr>
              <a:t>int</a:t>
            </a:r>
            <a:r>
              <a:rPr lang="en-US" sz="1400" b="1" dirty="0">
                <a:solidFill>
                  <a:schemeClr val="tx1"/>
                </a:solidFill>
                <a:latin typeface="Consolas" panose="020B0609020204030204" pitchFamily="49" charset="0"/>
              </a:rPr>
              <a:t> main()</a:t>
            </a:r>
          </a:p>
          <a:p>
            <a:pPr indent="3175" algn="l">
              <a:spcBef>
                <a:spcPts val="0"/>
              </a:spcBef>
            </a:pPr>
            <a:r>
              <a:rPr lang="en-US" sz="1400" b="1" dirty="0">
                <a:solidFill>
                  <a:schemeClr val="tx1"/>
                </a:solidFill>
                <a:latin typeface="Consolas" panose="020B0609020204030204" pitchFamily="49" charset="0"/>
              </a:rPr>
              <a:t>{  </a:t>
            </a:r>
            <a:r>
              <a:rPr lang="en-US" sz="1400" b="1" dirty="0" err="1">
                <a:solidFill>
                  <a:schemeClr val="tx1"/>
                </a:solidFill>
                <a:latin typeface="Consolas" panose="020B0609020204030204" pitchFamily="49" charset="0"/>
              </a:rPr>
              <a:t>int</a:t>
            </a:r>
            <a:r>
              <a:rPr lang="en-US" sz="1400" b="1" dirty="0">
                <a:solidFill>
                  <a:schemeClr val="tx1"/>
                </a:solidFill>
                <a:latin typeface="Consolas" panose="020B0609020204030204" pitchFamily="49" charset="0"/>
              </a:rPr>
              <a:t> data[4] = {1, 6, 7, 9}; </a:t>
            </a:r>
          </a:p>
          <a:p>
            <a:pPr indent="3175" algn="l">
              <a:spcBef>
                <a:spcPts val="0"/>
              </a:spcBef>
            </a:pPr>
            <a:r>
              <a:rPr lang="en-US" sz="1400" b="1" dirty="0">
                <a:solidFill>
                  <a:schemeClr val="tx1"/>
                </a:solidFill>
                <a:latin typeface="Consolas" panose="020B0609020204030204" pitchFamily="49" charset="0"/>
              </a:rPr>
              <a:t>   </a:t>
            </a:r>
            <a:r>
              <a:rPr lang="en-US" sz="1400" b="1" dirty="0" err="1">
                <a:solidFill>
                  <a:schemeClr val="tx1"/>
                </a:solidFill>
                <a:latin typeface="Consolas" panose="020B0609020204030204" pitchFamily="49" charset="0"/>
              </a:rPr>
              <a:t>it_bsearch</a:t>
            </a:r>
            <a:r>
              <a:rPr lang="en-US" sz="1400" b="1" dirty="0">
                <a:solidFill>
                  <a:schemeClr val="tx1"/>
                </a:solidFill>
                <a:latin typeface="Consolas" panose="020B0609020204030204" pitchFamily="49" charset="0"/>
              </a:rPr>
              <a:t>(3,data, 4);</a:t>
            </a:r>
          </a:p>
          <a:p>
            <a:pPr indent="3175" algn="l">
              <a:spcBef>
                <a:spcPts val="0"/>
              </a:spcBef>
            </a:pPr>
            <a:r>
              <a:rPr lang="en-US" sz="1400" b="1" dirty="0">
                <a:solidFill>
                  <a:schemeClr val="tx1"/>
                </a:solidFill>
                <a:latin typeface="Consolas" panose="020B0609020204030204" pitchFamily="49" charset="0"/>
              </a:rPr>
              <a:t>}</a:t>
            </a:r>
          </a:p>
          <a:p>
            <a:pPr indent="3175" algn="l">
              <a:spcBef>
                <a:spcPts val="0"/>
              </a:spcBef>
            </a:pPr>
            <a:endParaRPr lang="en-US" sz="1400" b="1" dirty="0">
              <a:solidFill>
                <a:schemeClr val="tx1"/>
              </a:solidFill>
              <a:latin typeface="Consolas" panose="020B0609020204030204" pitchFamily="49" charset="0"/>
            </a:endParaRPr>
          </a:p>
          <a:p>
            <a:pPr indent="3175" algn="l">
              <a:spcBef>
                <a:spcPts val="0"/>
              </a:spcBef>
            </a:pPr>
            <a:r>
              <a:rPr lang="en-US" sz="1400" b="1" dirty="0" err="1">
                <a:solidFill>
                  <a:schemeClr val="tx1"/>
                </a:solidFill>
                <a:latin typeface="Consolas" panose="020B0609020204030204" pitchFamily="49" charset="0"/>
              </a:rPr>
              <a:t>int</a:t>
            </a:r>
            <a:r>
              <a:rPr lang="en-US" sz="1400" b="1" dirty="0">
                <a:solidFill>
                  <a:schemeClr val="tx1"/>
                </a:solidFill>
                <a:latin typeface="Consolas" panose="020B0609020204030204" pitchFamily="49" charset="0"/>
              </a:rPr>
              <a:t> </a:t>
            </a:r>
            <a:r>
              <a:rPr lang="en-US" sz="1400" b="1" dirty="0" err="1">
                <a:solidFill>
                  <a:schemeClr val="tx1"/>
                </a:solidFill>
                <a:latin typeface="Consolas" panose="020B0609020204030204" pitchFamily="49" charset="0"/>
              </a:rPr>
              <a:t>it_bsearch</a:t>
            </a:r>
            <a:r>
              <a:rPr lang="en-US" sz="1400" b="1" dirty="0">
                <a:solidFill>
                  <a:schemeClr val="tx1"/>
                </a:solidFill>
                <a:latin typeface="Consolas" panose="020B0609020204030204" pitchFamily="49" charset="0"/>
              </a:rPr>
              <a:t>(</a:t>
            </a:r>
            <a:r>
              <a:rPr lang="en-US" sz="1400" b="1" dirty="0" err="1">
                <a:solidFill>
                  <a:schemeClr val="tx1"/>
                </a:solidFill>
                <a:latin typeface="Consolas" panose="020B0609020204030204" pitchFamily="49" charset="0"/>
              </a:rPr>
              <a:t>int</a:t>
            </a:r>
            <a:r>
              <a:rPr lang="en-US" sz="1400" b="1" dirty="0">
                <a:solidFill>
                  <a:schemeClr val="tx1"/>
                </a:solidFill>
                <a:latin typeface="Consolas" panose="020B0609020204030204" pitchFamily="49" charset="0"/>
              </a:rPr>
              <a:t> target, </a:t>
            </a:r>
          </a:p>
          <a:p>
            <a:pPr indent="3175" algn="l">
              <a:spcBef>
                <a:spcPts val="0"/>
              </a:spcBef>
            </a:pPr>
            <a:r>
              <a:rPr lang="en-US" sz="1400" b="1" dirty="0">
                <a:solidFill>
                  <a:schemeClr val="tx1"/>
                </a:solidFill>
                <a:latin typeface="Consolas" panose="020B0609020204030204" pitchFamily="49" charset="0"/>
              </a:rPr>
              <a:t>               </a:t>
            </a:r>
            <a:r>
              <a:rPr lang="en-US" sz="1400" b="1" dirty="0" err="1">
                <a:solidFill>
                  <a:schemeClr val="tx1"/>
                </a:solidFill>
                <a:latin typeface="Consolas" panose="020B0609020204030204" pitchFamily="49" charset="0"/>
              </a:rPr>
              <a:t>int</a:t>
            </a:r>
            <a:r>
              <a:rPr lang="en-US" sz="1400" b="1" dirty="0">
                <a:solidFill>
                  <a:schemeClr val="tx1"/>
                </a:solidFill>
                <a:latin typeface="Consolas" panose="020B0609020204030204" pitchFamily="49" charset="0"/>
              </a:rPr>
              <a:t> data[],</a:t>
            </a:r>
            <a:r>
              <a:rPr lang="en-US" sz="1400" b="1" dirty="0" err="1">
                <a:solidFill>
                  <a:schemeClr val="tx1"/>
                </a:solidFill>
                <a:latin typeface="Consolas" panose="020B0609020204030204" pitchFamily="49" charset="0"/>
              </a:rPr>
              <a:t>int</a:t>
            </a:r>
            <a:r>
              <a:rPr lang="en-US" sz="1400" b="1" dirty="0">
                <a:solidFill>
                  <a:schemeClr val="tx1"/>
                </a:solidFill>
                <a:latin typeface="Consolas" panose="020B0609020204030204" pitchFamily="49" charset="0"/>
              </a:rPr>
              <a:t> </a:t>
            </a:r>
            <a:r>
              <a:rPr lang="en-US" sz="1400" b="1" dirty="0" err="1">
                <a:solidFill>
                  <a:schemeClr val="tx1"/>
                </a:solidFill>
                <a:latin typeface="Consolas" panose="020B0609020204030204" pitchFamily="49" charset="0"/>
              </a:rPr>
              <a:t>len</a:t>
            </a:r>
            <a:r>
              <a:rPr lang="en-US" sz="1400" b="1" dirty="0">
                <a:solidFill>
                  <a:schemeClr val="tx1"/>
                </a:solidFill>
                <a:latin typeface="Consolas" panose="020B0609020204030204" pitchFamily="49" charset="0"/>
              </a:rPr>
              <a:t>) </a:t>
            </a:r>
          </a:p>
          <a:p>
            <a:pPr indent="3175" algn="l">
              <a:spcBef>
                <a:spcPts val="0"/>
              </a:spcBef>
            </a:pPr>
            <a:r>
              <a:rPr lang="en-US" sz="1400" b="1" dirty="0">
                <a:solidFill>
                  <a:schemeClr val="tx1"/>
                </a:solidFill>
                <a:latin typeface="Consolas" panose="020B0609020204030204" pitchFamily="49" charset="0"/>
              </a:rPr>
              <a:t>{</a:t>
            </a:r>
          </a:p>
          <a:p>
            <a:pPr indent="3175" algn="l">
              <a:spcBef>
                <a:spcPts val="0"/>
              </a:spcBef>
            </a:pPr>
            <a:r>
              <a:rPr lang="en-US" sz="1400" b="1" dirty="0">
                <a:solidFill>
                  <a:schemeClr val="tx1"/>
                </a:solidFill>
                <a:latin typeface="Consolas" panose="020B0609020204030204" pitchFamily="49" charset="0"/>
              </a:rPr>
              <a:t>  int start = 0, end = len-1, mid;</a:t>
            </a:r>
          </a:p>
          <a:p>
            <a:pPr indent="3175" algn="l">
              <a:spcBef>
                <a:spcPts val="0"/>
              </a:spcBef>
            </a:pPr>
            <a:r>
              <a:rPr lang="en-US" sz="1400" b="1" dirty="0">
                <a:solidFill>
                  <a:schemeClr val="tx1"/>
                </a:solidFill>
                <a:latin typeface="Consolas" panose="020B0609020204030204" pitchFamily="49" charset="0"/>
              </a:rPr>
              <a:t>  </a:t>
            </a:r>
          </a:p>
          <a:p>
            <a:pPr indent="3175" algn="l">
              <a:spcBef>
                <a:spcPts val="0"/>
              </a:spcBef>
            </a:pPr>
            <a:r>
              <a:rPr lang="en-US" sz="1400" b="1" dirty="0">
                <a:solidFill>
                  <a:schemeClr val="tx1"/>
                </a:solidFill>
                <a:latin typeface="Consolas" panose="020B0609020204030204" pitchFamily="49" charset="0"/>
              </a:rPr>
              <a:t>  while (start &lt; end) {</a:t>
            </a:r>
          </a:p>
          <a:p>
            <a:pPr indent="3175" algn="l">
              <a:spcBef>
                <a:spcPts val="0"/>
              </a:spcBef>
            </a:pPr>
            <a:r>
              <a:rPr lang="en-US" sz="1400" b="1" dirty="0">
                <a:solidFill>
                  <a:schemeClr val="tx1"/>
                </a:solidFill>
                <a:latin typeface="Consolas" panose="020B0609020204030204" pitchFamily="49" charset="0"/>
              </a:rPr>
              <a:t>     mid = (</a:t>
            </a:r>
            <a:r>
              <a:rPr lang="en-US" sz="1400" b="1" dirty="0" err="1">
                <a:solidFill>
                  <a:schemeClr val="tx1"/>
                </a:solidFill>
                <a:latin typeface="Consolas" panose="020B0609020204030204" pitchFamily="49" charset="0"/>
              </a:rPr>
              <a:t>start+end</a:t>
            </a:r>
            <a:r>
              <a:rPr lang="en-US" sz="1400" b="1" dirty="0">
                <a:solidFill>
                  <a:schemeClr val="tx1"/>
                </a:solidFill>
                <a:latin typeface="Consolas" panose="020B0609020204030204" pitchFamily="49" charset="0"/>
              </a:rPr>
              <a:t>)/2;</a:t>
            </a:r>
          </a:p>
          <a:p>
            <a:pPr indent="3175" algn="l">
              <a:spcBef>
                <a:spcPts val="0"/>
              </a:spcBef>
            </a:pPr>
            <a:r>
              <a:rPr lang="en-US" sz="1400" b="1" dirty="0">
                <a:solidFill>
                  <a:schemeClr val="tx1"/>
                </a:solidFill>
                <a:latin typeface="Consolas" panose="020B0609020204030204" pitchFamily="49" charset="0"/>
              </a:rPr>
              <a:t>     if (data[mid] == target){</a:t>
            </a:r>
          </a:p>
          <a:p>
            <a:pPr indent="3175" algn="l">
              <a:spcBef>
                <a:spcPts val="0"/>
              </a:spcBef>
            </a:pPr>
            <a:r>
              <a:rPr lang="en-US" sz="1400" b="1" dirty="0">
                <a:solidFill>
                  <a:schemeClr val="tx1"/>
                </a:solidFill>
                <a:latin typeface="Consolas" panose="020B0609020204030204" pitchFamily="49" charset="0"/>
              </a:rPr>
              <a:t>         return mid;</a:t>
            </a:r>
          </a:p>
          <a:p>
            <a:pPr indent="3175" algn="l">
              <a:spcBef>
                <a:spcPts val="0"/>
              </a:spcBef>
            </a:pPr>
            <a:r>
              <a:rPr lang="en-US" sz="1400" b="1" dirty="0">
                <a:solidFill>
                  <a:schemeClr val="tx1"/>
                </a:solidFill>
                <a:latin typeface="Consolas" panose="020B0609020204030204" pitchFamily="49" charset="0"/>
              </a:rPr>
              <a:t>     } else if ( target &lt; data[mid]){</a:t>
            </a:r>
          </a:p>
          <a:p>
            <a:pPr indent="3175" algn="l">
              <a:spcBef>
                <a:spcPts val="0"/>
              </a:spcBef>
            </a:pPr>
            <a:r>
              <a:rPr lang="en-US" sz="1400" b="1" dirty="0">
                <a:solidFill>
                  <a:schemeClr val="tx1"/>
                </a:solidFill>
                <a:latin typeface="Consolas" panose="020B0609020204030204" pitchFamily="49" charset="0"/>
              </a:rPr>
              <a:t>         end = mid-1;</a:t>
            </a:r>
          </a:p>
          <a:p>
            <a:pPr indent="3175" algn="l">
              <a:spcBef>
                <a:spcPts val="0"/>
              </a:spcBef>
            </a:pPr>
            <a:r>
              <a:rPr lang="en-US" sz="1400" b="1" dirty="0">
                <a:solidFill>
                  <a:schemeClr val="tx1"/>
                </a:solidFill>
                <a:latin typeface="Consolas" panose="020B0609020204030204" pitchFamily="49" charset="0"/>
              </a:rPr>
              <a:t>     } else {</a:t>
            </a:r>
          </a:p>
          <a:p>
            <a:pPr indent="3175" algn="l">
              <a:spcBef>
                <a:spcPts val="0"/>
              </a:spcBef>
            </a:pPr>
            <a:r>
              <a:rPr lang="en-US" sz="1400" b="1" dirty="0">
                <a:solidFill>
                  <a:schemeClr val="tx1"/>
                </a:solidFill>
                <a:latin typeface="Consolas" panose="020B0609020204030204" pitchFamily="49" charset="0"/>
              </a:rPr>
              <a:t>         start = mid+1;</a:t>
            </a:r>
          </a:p>
          <a:p>
            <a:pPr indent="3175" algn="l">
              <a:spcBef>
                <a:spcPts val="0"/>
              </a:spcBef>
            </a:pPr>
            <a:r>
              <a:rPr lang="en-US" sz="1400" b="1" dirty="0">
                <a:solidFill>
                  <a:schemeClr val="tx1"/>
                </a:solidFill>
                <a:latin typeface="Consolas" panose="020B0609020204030204" pitchFamily="49" charset="0"/>
              </a:rPr>
              <a:t>     }</a:t>
            </a:r>
          </a:p>
          <a:p>
            <a:pPr indent="3175" algn="l">
              <a:spcBef>
                <a:spcPts val="0"/>
              </a:spcBef>
            </a:pPr>
            <a:r>
              <a:rPr lang="en-US" sz="1400" b="1" dirty="0">
                <a:solidFill>
                  <a:schemeClr val="tx1"/>
                </a:solidFill>
                <a:latin typeface="Consolas" panose="020B0609020204030204" pitchFamily="49" charset="0"/>
              </a:rPr>
              <a:t>  }</a:t>
            </a:r>
          </a:p>
          <a:p>
            <a:pPr indent="3175" algn="l">
              <a:spcBef>
                <a:spcPts val="0"/>
              </a:spcBef>
            </a:pPr>
            <a:r>
              <a:rPr lang="en-US" sz="1400" b="1" dirty="0">
                <a:solidFill>
                  <a:schemeClr val="tx1"/>
                </a:solidFill>
                <a:latin typeface="Consolas" panose="020B0609020204030204" pitchFamily="49" charset="0"/>
              </a:rPr>
              <a:t>  return -1;</a:t>
            </a:r>
          </a:p>
          <a:p>
            <a:pPr indent="3175" algn="l">
              <a:spcBef>
                <a:spcPts val="0"/>
              </a:spcBef>
            </a:pPr>
            <a:r>
              <a:rPr lang="en-US" sz="1400" b="1" dirty="0">
                <a:solidFill>
                  <a:schemeClr val="tx1"/>
                </a:solidFill>
                <a:latin typeface="Consolas" panose="020B0609020204030204" pitchFamily="49" charset="0"/>
              </a:rPr>
              <a:t>} </a:t>
            </a:r>
          </a:p>
        </p:txBody>
      </p:sp>
    </p:spTree>
    <p:extLst>
      <p:ext uri="{BB962C8B-B14F-4D97-AF65-F5344CB8AC3E}">
        <p14:creationId xmlns:p14="http://schemas.microsoft.com/office/powerpoint/2010/main" val="2100811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524000"/>
                <a:ext cx="4193381" cy="4876800"/>
              </a:xfrm>
            </p:spPr>
            <p:txBody>
              <a:bodyPr/>
              <a:lstStyle/>
              <a:p>
                <a:r>
                  <a:rPr lang="en-US" sz="2400" dirty="0"/>
                  <a:t>Assume n is (end-start) </a:t>
                </a:r>
              </a:p>
              <a:p>
                <a:pPr lvl="1"/>
                <a:r>
                  <a:rPr lang="en-US" sz="2000" dirty="0"/>
                  <a:t># of items to be searched</a:t>
                </a:r>
              </a:p>
              <a:p>
                <a:r>
                  <a:rPr lang="en-US" sz="2400" dirty="0"/>
                  <a:t>T(n) = _________________</a:t>
                </a:r>
                <a:br>
                  <a:rPr lang="en-US" sz="2400" dirty="0"/>
                </a:br>
                <a:r>
                  <a:rPr lang="en-US" sz="2400" dirty="0"/>
                  <a:t>and T(1) = </a:t>
                </a:r>
                <a14:m>
                  <m:oMath xmlns:m="http://schemas.openxmlformats.org/officeDocument/2006/math">
                    <m:r>
                      <a:rPr lang="en-US" sz="2400" i="1">
                        <a:latin typeface="Cambria Math"/>
                        <a:ea typeface="Cambria Math"/>
                      </a:rPr>
                      <m:t>𝜃</m:t>
                    </m:r>
                  </m:oMath>
                </a14:m>
                <a:r>
                  <a:rPr lang="en-US" sz="2400" dirty="0"/>
                  <a:t>(1)</a:t>
                </a: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524000"/>
                <a:ext cx="4193381" cy="4876800"/>
              </a:xfrm>
              <a:blipFill>
                <a:blip r:embed="rId2"/>
                <a:stretch>
                  <a:fillRect l="-1890" t="-1000"/>
                </a:stretch>
              </a:blipFill>
            </p:spPr>
            <p:txBody>
              <a:bodyPr/>
              <a:lstStyle/>
              <a:p>
                <a:r>
                  <a:rPr lang="en-US">
                    <a:noFill/>
                  </a:rPr>
                  <a:t> </a:t>
                </a:r>
              </a:p>
            </p:txBody>
          </p:sp>
        </mc:Fallback>
      </mc:AlternateContent>
      <p:sp>
        <p:nvSpPr>
          <p:cNvPr id="4" name="Text Box 4"/>
          <p:cNvSpPr txBox="1">
            <a:spLocks noChangeArrowheads="1"/>
          </p:cNvSpPr>
          <p:nvPr/>
        </p:nvSpPr>
        <p:spPr bwMode="auto">
          <a:xfrm>
            <a:off x="4498181" y="1524000"/>
            <a:ext cx="4417220" cy="4343400"/>
          </a:xfrm>
          <a:prstGeom prst="rect">
            <a:avLst/>
          </a:prstGeom>
          <a:solidFill>
            <a:srgbClr val="FFFFCC"/>
          </a:solidFill>
          <a:ln w="9525">
            <a:solidFill>
              <a:schemeClr val="tx1"/>
            </a:solidFill>
            <a:miter lim="800000"/>
            <a:headEnd/>
            <a:tailEnd/>
          </a:ln>
          <a:effectLst/>
        </p:spPr>
        <p:txBody>
          <a:bodyPr/>
          <a:lstStyle/>
          <a:p>
            <a:pPr indent="3175" algn="l">
              <a:spcBef>
                <a:spcPct val="50000"/>
              </a:spcBef>
            </a:pPr>
            <a:r>
              <a:rPr lang="en-US" sz="1600" b="1" dirty="0">
                <a:solidFill>
                  <a:schemeClr val="tx1"/>
                </a:solidFill>
                <a:latin typeface="Consolas" panose="020B0609020204030204" pitchFamily="49" charset="0"/>
              </a:rPr>
              <a:t>int </a:t>
            </a:r>
            <a:r>
              <a:rPr lang="en-US" sz="1600" b="1" dirty="0" err="1">
                <a:solidFill>
                  <a:schemeClr val="tx1"/>
                </a:solidFill>
                <a:latin typeface="Consolas" panose="020B0609020204030204" pitchFamily="49" charset="0"/>
              </a:rPr>
              <a:t>bsearch</a:t>
            </a:r>
            <a:r>
              <a:rPr lang="en-US" sz="1600" b="1" dirty="0">
                <a:solidFill>
                  <a:schemeClr val="tx1"/>
                </a:solidFill>
                <a:latin typeface="Consolas" panose="020B0609020204030204" pitchFamily="49" charset="0"/>
              </a:rPr>
              <a:t>(int data[],</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int start, int end,</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int target)</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if(start &gt;= end)</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return -1;</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int mid = (</a:t>
            </a:r>
            <a:r>
              <a:rPr lang="en-US" sz="1600" b="1" dirty="0" err="1">
                <a:solidFill>
                  <a:schemeClr val="tx1"/>
                </a:solidFill>
                <a:latin typeface="Consolas" panose="020B0609020204030204" pitchFamily="49" charset="0"/>
              </a:rPr>
              <a:t>start+end</a:t>
            </a:r>
            <a:r>
              <a:rPr lang="en-US" sz="1600" b="1" dirty="0">
                <a:solidFill>
                  <a:schemeClr val="tx1"/>
                </a:solidFill>
                <a:latin typeface="Consolas" panose="020B0609020204030204" pitchFamily="49" charset="0"/>
              </a:rPr>
              <a:t>)/2;</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if(target == data[mid])</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return mid;</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else if(target &lt; data[mid])</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return </a:t>
            </a:r>
            <a:r>
              <a:rPr lang="en-US" sz="1600" b="1" dirty="0" err="1">
                <a:solidFill>
                  <a:srgbClr val="0070C0"/>
                </a:solidFill>
                <a:latin typeface="Consolas" panose="020B0609020204030204" pitchFamily="49" charset="0"/>
              </a:rPr>
              <a:t>bsearch</a:t>
            </a:r>
            <a:r>
              <a:rPr lang="en-US" sz="1600" b="1" dirty="0">
                <a:solidFill>
                  <a:srgbClr val="0070C0"/>
                </a:solidFill>
                <a:latin typeface="Consolas" panose="020B0609020204030204" pitchFamily="49" charset="0"/>
              </a:rPr>
              <a:t>(data, start, mid-1, </a:t>
            </a:r>
            <a:br>
              <a:rPr lang="en-US" sz="1600" b="1" dirty="0">
                <a:solidFill>
                  <a:srgbClr val="0070C0"/>
                </a:solidFill>
                <a:latin typeface="Consolas" panose="020B0609020204030204" pitchFamily="49" charset="0"/>
              </a:rPr>
            </a:br>
            <a:r>
              <a:rPr lang="en-US" sz="1600" b="1" dirty="0">
                <a:solidFill>
                  <a:srgbClr val="0070C0"/>
                </a:solidFill>
                <a:latin typeface="Consolas" panose="020B0609020204030204" pitchFamily="49" charset="0"/>
              </a:rPr>
              <a:t>                   target);</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else</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return </a:t>
            </a:r>
            <a:r>
              <a:rPr lang="en-US" sz="1600" b="1" dirty="0" err="1">
                <a:solidFill>
                  <a:srgbClr val="0070C0"/>
                </a:solidFill>
                <a:latin typeface="Consolas" panose="020B0609020204030204" pitchFamily="49" charset="0"/>
              </a:rPr>
              <a:t>bsearch</a:t>
            </a:r>
            <a:r>
              <a:rPr lang="en-US" sz="1600" b="1" dirty="0">
                <a:solidFill>
                  <a:srgbClr val="0070C0"/>
                </a:solidFill>
                <a:latin typeface="Consolas" panose="020B0609020204030204" pitchFamily="49" charset="0"/>
              </a:rPr>
              <a:t>(data, mid+1, end, </a:t>
            </a:r>
            <a:br>
              <a:rPr lang="en-US" sz="1600" b="1" dirty="0">
                <a:solidFill>
                  <a:srgbClr val="0070C0"/>
                </a:solidFill>
                <a:latin typeface="Consolas" panose="020B0609020204030204" pitchFamily="49" charset="0"/>
              </a:rPr>
            </a:br>
            <a:r>
              <a:rPr lang="en-US" sz="1600" b="1" dirty="0">
                <a:solidFill>
                  <a:srgbClr val="0070C0"/>
                </a:solidFill>
                <a:latin typeface="Consolas" panose="020B0609020204030204" pitchFamily="49" charset="0"/>
              </a:rPr>
              <a:t>                   target); </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a:t>
            </a:r>
          </a:p>
          <a:p>
            <a:pPr algn="l">
              <a:spcBef>
                <a:spcPts val="0"/>
              </a:spcBef>
            </a:pPr>
            <a:endParaRPr lang="en-US" sz="16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221722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524000"/>
                <a:ext cx="4193381" cy="4876800"/>
              </a:xfrm>
            </p:spPr>
            <p:txBody>
              <a:bodyPr/>
              <a:lstStyle/>
              <a:p>
                <a:r>
                  <a:rPr lang="en-US" sz="2400" dirty="0"/>
                  <a:t>Assume n is (end-start) </a:t>
                </a:r>
              </a:p>
              <a:p>
                <a:pPr lvl="1"/>
                <a:r>
                  <a:rPr lang="en-US" sz="2000" dirty="0"/>
                  <a:t># of items to be searched</a:t>
                </a:r>
              </a:p>
              <a:p>
                <a:r>
                  <a:rPr lang="en-US" sz="2400" dirty="0"/>
                  <a:t>T(n) = </a:t>
                </a:r>
                <a14:m>
                  <m:oMath xmlns:m="http://schemas.openxmlformats.org/officeDocument/2006/math">
                    <m:r>
                      <a:rPr lang="en-US" sz="2400" i="1">
                        <a:latin typeface="Cambria Math"/>
                        <a:ea typeface="Cambria Math"/>
                      </a:rPr>
                      <m:t>𝜃</m:t>
                    </m:r>
                  </m:oMath>
                </a14:m>
                <a:r>
                  <a:rPr lang="en-US" sz="2400" dirty="0"/>
                  <a:t>(1) + T(n/2) and</a:t>
                </a:r>
                <a:br>
                  <a:rPr lang="en-US" sz="2400" dirty="0"/>
                </a:br>
                <a:r>
                  <a:rPr lang="en-US" sz="2400" dirty="0"/>
                  <a:t>T(1) = </a:t>
                </a:r>
                <a14:m>
                  <m:oMath xmlns:m="http://schemas.openxmlformats.org/officeDocument/2006/math">
                    <m:r>
                      <a:rPr lang="en-US" sz="2400" i="1">
                        <a:latin typeface="Cambria Math"/>
                        <a:ea typeface="Cambria Math"/>
                      </a:rPr>
                      <m:t>𝜃</m:t>
                    </m:r>
                  </m:oMath>
                </a14:m>
                <a:r>
                  <a:rPr lang="en-US" sz="2400" dirty="0"/>
                  <a:t>(1)</a:t>
                </a:r>
              </a:p>
              <a:p>
                <a:r>
                  <a:rPr lang="en-US" sz="2400" dirty="0"/>
                  <a:t>= 1 + T(n/2)</a:t>
                </a:r>
              </a:p>
              <a:p>
                <a:r>
                  <a:rPr lang="en-US" sz="2400" dirty="0"/>
                  <a:t>= 1 + 1 + T(n/4)</a:t>
                </a:r>
              </a:p>
              <a:p>
                <a:r>
                  <a:rPr lang="en-US" sz="2400" dirty="0"/>
                  <a:t>= 1 + 1 + 1 + T(n/8)</a:t>
                </a:r>
              </a:p>
              <a:p>
                <a:r>
                  <a:rPr lang="en-US" sz="2400" dirty="0"/>
                  <a:t>= k + T(n/2</a:t>
                </a:r>
                <a:r>
                  <a:rPr lang="en-US" sz="2400" baseline="30000" dirty="0"/>
                  <a:t>k</a:t>
                </a:r>
                <a:r>
                  <a:rPr lang="en-US" sz="2400" dirty="0"/>
                  <a:t>)</a:t>
                </a:r>
              </a:p>
              <a:p>
                <a:r>
                  <a:rPr lang="en-US" sz="2400" dirty="0"/>
                  <a:t>Stop when 2</a:t>
                </a:r>
                <a:r>
                  <a:rPr lang="en-US" sz="2400" baseline="30000" dirty="0"/>
                  <a:t>k</a:t>
                </a:r>
                <a:r>
                  <a:rPr lang="en-US" sz="2400" dirty="0"/>
                  <a:t> = n </a:t>
                </a:r>
              </a:p>
              <a:p>
                <a:pPr lvl="1"/>
                <a:r>
                  <a:rPr lang="en-US" sz="2000" dirty="0"/>
                  <a:t>Implies log</a:t>
                </a:r>
                <a:r>
                  <a:rPr lang="en-US" sz="2000" baseline="-25000" dirty="0"/>
                  <a:t>2</a:t>
                </a:r>
                <a:r>
                  <a:rPr lang="en-US" sz="2000" dirty="0"/>
                  <a:t>(n) recursions</a:t>
                </a:r>
              </a:p>
              <a:p>
                <a14:m>
                  <m:oMath xmlns:m="http://schemas.openxmlformats.org/officeDocument/2006/math">
                    <m:r>
                      <a:rPr lang="en-US" sz="2400" i="1">
                        <a:latin typeface="Cambria Math"/>
                        <a:ea typeface="Cambria Math"/>
                      </a:rPr>
                      <m:t>𝜃</m:t>
                    </m:r>
                  </m:oMath>
                </a14:m>
                <a:r>
                  <a:rPr lang="en-US" sz="2400" dirty="0"/>
                  <a:t>(log</a:t>
                </a:r>
                <a:r>
                  <a:rPr lang="en-US" sz="2400" baseline="-25000" dirty="0"/>
                  <a:t>2</a:t>
                </a:r>
                <a:r>
                  <a:rPr lang="en-US" sz="2400" dirty="0"/>
                  <a:t>(n))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524000"/>
                <a:ext cx="4193381" cy="4876800"/>
              </a:xfrm>
              <a:blipFill>
                <a:blip r:embed="rId2"/>
                <a:stretch>
                  <a:fillRect l="-1890" t="-1000"/>
                </a:stretch>
              </a:blipFill>
            </p:spPr>
            <p:txBody>
              <a:bodyPr/>
              <a:lstStyle/>
              <a:p>
                <a:r>
                  <a:rPr lang="en-US">
                    <a:noFill/>
                  </a:rPr>
                  <a:t> </a:t>
                </a:r>
              </a:p>
            </p:txBody>
          </p:sp>
        </mc:Fallback>
      </mc:AlternateContent>
      <p:sp>
        <p:nvSpPr>
          <p:cNvPr id="4" name="Text Box 4"/>
          <p:cNvSpPr txBox="1">
            <a:spLocks noChangeArrowheads="1"/>
          </p:cNvSpPr>
          <p:nvPr/>
        </p:nvSpPr>
        <p:spPr bwMode="auto">
          <a:xfrm>
            <a:off x="4191001" y="1524000"/>
            <a:ext cx="4724400" cy="4343400"/>
          </a:xfrm>
          <a:prstGeom prst="rect">
            <a:avLst/>
          </a:prstGeom>
          <a:solidFill>
            <a:srgbClr val="FFFFCC"/>
          </a:solidFill>
          <a:ln w="9525">
            <a:solidFill>
              <a:schemeClr val="tx1"/>
            </a:solidFill>
            <a:miter lim="800000"/>
            <a:headEnd/>
            <a:tailEnd/>
          </a:ln>
          <a:effectLst/>
        </p:spPr>
        <p:txBody>
          <a:bodyPr/>
          <a:lstStyle/>
          <a:p>
            <a:pPr indent="3175" algn="l">
              <a:spcBef>
                <a:spcPct val="50000"/>
              </a:spcBef>
            </a:pPr>
            <a:r>
              <a:rPr lang="en-US" sz="1600" b="1" dirty="0">
                <a:solidFill>
                  <a:schemeClr val="tx1"/>
                </a:solidFill>
                <a:latin typeface="Consolas" panose="020B0609020204030204" pitchFamily="49" charset="0"/>
              </a:rPr>
              <a:t>int </a:t>
            </a:r>
            <a:r>
              <a:rPr lang="en-US" sz="1600" b="1" dirty="0" err="1">
                <a:solidFill>
                  <a:schemeClr val="tx1"/>
                </a:solidFill>
                <a:latin typeface="Consolas" panose="020B0609020204030204" pitchFamily="49" charset="0"/>
              </a:rPr>
              <a:t>bsearch</a:t>
            </a:r>
            <a:r>
              <a:rPr lang="en-US" sz="1600" b="1" dirty="0">
                <a:solidFill>
                  <a:schemeClr val="tx1"/>
                </a:solidFill>
                <a:latin typeface="Consolas" panose="020B0609020204030204" pitchFamily="49" charset="0"/>
              </a:rPr>
              <a:t>(int data[],</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int start, int end,</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int target)</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if(end &gt;= start)</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return -1;</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int mid = (</a:t>
            </a:r>
            <a:r>
              <a:rPr lang="en-US" sz="1600" b="1" dirty="0" err="1">
                <a:solidFill>
                  <a:schemeClr val="tx1"/>
                </a:solidFill>
                <a:latin typeface="Consolas" panose="020B0609020204030204" pitchFamily="49" charset="0"/>
              </a:rPr>
              <a:t>start+end</a:t>
            </a:r>
            <a:r>
              <a:rPr lang="en-US" sz="1600" b="1" dirty="0">
                <a:solidFill>
                  <a:schemeClr val="tx1"/>
                </a:solidFill>
                <a:latin typeface="Consolas" panose="020B0609020204030204" pitchFamily="49" charset="0"/>
              </a:rPr>
              <a:t>)/2;</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if(target == data[mid])</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return mid;</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else if(target &lt; data[mid])</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return </a:t>
            </a:r>
            <a:r>
              <a:rPr lang="en-US" sz="1600" b="1" dirty="0" err="1">
                <a:solidFill>
                  <a:srgbClr val="0070C0"/>
                </a:solidFill>
                <a:latin typeface="Consolas" panose="020B0609020204030204" pitchFamily="49" charset="0"/>
              </a:rPr>
              <a:t>bsearch</a:t>
            </a:r>
            <a:r>
              <a:rPr lang="en-US" sz="1600" b="1" dirty="0">
                <a:solidFill>
                  <a:srgbClr val="0070C0"/>
                </a:solidFill>
                <a:latin typeface="Consolas" panose="020B0609020204030204" pitchFamily="49" charset="0"/>
              </a:rPr>
              <a:t>(data, start, mid-1, </a:t>
            </a:r>
            <a:br>
              <a:rPr lang="en-US" sz="1600" b="1" dirty="0">
                <a:solidFill>
                  <a:srgbClr val="0070C0"/>
                </a:solidFill>
                <a:latin typeface="Consolas" panose="020B0609020204030204" pitchFamily="49" charset="0"/>
              </a:rPr>
            </a:br>
            <a:r>
              <a:rPr lang="en-US" sz="1600" b="1" dirty="0">
                <a:solidFill>
                  <a:srgbClr val="0070C0"/>
                </a:solidFill>
                <a:latin typeface="Consolas" panose="020B0609020204030204" pitchFamily="49" charset="0"/>
              </a:rPr>
              <a:t>                   target);</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else</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return </a:t>
            </a:r>
            <a:r>
              <a:rPr lang="en-US" sz="1600" b="1" dirty="0" err="1">
                <a:solidFill>
                  <a:srgbClr val="0070C0"/>
                </a:solidFill>
                <a:latin typeface="Consolas" panose="020B0609020204030204" pitchFamily="49" charset="0"/>
              </a:rPr>
              <a:t>bsearch</a:t>
            </a:r>
            <a:r>
              <a:rPr lang="en-US" sz="1600" b="1" dirty="0">
                <a:solidFill>
                  <a:srgbClr val="0070C0"/>
                </a:solidFill>
                <a:latin typeface="Consolas" panose="020B0609020204030204" pitchFamily="49" charset="0"/>
              </a:rPr>
              <a:t>(data</a:t>
            </a:r>
            <a:r>
              <a:rPr lang="en-US" sz="1600" b="1">
                <a:solidFill>
                  <a:srgbClr val="0070C0"/>
                </a:solidFill>
                <a:latin typeface="Consolas" panose="020B0609020204030204" pitchFamily="49" charset="0"/>
              </a:rPr>
              <a:t>, mid+1, </a:t>
            </a:r>
            <a:r>
              <a:rPr lang="en-US" sz="1600" b="1" dirty="0">
                <a:solidFill>
                  <a:srgbClr val="0070C0"/>
                </a:solidFill>
                <a:latin typeface="Consolas" panose="020B0609020204030204" pitchFamily="49" charset="0"/>
              </a:rPr>
              <a:t>end, </a:t>
            </a:r>
            <a:br>
              <a:rPr lang="en-US" sz="1600" b="1" dirty="0">
                <a:solidFill>
                  <a:srgbClr val="0070C0"/>
                </a:solidFill>
                <a:latin typeface="Consolas" panose="020B0609020204030204" pitchFamily="49" charset="0"/>
              </a:rPr>
            </a:br>
            <a:r>
              <a:rPr lang="en-US" sz="1600" b="1" dirty="0">
                <a:solidFill>
                  <a:srgbClr val="0070C0"/>
                </a:solidFill>
                <a:latin typeface="Consolas" panose="020B0609020204030204" pitchFamily="49" charset="0"/>
              </a:rPr>
              <a:t>                   target); </a:t>
            </a:r>
            <a:br>
              <a:rPr lang="en-US" sz="1600" b="1" dirty="0">
                <a:solidFill>
                  <a:schemeClr val="tx1"/>
                </a:solidFill>
                <a:latin typeface="Consolas" panose="020B0609020204030204" pitchFamily="49" charset="0"/>
              </a:rPr>
            </a:br>
            <a:r>
              <a:rPr lang="en-US" sz="1600" b="1" dirty="0">
                <a:solidFill>
                  <a:schemeClr val="tx1"/>
                </a:solidFill>
                <a:latin typeface="Consolas" panose="020B0609020204030204" pitchFamily="49" charset="0"/>
              </a:rPr>
              <a:t>}  </a:t>
            </a:r>
          </a:p>
          <a:p>
            <a:pPr algn="l">
              <a:spcBef>
                <a:spcPts val="0"/>
              </a:spcBef>
            </a:pPr>
            <a:endParaRPr lang="en-US" sz="16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1051540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Definition of C++</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53308063"/>
              </p:ext>
            </p:extLst>
          </p:nvPr>
        </p:nvGraphicFramePr>
        <p:xfrm>
          <a:off x="533400" y="1143000"/>
          <a:ext cx="8229600" cy="339344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370840">
                <a:tc>
                  <a:txBody>
                    <a:bodyPr/>
                    <a:lstStyle/>
                    <a:p>
                      <a:r>
                        <a:rPr lang="en-US" dirty="0">
                          <a:solidFill>
                            <a:schemeClr val="tx1"/>
                          </a:solidFill>
                        </a:rPr>
                        <a:t>Rule</a:t>
                      </a:r>
                    </a:p>
                  </a:txBody>
                  <a:tcPr/>
                </a:tc>
                <a:tc>
                  <a:txBody>
                    <a:bodyPr/>
                    <a:lstStyle/>
                    <a:p>
                      <a:r>
                        <a:rPr lang="en-US" dirty="0">
                          <a:solidFill>
                            <a:schemeClr val="tx1"/>
                          </a:solidFill>
                        </a:rPr>
                        <a:t>Expansion</a:t>
                      </a:r>
                    </a:p>
                  </a:txBody>
                  <a:tcPr/>
                </a:tc>
                <a:extLst>
                  <a:ext uri="{0D108BD9-81ED-4DB2-BD59-A6C34878D82A}">
                    <a16:rowId xmlns:a16="http://schemas.microsoft.com/office/drawing/2014/main" val="10000"/>
                  </a:ext>
                </a:extLst>
              </a:tr>
              <a:tr h="370840">
                <a:tc>
                  <a:txBody>
                    <a:bodyPr/>
                    <a:lstStyle/>
                    <a:p>
                      <a:r>
                        <a:rPr lang="en-US" b="1" dirty="0" err="1">
                          <a:solidFill>
                            <a:srgbClr val="FF00FF"/>
                          </a:solidFill>
                        </a:rPr>
                        <a:t>expr</a:t>
                      </a:r>
                      <a:endParaRPr lang="en-US" b="1" dirty="0">
                        <a:solidFill>
                          <a:srgbClr val="FF00FF"/>
                        </a:solidFill>
                      </a:endParaRPr>
                    </a:p>
                  </a:txBody>
                  <a:tcPr/>
                </a:tc>
                <a:tc>
                  <a:txBody>
                    <a:bodyPr/>
                    <a:lstStyle/>
                    <a:p>
                      <a:r>
                        <a:rPr lang="en-US" baseline="0" dirty="0"/>
                        <a:t>  constant </a:t>
                      </a:r>
                    </a:p>
                    <a:p>
                      <a:r>
                        <a:rPr lang="en-US" baseline="0" dirty="0"/>
                        <a:t>| </a:t>
                      </a:r>
                      <a:r>
                        <a:rPr lang="en-US" baseline="0" dirty="0" err="1"/>
                        <a:t>variable_id</a:t>
                      </a:r>
                      <a:endParaRPr lang="en-US" baseline="0" dirty="0"/>
                    </a:p>
                    <a:p>
                      <a:r>
                        <a:rPr lang="en-US" baseline="0" dirty="0"/>
                        <a:t>| </a:t>
                      </a:r>
                      <a:r>
                        <a:rPr lang="en-US" baseline="0" dirty="0" err="1"/>
                        <a:t>function_call</a:t>
                      </a:r>
                      <a:br>
                        <a:rPr lang="en-US" baseline="0" dirty="0"/>
                      </a:br>
                      <a:r>
                        <a:rPr lang="en-US" baseline="0" dirty="0"/>
                        <a:t>| </a:t>
                      </a:r>
                      <a:r>
                        <a:rPr lang="en-US" baseline="0" dirty="0" err="1"/>
                        <a:t>assign_statement</a:t>
                      </a:r>
                      <a:endParaRPr lang="en-US" baseline="0" dirty="0"/>
                    </a:p>
                    <a:p>
                      <a:r>
                        <a:rPr lang="en-US" baseline="0" dirty="0"/>
                        <a:t>| ‘(‘  </a:t>
                      </a:r>
                      <a:r>
                        <a:rPr lang="en-US" b="1" baseline="0" dirty="0" err="1">
                          <a:solidFill>
                            <a:srgbClr val="FF00FF"/>
                          </a:solidFill>
                        </a:rPr>
                        <a:t>expr</a:t>
                      </a:r>
                      <a:r>
                        <a:rPr lang="en-US" baseline="0" dirty="0"/>
                        <a:t>  ‘)’</a:t>
                      </a:r>
                    </a:p>
                    <a:p>
                      <a:r>
                        <a:rPr lang="en-US" baseline="0" dirty="0"/>
                        <a:t>| </a:t>
                      </a:r>
                      <a:r>
                        <a:rPr lang="en-US" sz="1800" b="1" kern="1200" baseline="0" dirty="0" err="1">
                          <a:solidFill>
                            <a:srgbClr val="FF00FF"/>
                          </a:solidFill>
                          <a:latin typeface="+mn-lt"/>
                          <a:ea typeface="+mn-ea"/>
                          <a:cs typeface="+mn-cs"/>
                        </a:rPr>
                        <a:t>expr</a:t>
                      </a:r>
                      <a:r>
                        <a:rPr lang="en-US" baseline="0" dirty="0"/>
                        <a:t>  </a:t>
                      </a:r>
                      <a:r>
                        <a:rPr lang="en-US" baseline="0" dirty="0" err="1"/>
                        <a:t>binary_op</a:t>
                      </a:r>
                      <a:r>
                        <a:rPr lang="en-US" baseline="0" dirty="0"/>
                        <a:t>  </a:t>
                      </a:r>
                      <a:r>
                        <a:rPr lang="en-US" sz="1800" b="1" kern="1200" baseline="0" dirty="0" err="1">
                          <a:solidFill>
                            <a:srgbClr val="FF00FF"/>
                          </a:solidFill>
                          <a:latin typeface="+mn-lt"/>
                          <a:ea typeface="+mn-ea"/>
                          <a:cs typeface="+mn-cs"/>
                        </a:rPr>
                        <a:t>expr</a:t>
                      </a:r>
                      <a:endParaRPr lang="en-US" sz="1800" b="1" kern="1200" baseline="0" dirty="0">
                        <a:solidFill>
                          <a:srgbClr val="FF00FF"/>
                        </a:solidFill>
                        <a:latin typeface="+mn-lt"/>
                        <a:ea typeface="+mn-ea"/>
                        <a:cs typeface="+mn-cs"/>
                      </a:endParaRPr>
                    </a:p>
                    <a:p>
                      <a:r>
                        <a:rPr lang="en-US" baseline="0" dirty="0"/>
                        <a:t>| </a:t>
                      </a:r>
                      <a:r>
                        <a:rPr lang="en-US" baseline="0" dirty="0" err="1"/>
                        <a:t>unary_op</a:t>
                      </a:r>
                      <a:r>
                        <a:rPr lang="en-US" baseline="0" dirty="0"/>
                        <a:t>  </a:t>
                      </a:r>
                      <a:r>
                        <a:rPr lang="en-US" sz="1800" b="1" kern="1200" baseline="0" dirty="0" err="1">
                          <a:solidFill>
                            <a:srgbClr val="FF00FF"/>
                          </a:solidFill>
                          <a:latin typeface="+mn-lt"/>
                          <a:ea typeface="+mn-ea"/>
                          <a:cs typeface="+mn-cs"/>
                        </a:rPr>
                        <a:t>expr</a:t>
                      </a:r>
                      <a:endParaRPr lang="en-US" sz="1800" b="1" kern="1200" baseline="0" dirty="0">
                        <a:solidFill>
                          <a:srgbClr val="FF00FF"/>
                        </a:solidFill>
                        <a:latin typeface="+mn-lt"/>
                        <a:ea typeface="+mn-ea"/>
                        <a:cs typeface="+mn-cs"/>
                      </a:endParaRPr>
                    </a:p>
                  </a:txBody>
                  <a:tcPr/>
                </a:tc>
                <a:extLst>
                  <a:ext uri="{0D108BD9-81ED-4DB2-BD59-A6C34878D82A}">
                    <a16:rowId xmlns:a16="http://schemas.microsoft.com/office/drawing/2014/main" val="10001"/>
                  </a:ext>
                </a:extLst>
              </a:tr>
              <a:tr h="370840">
                <a:tc>
                  <a:txBody>
                    <a:bodyPr/>
                    <a:lstStyle/>
                    <a:p>
                      <a:r>
                        <a:rPr lang="en-US" dirty="0" err="1"/>
                        <a:t>assign_statement</a:t>
                      </a:r>
                      <a:endParaRPr lang="en-US" dirty="0"/>
                    </a:p>
                  </a:txBody>
                  <a:tcPr/>
                </a:tc>
                <a:tc>
                  <a:txBody>
                    <a:bodyPr/>
                    <a:lstStyle/>
                    <a:p>
                      <a:r>
                        <a:rPr lang="en-US" dirty="0"/>
                        <a:t>  </a:t>
                      </a:r>
                      <a:r>
                        <a:rPr lang="en-US" dirty="0" err="1"/>
                        <a:t>variable_id</a:t>
                      </a:r>
                      <a:r>
                        <a:rPr lang="en-US" dirty="0"/>
                        <a:t> </a:t>
                      </a:r>
                      <a:r>
                        <a:rPr lang="en-US" baseline="0" dirty="0"/>
                        <a:t> ‘=‘ </a:t>
                      </a:r>
                      <a:r>
                        <a:rPr lang="en-US" baseline="0" dirty="0" err="1"/>
                        <a:t>expr</a:t>
                      </a:r>
                      <a:endParaRPr lang="en-US" dirty="0"/>
                    </a:p>
                  </a:txBody>
                  <a:tcPr/>
                </a:tc>
                <a:extLst>
                  <a:ext uri="{0D108BD9-81ED-4DB2-BD59-A6C34878D82A}">
                    <a16:rowId xmlns:a16="http://schemas.microsoft.com/office/drawing/2014/main" val="10002"/>
                  </a:ext>
                </a:extLst>
              </a:tr>
              <a:tr h="370840">
                <a:tc>
                  <a:txBody>
                    <a:bodyPr/>
                    <a:lstStyle/>
                    <a:p>
                      <a:r>
                        <a:rPr lang="en-US" dirty="0" err="1"/>
                        <a:t>expr_statement</a:t>
                      </a:r>
                      <a:endParaRPr lang="en-US" dirty="0"/>
                    </a:p>
                  </a:txBody>
                  <a:tcPr/>
                </a:tc>
                <a:tc>
                  <a:txBody>
                    <a:bodyPr/>
                    <a:lstStyle/>
                    <a:p>
                      <a:r>
                        <a:rPr lang="en-US" baseline="0" dirty="0"/>
                        <a:t>  ‘;’</a:t>
                      </a:r>
                    </a:p>
                    <a:p>
                      <a:r>
                        <a:rPr lang="en-US" baseline="0" dirty="0"/>
                        <a:t>| </a:t>
                      </a:r>
                      <a:r>
                        <a:rPr lang="en-US" baseline="0" dirty="0" err="1"/>
                        <a:t>expr</a:t>
                      </a:r>
                      <a:r>
                        <a:rPr lang="en-US" baseline="0" dirty="0"/>
                        <a:t> ‘;’</a:t>
                      </a:r>
                      <a:endParaRPr lang="en-US" dirty="0"/>
                    </a:p>
                  </a:txBody>
                  <a:tcPr/>
                </a:tc>
                <a:extLst>
                  <a:ext uri="{0D108BD9-81ED-4DB2-BD59-A6C34878D82A}">
                    <a16:rowId xmlns:a16="http://schemas.microsoft.com/office/drawing/2014/main" val="10003"/>
                  </a:ext>
                </a:extLst>
              </a:tr>
            </a:tbl>
          </a:graphicData>
        </a:graphic>
      </p:graphicFrame>
      <p:sp>
        <p:nvSpPr>
          <p:cNvPr id="6" name="Rectangle 5"/>
          <p:cNvSpPr/>
          <p:nvPr/>
        </p:nvSpPr>
        <p:spPr>
          <a:xfrm>
            <a:off x="1447800" y="4572000"/>
            <a:ext cx="3886200" cy="1938992"/>
          </a:xfrm>
          <a:prstGeom prst="rect">
            <a:avLst/>
          </a:prstGeom>
        </p:spPr>
        <p:txBody>
          <a:bodyPr wrap="square">
            <a:spAutoFit/>
          </a:bodyPr>
          <a:lstStyle/>
          <a:p>
            <a:pPr algn="l"/>
            <a:r>
              <a:rPr lang="en-US" sz="2000" dirty="0">
                <a:latin typeface="Consolas" panose="020B0609020204030204" pitchFamily="49" charset="0"/>
                <a:cs typeface="Courier New" pitchFamily="49" charset="0"/>
              </a:rPr>
              <a:t>5 * (9 + max);</a:t>
            </a:r>
          </a:p>
          <a:p>
            <a:pPr algn="l"/>
            <a:r>
              <a:rPr lang="en-US" sz="2000" i="1" dirty="0" err="1">
                <a:solidFill>
                  <a:schemeClr val="tx2"/>
                </a:solidFill>
              </a:rPr>
              <a:t>expr</a:t>
            </a:r>
            <a:r>
              <a:rPr lang="en-US" sz="2000" dirty="0">
                <a:solidFill>
                  <a:schemeClr val="tx2"/>
                </a:solidFill>
              </a:rPr>
              <a:t> </a:t>
            </a:r>
            <a:r>
              <a:rPr lang="en-US" sz="2000" dirty="0">
                <a:solidFill>
                  <a:schemeClr val="tx2"/>
                </a:solidFill>
                <a:latin typeface="Courier New" pitchFamily="49" charset="0"/>
                <a:cs typeface="Courier New" pitchFamily="49" charset="0"/>
              </a:rPr>
              <a:t>*</a:t>
            </a:r>
            <a:r>
              <a:rPr lang="en-US" sz="2000" dirty="0">
                <a:solidFill>
                  <a:schemeClr val="tx2"/>
                </a:solidFill>
              </a:rPr>
              <a:t> </a:t>
            </a:r>
            <a:r>
              <a:rPr lang="en-US" sz="2000" dirty="0">
                <a:solidFill>
                  <a:schemeClr val="tx2"/>
                </a:solidFill>
                <a:latin typeface="Courier New" pitchFamily="49" charset="0"/>
                <a:cs typeface="Courier New" pitchFamily="49" charset="0"/>
              </a:rPr>
              <a:t>( </a:t>
            </a:r>
            <a:r>
              <a:rPr lang="en-US" sz="2000" i="1" dirty="0" err="1">
                <a:solidFill>
                  <a:schemeClr val="tx2"/>
                </a:solidFill>
              </a:rPr>
              <a:t>expr</a:t>
            </a:r>
            <a:r>
              <a:rPr lang="en-US" sz="2000" dirty="0">
                <a:solidFill>
                  <a:schemeClr val="tx2"/>
                </a:solidFill>
              </a:rPr>
              <a:t> </a:t>
            </a:r>
            <a:r>
              <a:rPr lang="en-US" sz="2000" dirty="0">
                <a:solidFill>
                  <a:schemeClr val="tx2"/>
                </a:solidFill>
                <a:latin typeface="Courier New" pitchFamily="49" charset="0"/>
                <a:cs typeface="Courier New" pitchFamily="49" charset="0"/>
              </a:rPr>
              <a:t>+</a:t>
            </a:r>
            <a:r>
              <a:rPr lang="en-US" sz="2000" dirty="0">
                <a:solidFill>
                  <a:schemeClr val="tx2"/>
                </a:solidFill>
              </a:rPr>
              <a:t> </a:t>
            </a:r>
            <a:r>
              <a:rPr lang="en-US" sz="2000" i="1" dirty="0" err="1">
                <a:solidFill>
                  <a:schemeClr val="tx2"/>
                </a:solidFill>
              </a:rPr>
              <a:t>expr</a:t>
            </a:r>
            <a:r>
              <a:rPr lang="en-US" sz="2000" dirty="0">
                <a:solidFill>
                  <a:schemeClr val="tx2"/>
                </a:solidFill>
                <a:latin typeface="Courier New" pitchFamily="49" charset="0"/>
                <a:cs typeface="Courier New" pitchFamily="49" charset="0"/>
              </a:rPr>
              <a:t> );</a:t>
            </a:r>
            <a:endParaRPr lang="en-US" sz="2000" dirty="0">
              <a:solidFill>
                <a:schemeClr val="tx2"/>
              </a:solidFill>
            </a:endParaRPr>
          </a:p>
          <a:p>
            <a:pPr algn="l"/>
            <a:r>
              <a:rPr lang="en-US" sz="2000" i="1" dirty="0" err="1">
                <a:solidFill>
                  <a:schemeClr val="tx2"/>
                </a:solidFill>
              </a:rPr>
              <a:t>expr</a:t>
            </a:r>
            <a:r>
              <a:rPr lang="en-US" sz="2000" dirty="0">
                <a:solidFill>
                  <a:schemeClr val="tx2"/>
                </a:solidFill>
              </a:rPr>
              <a:t> </a:t>
            </a:r>
            <a:r>
              <a:rPr lang="en-US" sz="2000" dirty="0">
                <a:solidFill>
                  <a:schemeClr val="tx2"/>
                </a:solidFill>
                <a:latin typeface="Courier New" pitchFamily="49" charset="0"/>
                <a:cs typeface="Courier New" pitchFamily="49" charset="0"/>
              </a:rPr>
              <a:t>*</a:t>
            </a:r>
            <a:r>
              <a:rPr lang="en-US" sz="2000" dirty="0">
                <a:solidFill>
                  <a:schemeClr val="tx2"/>
                </a:solidFill>
              </a:rPr>
              <a:t> </a:t>
            </a:r>
            <a:r>
              <a:rPr lang="en-US" sz="2000" dirty="0">
                <a:solidFill>
                  <a:schemeClr val="tx2"/>
                </a:solidFill>
                <a:latin typeface="Courier New" pitchFamily="49" charset="0"/>
                <a:cs typeface="Courier New" pitchFamily="49" charset="0"/>
              </a:rPr>
              <a:t>( </a:t>
            </a:r>
            <a:r>
              <a:rPr lang="en-US" sz="2000" i="1" dirty="0" err="1">
                <a:solidFill>
                  <a:schemeClr val="tx2"/>
                </a:solidFill>
              </a:rPr>
              <a:t>expr</a:t>
            </a:r>
            <a:r>
              <a:rPr lang="en-US" sz="2000" dirty="0">
                <a:solidFill>
                  <a:schemeClr val="tx2"/>
                </a:solidFill>
                <a:latin typeface="Courier New" pitchFamily="49" charset="0"/>
                <a:cs typeface="Courier New" pitchFamily="49" charset="0"/>
              </a:rPr>
              <a:t> );</a:t>
            </a:r>
            <a:endParaRPr lang="en-US" sz="2000" dirty="0">
              <a:solidFill>
                <a:schemeClr val="tx2"/>
              </a:solidFill>
            </a:endParaRPr>
          </a:p>
          <a:p>
            <a:pPr algn="l"/>
            <a:r>
              <a:rPr lang="en-US" sz="2000" i="1" dirty="0" err="1">
                <a:solidFill>
                  <a:schemeClr val="tx2"/>
                </a:solidFill>
              </a:rPr>
              <a:t>expr</a:t>
            </a:r>
            <a:r>
              <a:rPr lang="en-US" sz="2000" dirty="0">
                <a:solidFill>
                  <a:schemeClr val="tx2"/>
                </a:solidFill>
              </a:rPr>
              <a:t> </a:t>
            </a:r>
            <a:r>
              <a:rPr lang="en-US" sz="2000" dirty="0">
                <a:solidFill>
                  <a:schemeClr val="tx2"/>
                </a:solidFill>
                <a:latin typeface="Courier New" pitchFamily="49" charset="0"/>
                <a:cs typeface="Courier New" pitchFamily="49" charset="0"/>
              </a:rPr>
              <a:t>*</a:t>
            </a:r>
            <a:r>
              <a:rPr lang="en-US" sz="2000" dirty="0">
                <a:solidFill>
                  <a:schemeClr val="tx2"/>
                </a:solidFill>
              </a:rPr>
              <a:t> </a:t>
            </a:r>
            <a:r>
              <a:rPr lang="en-US" sz="2000" i="1" dirty="0" err="1">
                <a:solidFill>
                  <a:schemeClr val="tx2"/>
                </a:solidFill>
              </a:rPr>
              <a:t>expr</a:t>
            </a:r>
            <a:r>
              <a:rPr lang="en-US" sz="2000" dirty="0">
                <a:solidFill>
                  <a:schemeClr val="tx2"/>
                </a:solidFill>
                <a:latin typeface="Courier New" pitchFamily="49" charset="0"/>
                <a:cs typeface="Courier New" pitchFamily="49" charset="0"/>
              </a:rPr>
              <a:t>;</a:t>
            </a:r>
            <a:endParaRPr lang="en-US" sz="2000" i="1" dirty="0">
              <a:solidFill>
                <a:schemeClr val="tx2"/>
              </a:solidFill>
            </a:endParaRPr>
          </a:p>
          <a:p>
            <a:pPr algn="l"/>
            <a:r>
              <a:rPr lang="en-US" sz="2000" i="1" dirty="0" err="1">
                <a:solidFill>
                  <a:schemeClr val="tx2"/>
                </a:solidFill>
              </a:rPr>
              <a:t>expr</a:t>
            </a:r>
            <a:r>
              <a:rPr lang="en-US" sz="2000" dirty="0">
                <a:solidFill>
                  <a:schemeClr val="tx2"/>
                </a:solidFill>
                <a:latin typeface="Courier New" pitchFamily="49" charset="0"/>
                <a:cs typeface="Courier New" pitchFamily="49" charset="0"/>
              </a:rPr>
              <a:t>;</a:t>
            </a:r>
          </a:p>
          <a:p>
            <a:pPr algn="l"/>
            <a:r>
              <a:rPr lang="en-US" sz="2000" i="1" dirty="0" err="1">
                <a:solidFill>
                  <a:schemeClr val="tx2"/>
                </a:solidFill>
              </a:rPr>
              <a:t>expr_statement</a:t>
            </a:r>
            <a:endParaRPr lang="en-US" sz="2000" i="1" dirty="0">
              <a:solidFill>
                <a:schemeClr val="tx2"/>
              </a:solidFill>
            </a:endParaRPr>
          </a:p>
        </p:txBody>
      </p:sp>
      <p:sp>
        <p:nvSpPr>
          <p:cNvPr id="8" name="Rectangle 7"/>
          <p:cNvSpPr/>
          <p:nvPr/>
        </p:nvSpPr>
        <p:spPr>
          <a:xfrm>
            <a:off x="152400" y="4593273"/>
            <a:ext cx="1295400" cy="369332"/>
          </a:xfrm>
          <a:prstGeom prst="rect">
            <a:avLst/>
          </a:prstGeom>
          <a:solidFill>
            <a:schemeClr val="tx2"/>
          </a:solidFill>
          <a:ln>
            <a:solidFill>
              <a:schemeClr val="tx1"/>
            </a:solidFill>
          </a:ln>
        </p:spPr>
        <p:txBody>
          <a:bodyPr wrap="square">
            <a:spAutoFit/>
          </a:bodyPr>
          <a:lstStyle/>
          <a:p>
            <a:r>
              <a:rPr lang="en-US" sz="1800" dirty="0">
                <a:solidFill>
                  <a:schemeClr val="bg1"/>
                </a:solidFill>
              </a:rPr>
              <a:t>Example:</a:t>
            </a:r>
          </a:p>
        </p:txBody>
      </p:sp>
      <p:sp>
        <p:nvSpPr>
          <p:cNvPr id="9" name="Rectangle 8"/>
          <p:cNvSpPr/>
          <p:nvPr/>
        </p:nvSpPr>
        <p:spPr>
          <a:xfrm>
            <a:off x="5029200" y="4618316"/>
            <a:ext cx="1295400" cy="369332"/>
          </a:xfrm>
          <a:prstGeom prst="rect">
            <a:avLst/>
          </a:prstGeom>
          <a:solidFill>
            <a:schemeClr val="tx2"/>
          </a:solidFill>
          <a:ln>
            <a:solidFill>
              <a:schemeClr val="tx1"/>
            </a:solidFill>
          </a:ln>
        </p:spPr>
        <p:txBody>
          <a:bodyPr wrap="square">
            <a:spAutoFit/>
          </a:bodyPr>
          <a:lstStyle/>
          <a:p>
            <a:r>
              <a:rPr lang="en-US" sz="1800" dirty="0">
                <a:solidFill>
                  <a:schemeClr val="bg1"/>
                </a:solidFill>
              </a:rPr>
              <a:t>Example:</a:t>
            </a:r>
          </a:p>
        </p:txBody>
      </p:sp>
      <p:sp>
        <p:nvSpPr>
          <p:cNvPr id="10" name="Rectangle 9"/>
          <p:cNvSpPr/>
          <p:nvPr/>
        </p:nvSpPr>
        <p:spPr>
          <a:xfrm>
            <a:off x="6324600" y="4618316"/>
            <a:ext cx="2819400" cy="1938992"/>
          </a:xfrm>
          <a:prstGeom prst="rect">
            <a:avLst/>
          </a:prstGeom>
        </p:spPr>
        <p:txBody>
          <a:bodyPr wrap="square">
            <a:spAutoFit/>
          </a:bodyPr>
          <a:lstStyle/>
          <a:p>
            <a:pPr algn="l"/>
            <a:r>
              <a:rPr lang="en-US" sz="2000" dirty="0">
                <a:solidFill>
                  <a:schemeClr val="tx2"/>
                </a:solidFill>
                <a:latin typeface="Consolas" panose="020B0609020204030204" pitchFamily="49" charset="0"/>
                <a:cs typeface="Courier New" pitchFamily="49" charset="0"/>
              </a:rPr>
              <a:t>x + 9 = 5;</a:t>
            </a:r>
          </a:p>
          <a:p>
            <a:pPr algn="l"/>
            <a:r>
              <a:rPr lang="en-US" sz="2000" i="1" dirty="0" err="1">
                <a:solidFill>
                  <a:schemeClr val="tx2"/>
                </a:solidFill>
              </a:rPr>
              <a:t>expr</a:t>
            </a:r>
            <a:r>
              <a:rPr lang="en-US" sz="2000" dirty="0">
                <a:solidFill>
                  <a:schemeClr val="tx2"/>
                </a:solidFill>
              </a:rPr>
              <a:t> </a:t>
            </a:r>
            <a:r>
              <a:rPr lang="en-US" sz="2000" dirty="0">
                <a:solidFill>
                  <a:schemeClr val="tx2"/>
                </a:solidFill>
                <a:latin typeface="Courier New" pitchFamily="49" charset="0"/>
                <a:cs typeface="Courier New" pitchFamily="49" charset="0"/>
              </a:rPr>
              <a:t>+</a:t>
            </a:r>
            <a:r>
              <a:rPr lang="en-US" sz="2000" dirty="0">
                <a:solidFill>
                  <a:schemeClr val="tx2"/>
                </a:solidFill>
              </a:rPr>
              <a:t> </a:t>
            </a:r>
            <a:r>
              <a:rPr lang="en-US" sz="2000" i="1" dirty="0" err="1">
                <a:solidFill>
                  <a:schemeClr val="tx2"/>
                </a:solidFill>
              </a:rPr>
              <a:t>expr</a:t>
            </a:r>
            <a:r>
              <a:rPr lang="en-US" sz="2000" dirty="0">
                <a:solidFill>
                  <a:schemeClr val="tx2"/>
                </a:solidFill>
                <a:latin typeface="Courier New" pitchFamily="49" charset="0"/>
                <a:cs typeface="Courier New" pitchFamily="49" charset="0"/>
              </a:rPr>
              <a:t> = </a:t>
            </a:r>
            <a:r>
              <a:rPr lang="en-US" sz="2000" i="1" dirty="0" err="1">
                <a:solidFill>
                  <a:schemeClr val="tx2"/>
                </a:solidFill>
              </a:rPr>
              <a:t>expr</a:t>
            </a:r>
            <a:r>
              <a:rPr lang="en-US" sz="2000" dirty="0">
                <a:solidFill>
                  <a:schemeClr val="tx2"/>
                </a:solidFill>
                <a:latin typeface="Courier New" pitchFamily="49" charset="0"/>
                <a:cs typeface="Courier New" pitchFamily="49" charset="0"/>
              </a:rPr>
              <a:t>;</a:t>
            </a:r>
          </a:p>
          <a:p>
            <a:pPr algn="l"/>
            <a:r>
              <a:rPr lang="en-US" sz="2000" i="1" dirty="0" err="1">
                <a:solidFill>
                  <a:schemeClr val="tx2"/>
                </a:solidFill>
              </a:rPr>
              <a:t>expr</a:t>
            </a:r>
            <a:r>
              <a:rPr lang="en-US" sz="2000" dirty="0">
                <a:solidFill>
                  <a:schemeClr val="tx2"/>
                </a:solidFill>
              </a:rPr>
              <a:t>  </a:t>
            </a:r>
            <a:r>
              <a:rPr lang="en-US" sz="2000" dirty="0">
                <a:solidFill>
                  <a:schemeClr val="tx2"/>
                </a:solidFill>
                <a:latin typeface="Courier New" pitchFamily="49" charset="0"/>
                <a:cs typeface="Courier New" pitchFamily="49" charset="0"/>
              </a:rPr>
              <a:t>= </a:t>
            </a:r>
            <a:r>
              <a:rPr lang="en-US" sz="2000" i="1" dirty="0" err="1">
                <a:solidFill>
                  <a:schemeClr val="tx2"/>
                </a:solidFill>
              </a:rPr>
              <a:t>expr</a:t>
            </a:r>
            <a:r>
              <a:rPr lang="en-US" sz="2000" dirty="0">
                <a:solidFill>
                  <a:schemeClr val="tx2"/>
                </a:solidFill>
                <a:latin typeface="Courier New" pitchFamily="49" charset="0"/>
                <a:cs typeface="Courier New" pitchFamily="49" charset="0"/>
              </a:rPr>
              <a:t>;</a:t>
            </a:r>
          </a:p>
          <a:p>
            <a:pPr algn="l"/>
            <a:endParaRPr lang="en-US" sz="2000" dirty="0">
              <a:solidFill>
                <a:schemeClr val="tx2"/>
              </a:solidFill>
              <a:latin typeface="Courier New" pitchFamily="49" charset="0"/>
              <a:cs typeface="Courier New" pitchFamily="49" charset="0"/>
            </a:endParaRPr>
          </a:p>
          <a:p>
            <a:pPr algn="l"/>
            <a:r>
              <a:rPr lang="en-US" sz="2000" dirty="0">
                <a:latin typeface="Consolas" panose="020B0609020204030204" pitchFamily="49" charset="0"/>
                <a:cs typeface="Courier New" pitchFamily="49" charset="0"/>
              </a:rPr>
              <a:t>NO SUBSTITUTION</a:t>
            </a:r>
          </a:p>
          <a:p>
            <a:pPr algn="l"/>
            <a:r>
              <a:rPr lang="en-US" sz="2000" dirty="0">
                <a:latin typeface="Consolas" panose="020B0609020204030204" pitchFamily="49" charset="0"/>
                <a:cs typeface="Courier New" pitchFamily="49" charset="0"/>
              </a:rPr>
              <a:t>Compile Error!</a:t>
            </a:r>
          </a:p>
        </p:txBody>
      </p:sp>
    </p:spTree>
    <p:extLst>
      <p:ext uri="{BB962C8B-B14F-4D97-AF65-F5344CB8AC3E}">
        <p14:creationId xmlns:p14="http://schemas.microsoft.com/office/powerpoint/2010/main" val="100473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P spid="10" grpId="0" build="p" bldLvl="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Towers of Hanoi Problem</a:t>
            </a:r>
          </a:p>
        </p:txBody>
      </p:sp>
      <p:sp>
        <p:nvSpPr>
          <p:cNvPr id="3" name="Content Placeholder 2"/>
          <p:cNvSpPr>
            <a:spLocks noGrp="1"/>
          </p:cNvSpPr>
          <p:nvPr>
            <p:ph idx="1"/>
          </p:nvPr>
        </p:nvSpPr>
        <p:spPr>
          <a:xfrm>
            <a:off x="304800" y="1066800"/>
            <a:ext cx="8534400" cy="1447800"/>
          </a:xfrm>
        </p:spPr>
        <p:txBody>
          <a:bodyPr/>
          <a:lstStyle/>
          <a:p>
            <a:r>
              <a:rPr lang="en-US" sz="2400" dirty="0"/>
              <a:t>Problem Statements:  Move n discs from source pole to destination pole (with help of a 3</a:t>
            </a:r>
            <a:r>
              <a:rPr lang="en-US" sz="2400" baseline="30000" dirty="0"/>
              <a:t>rd</a:t>
            </a:r>
            <a:r>
              <a:rPr lang="en-US" sz="2400" dirty="0"/>
              <a:t> alternate pole) </a:t>
            </a:r>
          </a:p>
          <a:p>
            <a:pPr lvl="1"/>
            <a:r>
              <a:rPr lang="en-US" sz="2000" dirty="0"/>
              <a:t>Cannot place a larger disc on top of a smaller disc</a:t>
            </a:r>
          </a:p>
          <a:p>
            <a:pPr lvl="1"/>
            <a:r>
              <a:rPr lang="en-US" sz="2000" dirty="0"/>
              <a:t>Can only move one disc at a time</a:t>
            </a:r>
          </a:p>
          <a:p>
            <a:endParaRPr lang="en-US" sz="2400" dirty="0"/>
          </a:p>
          <a:p>
            <a:endParaRPr lang="en-US" sz="2400" dirty="0"/>
          </a:p>
          <a:p>
            <a:endParaRPr lang="en-US" sz="2400" dirty="0"/>
          </a:p>
          <a:p>
            <a:endParaRPr lang="en-US" sz="2400" dirty="0"/>
          </a:p>
          <a:p>
            <a:endParaRPr lang="en-US" sz="2400" dirty="0"/>
          </a:p>
        </p:txBody>
      </p:sp>
      <p:sp>
        <p:nvSpPr>
          <p:cNvPr id="4" name="Rectangle 3"/>
          <p:cNvSpPr/>
          <p:nvPr/>
        </p:nvSpPr>
        <p:spPr bwMode="auto">
          <a:xfrm>
            <a:off x="1219200" y="3352800"/>
            <a:ext cx="152400" cy="9906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 name="Rounded Rectangle 4"/>
          <p:cNvSpPr/>
          <p:nvPr/>
        </p:nvSpPr>
        <p:spPr bwMode="auto">
          <a:xfrm>
            <a:off x="762000" y="4114800"/>
            <a:ext cx="9906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3</a:t>
            </a:r>
          </a:p>
        </p:txBody>
      </p:sp>
      <p:sp>
        <p:nvSpPr>
          <p:cNvPr id="6" name="Rounded Rectangle 5"/>
          <p:cNvSpPr/>
          <p:nvPr/>
        </p:nvSpPr>
        <p:spPr bwMode="auto">
          <a:xfrm>
            <a:off x="838200" y="3886200"/>
            <a:ext cx="8382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2</a:t>
            </a:r>
          </a:p>
        </p:txBody>
      </p:sp>
      <p:sp>
        <p:nvSpPr>
          <p:cNvPr id="7" name="Rounded Rectangle 6"/>
          <p:cNvSpPr/>
          <p:nvPr/>
        </p:nvSpPr>
        <p:spPr bwMode="auto">
          <a:xfrm>
            <a:off x="914400" y="3657600"/>
            <a:ext cx="6858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1</a:t>
            </a:r>
          </a:p>
        </p:txBody>
      </p:sp>
      <p:sp>
        <p:nvSpPr>
          <p:cNvPr id="12" name="Rectangle 11"/>
          <p:cNvSpPr/>
          <p:nvPr/>
        </p:nvSpPr>
        <p:spPr bwMode="auto">
          <a:xfrm>
            <a:off x="2362200" y="3352800"/>
            <a:ext cx="152400" cy="9906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 name="Rectangle 15"/>
          <p:cNvSpPr/>
          <p:nvPr/>
        </p:nvSpPr>
        <p:spPr bwMode="auto">
          <a:xfrm>
            <a:off x="3505200" y="3352800"/>
            <a:ext cx="152400" cy="9906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2" name="TextBox 31"/>
          <p:cNvSpPr txBox="1"/>
          <p:nvPr/>
        </p:nvSpPr>
        <p:spPr>
          <a:xfrm>
            <a:off x="762000" y="2743200"/>
            <a:ext cx="1143000" cy="304800"/>
          </a:xfrm>
          <a:prstGeom prst="rect">
            <a:avLst/>
          </a:prstGeom>
          <a:noFill/>
        </p:spPr>
        <p:txBody>
          <a:bodyPr wrap="square" rtlCol="0">
            <a:noAutofit/>
          </a:bodyPr>
          <a:lstStyle/>
          <a:p>
            <a:r>
              <a:rPr lang="en-US" sz="1800" dirty="0"/>
              <a:t>A</a:t>
            </a:r>
            <a:br>
              <a:rPr lang="en-US" sz="1800" dirty="0"/>
            </a:br>
            <a:r>
              <a:rPr lang="en-US" sz="1800" dirty="0"/>
              <a:t>(</a:t>
            </a:r>
            <a:r>
              <a:rPr lang="en-US" sz="1800" dirty="0" err="1"/>
              <a:t>src</a:t>
            </a:r>
            <a:r>
              <a:rPr lang="en-US" sz="1800" dirty="0"/>
              <a:t>)</a:t>
            </a:r>
          </a:p>
        </p:txBody>
      </p:sp>
      <p:sp>
        <p:nvSpPr>
          <p:cNvPr id="33" name="TextBox 32"/>
          <p:cNvSpPr txBox="1"/>
          <p:nvPr/>
        </p:nvSpPr>
        <p:spPr>
          <a:xfrm>
            <a:off x="1905000" y="2743200"/>
            <a:ext cx="1143000" cy="304800"/>
          </a:xfrm>
          <a:prstGeom prst="rect">
            <a:avLst/>
          </a:prstGeom>
          <a:noFill/>
        </p:spPr>
        <p:txBody>
          <a:bodyPr wrap="square" rtlCol="0">
            <a:noAutofit/>
          </a:bodyPr>
          <a:lstStyle/>
          <a:p>
            <a:r>
              <a:rPr lang="en-US" sz="1800" dirty="0"/>
              <a:t>B</a:t>
            </a:r>
            <a:br>
              <a:rPr lang="en-US" sz="1800" dirty="0"/>
            </a:br>
            <a:r>
              <a:rPr lang="en-US" sz="1800" dirty="0"/>
              <a:t>(</a:t>
            </a:r>
            <a:r>
              <a:rPr lang="en-US" sz="1800" dirty="0" err="1"/>
              <a:t>dst</a:t>
            </a:r>
            <a:r>
              <a:rPr lang="en-US" sz="1800" dirty="0"/>
              <a:t>)</a:t>
            </a:r>
          </a:p>
        </p:txBody>
      </p:sp>
      <p:sp>
        <p:nvSpPr>
          <p:cNvPr id="34" name="TextBox 33"/>
          <p:cNvSpPr txBox="1"/>
          <p:nvPr/>
        </p:nvSpPr>
        <p:spPr>
          <a:xfrm>
            <a:off x="3048000" y="2743200"/>
            <a:ext cx="1143000" cy="304800"/>
          </a:xfrm>
          <a:prstGeom prst="rect">
            <a:avLst/>
          </a:prstGeom>
          <a:noFill/>
        </p:spPr>
        <p:txBody>
          <a:bodyPr wrap="square" rtlCol="0">
            <a:noAutofit/>
          </a:bodyPr>
          <a:lstStyle/>
          <a:p>
            <a:r>
              <a:rPr lang="en-US" sz="1800" dirty="0"/>
              <a:t>C</a:t>
            </a:r>
            <a:br>
              <a:rPr lang="en-US" sz="1800" dirty="0"/>
            </a:br>
            <a:r>
              <a:rPr lang="en-US" sz="1800" dirty="0"/>
              <a:t>(alt)</a:t>
            </a:r>
          </a:p>
        </p:txBody>
      </p:sp>
      <p:sp>
        <p:nvSpPr>
          <p:cNvPr id="35" name="Rectangle 34"/>
          <p:cNvSpPr/>
          <p:nvPr/>
        </p:nvSpPr>
        <p:spPr bwMode="auto">
          <a:xfrm>
            <a:off x="5715000" y="3352800"/>
            <a:ext cx="152400" cy="9906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9" name="Rectangle 38"/>
          <p:cNvSpPr/>
          <p:nvPr/>
        </p:nvSpPr>
        <p:spPr bwMode="auto">
          <a:xfrm>
            <a:off x="6858000" y="3352800"/>
            <a:ext cx="152400" cy="9906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0" name="Rectangle 39"/>
          <p:cNvSpPr/>
          <p:nvPr/>
        </p:nvSpPr>
        <p:spPr bwMode="auto">
          <a:xfrm>
            <a:off x="8001000" y="3352800"/>
            <a:ext cx="152400" cy="9906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1" name="TextBox 40"/>
          <p:cNvSpPr txBox="1"/>
          <p:nvPr/>
        </p:nvSpPr>
        <p:spPr>
          <a:xfrm>
            <a:off x="5257800" y="2743200"/>
            <a:ext cx="1143000" cy="304800"/>
          </a:xfrm>
          <a:prstGeom prst="rect">
            <a:avLst/>
          </a:prstGeom>
          <a:noFill/>
        </p:spPr>
        <p:txBody>
          <a:bodyPr wrap="square" rtlCol="0">
            <a:noAutofit/>
          </a:bodyPr>
          <a:lstStyle/>
          <a:p>
            <a:r>
              <a:rPr lang="en-US" sz="1800" dirty="0"/>
              <a:t>A</a:t>
            </a:r>
            <a:br>
              <a:rPr lang="en-US" sz="1800" dirty="0"/>
            </a:br>
            <a:r>
              <a:rPr lang="en-US" sz="1800" dirty="0"/>
              <a:t>(</a:t>
            </a:r>
            <a:r>
              <a:rPr lang="en-US" sz="1800" dirty="0" err="1"/>
              <a:t>src</a:t>
            </a:r>
            <a:r>
              <a:rPr lang="en-US" sz="1800" dirty="0"/>
              <a:t>)</a:t>
            </a:r>
          </a:p>
        </p:txBody>
      </p:sp>
      <p:sp>
        <p:nvSpPr>
          <p:cNvPr id="42" name="TextBox 41"/>
          <p:cNvSpPr txBox="1"/>
          <p:nvPr/>
        </p:nvSpPr>
        <p:spPr>
          <a:xfrm>
            <a:off x="6400800" y="2743200"/>
            <a:ext cx="1143000" cy="304800"/>
          </a:xfrm>
          <a:prstGeom prst="rect">
            <a:avLst/>
          </a:prstGeom>
          <a:noFill/>
        </p:spPr>
        <p:txBody>
          <a:bodyPr wrap="square" rtlCol="0">
            <a:noAutofit/>
          </a:bodyPr>
          <a:lstStyle/>
          <a:p>
            <a:r>
              <a:rPr lang="en-US" sz="1800" dirty="0"/>
              <a:t>B</a:t>
            </a:r>
            <a:br>
              <a:rPr lang="en-US" sz="1800" dirty="0"/>
            </a:br>
            <a:r>
              <a:rPr lang="en-US" sz="1800" dirty="0"/>
              <a:t>(</a:t>
            </a:r>
            <a:r>
              <a:rPr lang="en-US" sz="1800" dirty="0" err="1"/>
              <a:t>dst</a:t>
            </a:r>
            <a:r>
              <a:rPr lang="en-US" sz="1800" dirty="0"/>
              <a:t>)</a:t>
            </a:r>
          </a:p>
        </p:txBody>
      </p:sp>
      <p:sp>
        <p:nvSpPr>
          <p:cNvPr id="43" name="TextBox 42"/>
          <p:cNvSpPr txBox="1"/>
          <p:nvPr/>
        </p:nvSpPr>
        <p:spPr>
          <a:xfrm>
            <a:off x="7543800" y="2743200"/>
            <a:ext cx="1143000" cy="304800"/>
          </a:xfrm>
          <a:prstGeom prst="rect">
            <a:avLst/>
          </a:prstGeom>
          <a:noFill/>
        </p:spPr>
        <p:txBody>
          <a:bodyPr wrap="square" rtlCol="0">
            <a:noAutofit/>
          </a:bodyPr>
          <a:lstStyle/>
          <a:p>
            <a:r>
              <a:rPr lang="en-US" sz="1800" dirty="0"/>
              <a:t>C</a:t>
            </a:r>
            <a:br>
              <a:rPr lang="en-US" sz="1800" dirty="0"/>
            </a:br>
            <a:r>
              <a:rPr lang="en-US" sz="1800" dirty="0"/>
              <a:t>(alt)</a:t>
            </a:r>
          </a:p>
        </p:txBody>
      </p:sp>
      <p:sp>
        <p:nvSpPr>
          <p:cNvPr id="47" name="TextBox 46"/>
          <p:cNvSpPr txBox="1"/>
          <p:nvPr/>
        </p:nvSpPr>
        <p:spPr>
          <a:xfrm>
            <a:off x="1676400" y="4419600"/>
            <a:ext cx="16764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r>
              <a:rPr lang="en-US" sz="1800" b="1" dirty="0">
                <a:solidFill>
                  <a:schemeClr val="tx2">
                    <a:lumMod val="60000"/>
                    <a:lumOff val="40000"/>
                  </a:schemeClr>
                </a:solidFill>
              </a:rPr>
              <a:t>Start (n=3)</a:t>
            </a:r>
          </a:p>
        </p:txBody>
      </p:sp>
      <p:sp>
        <p:nvSpPr>
          <p:cNvPr id="48" name="TextBox 47"/>
          <p:cNvSpPr txBox="1"/>
          <p:nvPr/>
        </p:nvSpPr>
        <p:spPr>
          <a:xfrm>
            <a:off x="6096000" y="4419600"/>
            <a:ext cx="16764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r>
              <a:rPr lang="en-US" sz="1800" b="1" dirty="0">
                <a:solidFill>
                  <a:schemeClr val="tx2">
                    <a:lumMod val="60000"/>
                    <a:lumOff val="40000"/>
                  </a:schemeClr>
                </a:solidFill>
              </a:rPr>
              <a:t>Goal (n=3)</a:t>
            </a:r>
          </a:p>
        </p:txBody>
      </p:sp>
      <p:sp>
        <p:nvSpPr>
          <p:cNvPr id="49" name="Rounded Rectangle 48"/>
          <p:cNvSpPr/>
          <p:nvPr/>
        </p:nvSpPr>
        <p:spPr bwMode="auto">
          <a:xfrm>
            <a:off x="6400800" y="4114800"/>
            <a:ext cx="9906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3</a:t>
            </a:r>
          </a:p>
        </p:txBody>
      </p:sp>
      <p:sp>
        <p:nvSpPr>
          <p:cNvPr id="50" name="Rounded Rectangle 49"/>
          <p:cNvSpPr/>
          <p:nvPr/>
        </p:nvSpPr>
        <p:spPr bwMode="auto">
          <a:xfrm>
            <a:off x="6477000" y="3886200"/>
            <a:ext cx="8382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2</a:t>
            </a:r>
          </a:p>
        </p:txBody>
      </p:sp>
      <p:sp>
        <p:nvSpPr>
          <p:cNvPr id="51" name="Rounded Rectangle 50"/>
          <p:cNvSpPr/>
          <p:nvPr/>
        </p:nvSpPr>
        <p:spPr bwMode="auto">
          <a:xfrm>
            <a:off x="6553200" y="3657600"/>
            <a:ext cx="6858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1</a:t>
            </a:r>
          </a:p>
        </p:txBody>
      </p:sp>
      <p:sp>
        <p:nvSpPr>
          <p:cNvPr id="52" name="Right Arrow 51"/>
          <p:cNvSpPr/>
          <p:nvPr/>
        </p:nvSpPr>
        <p:spPr bwMode="auto">
          <a:xfrm>
            <a:off x="4267200" y="3505200"/>
            <a:ext cx="978408" cy="484632"/>
          </a:xfrm>
          <a:prstGeom prst="righ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4" name="Rectangle 73"/>
          <p:cNvSpPr/>
          <p:nvPr/>
        </p:nvSpPr>
        <p:spPr bwMode="auto">
          <a:xfrm>
            <a:off x="2971800" y="5257800"/>
            <a:ext cx="152400" cy="9906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5" name="Rectangle 74"/>
          <p:cNvSpPr/>
          <p:nvPr/>
        </p:nvSpPr>
        <p:spPr bwMode="auto">
          <a:xfrm>
            <a:off x="4114800" y="5257800"/>
            <a:ext cx="152400" cy="9906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6" name="Rectangle 75"/>
          <p:cNvSpPr/>
          <p:nvPr/>
        </p:nvSpPr>
        <p:spPr bwMode="auto">
          <a:xfrm>
            <a:off x="5257800" y="5257800"/>
            <a:ext cx="152400" cy="9906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7" name="TextBox 76"/>
          <p:cNvSpPr txBox="1"/>
          <p:nvPr/>
        </p:nvSpPr>
        <p:spPr>
          <a:xfrm>
            <a:off x="2514600" y="4953000"/>
            <a:ext cx="1143000" cy="304800"/>
          </a:xfrm>
          <a:prstGeom prst="rect">
            <a:avLst/>
          </a:prstGeom>
          <a:noFill/>
        </p:spPr>
        <p:txBody>
          <a:bodyPr wrap="square" rtlCol="0">
            <a:noAutofit/>
          </a:bodyPr>
          <a:lstStyle/>
          <a:p>
            <a:r>
              <a:rPr lang="en-US" sz="1800" dirty="0"/>
              <a:t>A</a:t>
            </a:r>
          </a:p>
        </p:txBody>
      </p:sp>
      <p:sp>
        <p:nvSpPr>
          <p:cNvPr id="78" name="TextBox 77"/>
          <p:cNvSpPr txBox="1"/>
          <p:nvPr/>
        </p:nvSpPr>
        <p:spPr>
          <a:xfrm>
            <a:off x="3657600" y="4953000"/>
            <a:ext cx="1143000" cy="304800"/>
          </a:xfrm>
          <a:prstGeom prst="rect">
            <a:avLst/>
          </a:prstGeom>
          <a:noFill/>
        </p:spPr>
        <p:txBody>
          <a:bodyPr wrap="square" rtlCol="0">
            <a:noAutofit/>
          </a:bodyPr>
          <a:lstStyle/>
          <a:p>
            <a:r>
              <a:rPr lang="en-US" sz="1800" dirty="0"/>
              <a:t>B</a:t>
            </a:r>
          </a:p>
        </p:txBody>
      </p:sp>
      <p:sp>
        <p:nvSpPr>
          <p:cNvPr id="79" name="TextBox 78"/>
          <p:cNvSpPr txBox="1"/>
          <p:nvPr/>
        </p:nvSpPr>
        <p:spPr>
          <a:xfrm>
            <a:off x="4800600" y="4953000"/>
            <a:ext cx="1143000" cy="304800"/>
          </a:xfrm>
          <a:prstGeom prst="rect">
            <a:avLst/>
          </a:prstGeom>
          <a:noFill/>
        </p:spPr>
        <p:txBody>
          <a:bodyPr wrap="square" rtlCol="0">
            <a:noAutofit/>
          </a:bodyPr>
          <a:lstStyle/>
          <a:p>
            <a:r>
              <a:rPr lang="en-US" sz="1800" dirty="0"/>
              <a:t>C</a:t>
            </a:r>
          </a:p>
        </p:txBody>
      </p:sp>
      <p:sp>
        <p:nvSpPr>
          <p:cNvPr id="80" name="TextBox 79"/>
          <p:cNvSpPr txBox="1"/>
          <p:nvPr/>
        </p:nvSpPr>
        <p:spPr>
          <a:xfrm>
            <a:off x="3352800" y="6324600"/>
            <a:ext cx="1676400" cy="381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rtlCol="0">
            <a:noAutofit/>
          </a:bodyPr>
          <a:lstStyle/>
          <a:p>
            <a:r>
              <a:rPr lang="en-US" sz="1800" b="1" dirty="0">
                <a:solidFill>
                  <a:schemeClr val="tx2">
                    <a:lumMod val="60000"/>
                    <a:lumOff val="40000"/>
                  </a:schemeClr>
                </a:solidFill>
              </a:rPr>
              <a:t>Not allowed</a:t>
            </a:r>
          </a:p>
        </p:txBody>
      </p:sp>
      <p:sp>
        <p:nvSpPr>
          <p:cNvPr id="81" name="Rounded Rectangle 80"/>
          <p:cNvSpPr/>
          <p:nvPr/>
        </p:nvSpPr>
        <p:spPr bwMode="auto">
          <a:xfrm>
            <a:off x="3657600" y="6019800"/>
            <a:ext cx="9906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3</a:t>
            </a:r>
          </a:p>
        </p:txBody>
      </p:sp>
      <p:sp>
        <p:nvSpPr>
          <p:cNvPr id="82" name="Rounded Rectangle 81"/>
          <p:cNvSpPr/>
          <p:nvPr/>
        </p:nvSpPr>
        <p:spPr bwMode="auto">
          <a:xfrm>
            <a:off x="4876800" y="5791200"/>
            <a:ext cx="8382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2</a:t>
            </a:r>
          </a:p>
        </p:txBody>
      </p:sp>
      <p:sp>
        <p:nvSpPr>
          <p:cNvPr id="83" name="Rounded Rectangle 82"/>
          <p:cNvSpPr/>
          <p:nvPr/>
        </p:nvSpPr>
        <p:spPr bwMode="auto">
          <a:xfrm>
            <a:off x="4953000" y="6019800"/>
            <a:ext cx="6858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1</a:t>
            </a:r>
          </a:p>
        </p:txBody>
      </p:sp>
    </p:spTree>
    <p:extLst>
      <p:ext uri="{BB962C8B-B14F-4D97-AF65-F5344CB8AC3E}">
        <p14:creationId xmlns:p14="http://schemas.microsoft.com/office/powerpoint/2010/main" val="389932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2" grpId="0" animBg="1"/>
      <p:bldP spid="16" grpId="0" animBg="1"/>
      <p:bldP spid="32" grpId="0"/>
      <p:bldP spid="33" grpId="0"/>
      <p:bldP spid="34" grpId="0"/>
      <p:bldP spid="35" grpId="0" animBg="1"/>
      <p:bldP spid="39" grpId="0" animBg="1"/>
      <p:bldP spid="40" grpId="0" animBg="1"/>
      <p:bldP spid="41" grpId="0"/>
      <p:bldP spid="42" grpId="0"/>
      <p:bldP spid="43" grpId="0"/>
      <p:bldP spid="47" grpId="0" animBg="1"/>
      <p:bldP spid="48" grpId="0" animBg="1"/>
      <p:bldP spid="49" grpId="0" animBg="1"/>
      <p:bldP spid="50" grpId="0" animBg="1"/>
      <p:bldP spid="51" grpId="0" animBg="1"/>
      <p:bldP spid="52" grpId="0" animBg="1"/>
      <p:bldP spid="74" grpId="0" animBg="1"/>
      <p:bldP spid="75" grpId="0" animBg="1"/>
      <p:bldP spid="76" grpId="0" animBg="1"/>
      <p:bldP spid="77" grpId="0"/>
      <p:bldP spid="78" grpId="0"/>
      <p:bldP spid="79" grpId="0"/>
      <p:bldP spid="80" grpId="0" animBg="1"/>
      <p:bldP spid="81" grpId="0" animBg="1"/>
      <p:bldP spid="82" grpId="0" animBg="1"/>
      <p:bldP spid="8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 1</a:t>
            </a:r>
          </a:p>
        </p:txBody>
      </p:sp>
      <p:sp>
        <p:nvSpPr>
          <p:cNvPr id="3" name="Content Placeholder 2"/>
          <p:cNvSpPr>
            <a:spLocks noGrp="1"/>
          </p:cNvSpPr>
          <p:nvPr>
            <p:ph idx="1"/>
          </p:nvPr>
        </p:nvSpPr>
        <p:spPr>
          <a:xfrm>
            <a:off x="304800" y="1066800"/>
            <a:ext cx="8534400" cy="1447800"/>
          </a:xfrm>
        </p:spPr>
        <p:txBody>
          <a:bodyPr/>
          <a:lstStyle/>
          <a:p>
            <a:r>
              <a:rPr lang="en-US" sz="2400" dirty="0"/>
              <a:t>Observation 1:  Disc 1 (smallest) can always be moved</a:t>
            </a:r>
          </a:p>
          <a:p>
            <a:r>
              <a:rPr lang="en-US" sz="2400" dirty="0"/>
              <a:t>Solve the n=2 case:</a:t>
            </a:r>
          </a:p>
          <a:p>
            <a:pPr lvl="1"/>
            <a:endParaRPr lang="en-US" sz="2000" dirty="0"/>
          </a:p>
        </p:txBody>
      </p:sp>
      <p:sp>
        <p:nvSpPr>
          <p:cNvPr id="4" name="Rectangle 3"/>
          <p:cNvSpPr/>
          <p:nvPr/>
        </p:nvSpPr>
        <p:spPr bwMode="auto">
          <a:xfrm>
            <a:off x="685800" y="3733800"/>
            <a:ext cx="152400" cy="838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 name="Rectangle 11"/>
          <p:cNvSpPr/>
          <p:nvPr/>
        </p:nvSpPr>
        <p:spPr bwMode="auto">
          <a:xfrm>
            <a:off x="1828800" y="3733800"/>
            <a:ext cx="152400" cy="838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 name="Rectangle 15"/>
          <p:cNvSpPr/>
          <p:nvPr/>
        </p:nvSpPr>
        <p:spPr bwMode="auto">
          <a:xfrm>
            <a:off x="2971800" y="3733800"/>
            <a:ext cx="152400" cy="838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2" name="Right Arrow 51"/>
          <p:cNvSpPr/>
          <p:nvPr/>
        </p:nvSpPr>
        <p:spPr bwMode="auto">
          <a:xfrm>
            <a:off x="3886200" y="3886200"/>
            <a:ext cx="978408" cy="484632"/>
          </a:xfrm>
          <a:prstGeom prst="righ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3" name="Rectangle 52"/>
          <p:cNvSpPr/>
          <p:nvPr/>
        </p:nvSpPr>
        <p:spPr bwMode="auto">
          <a:xfrm>
            <a:off x="3124200" y="2286000"/>
            <a:ext cx="152400" cy="6858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7" name="Rectangle 56"/>
          <p:cNvSpPr/>
          <p:nvPr/>
        </p:nvSpPr>
        <p:spPr bwMode="auto">
          <a:xfrm>
            <a:off x="4267200" y="2286000"/>
            <a:ext cx="152400" cy="6858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8" name="Rectangle 57"/>
          <p:cNvSpPr/>
          <p:nvPr/>
        </p:nvSpPr>
        <p:spPr bwMode="auto">
          <a:xfrm>
            <a:off x="5410200" y="2286000"/>
            <a:ext cx="152400" cy="6858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9" name="TextBox 58"/>
          <p:cNvSpPr txBox="1"/>
          <p:nvPr/>
        </p:nvSpPr>
        <p:spPr>
          <a:xfrm>
            <a:off x="2362200" y="1905000"/>
            <a:ext cx="1600200" cy="304800"/>
          </a:xfrm>
          <a:prstGeom prst="rect">
            <a:avLst/>
          </a:prstGeom>
          <a:noFill/>
        </p:spPr>
        <p:txBody>
          <a:bodyPr wrap="square" rtlCol="0">
            <a:noAutofit/>
          </a:bodyPr>
          <a:lstStyle/>
          <a:p>
            <a:r>
              <a:rPr lang="en-US" sz="1800" dirty="0"/>
              <a:t>A (</a:t>
            </a:r>
            <a:r>
              <a:rPr lang="en-US" sz="1800" dirty="0" err="1"/>
              <a:t>src</a:t>
            </a:r>
            <a:r>
              <a:rPr lang="en-US" sz="1800" dirty="0"/>
              <a:t>)</a:t>
            </a:r>
          </a:p>
        </p:txBody>
      </p:sp>
      <p:sp>
        <p:nvSpPr>
          <p:cNvPr id="60" name="TextBox 59"/>
          <p:cNvSpPr txBox="1"/>
          <p:nvPr/>
        </p:nvSpPr>
        <p:spPr>
          <a:xfrm>
            <a:off x="3505200" y="1905000"/>
            <a:ext cx="1600200" cy="304800"/>
          </a:xfrm>
          <a:prstGeom prst="rect">
            <a:avLst/>
          </a:prstGeom>
          <a:noFill/>
        </p:spPr>
        <p:txBody>
          <a:bodyPr wrap="square" rtlCol="0">
            <a:noAutofit/>
          </a:bodyPr>
          <a:lstStyle/>
          <a:p>
            <a:r>
              <a:rPr lang="en-US" sz="1800" dirty="0"/>
              <a:t>B (</a:t>
            </a:r>
            <a:r>
              <a:rPr lang="en-US" sz="1800" dirty="0" err="1"/>
              <a:t>dst</a:t>
            </a:r>
            <a:r>
              <a:rPr lang="en-US" sz="1800" dirty="0"/>
              <a:t>)</a:t>
            </a:r>
          </a:p>
        </p:txBody>
      </p:sp>
      <p:sp>
        <p:nvSpPr>
          <p:cNvPr id="61" name="TextBox 60"/>
          <p:cNvSpPr txBox="1"/>
          <p:nvPr/>
        </p:nvSpPr>
        <p:spPr>
          <a:xfrm>
            <a:off x="4648200" y="1905000"/>
            <a:ext cx="1600200" cy="304800"/>
          </a:xfrm>
          <a:prstGeom prst="rect">
            <a:avLst/>
          </a:prstGeom>
          <a:noFill/>
        </p:spPr>
        <p:txBody>
          <a:bodyPr wrap="square" rtlCol="0">
            <a:noAutofit/>
          </a:bodyPr>
          <a:lstStyle/>
          <a:p>
            <a:r>
              <a:rPr lang="en-US" sz="1800" dirty="0"/>
              <a:t>C (alt)</a:t>
            </a:r>
          </a:p>
        </p:txBody>
      </p:sp>
      <p:sp>
        <p:nvSpPr>
          <p:cNvPr id="38" name="Rounded Rectangle 37"/>
          <p:cNvSpPr/>
          <p:nvPr/>
        </p:nvSpPr>
        <p:spPr bwMode="auto">
          <a:xfrm>
            <a:off x="2667000" y="4343400"/>
            <a:ext cx="6858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1</a:t>
            </a:r>
          </a:p>
        </p:txBody>
      </p:sp>
      <p:sp>
        <p:nvSpPr>
          <p:cNvPr id="44" name="TextBox 43"/>
          <p:cNvSpPr txBox="1"/>
          <p:nvPr/>
        </p:nvSpPr>
        <p:spPr>
          <a:xfrm>
            <a:off x="152400" y="3429000"/>
            <a:ext cx="1219200" cy="304800"/>
          </a:xfrm>
          <a:prstGeom prst="rect">
            <a:avLst/>
          </a:prstGeom>
          <a:noFill/>
        </p:spPr>
        <p:txBody>
          <a:bodyPr wrap="square" rtlCol="0">
            <a:noAutofit/>
          </a:bodyPr>
          <a:lstStyle/>
          <a:p>
            <a:r>
              <a:rPr lang="en-US" sz="1800" dirty="0"/>
              <a:t>A</a:t>
            </a:r>
          </a:p>
        </p:txBody>
      </p:sp>
      <p:sp>
        <p:nvSpPr>
          <p:cNvPr id="45" name="TextBox 44"/>
          <p:cNvSpPr txBox="1"/>
          <p:nvPr/>
        </p:nvSpPr>
        <p:spPr>
          <a:xfrm>
            <a:off x="1295400" y="3429000"/>
            <a:ext cx="1219200" cy="304800"/>
          </a:xfrm>
          <a:prstGeom prst="rect">
            <a:avLst/>
          </a:prstGeom>
          <a:noFill/>
        </p:spPr>
        <p:txBody>
          <a:bodyPr wrap="square" rtlCol="0">
            <a:noAutofit/>
          </a:bodyPr>
          <a:lstStyle/>
          <a:p>
            <a:r>
              <a:rPr lang="en-US" sz="1800" dirty="0"/>
              <a:t>B</a:t>
            </a:r>
          </a:p>
        </p:txBody>
      </p:sp>
      <p:sp>
        <p:nvSpPr>
          <p:cNvPr id="46" name="TextBox 45"/>
          <p:cNvSpPr txBox="1"/>
          <p:nvPr/>
        </p:nvSpPr>
        <p:spPr>
          <a:xfrm>
            <a:off x="2438400" y="3429000"/>
            <a:ext cx="1219200" cy="304800"/>
          </a:xfrm>
          <a:prstGeom prst="rect">
            <a:avLst/>
          </a:prstGeom>
          <a:noFill/>
        </p:spPr>
        <p:txBody>
          <a:bodyPr wrap="square" rtlCol="0">
            <a:noAutofit/>
          </a:bodyPr>
          <a:lstStyle/>
          <a:p>
            <a:r>
              <a:rPr lang="en-US" sz="1800" dirty="0"/>
              <a:t>C</a:t>
            </a:r>
          </a:p>
        </p:txBody>
      </p:sp>
      <p:sp>
        <p:nvSpPr>
          <p:cNvPr id="55" name="Rectangle 54"/>
          <p:cNvSpPr/>
          <p:nvPr/>
        </p:nvSpPr>
        <p:spPr bwMode="auto">
          <a:xfrm>
            <a:off x="5181600" y="3733800"/>
            <a:ext cx="152400" cy="838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2" name="Rectangle 61"/>
          <p:cNvSpPr/>
          <p:nvPr/>
        </p:nvSpPr>
        <p:spPr bwMode="auto">
          <a:xfrm>
            <a:off x="6324600" y="3733800"/>
            <a:ext cx="152400" cy="838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3" name="Rectangle 62"/>
          <p:cNvSpPr/>
          <p:nvPr/>
        </p:nvSpPr>
        <p:spPr bwMode="auto">
          <a:xfrm>
            <a:off x="7467600" y="3733800"/>
            <a:ext cx="152400" cy="838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4" name="Rounded Rectangle 63"/>
          <p:cNvSpPr/>
          <p:nvPr/>
        </p:nvSpPr>
        <p:spPr bwMode="auto">
          <a:xfrm>
            <a:off x="5943600" y="4343400"/>
            <a:ext cx="8382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2</a:t>
            </a:r>
          </a:p>
        </p:txBody>
      </p:sp>
      <p:sp>
        <p:nvSpPr>
          <p:cNvPr id="65" name="Rounded Rectangle 64"/>
          <p:cNvSpPr/>
          <p:nvPr/>
        </p:nvSpPr>
        <p:spPr bwMode="auto">
          <a:xfrm>
            <a:off x="7162800" y="4343400"/>
            <a:ext cx="6858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1</a:t>
            </a:r>
          </a:p>
        </p:txBody>
      </p:sp>
      <p:sp>
        <p:nvSpPr>
          <p:cNvPr id="66" name="TextBox 65"/>
          <p:cNvSpPr txBox="1"/>
          <p:nvPr/>
        </p:nvSpPr>
        <p:spPr>
          <a:xfrm>
            <a:off x="4648200" y="3429000"/>
            <a:ext cx="1219200" cy="304800"/>
          </a:xfrm>
          <a:prstGeom prst="rect">
            <a:avLst/>
          </a:prstGeom>
          <a:noFill/>
        </p:spPr>
        <p:txBody>
          <a:bodyPr wrap="square" rtlCol="0">
            <a:noAutofit/>
          </a:bodyPr>
          <a:lstStyle/>
          <a:p>
            <a:r>
              <a:rPr lang="en-US" sz="1800" dirty="0"/>
              <a:t>A</a:t>
            </a:r>
          </a:p>
        </p:txBody>
      </p:sp>
      <p:sp>
        <p:nvSpPr>
          <p:cNvPr id="67" name="TextBox 66"/>
          <p:cNvSpPr txBox="1"/>
          <p:nvPr/>
        </p:nvSpPr>
        <p:spPr>
          <a:xfrm>
            <a:off x="5791200" y="3429000"/>
            <a:ext cx="1219200" cy="304800"/>
          </a:xfrm>
          <a:prstGeom prst="rect">
            <a:avLst/>
          </a:prstGeom>
          <a:noFill/>
        </p:spPr>
        <p:txBody>
          <a:bodyPr wrap="square" rtlCol="0">
            <a:noAutofit/>
          </a:bodyPr>
          <a:lstStyle/>
          <a:p>
            <a:r>
              <a:rPr lang="en-US" sz="1800" dirty="0"/>
              <a:t>B</a:t>
            </a:r>
          </a:p>
        </p:txBody>
      </p:sp>
      <p:sp>
        <p:nvSpPr>
          <p:cNvPr id="68" name="TextBox 67"/>
          <p:cNvSpPr txBox="1"/>
          <p:nvPr/>
        </p:nvSpPr>
        <p:spPr>
          <a:xfrm>
            <a:off x="6934200" y="3429000"/>
            <a:ext cx="1219200" cy="304800"/>
          </a:xfrm>
          <a:prstGeom prst="rect">
            <a:avLst/>
          </a:prstGeom>
          <a:noFill/>
        </p:spPr>
        <p:txBody>
          <a:bodyPr wrap="square" rtlCol="0">
            <a:noAutofit/>
          </a:bodyPr>
          <a:lstStyle/>
          <a:p>
            <a:r>
              <a:rPr lang="en-US" sz="1800" dirty="0"/>
              <a:t>C</a:t>
            </a:r>
          </a:p>
        </p:txBody>
      </p:sp>
      <p:sp>
        <p:nvSpPr>
          <p:cNvPr id="70" name="Rectangle 69"/>
          <p:cNvSpPr/>
          <p:nvPr/>
        </p:nvSpPr>
        <p:spPr bwMode="auto">
          <a:xfrm>
            <a:off x="2895600" y="5486400"/>
            <a:ext cx="152400" cy="838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1" name="Rectangle 70"/>
          <p:cNvSpPr/>
          <p:nvPr/>
        </p:nvSpPr>
        <p:spPr bwMode="auto">
          <a:xfrm>
            <a:off x="4038600" y="5486400"/>
            <a:ext cx="152400" cy="838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2" name="Rectangle 71"/>
          <p:cNvSpPr/>
          <p:nvPr/>
        </p:nvSpPr>
        <p:spPr bwMode="auto">
          <a:xfrm>
            <a:off x="5181600" y="5486400"/>
            <a:ext cx="152400" cy="838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3" name="Rounded Rectangle 72"/>
          <p:cNvSpPr/>
          <p:nvPr/>
        </p:nvSpPr>
        <p:spPr bwMode="auto">
          <a:xfrm>
            <a:off x="3657600" y="6096000"/>
            <a:ext cx="8382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2</a:t>
            </a:r>
          </a:p>
        </p:txBody>
      </p:sp>
      <p:sp>
        <p:nvSpPr>
          <p:cNvPr id="74" name="Rounded Rectangle 73"/>
          <p:cNvSpPr/>
          <p:nvPr/>
        </p:nvSpPr>
        <p:spPr bwMode="auto">
          <a:xfrm>
            <a:off x="3733800" y="5867400"/>
            <a:ext cx="6858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1</a:t>
            </a:r>
          </a:p>
        </p:txBody>
      </p:sp>
      <p:sp>
        <p:nvSpPr>
          <p:cNvPr id="75" name="TextBox 74"/>
          <p:cNvSpPr txBox="1"/>
          <p:nvPr/>
        </p:nvSpPr>
        <p:spPr>
          <a:xfrm>
            <a:off x="2362200" y="5181600"/>
            <a:ext cx="1219200" cy="304800"/>
          </a:xfrm>
          <a:prstGeom prst="rect">
            <a:avLst/>
          </a:prstGeom>
          <a:noFill/>
        </p:spPr>
        <p:txBody>
          <a:bodyPr wrap="square" rtlCol="0">
            <a:noAutofit/>
          </a:bodyPr>
          <a:lstStyle/>
          <a:p>
            <a:r>
              <a:rPr lang="en-US" sz="1800" dirty="0"/>
              <a:t>A</a:t>
            </a:r>
          </a:p>
        </p:txBody>
      </p:sp>
      <p:sp>
        <p:nvSpPr>
          <p:cNvPr id="76" name="TextBox 75"/>
          <p:cNvSpPr txBox="1"/>
          <p:nvPr/>
        </p:nvSpPr>
        <p:spPr>
          <a:xfrm>
            <a:off x="3505200" y="5181600"/>
            <a:ext cx="1219200" cy="304800"/>
          </a:xfrm>
          <a:prstGeom prst="rect">
            <a:avLst/>
          </a:prstGeom>
          <a:noFill/>
        </p:spPr>
        <p:txBody>
          <a:bodyPr wrap="square" rtlCol="0">
            <a:noAutofit/>
          </a:bodyPr>
          <a:lstStyle/>
          <a:p>
            <a:r>
              <a:rPr lang="en-US" sz="1800" dirty="0"/>
              <a:t>B</a:t>
            </a:r>
          </a:p>
        </p:txBody>
      </p:sp>
      <p:sp>
        <p:nvSpPr>
          <p:cNvPr id="77" name="TextBox 76"/>
          <p:cNvSpPr txBox="1"/>
          <p:nvPr/>
        </p:nvSpPr>
        <p:spPr>
          <a:xfrm>
            <a:off x="4648200" y="5181600"/>
            <a:ext cx="1219200" cy="304800"/>
          </a:xfrm>
          <a:prstGeom prst="rect">
            <a:avLst/>
          </a:prstGeom>
          <a:noFill/>
        </p:spPr>
        <p:txBody>
          <a:bodyPr wrap="square" rtlCol="0">
            <a:noAutofit/>
          </a:bodyPr>
          <a:lstStyle/>
          <a:p>
            <a:r>
              <a:rPr lang="en-US" sz="1800" dirty="0"/>
              <a:t>C</a:t>
            </a:r>
          </a:p>
        </p:txBody>
      </p:sp>
      <p:sp>
        <p:nvSpPr>
          <p:cNvPr id="79" name="Rectangle 78"/>
          <p:cNvSpPr/>
          <p:nvPr/>
        </p:nvSpPr>
        <p:spPr bwMode="auto">
          <a:xfrm>
            <a:off x="2590800" y="1905000"/>
            <a:ext cx="3352800" cy="1219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0" name="Rectangle 79"/>
          <p:cNvSpPr/>
          <p:nvPr/>
        </p:nvSpPr>
        <p:spPr bwMode="auto">
          <a:xfrm>
            <a:off x="152400" y="3429000"/>
            <a:ext cx="3352800" cy="1219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1" name="Rectangle 80"/>
          <p:cNvSpPr/>
          <p:nvPr/>
        </p:nvSpPr>
        <p:spPr bwMode="auto">
          <a:xfrm>
            <a:off x="4953000" y="3429000"/>
            <a:ext cx="3352800" cy="1219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2" name="Rectangle 81"/>
          <p:cNvSpPr/>
          <p:nvPr/>
        </p:nvSpPr>
        <p:spPr bwMode="auto">
          <a:xfrm>
            <a:off x="2514600" y="5181600"/>
            <a:ext cx="3352800" cy="1219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3" name="Bent-Up Arrow 82"/>
          <p:cNvSpPr/>
          <p:nvPr/>
        </p:nvSpPr>
        <p:spPr bwMode="auto">
          <a:xfrm rot="5400000" flipV="1">
            <a:off x="6265164" y="5393436"/>
            <a:ext cx="850392" cy="731520"/>
          </a:xfrm>
          <a:prstGeom prst="bentUp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7" name="Rounded Rectangle 46"/>
          <p:cNvSpPr/>
          <p:nvPr/>
        </p:nvSpPr>
        <p:spPr bwMode="auto">
          <a:xfrm>
            <a:off x="2743200" y="2743200"/>
            <a:ext cx="8382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2</a:t>
            </a:r>
          </a:p>
        </p:txBody>
      </p:sp>
      <p:sp>
        <p:nvSpPr>
          <p:cNvPr id="48" name="Rounded Rectangle 47"/>
          <p:cNvSpPr/>
          <p:nvPr/>
        </p:nvSpPr>
        <p:spPr bwMode="auto">
          <a:xfrm>
            <a:off x="2819400" y="2514600"/>
            <a:ext cx="6858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1</a:t>
            </a:r>
          </a:p>
        </p:txBody>
      </p:sp>
      <p:sp>
        <p:nvSpPr>
          <p:cNvPr id="49" name="Rounded Rectangle 48"/>
          <p:cNvSpPr/>
          <p:nvPr/>
        </p:nvSpPr>
        <p:spPr bwMode="auto">
          <a:xfrm>
            <a:off x="304800" y="4343400"/>
            <a:ext cx="8382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2</a:t>
            </a:r>
          </a:p>
        </p:txBody>
      </p:sp>
      <p:sp>
        <p:nvSpPr>
          <p:cNvPr id="51" name="TextBox 50"/>
          <p:cNvSpPr txBox="1"/>
          <p:nvPr/>
        </p:nvSpPr>
        <p:spPr>
          <a:xfrm>
            <a:off x="381000" y="4648200"/>
            <a:ext cx="2743200" cy="304800"/>
          </a:xfrm>
          <a:prstGeom prst="rect">
            <a:avLst/>
          </a:prstGeom>
          <a:noFill/>
        </p:spPr>
        <p:txBody>
          <a:bodyPr wrap="square" rtlCol="0">
            <a:noAutofit/>
          </a:bodyPr>
          <a:lstStyle/>
          <a:p>
            <a:r>
              <a:rPr lang="en-US" sz="1800" dirty="0"/>
              <a:t>Move 1 from </a:t>
            </a:r>
            <a:r>
              <a:rPr lang="en-US" sz="1800" dirty="0" err="1"/>
              <a:t>src</a:t>
            </a:r>
            <a:r>
              <a:rPr lang="en-US" sz="1800" dirty="0"/>
              <a:t> to alt</a:t>
            </a:r>
          </a:p>
        </p:txBody>
      </p:sp>
      <p:sp>
        <p:nvSpPr>
          <p:cNvPr id="56" name="TextBox 55"/>
          <p:cNvSpPr txBox="1"/>
          <p:nvPr/>
        </p:nvSpPr>
        <p:spPr>
          <a:xfrm>
            <a:off x="5257800" y="4648200"/>
            <a:ext cx="2743200" cy="304800"/>
          </a:xfrm>
          <a:prstGeom prst="rect">
            <a:avLst/>
          </a:prstGeom>
          <a:noFill/>
        </p:spPr>
        <p:txBody>
          <a:bodyPr wrap="square" rtlCol="0">
            <a:noAutofit/>
          </a:bodyPr>
          <a:lstStyle/>
          <a:p>
            <a:r>
              <a:rPr lang="en-US" sz="1800" dirty="0"/>
              <a:t>Move 2 from </a:t>
            </a:r>
            <a:r>
              <a:rPr lang="en-US" sz="1800" dirty="0" err="1"/>
              <a:t>src</a:t>
            </a:r>
            <a:r>
              <a:rPr lang="en-US" sz="1800" dirty="0"/>
              <a:t> to </a:t>
            </a:r>
            <a:r>
              <a:rPr lang="en-US" sz="1800" dirty="0" err="1"/>
              <a:t>dst</a:t>
            </a:r>
            <a:endParaRPr lang="en-US" sz="1800" dirty="0"/>
          </a:p>
        </p:txBody>
      </p:sp>
      <p:sp>
        <p:nvSpPr>
          <p:cNvPr id="84" name="TextBox 83"/>
          <p:cNvSpPr txBox="1"/>
          <p:nvPr/>
        </p:nvSpPr>
        <p:spPr>
          <a:xfrm>
            <a:off x="2743200" y="6400800"/>
            <a:ext cx="2743200" cy="304800"/>
          </a:xfrm>
          <a:prstGeom prst="rect">
            <a:avLst/>
          </a:prstGeom>
          <a:noFill/>
        </p:spPr>
        <p:txBody>
          <a:bodyPr wrap="square" rtlCol="0">
            <a:noAutofit/>
          </a:bodyPr>
          <a:lstStyle/>
          <a:p>
            <a:r>
              <a:rPr lang="en-US" sz="1800" dirty="0"/>
              <a:t>Move 1 from alt to </a:t>
            </a:r>
            <a:r>
              <a:rPr lang="en-US" sz="1800" dirty="0" err="1"/>
              <a:t>dst</a:t>
            </a:r>
            <a:endParaRPr lang="en-US" sz="1800" dirty="0"/>
          </a:p>
        </p:txBody>
      </p:sp>
      <p:sp>
        <p:nvSpPr>
          <p:cNvPr id="85" name="TextBox 84"/>
          <p:cNvSpPr txBox="1"/>
          <p:nvPr/>
        </p:nvSpPr>
        <p:spPr>
          <a:xfrm>
            <a:off x="2819400" y="3124200"/>
            <a:ext cx="2743200" cy="304800"/>
          </a:xfrm>
          <a:prstGeom prst="rect">
            <a:avLst/>
          </a:prstGeom>
          <a:noFill/>
        </p:spPr>
        <p:txBody>
          <a:bodyPr wrap="square" rtlCol="0">
            <a:noAutofit/>
          </a:bodyPr>
          <a:lstStyle/>
          <a:p>
            <a:r>
              <a:rPr lang="en-US" sz="1800" dirty="0"/>
              <a:t>Start</a:t>
            </a:r>
          </a:p>
        </p:txBody>
      </p:sp>
    </p:spTree>
    <p:extLst>
      <p:ext uri="{BB962C8B-B14F-4D97-AF65-F5344CB8AC3E}">
        <p14:creationId xmlns:p14="http://schemas.microsoft.com/office/powerpoint/2010/main" val="1203752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8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6" grpId="0" animBg="1"/>
      <p:bldP spid="52" grpId="0" animBg="1"/>
      <p:bldP spid="53" grpId="0" animBg="1"/>
      <p:bldP spid="57" grpId="0" animBg="1"/>
      <p:bldP spid="58" grpId="0" animBg="1"/>
      <p:bldP spid="59" grpId="0"/>
      <p:bldP spid="60" grpId="0"/>
      <p:bldP spid="61" grpId="0"/>
      <p:bldP spid="38" grpId="0" animBg="1"/>
      <p:bldP spid="44" grpId="0"/>
      <p:bldP spid="45" grpId="0"/>
      <p:bldP spid="46" grpId="0"/>
      <p:bldP spid="55" grpId="0" animBg="1"/>
      <p:bldP spid="62" grpId="0" animBg="1"/>
      <p:bldP spid="63" grpId="0" animBg="1"/>
      <p:bldP spid="64" grpId="0" animBg="1"/>
      <p:bldP spid="65" grpId="0" animBg="1"/>
      <p:bldP spid="66" grpId="0"/>
      <p:bldP spid="67" grpId="0"/>
      <p:bldP spid="68" grpId="0"/>
      <p:bldP spid="70" grpId="0" animBg="1"/>
      <p:bldP spid="71" grpId="0" animBg="1"/>
      <p:bldP spid="72" grpId="0" animBg="1"/>
      <p:bldP spid="73" grpId="0" animBg="1"/>
      <p:bldP spid="74" grpId="0" animBg="1"/>
      <p:bldP spid="75" grpId="0"/>
      <p:bldP spid="76" grpId="0"/>
      <p:bldP spid="77" grpId="0"/>
      <p:bldP spid="79" grpId="0" animBg="1"/>
      <p:bldP spid="80" grpId="0" animBg="1"/>
      <p:bldP spid="81" grpId="0" animBg="1"/>
      <p:bldP spid="82" grpId="0" animBg="1"/>
      <p:bldP spid="83" grpId="0" animBg="1"/>
      <p:bldP spid="47" grpId="0" animBg="1"/>
      <p:bldP spid="48" grpId="0" animBg="1"/>
      <p:bldP spid="49" grpId="0" animBg="1"/>
      <p:bldP spid="51" grpId="0"/>
      <p:bldP spid="56" grpId="0"/>
      <p:bldP spid="84" grpId="0"/>
      <p:bldP spid="8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 2</a:t>
            </a:r>
          </a:p>
        </p:txBody>
      </p:sp>
      <p:sp>
        <p:nvSpPr>
          <p:cNvPr id="3" name="Content Placeholder 2"/>
          <p:cNvSpPr>
            <a:spLocks noGrp="1"/>
          </p:cNvSpPr>
          <p:nvPr>
            <p:ph idx="1"/>
          </p:nvPr>
        </p:nvSpPr>
        <p:spPr>
          <a:xfrm>
            <a:off x="304800" y="1066800"/>
            <a:ext cx="8534400" cy="1447800"/>
          </a:xfrm>
        </p:spPr>
        <p:txBody>
          <a:bodyPr/>
          <a:lstStyle/>
          <a:p>
            <a:r>
              <a:rPr lang="en-US" sz="2400" dirty="0"/>
              <a:t>Observation 2:  If there is only one disc on the </a:t>
            </a:r>
            <a:r>
              <a:rPr lang="en-US" sz="2400" dirty="0" err="1"/>
              <a:t>src</a:t>
            </a:r>
            <a:r>
              <a:rPr lang="en-US" sz="2400" dirty="0"/>
              <a:t> pole and the </a:t>
            </a:r>
            <a:r>
              <a:rPr lang="en-US" sz="2400" dirty="0" err="1"/>
              <a:t>dest</a:t>
            </a:r>
            <a:r>
              <a:rPr lang="en-US" sz="2400" dirty="0"/>
              <a:t> pole can receive it the problem is trivial</a:t>
            </a:r>
          </a:p>
          <a:p>
            <a:pPr lvl="1"/>
            <a:endParaRPr lang="en-US" sz="2000" dirty="0"/>
          </a:p>
        </p:txBody>
      </p:sp>
      <p:sp>
        <p:nvSpPr>
          <p:cNvPr id="4" name="Rectangle 3"/>
          <p:cNvSpPr/>
          <p:nvPr/>
        </p:nvSpPr>
        <p:spPr bwMode="auto">
          <a:xfrm>
            <a:off x="685800" y="3733800"/>
            <a:ext cx="152400" cy="838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 name="Rounded Rectangle 4"/>
          <p:cNvSpPr/>
          <p:nvPr/>
        </p:nvSpPr>
        <p:spPr bwMode="auto">
          <a:xfrm>
            <a:off x="228600" y="4343400"/>
            <a:ext cx="9906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3</a:t>
            </a:r>
          </a:p>
        </p:txBody>
      </p:sp>
      <p:sp>
        <p:nvSpPr>
          <p:cNvPr id="12" name="Rectangle 11"/>
          <p:cNvSpPr/>
          <p:nvPr/>
        </p:nvSpPr>
        <p:spPr bwMode="auto">
          <a:xfrm>
            <a:off x="1828800" y="3733800"/>
            <a:ext cx="152400" cy="838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 name="Rectangle 15"/>
          <p:cNvSpPr/>
          <p:nvPr/>
        </p:nvSpPr>
        <p:spPr bwMode="auto">
          <a:xfrm>
            <a:off x="2971800" y="3733800"/>
            <a:ext cx="152400" cy="838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2" name="Right Arrow 51"/>
          <p:cNvSpPr/>
          <p:nvPr/>
        </p:nvSpPr>
        <p:spPr bwMode="auto">
          <a:xfrm>
            <a:off x="3886200" y="3886200"/>
            <a:ext cx="978408" cy="484632"/>
          </a:xfrm>
          <a:prstGeom prst="righ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3" name="Rectangle 52"/>
          <p:cNvSpPr/>
          <p:nvPr/>
        </p:nvSpPr>
        <p:spPr bwMode="auto">
          <a:xfrm>
            <a:off x="3124200" y="2209800"/>
            <a:ext cx="152400" cy="6858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4" name="Rounded Rectangle 53"/>
          <p:cNvSpPr/>
          <p:nvPr/>
        </p:nvSpPr>
        <p:spPr bwMode="auto">
          <a:xfrm>
            <a:off x="2667000" y="2667000"/>
            <a:ext cx="9906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3</a:t>
            </a:r>
          </a:p>
        </p:txBody>
      </p:sp>
      <p:sp>
        <p:nvSpPr>
          <p:cNvPr id="57" name="Rectangle 56"/>
          <p:cNvSpPr/>
          <p:nvPr/>
        </p:nvSpPr>
        <p:spPr bwMode="auto">
          <a:xfrm>
            <a:off x="4267200" y="2209800"/>
            <a:ext cx="152400" cy="6858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8" name="Rectangle 57"/>
          <p:cNvSpPr/>
          <p:nvPr/>
        </p:nvSpPr>
        <p:spPr bwMode="auto">
          <a:xfrm>
            <a:off x="5410200" y="2209800"/>
            <a:ext cx="152400" cy="6858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9" name="TextBox 58"/>
          <p:cNvSpPr txBox="1"/>
          <p:nvPr/>
        </p:nvSpPr>
        <p:spPr>
          <a:xfrm>
            <a:off x="2362200" y="1828800"/>
            <a:ext cx="1600200" cy="304800"/>
          </a:xfrm>
          <a:prstGeom prst="rect">
            <a:avLst/>
          </a:prstGeom>
          <a:noFill/>
        </p:spPr>
        <p:txBody>
          <a:bodyPr wrap="square" rtlCol="0">
            <a:noAutofit/>
          </a:bodyPr>
          <a:lstStyle/>
          <a:p>
            <a:r>
              <a:rPr lang="en-US" sz="1800" dirty="0"/>
              <a:t>A (</a:t>
            </a:r>
            <a:r>
              <a:rPr lang="en-US" sz="1800" dirty="0" err="1"/>
              <a:t>src</a:t>
            </a:r>
            <a:r>
              <a:rPr lang="en-US" sz="1800" dirty="0"/>
              <a:t>)</a:t>
            </a:r>
          </a:p>
        </p:txBody>
      </p:sp>
      <p:sp>
        <p:nvSpPr>
          <p:cNvPr id="60" name="TextBox 59"/>
          <p:cNvSpPr txBox="1"/>
          <p:nvPr/>
        </p:nvSpPr>
        <p:spPr>
          <a:xfrm>
            <a:off x="3505200" y="1828800"/>
            <a:ext cx="1600200" cy="304800"/>
          </a:xfrm>
          <a:prstGeom prst="rect">
            <a:avLst/>
          </a:prstGeom>
          <a:noFill/>
        </p:spPr>
        <p:txBody>
          <a:bodyPr wrap="square" rtlCol="0">
            <a:noAutofit/>
          </a:bodyPr>
          <a:lstStyle/>
          <a:p>
            <a:r>
              <a:rPr lang="en-US" sz="1800" dirty="0"/>
              <a:t>B (</a:t>
            </a:r>
            <a:r>
              <a:rPr lang="en-US" sz="1800" dirty="0" err="1"/>
              <a:t>dst</a:t>
            </a:r>
            <a:r>
              <a:rPr lang="en-US" sz="1800" dirty="0"/>
              <a:t>)</a:t>
            </a:r>
          </a:p>
        </p:txBody>
      </p:sp>
      <p:sp>
        <p:nvSpPr>
          <p:cNvPr id="61" name="TextBox 60"/>
          <p:cNvSpPr txBox="1"/>
          <p:nvPr/>
        </p:nvSpPr>
        <p:spPr>
          <a:xfrm>
            <a:off x="4648200" y="1828800"/>
            <a:ext cx="1600200" cy="304800"/>
          </a:xfrm>
          <a:prstGeom prst="rect">
            <a:avLst/>
          </a:prstGeom>
          <a:noFill/>
        </p:spPr>
        <p:txBody>
          <a:bodyPr wrap="square" rtlCol="0">
            <a:noAutofit/>
          </a:bodyPr>
          <a:lstStyle/>
          <a:p>
            <a:r>
              <a:rPr lang="en-US" sz="1800" dirty="0"/>
              <a:t>C (alt)</a:t>
            </a:r>
          </a:p>
        </p:txBody>
      </p:sp>
      <p:sp>
        <p:nvSpPr>
          <p:cNvPr id="37" name="Rounded Rectangle 36"/>
          <p:cNvSpPr/>
          <p:nvPr/>
        </p:nvSpPr>
        <p:spPr bwMode="auto">
          <a:xfrm>
            <a:off x="2590800" y="4343400"/>
            <a:ext cx="8382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2</a:t>
            </a:r>
          </a:p>
        </p:txBody>
      </p:sp>
      <p:sp>
        <p:nvSpPr>
          <p:cNvPr id="38" name="Rounded Rectangle 37"/>
          <p:cNvSpPr/>
          <p:nvPr/>
        </p:nvSpPr>
        <p:spPr bwMode="auto">
          <a:xfrm>
            <a:off x="2667000" y="4114800"/>
            <a:ext cx="6858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1</a:t>
            </a:r>
          </a:p>
        </p:txBody>
      </p:sp>
      <p:sp>
        <p:nvSpPr>
          <p:cNvPr id="44" name="TextBox 43"/>
          <p:cNvSpPr txBox="1"/>
          <p:nvPr/>
        </p:nvSpPr>
        <p:spPr>
          <a:xfrm>
            <a:off x="152400" y="3429000"/>
            <a:ext cx="1219200" cy="304800"/>
          </a:xfrm>
          <a:prstGeom prst="rect">
            <a:avLst/>
          </a:prstGeom>
          <a:noFill/>
        </p:spPr>
        <p:txBody>
          <a:bodyPr wrap="square" rtlCol="0">
            <a:noAutofit/>
          </a:bodyPr>
          <a:lstStyle/>
          <a:p>
            <a:r>
              <a:rPr lang="en-US" sz="1800" dirty="0"/>
              <a:t>A</a:t>
            </a:r>
          </a:p>
        </p:txBody>
      </p:sp>
      <p:sp>
        <p:nvSpPr>
          <p:cNvPr id="45" name="TextBox 44"/>
          <p:cNvSpPr txBox="1"/>
          <p:nvPr/>
        </p:nvSpPr>
        <p:spPr>
          <a:xfrm>
            <a:off x="1295400" y="3429000"/>
            <a:ext cx="1219200" cy="304800"/>
          </a:xfrm>
          <a:prstGeom prst="rect">
            <a:avLst/>
          </a:prstGeom>
          <a:noFill/>
        </p:spPr>
        <p:txBody>
          <a:bodyPr wrap="square" rtlCol="0">
            <a:noAutofit/>
          </a:bodyPr>
          <a:lstStyle/>
          <a:p>
            <a:r>
              <a:rPr lang="en-US" sz="1800" dirty="0"/>
              <a:t>B</a:t>
            </a:r>
          </a:p>
        </p:txBody>
      </p:sp>
      <p:sp>
        <p:nvSpPr>
          <p:cNvPr id="46" name="TextBox 45"/>
          <p:cNvSpPr txBox="1"/>
          <p:nvPr/>
        </p:nvSpPr>
        <p:spPr>
          <a:xfrm>
            <a:off x="2438400" y="3429000"/>
            <a:ext cx="1219200" cy="304800"/>
          </a:xfrm>
          <a:prstGeom prst="rect">
            <a:avLst/>
          </a:prstGeom>
          <a:noFill/>
        </p:spPr>
        <p:txBody>
          <a:bodyPr wrap="square" rtlCol="0">
            <a:noAutofit/>
          </a:bodyPr>
          <a:lstStyle/>
          <a:p>
            <a:r>
              <a:rPr lang="en-US" sz="1800" dirty="0"/>
              <a:t>C</a:t>
            </a:r>
          </a:p>
        </p:txBody>
      </p:sp>
      <p:sp>
        <p:nvSpPr>
          <p:cNvPr id="55" name="Rectangle 54"/>
          <p:cNvSpPr/>
          <p:nvPr/>
        </p:nvSpPr>
        <p:spPr bwMode="auto">
          <a:xfrm>
            <a:off x="5181600" y="3733800"/>
            <a:ext cx="152400" cy="838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2" name="Rectangle 61"/>
          <p:cNvSpPr/>
          <p:nvPr/>
        </p:nvSpPr>
        <p:spPr bwMode="auto">
          <a:xfrm>
            <a:off x="6324600" y="3733800"/>
            <a:ext cx="152400" cy="838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3" name="Rectangle 62"/>
          <p:cNvSpPr/>
          <p:nvPr/>
        </p:nvSpPr>
        <p:spPr bwMode="auto">
          <a:xfrm>
            <a:off x="7467600" y="3733800"/>
            <a:ext cx="152400" cy="838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4" name="Rounded Rectangle 63"/>
          <p:cNvSpPr/>
          <p:nvPr/>
        </p:nvSpPr>
        <p:spPr bwMode="auto">
          <a:xfrm>
            <a:off x="7086600" y="4343400"/>
            <a:ext cx="8382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2</a:t>
            </a:r>
          </a:p>
        </p:txBody>
      </p:sp>
      <p:sp>
        <p:nvSpPr>
          <p:cNvPr id="65" name="Rounded Rectangle 64"/>
          <p:cNvSpPr/>
          <p:nvPr/>
        </p:nvSpPr>
        <p:spPr bwMode="auto">
          <a:xfrm>
            <a:off x="7162800" y="4114800"/>
            <a:ext cx="6858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1</a:t>
            </a:r>
          </a:p>
        </p:txBody>
      </p:sp>
      <p:sp>
        <p:nvSpPr>
          <p:cNvPr id="66" name="TextBox 65"/>
          <p:cNvSpPr txBox="1"/>
          <p:nvPr/>
        </p:nvSpPr>
        <p:spPr>
          <a:xfrm>
            <a:off x="4648200" y="3429000"/>
            <a:ext cx="1219200" cy="304800"/>
          </a:xfrm>
          <a:prstGeom prst="rect">
            <a:avLst/>
          </a:prstGeom>
          <a:noFill/>
        </p:spPr>
        <p:txBody>
          <a:bodyPr wrap="square" rtlCol="0">
            <a:noAutofit/>
          </a:bodyPr>
          <a:lstStyle/>
          <a:p>
            <a:r>
              <a:rPr lang="en-US" sz="1800" dirty="0"/>
              <a:t>A</a:t>
            </a:r>
          </a:p>
        </p:txBody>
      </p:sp>
      <p:sp>
        <p:nvSpPr>
          <p:cNvPr id="67" name="TextBox 66"/>
          <p:cNvSpPr txBox="1"/>
          <p:nvPr/>
        </p:nvSpPr>
        <p:spPr>
          <a:xfrm>
            <a:off x="5791200" y="3429000"/>
            <a:ext cx="1219200" cy="304800"/>
          </a:xfrm>
          <a:prstGeom prst="rect">
            <a:avLst/>
          </a:prstGeom>
          <a:noFill/>
        </p:spPr>
        <p:txBody>
          <a:bodyPr wrap="square" rtlCol="0">
            <a:noAutofit/>
          </a:bodyPr>
          <a:lstStyle/>
          <a:p>
            <a:r>
              <a:rPr lang="en-US" sz="1800" dirty="0"/>
              <a:t>B</a:t>
            </a:r>
          </a:p>
        </p:txBody>
      </p:sp>
      <p:sp>
        <p:nvSpPr>
          <p:cNvPr id="68" name="TextBox 67"/>
          <p:cNvSpPr txBox="1"/>
          <p:nvPr/>
        </p:nvSpPr>
        <p:spPr>
          <a:xfrm>
            <a:off x="6934200" y="3429000"/>
            <a:ext cx="1219200" cy="304800"/>
          </a:xfrm>
          <a:prstGeom prst="rect">
            <a:avLst/>
          </a:prstGeom>
          <a:noFill/>
        </p:spPr>
        <p:txBody>
          <a:bodyPr wrap="square" rtlCol="0">
            <a:noAutofit/>
          </a:bodyPr>
          <a:lstStyle/>
          <a:p>
            <a:r>
              <a:rPr lang="en-US" sz="1800" dirty="0"/>
              <a:t>C</a:t>
            </a:r>
          </a:p>
        </p:txBody>
      </p:sp>
      <p:sp>
        <p:nvSpPr>
          <p:cNvPr id="69" name="Rounded Rectangle 68"/>
          <p:cNvSpPr/>
          <p:nvPr/>
        </p:nvSpPr>
        <p:spPr bwMode="auto">
          <a:xfrm>
            <a:off x="5867400" y="4343400"/>
            <a:ext cx="9906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3</a:t>
            </a:r>
          </a:p>
        </p:txBody>
      </p:sp>
      <p:sp>
        <p:nvSpPr>
          <p:cNvPr id="70" name="Rectangle 69"/>
          <p:cNvSpPr/>
          <p:nvPr/>
        </p:nvSpPr>
        <p:spPr bwMode="auto">
          <a:xfrm>
            <a:off x="2895600" y="5486400"/>
            <a:ext cx="152400" cy="838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1" name="Rectangle 70"/>
          <p:cNvSpPr/>
          <p:nvPr/>
        </p:nvSpPr>
        <p:spPr bwMode="auto">
          <a:xfrm>
            <a:off x="4038600" y="5486400"/>
            <a:ext cx="152400" cy="838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2" name="Rectangle 71"/>
          <p:cNvSpPr/>
          <p:nvPr/>
        </p:nvSpPr>
        <p:spPr bwMode="auto">
          <a:xfrm>
            <a:off x="5181600" y="5486400"/>
            <a:ext cx="152400" cy="8382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3" name="Rounded Rectangle 72"/>
          <p:cNvSpPr/>
          <p:nvPr/>
        </p:nvSpPr>
        <p:spPr bwMode="auto">
          <a:xfrm>
            <a:off x="3657600" y="5867400"/>
            <a:ext cx="8382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2</a:t>
            </a:r>
          </a:p>
        </p:txBody>
      </p:sp>
      <p:sp>
        <p:nvSpPr>
          <p:cNvPr id="74" name="Rounded Rectangle 73"/>
          <p:cNvSpPr/>
          <p:nvPr/>
        </p:nvSpPr>
        <p:spPr bwMode="auto">
          <a:xfrm>
            <a:off x="3733800" y="5638800"/>
            <a:ext cx="6858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1</a:t>
            </a:r>
          </a:p>
        </p:txBody>
      </p:sp>
      <p:sp>
        <p:nvSpPr>
          <p:cNvPr id="75" name="TextBox 74"/>
          <p:cNvSpPr txBox="1"/>
          <p:nvPr/>
        </p:nvSpPr>
        <p:spPr>
          <a:xfrm>
            <a:off x="2362200" y="5181600"/>
            <a:ext cx="1219200" cy="304800"/>
          </a:xfrm>
          <a:prstGeom prst="rect">
            <a:avLst/>
          </a:prstGeom>
          <a:noFill/>
        </p:spPr>
        <p:txBody>
          <a:bodyPr wrap="square" rtlCol="0">
            <a:noAutofit/>
          </a:bodyPr>
          <a:lstStyle/>
          <a:p>
            <a:r>
              <a:rPr lang="en-US" sz="1800" dirty="0"/>
              <a:t>A</a:t>
            </a:r>
          </a:p>
        </p:txBody>
      </p:sp>
      <p:sp>
        <p:nvSpPr>
          <p:cNvPr id="76" name="TextBox 75"/>
          <p:cNvSpPr txBox="1"/>
          <p:nvPr/>
        </p:nvSpPr>
        <p:spPr>
          <a:xfrm>
            <a:off x="3505200" y="5181600"/>
            <a:ext cx="1219200" cy="304800"/>
          </a:xfrm>
          <a:prstGeom prst="rect">
            <a:avLst/>
          </a:prstGeom>
          <a:noFill/>
        </p:spPr>
        <p:txBody>
          <a:bodyPr wrap="square" rtlCol="0">
            <a:noAutofit/>
          </a:bodyPr>
          <a:lstStyle/>
          <a:p>
            <a:r>
              <a:rPr lang="en-US" sz="1800" dirty="0"/>
              <a:t>B</a:t>
            </a:r>
          </a:p>
        </p:txBody>
      </p:sp>
      <p:sp>
        <p:nvSpPr>
          <p:cNvPr id="77" name="TextBox 76"/>
          <p:cNvSpPr txBox="1"/>
          <p:nvPr/>
        </p:nvSpPr>
        <p:spPr>
          <a:xfrm>
            <a:off x="4648200" y="5181600"/>
            <a:ext cx="1219200" cy="304800"/>
          </a:xfrm>
          <a:prstGeom prst="rect">
            <a:avLst/>
          </a:prstGeom>
          <a:noFill/>
        </p:spPr>
        <p:txBody>
          <a:bodyPr wrap="square" rtlCol="0">
            <a:noAutofit/>
          </a:bodyPr>
          <a:lstStyle/>
          <a:p>
            <a:r>
              <a:rPr lang="en-US" sz="1800" dirty="0"/>
              <a:t>C</a:t>
            </a:r>
          </a:p>
        </p:txBody>
      </p:sp>
      <p:sp>
        <p:nvSpPr>
          <p:cNvPr id="78" name="Rounded Rectangle 77"/>
          <p:cNvSpPr/>
          <p:nvPr/>
        </p:nvSpPr>
        <p:spPr bwMode="auto">
          <a:xfrm>
            <a:off x="3581400" y="6096000"/>
            <a:ext cx="9906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3</a:t>
            </a:r>
          </a:p>
        </p:txBody>
      </p:sp>
      <p:sp>
        <p:nvSpPr>
          <p:cNvPr id="79" name="Rectangle 78"/>
          <p:cNvSpPr/>
          <p:nvPr/>
        </p:nvSpPr>
        <p:spPr bwMode="auto">
          <a:xfrm>
            <a:off x="2590800" y="1828800"/>
            <a:ext cx="3352800" cy="1219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0" name="Rectangle 79"/>
          <p:cNvSpPr/>
          <p:nvPr/>
        </p:nvSpPr>
        <p:spPr bwMode="auto">
          <a:xfrm>
            <a:off x="152400" y="3429000"/>
            <a:ext cx="3352800" cy="1219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1" name="Rectangle 80"/>
          <p:cNvSpPr/>
          <p:nvPr/>
        </p:nvSpPr>
        <p:spPr bwMode="auto">
          <a:xfrm>
            <a:off x="4953000" y="3429000"/>
            <a:ext cx="3352800" cy="1219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2" name="Rectangle 81"/>
          <p:cNvSpPr/>
          <p:nvPr/>
        </p:nvSpPr>
        <p:spPr bwMode="auto">
          <a:xfrm>
            <a:off x="2514600" y="5181600"/>
            <a:ext cx="3352800" cy="1219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3" name="Bent-Up Arrow 82"/>
          <p:cNvSpPr/>
          <p:nvPr/>
        </p:nvSpPr>
        <p:spPr bwMode="auto">
          <a:xfrm rot="5400000" flipV="1">
            <a:off x="6265164" y="5164836"/>
            <a:ext cx="850392" cy="731520"/>
          </a:xfrm>
          <a:prstGeom prst="bentUp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4" name="Curved Down Arrow 83"/>
          <p:cNvSpPr/>
          <p:nvPr/>
        </p:nvSpPr>
        <p:spPr bwMode="auto">
          <a:xfrm>
            <a:off x="3429000" y="2209800"/>
            <a:ext cx="762000" cy="381000"/>
          </a:xfrm>
          <a:prstGeom prst="curvedDown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5" name="TextBox 84"/>
          <p:cNvSpPr txBox="1"/>
          <p:nvPr/>
        </p:nvSpPr>
        <p:spPr>
          <a:xfrm>
            <a:off x="152400" y="4648200"/>
            <a:ext cx="3352800" cy="304800"/>
          </a:xfrm>
          <a:prstGeom prst="rect">
            <a:avLst/>
          </a:prstGeom>
          <a:noFill/>
        </p:spPr>
        <p:txBody>
          <a:bodyPr wrap="square" rtlCol="0">
            <a:noAutofit/>
          </a:bodyPr>
          <a:lstStyle/>
          <a:p>
            <a:r>
              <a:rPr lang="en-US" sz="1800" dirty="0"/>
              <a:t>Move n-1 discs from </a:t>
            </a:r>
            <a:r>
              <a:rPr lang="en-US" sz="1800" dirty="0" err="1"/>
              <a:t>src</a:t>
            </a:r>
            <a:r>
              <a:rPr lang="en-US" sz="1800" dirty="0"/>
              <a:t> to alt</a:t>
            </a:r>
          </a:p>
        </p:txBody>
      </p:sp>
      <p:sp>
        <p:nvSpPr>
          <p:cNvPr id="86" name="TextBox 85"/>
          <p:cNvSpPr txBox="1"/>
          <p:nvPr/>
        </p:nvSpPr>
        <p:spPr>
          <a:xfrm>
            <a:off x="4953000" y="4648200"/>
            <a:ext cx="3352800" cy="304800"/>
          </a:xfrm>
          <a:prstGeom prst="rect">
            <a:avLst/>
          </a:prstGeom>
          <a:noFill/>
        </p:spPr>
        <p:txBody>
          <a:bodyPr wrap="square" rtlCol="0">
            <a:noAutofit/>
          </a:bodyPr>
          <a:lstStyle/>
          <a:p>
            <a:r>
              <a:rPr lang="en-US" sz="1800" dirty="0"/>
              <a:t>Move disc n from </a:t>
            </a:r>
            <a:r>
              <a:rPr lang="en-US" sz="1800" dirty="0" err="1"/>
              <a:t>src</a:t>
            </a:r>
            <a:r>
              <a:rPr lang="en-US" sz="1800" dirty="0"/>
              <a:t> to </a:t>
            </a:r>
            <a:r>
              <a:rPr lang="en-US" sz="1800" dirty="0" err="1"/>
              <a:t>dst</a:t>
            </a:r>
            <a:endParaRPr lang="en-US" sz="1800" dirty="0"/>
          </a:p>
        </p:txBody>
      </p:sp>
      <p:sp>
        <p:nvSpPr>
          <p:cNvPr id="87" name="TextBox 86"/>
          <p:cNvSpPr txBox="1"/>
          <p:nvPr/>
        </p:nvSpPr>
        <p:spPr>
          <a:xfrm>
            <a:off x="2514600" y="6324600"/>
            <a:ext cx="3352800" cy="381000"/>
          </a:xfrm>
          <a:prstGeom prst="rect">
            <a:avLst/>
          </a:prstGeom>
          <a:noFill/>
        </p:spPr>
        <p:txBody>
          <a:bodyPr wrap="square" rtlCol="0">
            <a:noAutofit/>
          </a:bodyPr>
          <a:lstStyle/>
          <a:p>
            <a:r>
              <a:rPr lang="en-US" sz="1800" dirty="0"/>
              <a:t>Move n-1 discs from alt to </a:t>
            </a:r>
            <a:r>
              <a:rPr lang="en-US" sz="1800" dirty="0" err="1"/>
              <a:t>dst</a:t>
            </a:r>
            <a:endParaRPr lang="en-US" sz="1800" dirty="0"/>
          </a:p>
        </p:txBody>
      </p:sp>
      <p:sp>
        <p:nvSpPr>
          <p:cNvPr id="89" name="Rounded Rectangle 88"/>
          <p:cNvSpPr/>
          <p:nvPr/>
        </p:nvSpPr>
        <p:spPr bwMode="auto">
          <a:xfrm>
            <a:off x="5029200" y="2667000"/>
            <a:ext cx="8382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2</a:t>
            </a:r>
          </a:p>
        </p:txBody>
      </p:sp>
      <p:sp>
        <p:nvSpPr>
          <p:cNvPr id="90" name="Rounded Rectangle 89"/>
          <p:cNvSpPr/>
          <p:nvPr/>
        </p:nvSpPr>
        <p:spPr bwMode="auto">
          <a:xfrm>
            <a:off x="5105400" y="2438400"/>
            <a:ext cx="6858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1</a:t>
            </a:r>
          </a:p>
        </p:txBody>
      </p:sp>
    </p:spTree>
    <p:extLst>
      <p:ext uri="{BB962C8B-B14F-4D97-AF65-F5344CB8AC3E}">
        <p14:creationId xmlns:p14="http://schemas.microsoft.com/office/powerpoint/2010/main" val="295108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2" grpId="0" animBg="1"/>
      <p:bldP spid="16" grpId="0" animBg="1"/>
      <p:bldP spid="52" grpId="0" animBg="1"/>
      <p:bldP spid="53" grpId="0" animBg="1"/>
      <p:bldP spid="54" grpId="0" animBg="1"/>
      <p:bldP spid="57" grpId="0" animBg="1"/>
      <p:bldP spid="58" grpId="0" animBg="1"/>
      <p:bldP spid="60" grpId="0"/>
      <p:bldP spid="61" grpId="0"/>
      <p:bldP spid="37" grpId="0" animBg="1"/>
      <p:bldP spid="38" grpId="0" animBg="1"/>
      <p:bldP spid="44" grpId="0"/>
      <p:bldP spid="45" grpId="0"/>
      <p:bldP spid="46" grpId="0"/>
      <p:bldP spid="55" grpId="0" animBg="1"/>
      <p:bldP spid="62" grpId="0" animBg="1"/>
      <p:bldP spid="63" grpId="0" animBg="1"/>
      <p:bldP spid="64" grpId="0" animBg="1"/>
      <p:bldP spid="65" grpId="0" animBg="1"/>
      <p:bldP spid="66" grpId="0"/>
      <p:bldP spid="67" grpId="0"/>
      <p:bldP spid="68" grpId="0"/>
      <p:bldP spid="69" grpId="0" animBg="1"/>
      <p:bldP spid="70" grpId="0" animBg="1"/>
      <p:bldP spid="71" grpId="0" animBg="1"/>
      <p:bldP spid="72" grpId="0" animBg="1"/>
      <p:bldP spid="73" grpId="0" animBg="1"/>
      <p:bldP spid="74" grpId="0" animBg="1"/>
      <p:bldP spid="75" grpId="0"/>
      <p:bldP spid="76" grpId="0"/>
      <p:bldP spid="77" grpId="0"/>
      <p:bldP spid="78" grpId="0" animBg="1"/>
      <p:bldP spid="79" grpId="0" animBg="1"/>
      <p:bldP spid="80" grpId="0" animBg="1"/>
      <p:bldP spid="81" grpId="0" animBg="1"/>
      <p:bldP spid="82" grpId="0" animBg="1"/>
      <p:bldP spid="83" grpId="0" animBg="1"/>
      <p:bldP spid="84" grpId="0" animBg="1"/>
      <p:bldP spid="85" grpId="0"/>
      <p:bldP spid="86" grpId="0"/>
      <p:bldP spid="87" grpId="0"/>
      <p:bldP spid="89" grpId="0" animBg="1"/>
      <p:bldP spid="9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solution</a:t>
            </a:r>
          </a:p>
        </p:txBody>
      </p:sp>
      <p:sp>
        <p:nvSpPr>
          <p:cNvPr id="3" name="Content Placeholder 2"/>
          <p:cNvSpPr>
            <a:spLocks noGrp="1"/>
          </p:cNvSpPr>
          <p:nvPr>
            <p:ph idx="1"/>
          </p:nvPr>
        </p:nvSpPr>
        <p:spPr>
          <a:xfrm>
            <a:off x="304800" y="1066800"/>
            <a:ext cx="8534400" cy="1447800"/>
          </a:xfrm>
        </p:spPr>
        <p:txBody>
          <a:bodyPr/>
          <a:lstStyle/>
          <a:p>
            <a:r>
              <a:rPr lang="en-US" sz="2400" dirty="0"/>
              <a:t>But to move n-1 discs from </a:t>
            </a:r>
            <a:r>
              <a:rPr lang="en-US" sz="2400" dirty="0" err="1"/>
              <a:t>src</a:t>
            </a:r>
            <a:r>
              <a:rPr lang="en-US" sz="2400" dirty="0"/>
              <a:t> to alt is really a smaller version of the same problem with </a:t>
            </a:r>
          </a:p>
          <a:p>
            <a:pPr lvl="1"/>
            <a:r>
              <a:rPr lang="en-US" sz="2000" dirty="0"/>
              <a:t>n =&gt; n-1</a:t>
            </a:r>
          </a:p>
          <a:p>
            <a:pPr lvl="1"/>
            <a:r>
              <a:rPr lang="en-US" sz="2000" dirty="0" err="1"/>
              <a:t>src</a:t>
            </a:r>
            <a:r>
              <a:rPr lang="en-US" sz="2000" dirty="0"/>
              <a:t>=&gt;</a:t>
            </a:r>
            <a:r>
              <a:rPr lang="en-US" sz="2000" dirty="0" err="1"/>
              <a:t>src</a:t>
            </a:r>
            <a:r>
              <a:rPr lang="en-US" sz="2000" dirty="0"/>
              <a:t> </a:t>
            </a:r>
          </a:p>
          <a:p>
            <a:pPr lvl="1"/>
            <a:r>
              <a:rPr lang="en-US" sz="2000" dirty="0"/>
              <a:t>alt =&gt;</a:t>
            </a:r>
            <a:r>
              <a:rPr lang="en-US" sz="2000" dirty="0" err="1"/>
              <a:t>dst</a:t>
            </a:r>
            <a:endParaRPr lang="en-US" sz="2000" dirty="0"/>
          </a:p>
          <a:p>
            <a:pPr lvl="1"/>
            <a:r>
              <a:rPr lang="en-US" sz="2000" dirty="0" err="1"/>
              <a:t>dst</a:t>
            </a:r>
            <a:r>
              <a:rPr lang="en-US" sz="2000" dirty="0"/>
              <a:t>=&gt;alt</a:t>
            </a:r>
          </a:p>
          <a:p>
            <a:endParaRPr lang="en-US" sz="2400" dirty="0"/>
          </a:p>
          <a:p>
            <a:r>
              <a:rPr lang="en-US" sz="2400" dirty="0"/>
              <a:t>Towers(</a:t>
            </a:r>
            <a:r>
              <a:rPr lang="en-US" sz="2400" dirty="0" err="1"/>
              <a:t>n,src,dst,alt</a:t>
            </a:r>
            <a:r>
              <a:rPr lang="en-US" sz="2400" dirty="0"/>
              <a:t>)</a:t>
            </a:r>
          </a:p>
          <a:p>
            <a:pPr lvl="1"/>
            <a:r>
              <a:rPr lang="en-US" sz="2000" dirty="0"/>
              <a:t>Base Case: n==1   // Observation 1: Disc 1 always movable</a:t>
            </a:r>
          </a:p>
          <a:p>
            <a:pPr lvl="2"/>
            <a:r>
              <a:rPr lang="en-US" sz="1800" dirty="0"/>
              <a:t>Move disc 1 from </a:t>
            </a:r>
            <a:r>
              <a:rPr lang="en-US" sz="1800" dirty="0" err="1"/>
              <a:t>src</a:t>
            </a:r>
            <a:r>
              <a:rPr lang="en-US" sz="1800" dirty="0"/>
              <a:t> to </a:t>
            </a:r>
            <a:r>
              <a:rPr lang="en-US" sz="1800" dirty="0" err="1"/>
              <a:t>dst</a:t>
            </a:r>
            <a:endParaRPr lang="en-US" sz="1800" dirty="0"/>
          </a:p>
          <a:p>
            <a:pPr lvl="1"/>
            <a:r>
              <a:rPr lang="en-US" sz="2000" dirty="0"/>
              <a:t>Recursive Case:    // Observation 2: Move of n-1 discs to alt &amp; back</a:t>
            </a:r>
          </a:p>
          <a:p>
            <a:pPr lvl="2"/>
            <a:r>
              <a:rPr lang="en-US" sz="1800" dirty="0"/>
              <a:t>Towers(n-1,src,alt,dst)</a:t>
            </a:r>
          </a:p>
          <a:p>
            <a:pPr lvl="2"/>
            <a:r>
              <a:rPr lang="en-US" sz="1800" dirty="0"/>
              <a:t>Move disc n from </a:t>
            </a:r>
            <a:r>
              <a:rPr lang="en-US" sz="1800" dirty="0" err="1"/>
              <a:t>src</a:t>
            </a:r>
            <a:r>
              <a:rPr lang="en-US" sz="1800" dirty="0"/>
              <a:t> to </a:t>
            </a:r>
            <a:r>
              <a:rPr lang="en-US" sz="1800" dirty="0" err="1"/>
              <a:t>dst</a:t>
            </a:r>
            <a:endParaRPr lang="en-US" sz="1800" dirty="0"/>
          </a:p>
          <a:p>
            <a:pPr lvl="2"/>
            <a:r>
              <a:rPr lang="en-US" sz="1800" dirty="0"/>
              <a:t>Towers(n-1,alt,dst,src)</a:t>
            </a:r>
          </a:p>
          <a:p>
            <a:pPr lvl="1"/>
            <a:endParaRPr lang="en-US" sz="2000" dirty="0"/>
          </a:p>
        </p:txBody>
      </p:sp>
      <p:sp>
        <p:nvSpPr>
          <p:cNvPr id="53" name="Rectangle 52"/>
          <p:cNvSpPr/>
          <p:nvPr/>
        </p:nvSpPr>
        <p:spPr bwMode="auto">
          <a:xfrm>
            <a:off x="5029200" y="2590800"/>
            <a:ext cx="152400" cy="6858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4" name="Rounded Rectangle 53"/>
          <p:cNvSpPr/>
          <p:nvPr/>
        </p:nvSpPr>
        <p:spPr bwMode="auto">
          <a:xfrm>
            <a:off x="4572000" y="3048000"/>
            <a:ext cx="990600" cy="228600"/>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2"/>
                </a:solidFill>
                <a:effectLst/>
                <a:latin typeface="Arial" charset="0"/>
              </a:rPr>
              <a:t>3</a:t>
            </a:r>
          </a:p>
        </p:txBody>
      </p:sp>
      <p:sp>
        <p:nvSpPr>
          <p:cNvPr id="57" name="Rectangle 56"/>
          <p:cNvSpPr/>
          <p:nvPr/>
        </p:nvSpPr>
        <p:spPr bwMode="auto">
          <a:xfrm>
            <a:off x="6172200" y="2590800"/>
            <a:ext cx="152400" cy="6858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8" name="Rectangle 57"/>
          <p:cNvSpPr/>
          <p:nvPr/>
        </p:nvSpPr>
        <p:spPr bwMode="auto">
          <a:xfrm>
            <a:off x="7315200" y="2590800"/>
            <a:ext cx="152400" cy="685800"/>
          </a:xfrm>
          <a:prstGeom prst="rect">
            <a:avLst/>
          </a:prstGeom>
          <a:solidFill>
            <a:schemeClr val="tx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9" name="TextBox 58"/>
          <p:cNvSpPr txBox="1"/>
          <p:nvPr/>
        </p:nvSpPr>
        <p:spPr>
          <a:xfrm>
            <a:off x="4267200" y="2209800"/>
            <a:ext cx="1600200" cy="304800"/>
          </a:xfrm>
          <a:prstGeom prst="rect">
            <a:avLst/>
          </a:prstGeom>
          <a:noFill/>
        </p:spPr>
        <p:txBody>
          <a:bodyPr wrap="square" rtlCol="0">
            <a:noAutofit/>
          </a:bodyPr>
          <a:lstStyle/>
          <a:p>
            <a:r>
              <a:rPr lang="en-US" sz="1800" dirty="0"/>
              <a:t>A (</a:t>
            </a:r>
            <a:r>
              <a:rPr lang="en-US" sz="1800" dirty="0" err="1"/>
              <a:t>src</a:t>
            </a:r>
            <a:r>
              <a:rPr lang="en-US" sz="1800" dirty="0"/>
              <a:t>)</a:t>
            </a:r>
          </a:p>
        </p:txBody>
      </p:sp>
      <p:sp>
        <p:nvSpPr>
          <p:cNvPr id="60" name="TextBox 59"/>
          <p:cNvSpPr txBox="1"/>
          <p:nvPr/>
        </p:nvSpPr>
        <p:spPr>
          <a:xfrm>
            <a:off x="5410200" y="2209800"/>
            <a:ext cx="1600200" cy="304800"/>
          </a:xfrm>
          <a:prstGeom prst="rect">
            <a:avLst/>
          </a:prstGeom>
          <a:noFill/>
        </p:spPr>
        <p:txBody>
          <a:bodyPr wrap="square" rtlCol="0">
            <a:noAutofit/>
          </a:bodyPr>
          <a:lstStyle/>
          <a:p>
            <a:r>
              <a:rPr lang="en-US" sz="1800" dirty="0"/>
              <a:t>B (</a:t>
            </a:r>
            <a:r>
              <a:rPr lang="en-US" sz="1800" dirty="0" err="1"/>
              <a:t>dst</a:t>
            </a:r>
            <a:r>
              <a:rPr lang="en-US" sz="1800" dirty="0"/>
              <a:t>)</a:t>
            </a:r>
          </a:p>
        </p:txBody>
      </p:sp>
      <p:sp>
        <p:nvSpPr>
          <p:cNvPr id="61" name="TextBox 60"/>
          <p:cNvSpPr txBox="1"/>
          <p:nvPr/>
        </p:nvSpPr>
        <p:spPr>
          <a:xfrm>
            <a:off x="6553200" y="2209800"/>
            <a:ext cx="1600200" cy="304800"/>
          </a:xfrm>
          <a:prstGeom prst="rect">
            <a:avLst/>
          </a:prstGeom>
          <a:noFill/>
        </p:spPr>
        <p:txBody>
          <a:bodyPr wrap="square" rtlCol="0">
            <a:noAutofit/>
          </a:bodyPr>
          <a:lstStyle/>
          <a:p>
            <a:r>
              <a:rPr lang="en-US" sz="1800" dirty="0"/>
              <a:t>C (alt)</a:t>
            </a:r>
          </a:p>
        </p:txBody>
      </p:sp>
      <p:sp>
        <p:nvSpPr>
          <p:cNvPr id="79" name="Rectangle 78"/>
          <p:cNvSpPr/>
          <p:nvPr/>
        </p:nvSpPr>
        <p:spPr bwMode="auto">
          <a:xfrm>
            <a:off x="4495800" y="2209800"/>
            <a:ext cx="3352800" cy="12192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4" name="Curved Down Arrow 83"/>
          <p:cNvSpPr/>
          <p:nvPr/>
        </p:nvSpPr>
        <p:spPr bwMode="auto">
          <a:xfrm>
            <a:off x="5562600" y="2590800"/>
            <a:ext cx="1676400" cy="381000"/>
          </a:xfrm>
          <a:prstGeom prst="curved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8" name="Rounded Rectangle 47"/>
          <p:cNvSpPr/>
          <p:nvPr/>
        </p:nvSpPr>
        <p:spPr bwMode="auto">
          <a:xfrm>
            <a:off x="4648200" y="2819400"/>
            <a:ext cx="838200" cy="228600"/>
          </a:xfrm>
          <a:prstGeom prst="round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charset="0"/>
              </a:rPr>
              <a:t>2</a:t>
            </a:r>
          </a:p>
        </p:txBody>
      </p:sp>
      <p:sp>
        <p:nvSpPr>
          <p:cNvPr id="49" name="Rounded Rectangle 48"/>
          <p:cNvSpPr/>
          <p:nvPr/>
        </p:nvSpPr>
        <p:spPr bwMode="auto">
          <a:xfrm>
            <a:off x="4724400" y="2590800"/>
            <a:ext cx="685800" cy="228600"/>
          </a:xfrm>
          <a:prstGeom prst="round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charset="0"/>
              </a:rPr>
              <a:t>1</a:t>
            </a:r>
          </a:p>
        </p:txBody>
      </p:sp>
    </p:spTree>
    <p:extLst>
      <p:ext uri="{BB962C8B-B14F-4D97-AF65-F5344CB8AC3E}">
        <p14:creationId xmlns:p14="http://schemas.microsoft.com/office/powerpoint/2010/main" val="173917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Box Diagram</a:t>
            </a:r>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304800" y="1417638"/>
            <a:ext cx="2514600" cy="685800"/>
            <a:chOff x="169" y="2336880"/>
            <a:chExt cx="1320477" cy="660238"/>
          </a:xfrm>
          <a:solidFill>
            <a:schemeClr val="tx2">
              <a:lumMod val="20000"/>
              <a:lumOff val="80000"/>
            </a:schemeClr>
          </a:solidFill>
          <a:scene3d>
            <a:camera prst="orthographicFront"/>
            <a:lightRig rig="flat" dir="t"/>
          </a:scene3d>
        </p:grpSpPr>
        <p:sp>
          <p:nvSpPr>
            <p:cNvPr id="6" name="Rounded Rectangle 5"/>
            <p:cNvSpPr/>
            <p:nvPr/>
          </p:nvSpPr>
          <p:spPr>
            <a:xfrm>
              <a:off x="169" y="2336880"/>
              <a:ext cx="1320477" cy="660238"/>
            </a:xfrm>
            <a:prstGeom prst="roundRect">
              <a:avLst>
                <a:gd name="adj" fmla="val 10000"/>
              </a:avLst>
            </a:prstGeom>
            <a:grpFill/>
            <a:sp3d prstMaterial="dkEdge">
              <a:bevelT w="8200" h="38100"/>
            </a:sp3d>
          </p:spPr>
          <p:style>
            <a:lnRef idx="0">
              <a:schemeClr val="accent1">
                <a:shade val="80000"/>
                <a:hueOff val="0"/>
                <a:satOff val="0"/>
                <a:lumOff val="0"/>
                <a:alphaOff val="0"/>
              </a:schemeClr>
            </a:lnRef>
            <a:fillRef idx="2">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sp>
        <p:sp>
          <p:nvSpPr>
            <p:cNvPr id="7" name="Rounded Rectangle 4"/>
            <p:cNvSpPr/>
            <p:nvPr/>
          </p:nvSpPr>
          <p:spPr>
            <a:xfrm>
              <a:off x="19507" y="2356218"/>
              <a:ext cx="1281801" cy="621562"/>
            </a:xfrm>
            <a:prstGeom prst="rect">
              <a:avLst/>
            </a:prstGeom>
            <a:grpFill/>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800" kern="1200" dirty="0"/>
                <a:t>Towers(</a:t>
              </a:r>
              <a:r>
                <a:rPr lang="en-US" sz="1800" kern="1200" dirty="0" err="1"/>
                <a:t>disc,src,dst,alt</a:t>
              </a:r>
              <a:r>
                <a:rPr lang="en-US" sz="1800" kern="1200" dirty="0"/>
                <a:t>)</a:t>
              </a:r>
            </a:p>
          </p:txBody>
        </p:sp>
      </p:grpSp>
      <p:sp>
        <p:nvSpPr>
          <p:cNvPr id="8" name="TextBox 7"/>
          <p:cNvSpPr txBox="1"/>
          <p:nvPr/>
        </p:nvSpPr>
        <p:spPr>
          <a:xfrm>
            <a:off x="228600" y="1112838"/>
            <a:ext cx="2895600" cy="304800"/>
          </a:xfrm>
          <a:prstGeom prst="rect">
            <a:avLst/>
          </a:prstGeom>
          <a:noFill/>
        </p:spPr>
        <p:txBody>
          <a:bodyPr wrap="square" rtlCol="0">
            <a:noAutofit/>
          </a:bodyPr>
          <a:lstStyle/>
          <a:p>
            <a:r>
              <a:rPr lang="en-US" sz="1800" dirty="0"/>
              <a:t>Towers Function Prototype</a:t>
            </a:r>
          </a:p>
        </p:txBody>
      </p:sp>
    </p:spTree>
    <p:extLst>
      <p:ext uri="{BB962C8B-B14F-4D97-AF65-F5344CB8AC3E}">
        <p14:creationId xmlns:p14="http://schemas.microsoft.com/office/powerpoint/2010/main" val="5172991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Recursion's Power</a:t>
            </a:r>
          </a:p>
        </p:txBody>
      </p:sp>
      <p:sp>
        <p:nvSpPr>
          <p:cNvPr id="5" name="Content Placeholder 4"/>
          <p:cNvSpPr>
            <a:spLocks noGrp="1"/>
          </p:cNvSpPr>
          <p:nvPr>
            <p:ph idx="1"/>
          </p:nvPr>
        </p:nvSpPr>
        <p:spPr/>
        <p:txBody>
          <a:bodyPr/>
          <a:lstStyle/>
          <a:p>
            <a:r>
              <a:rPr lang="en-US" dirty="0"/>
              <a:t>The power of recursion often comes when each function instance makes </a:t>
            </a:r>
            <a:r>
              <a:rPr lang="en-US" b="1" i="1" dirty="0"/>
              <a:t>multiple</a:t>
            </a:r>
            <a:r>
              <a:rPr lang="en-US" dirty="0"/>
              <a:t> recursive calls</a:t>
            </a:r>
          </a:p>
          <a:p>
            <a:r>
              <a:rPr lang="en-US" dirty="0"/>
              <a:t>As you will see this often leads to an exponential number of "combinations" being generated/explored in an easy fashion</a:t>
            </a:r>
          </a:p>
        </p:txBody>
      </p:sp>
    </p:spTree>
    <p:extLst>
      <p:ext uri="{BB962C8B-B14F-4D97-AF65-F5344CB8AC3E}">
        <p14:creationId xmlns:p14="http://schemas.microsoft.com/office/powerpoint/2010/main" val="12691716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Binary Combinations</a:t>
            </a:r>
          </a:p>
        </p:txBody>
      </p:sp>
      <p:sp>
        <p:nvSpPr>
          <p:cNvPr id="3" name="Content Placeholder 2"/>
          <p:cNvSpPr>
            <a:spLocks noGrp="1"/>
          </p:cNvSpPr>
          <p:nvPr>
            <p:ph idx="1"/>
          </p:nvPr>
        </p:nvSpPr>
        <p:spPr>
          <a:xfrm>
            <a:off x="259556" y="1600200"/>
            <a:ext cx="4631529" cy="4525963"/>
          </a:xfrm>
        </p:spPr>
        <p:txBody>
          <a:bodyPr/>
          <a:lstStyle/>
          <a:p>
            <a:r>
              <a:rPr lang="en-US" sz="2800" dirty="0"/>
              <a:t>If you are given the value, n, and a string with n characters could you generate all the combinations of n-bit binary?</a:t>
            </a:r>
          </a:p>
          <a:p>
            <a:r>
              <a:rPr lang="en-US" sz="2800" dirty="0"/>
              <a:t>Do so recursively!</a:t>
            </a:r>
          </a:p>
          <a:p>
            <a:endParaRPr lang="en-US" sz="2800" dirty="0"/>
          </a:p>
        </p:txBody>
      </p:sp>
      <p:sp>
        <p:nvSpPr>
          <p:cNvPr id="4" name="Content Placeholder 2"/>
          <p:cNvSpPr txBox="1">
            <a:spLocks/>
          </p:cNvSpPr>
          <p:nvPr/>
        </p:nvSpPr>
        <p:spPr bwMode="auto">
          <a:xfrm>
            <a:off x="5181600" y="1600201"/>
            <a:ext cx="533400" cy="685800"/>
          </a:xfrm>
          <a:prstGeom prst="rect">
            <a:avLst/>
          </a:prstGeom>
          <a:solidFill>
            <a:srgbClr val="FFFFCC"/>
          </a:solidFill>
          <a:ln>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r">
              <a:spcBef>
                <a:spcPts val="0"/>
              </a:spcBef>
              <a:buFontTx/>
              <a:buNone/>
            </a:pPr>
            <a:r>
              <a:rPr lang="en-US" sz="1800" dirty="0">
                <a:latin typeface="Consolas" panose="020B0609020204030204" pitchFamily="49" charset="0"/>
                <a:cs typeface="Courier New" panose="02070309020205020404" pitchFamily="49" charset="0"/>
              </a:rPr>
              <a:t>0</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1</a:t>
            </a:r>
            <a:endParaRPr lang="en-US" sz="2800" dirty="0">
              <a:latin typeface="Consolas" panose="020B0609020204030204" pitchFamily="49" charset="0"/>
              <a:cs typeface="Courier New" panose="02070309020205020404" pitchFamily="49" charset="0"/>
            </a:endParaRPr>
          </a:p>
        </p:txBody>
      </p:sp>
      <p:sp>
        <p:nvSpPr>
          <p:cNvPr id="5" name="Content Placeholder 2"/>
          <p:cNvSpPr txBox="1">
            <a:spLocks/>
          </p:cNvSpPr>
          <p:nvPr/>
        </p:nvSpPr>
        <p:spPr bwMode="auto">
          <a:xfrm>
            <a:off x="5943600" y="1600201"/>
            <a:ext cx="609600" cy="1219200"/>
          </a:xfrm>
          <a:prstGeom prst="rect">
            <a:avLst/>
          </a:prstGeom>
          <a:solidFill>
            <a:srgbClr val="FFFFCC"/>
          </a:solidFill>
          <a:ln>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r">
              <a:spcBef>
                <a:spcPts val="0"/>
              </a:spcBef>
              <a:buFontTx/>
              <a:buNone/>
            </a:pPr>
            <a:r>
              <a:rPr lang="en-US" sz="1800" dirty="0">
                <a:latin typeface="Consolas" panose="020B0609020204030204" pitchFamily="49" charset="0"/>
                <a:cs typeface="Courier New" panose="02070309020205020404" pitchFamily="49" charset="0"/>
              </a:rPr>
              <a:t>00</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01</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10</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11</a:t>
            </a:r>
            <a:endParaRPr lang="en-US" sz="2800" dirty="0">
              <a:latin typeface="Consolas" panose="020B0609020204030204" pitchFamily="49" charset="0"/>
              <a:cs typeface="Courier New" panose="02070309020205020404" pitchFamily="49" charset="0"/>
            </a:endParaRPr>
          </a:p>
        </p:txBody>
      </p:sp>
      <p:sp>
        <p:nvSpPr>
          <p:cNvPr id="6" name="Content Placeholder 2"/>
          <p:cNvSpPr txBox="1">
            <a:spLocks/>
          </p:cNvSpPr>
          <p:nvPr/>
        </p:nvSpPr>
        <p:spPr bwMode="auto">
          <a:xfrm>
            <a:off x="6810374" y="1600201"/>
            <a:ext cx="809625" cy="2209800"/>
          </a:xfrm>
          <a:prstGeom prst="rect">
            <a:avLst/>
          </a:prstGeom>
          <a:solidFill>
            <a:srgbClr val="FFFFCC"/>
          </a:solidFill>
          <a:ln>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r">
              <a:spcBef>
                <a:spcPts val="0"/>
              </a:spcBef>
              <a:buFontTx/>
              <a:buNone/>
            </a:pPr>
            <a:r>
              <a:rPr lang="en-US" sz="1800" dirty="0">
                <a:latin typeface="Consolas" panose="020B0609020204030204" pitchFamily="49" charset="0"/>
                <a:cs typeface="Courier New" panose="02070309020205020404" pitchFamily="49" charset="0"/>
              </a:rPr>
              <a:t>000</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001</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010</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011</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100</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101</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110</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111</a:t>
            </a:r>
            <a:endParaRPr lang="en-US" sz="2800" dirty="0">
              <a:latin typeface="Consolas" panose="020B0609020204030204" pitchFamily="49" charset="0"/>
              <a:cs typeface="Courier New" panose="02070309020205020404" pitchFamily="49" charset="0"/>
            </a:endParaRPr>
          </a:p>
        </p:txBody>
      </p:sp>
      <p:sp>
        <p:nvSpPr>
          <p:cNvPr id="7" name="Content Placeholder 2"/>
          <p:cNvSpPr txBox="1">
            <a:spLocks/>
          </p:cNvSpPr>
          <p:nvPr/>
        </p:nvSpPr>
        <p:spPr bwMode="auto">
          <a:xfrm>
            <a:off x="8001000" y="1600200"/>
            <a:ext cx="838200" cy="4373563"/>
          </a:xfrm>
          <a:prstGeom prst="rect">
            <a:avLst/>
          </a:prstGeom>
          <a:solidFill>
            <a:srgbClr val="FFFFCC"/>
          </a:solidFill>
          <a:ln>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gn="r">
              <a:spcBef>
                <a:spcPts val="0"/>
              </a:spcBef>
              <a:buFontTx/>
              <a:buNone/>
            </a:pPr>
            <a:r>
              <a:rPr lang="en-US" sz="1800" dirty="0">
                <a:latin typeface="Consolas" panose="020B0609020204030204" pitchFamily="49" charset="0"/>
                <a:cs typeface="Courier New" panose="02070309020205020404" pitchFamily="49" charset="0"/>
              </a:rPr>
              <a:t>0000</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0001</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0010</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0011</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0100</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0101</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0110</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0111</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1000</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1001</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1010</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1011</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1100</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1101</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1110</a:t>
            </a:r>
          </a:p>
          <a:p>
            <a:pPr marL="0" lvl="1" indent="0" algn="r">
              <a:spcBef>
                <a:spcPts val="0"/>
              </a:spcBef>
              <a:buFontTx/>
              <a:buNone/>
            </a:pPr>
            <a:r>
              <a:rPr lang="en-US" sz="1800" dirty="0">
                <a:latin typeface="Consolas" panose="020B0609020204030204" pitchFamily="49" charset="0"/>
                <a:cs typeface="Courier New" panose="02070309020205020404" pitchFamily="49" charset="0"/>
              </a:rPr>
              <a:t>1111</a:t>
            </a:r>
          </a:p>
          <a:p>
            <a:pPr marL="0" lvl="1" indent="0" algn="r">
              <a:spcBef>
                <a:spcPts val="0"/>
              </a:spcBef>
              <a:buFontTx/>
              <a:buNone/>
            </a:pPr>
            <a:endParaRPr lang="en-US" sz="1800" dirty="0">
              <a:latin typeface="Consolas" panose="020B0609020204030204" pitchFamily="49" charset="0"/>
              <a:cs typeface="Courier New" panose="02070309020205020404" pitchFamily="49" charset="0"/>
            </a:endParaRPr>
          </a:p>
          <a:p>
            <a:pPr marL="0" lvl="1" indent="0" algn="r">
              <a:spcBef>
                <a:spcPts val="0"/>
              </a:spcBef>
              <a:buFontTx/>
              <a:buNone/>
            </a:pPr>
            <a:endParaRPr lang="en-US" sz="2800" dirty="0">
              <a:latin typeface="Consolas" panose="020B0609020204030204" pitchFamily="49" charset="0"/>
              <a:cs typeface="Courier New" panose="02070309020205020404" pitchFamily="49" charset="0"/>
            </a:endParaRPr>
          </a:p>
        </p:txBody>
      </p:sp>
      <p:sp>
        <p:nvSpPr>
          <p:cNvPr id="8" name="Rectangle 19"/>
          <p:cNvSpPr>
            <a:spLocks noChangeArrowheads="1"/>
          </p:cNvSpPr>
          <p:nvPr/>
        </p:nvSpPr>
        <p:spPr bwMode="auto">
          <a:xfrm>
            <a:off x="4914900" y="2354263"/>
            <a:ext cx="9906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600" b="1" dirty="0">
                <a:solidFill>
                  <a:schemeClr val="tx2"/>
                </a:solidFill>
              </a:rPr>
              <a:t>1-bit</a:t>
            </a:r>
            <a:br>
              <a:rPr lang="en-US" sz="1600" b="1" dirty="0">
                <a:solidFill>
                  <a:schemeClr val="tx2"/>
                </a:solidFill>
              </a:rPr>
            </a:br>
            <a:r>
              <a:rPr lang="en-US" sz="1600" b="1" dirty="0">
                <a:solidFill>
                  <a:schemeClr val="tx2"/>
                </a:solidFill>
              </a:rPr>
              <a:t>Bin.</a:t>
            </a:r>
          </a:p>
        </p:txBody>
      </p:sp>
      <p:sp>
        <p:nvSpPr>
          <p:cNvPr id="9" name="Rectangle 19"/>
          <p:cNvSpPr>
            <a:spLocks noChangeArrowheads="1"/>
          </p:cNvSpPr>
          <p:nvPr/>
        </p:nvSpPr>
        <p:spPr bwMode="auto">
          <a:xfrm>
            <a:off x="5753100" y="2819401"/>
            <a:ext cx="9906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600" b="1" dirty="0">
                <a:solidFill>
                  <a:schemeClr val="tx2"/>
                </a:solidFill>
              </a:rPr>
              <a:t>2-bit</a:t>
            </a:r>
            <a:br>
              <a:rPr lang="en-US" sz="1600" b="1" dirty="0">
                <a:solidFill>
                  <a:schemeClr val="tx2"/>
                </a:solidFill>
              </a:rPr>
            </a:br>
            <a:r>
              <a:rPr lang="en-US" sz="1600" b="1" dirty="0">
                <a:solidFill>
                  <a:schemeClr val="tx2"/>
                </a:solidFill>
              </a:rPr>
              <a:t>Bin.</a:t>
            </a:r>
          </a:p>
        </p:txBody>
      </p:sp>
      <p:sp>
        <p:nvSpPr>
          <p:cNvPr id="10" name="Rectangle 19"/>
          <p:cNvSpPr>
            <a:spLocks noChangeArrowheads="1"/>
          </p:cNvSpPr>
          <p:nvPr/>
        </p:nvSpPr>
        <p:spPr bwMode="auto">
          <a:xfrm>
            <a:off x="6719886" y="3810001"/>
            <a:ext cx="9906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600" b="1" dirty="0">
                <a:solidFill>
                  <a:schemeClr val="tx2"/>
                </a:solidFill>
              </a:rPr>
              <a:t>3-bit</a:t>
            </a:r>
            <a:br>
              <a:rPr lang="en-US" sz="1600" b="1" dirty="0">
                <a:solidFill>
                  <a:schemeClr val="tx2"/>
                </a:solidFill>
              </a:rPr>
            </a:br>
            <a:r>
              <a:rPr lang="en-US" sz="1600" b="1" dirty="0">
                <a:solidFill>
                  <a:schemeClr val="tx2"/>
                </a:solidFill>
              </a:rPr>
              <a:t>Bin.</a:t>
            </a:r>
          </a:p>
        </p:txBody>
      </p:sp>
      <p:sp>
        <p:nvSpPr>
          <p:cNvPr id="11" name="Rectangle 19"/>
          <p:cNvSpPr>
            <a:spLocks noChangeArrowheads="1"/>
          </p:cNvSpPr>
          <p:nvPr/>
        </p:nvSpPr>
        <p:spPr bwMode="auto">
          <a:xfrm>
            <a:off x="7924800" y="5989637"/>
            <a:ext cx="9906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600" b="1" dirty="0">
                <a:solidFill>
                  <a:schemeClr val="tx2"/>
                </a:solidFill>
              </a:rPr>
              <a:t>4-bit</a:t>
            </a:r>
            <a:br>
              <a:rPr lang="en-US" sz="1600" b="1" dirty="0">
                <a:solidFill>
                  <a:schemeClr val="tx2"/>
                </a:solidFill>
              </a:rPr>
            </a:br>
            <a:r>
              <a:rPr lang="en-US" sz="1600" b="1" dirty="0">
                <a:solidFill>
                  <a:schemeClr val="tx2"/>
                </a:solidFill>
              </a:rPr>
              <a:t>Bin.</a:t>
            </a:r>
          </a:p>
        </p:txBody>
      </p:sp>
      <p:sp>
        <p:nvSpPr>
          <p:cNvPr id="12" name="Rectangle 11"/>
          <p:cNvSpPr/>
          <p:nvPr/>
        </p:nvSpPr>
        <p:spPr>
          <a:xfrm>
            <a:off x="316703" y="5010151"/>
            <a:ext cx="6850858" cy="400110"/>
          </a:xfrm>
          <a:prstGeom prst="rect">
            <a:avLst/>
          </a:prstGeom>
        </p:spPr>
        <p:txBody>
          <a:bodyPr wrap="square">
            <a:spAutoFit/>
          </a:bodyPr>
          <a:lstStyle/>
          <a:p>
            <a:r>
              <a:rPr lang="en-US" sz="2000" dirty="0"/>
              <a:t>Exercise:  </a:t>
            </a:r>
            <a:r>
              <a:rPr lang="en-US" sz="2000" dirty="0" err="1"/>
              <a:t>bin_combo_str</a:t>
            </a:r>
            <a:endParaRPr lang="en-US" sz="2000" dirty="0"/>
          </a:p>
        </p:txBody>
      </p:sp>
    </p:spTree>
    <p:extLst>
      <p:ext uri="{BB962C8B-B14F-4D97-AF65-F5344CB8AC3E}">
        <p14:creationId xmlns:p14="http://schemas.microsoft.com/office/powerpoint/2010/main" val="63508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and DFS</a:t>
            </a:r>
          </a:p>
        </p:txBody>
      </p:sp>
      <p:sp>
        <p:nvSpPr>
          <p:cNvPr id="3" name="Content Placeholder 2"/>
          <p:cNvSpPr>
            <a:spLocks noGrp="1"/>
          </p:cNvSpPr>
          <p:nvPr>
            <p:ph idx="1"/>
          </p:nvPr>
        </p:nvSpPr>
        <p:spPr>
          <a:xfrm>
            <a:off x="457200" y="1600201"/>
            <a:ext cx="8229600" cy="2514600"/>
          </a:xfrm>
        </p:spPr>
        <p:txBody>
          <a:bodyPr/>
          <a:lstStyle/>
          <a:p>
            <a:r>
              <a:rPr lang="en-US" sz="2800" dirty="0"/>
              <a:t>Recursion forms a kind of Depth-First Search</a:t>
            </a:r>
            <a:endParaRPr lang="en-US" sz="2400" dirty="0"/>
          </a:p>
        </p:txBody>
      </p:sp>
      <p:sp>
        <p:nvSpPr>
          <p:cNvPr id="4" name="Oval 3"/>
          <p:cNvSpPr/>
          <p:nvPr/>
        </p:nvSpPr>
        <p:spPr bwMode="auto">
          <a:xfrm>
            <a:off x="3162300" y="44156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5" name="Oval 4"/>
          <p:cNvSpPr/>
          <p:nvPr/>
        </p:nvSpPr>
        <p:spPr bwMode="auto">
          <a:xfrm>
            <a:off x="3771900" y="49490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6" name="Oval 5"/>
          <p:cNvSpPr/>
          <p:nvPr/>
        </p:nvSpPr>
        <p:spPr bwMode="auto">
          <a:xfrm>
            <a:off x="2781300" y="56348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7" name="Oval 6"/>
          <p:cNvSpPr/>
          <p:nvPr/>
        </p:nvSpPr>
        <p:spPr bwMode="auto">
          <a:xfrm>
            <a:off x="3467100" y="56348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8" name="Oval 7"/>
          <p:cNvSpPr/>
          <p:nvPr/>
        </p:nvSpPr>
        <p:spPr bwMode="auto">
          <a:xfrm>
            <a:off x="4152900" y="56348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9" name="Oval 8"/>
          <p:cNvSpPr/>
          <p:nvPr/>
        </p:nvSpPr>
        <p:spPr bwMode="auto">
          <a:xfrm>
            <a:off x="4305300" y="62444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0" name="Oval 9"/>
          <p:cNvSpPr/>
          <p:nvPr/>
        </p:nvSpPr>
        <p:spPr bwMode="auto">
          <a:xfrm>
            <a:off x="4000500" y="62444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1" name="Oval 10"/>
          <p:cNvSpPr/>
          <p:nvPr/>
        </p:nvSpPr>
        <p:spPr bwMode="auto">
          <a:xfrm>
            <a:off x="3619500" y="62444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2" name="Oval 11"/>
          <p:cNvSpPr/>
          <p:nvPr/>
        </p:nvSpPr>
        <p:spPr bwMode="auto">
          <a:xfrm>
            <a:off x="3314700" y="62444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3" name="Oval 12"/>
          <p:cNvSpPr/>
          <p:nvPr/>
        </p:nvSpPr>
        <p:spPr bwMode="auto">
          <a:xfrm>
            <a:off x="2933700" y="62444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4" name="Oval 13"/>
          <p:cNvSpPr/>
          <p:nvPr/>
        </p:nvSpPr>
        <p:spPr bwMode="auto">
          <a:xfrm>
            <a:off x="2628900" y="62444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5" name="Oval 14"/>
          <p:cNvSpPr/>
          <p:nvPr/>
        </p:nvSpPr>
        <p:spPr bwMode="auto">
          <a:xfrm>
            <a:off x="2552700" y="49490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6" name="Oval 15"/>
          <p:cNvSpPr/>
          <p:nvPr/>
        </p:nvSpPr>
        <p:spPr bwMode="auto">
          <a:xfrm>
            <a:off x="2095500" y="56348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7" name="Oval 16"/>
          <p:cNvSpPr/>
          <p:nvPr/>
        </p:nvSpPr>
        <p:spPr bwMode="auto">
          <a:xfrm>
            <a:off x="2247900" y="62444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8" name="Oval 17"/>
          <p:cNvSpPr/>
          <p:nvPr/>
        </p:nvSpPr>
        <p:spPr bwMode="auto">
          <a:xfrm>
            <a:off x="1943100" y="62444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19" name="Straight Arrow Connector 18"/>
          <p:cNvCxnSpPr>
            <a:stCxn id="4" idx="5"/>
            <a:endCxn id="5" idx="1"/>
          </p:cNvCxnSpPr>
          <p:nvPr/>
        </p:nvCxnSpPr>
        <p:spPr bwMode="auto">
          <a:xfrm rot="16200000" flipH="1">
            <a:off x="3460563" y="4637694"/>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0" name="Straight Arrow Connector 19"/>
          <p:cNvCxnSpPr>
            <a:stCxn id="4" idx="3"/>
            <a:endCxn id="15" idx="7"/>
          </p:cNvCxnSpPr>
          <p:nvPr/>
        </p:nvCxnSpPr>
        <p:spPr bwMode="auto">
          <a:xfrm rot="5400000">
            <a:off x="2850963" y="4637694"/>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1" name="Straight Arrow Connector 20"/>
          <p:cNvCxnSpPr>
            <a:endCxn id="8" idx="1"/>
          </p:cNvCxnSpPr>
          <p:nvPr/>
        </p:nvCxnSpPr>
        <p:spPr bwMode="auto">
          <a:xfrm rot="16200000" flipH="1">
            <a:off x="3886200" y="5368130"/>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2" name="Straight Arrow Connector 21"/>
          <p:cNvCxnSpPr>
            <a:stCxn id="5" idx="3"/>
            <a:endCxn id="7" idx="0"/>
          </p:cNvCxnSpPr>
          <p:nvPr/>
        </p:nvCxnSpPr>
        <p:spPr bwMode="auto">
          <a:xfrm rot="5400000">
            <a:off x="3505201" y="5323494"/>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3" name="Straight Arrow Connector 22"/>
          <p:cNvCxnSpPr>
            <a:stCxn id="15" idx="5"/>
            <a:endCxn id="6" idx="0"/>
          </p:cNvCxnSpPr>
          <p:nvPr/>
        </p:nvCxnSpPr>
        <p:spPr bwMode="auto">
          <a:xfrm rot="16200000" flipH="1">
            <a:off x="2660463" y="5361593"/>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4" name="Straight Arrow Connector 23"/>
          <p:cNvCxnSpPr>
            <a:stCxn id="15" idx="3"/>
            <a:endCxn id="16" idx="7"/>
          </p:cNvCxnSpPr>
          <p:nvPr/>
        </p:nvCxnSpPr>
        <p:spPr bwMode="auto">
          <a:xfrm rot="5400000">
            <a:off x="2241363" y="5323494"/>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5" name="Straight Arrow Connector 24"/>
          <p:cNvCxnSpPr>
            <a:stCxn id="16" idx="3"/>
            <a:endCxn id="18" idx="0"/>
          </p:cNvCxnSpPr>
          <p:nvPr/>
        </p:nvCxnSpPr>
        <p:spPr bwMode="auto">
          <a:xfrm rot="5400000">
            <a:off x="1943101" y="6047394"/>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6" name="Straight Arrow Connector 25"/>
          <p:cNvCxnSpPr>
            <a:stCxn id="16" idx="5"/>
            <a:endCxn id="17" idx="0"/>
          </p:cNvCxnSpPr>
          <p:nvPr/>
        </p:nvCxnSpPr>
        <p:spPr bwMode="auto">
          <a:xfrm rot="16200000" flipH="1">
            <a:off x="2203263" y="6047393"/>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7" name="Straight Arrow Connector 26"/>
          <p:cNvCxnSpPr>
            <a:stCxn id="6" idx="3"/>
            <a:endCxn id="14" idx="0"/>
          </p:cNvCxnSpPr>
          <p:nvPr/>
        </p:nvCxnSpPr>
        <p:spPr bwMode="auto">
          <a:xfrm rot="5400000">
            <a:off x="2628901" y="6047394"/>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8" name="Straight Arrow Connector 27"/>
          <p:cNvCxnSpPr>
            <a:stCxn id="6" idx="5"/>
            <a:endCxn id="13" idx="0"/>
          </p:cNvCxnSpPr>
          <p:nvPr/>
        </p:nvCxnSpPr>
        <p:spPr bwMode="auto">
          <a:xfrm rot="16200000" flipH="1">
            <a:off x="2889063" y="6047393"/>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9" name="Straight Arrow Connector 28"/>
          <p:cNvCxnSpPr>
            <a:stCxn id="7" idx="3"/>
            <a:endCxn id="12" idx="0"/>
          </p:cNvCxnSpPr>
          <p:nvPr/>
        </p:nvCxnSpPr>
        <p:spPr bwMode="auto">
          <a:xfrm rot="5400000">
            <a:off x="3314701" y="6047394"/>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0" name="Straight Arrow Connector 29"/>
          <p:cNvCxnSpPr>
            <a:stCxn id="7" idx="5"/>
            <a:endCxn id="11" idx="0"/>
          </p:cNvCxnSpPr>
          <p:nvPr/>
        </p:nvCxnSpPr>
        <p:spPr bwMode="auto">
          <a:xfrm rot="16200000" flipH="1">
            <a:off x="3574863" y="6047393"/>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1" name="Straight Arrow Connector 30"/>
          <p:cNvCxnSpPr>
            <a:stCxn id="8" idx="3"/>
            <a:endCxn id="10" idx="0"/>
          </p:cNvCxnSpPr>
          <p:nvPr/>
        </p:nvCxnSpPr>
        <p:spPr bwMode="auto">
          <a:xfrm rot="5400000">
            <a:off x="4000501" y="6047394"/>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2" name="Straight Arrow Connector 31"/>
          <p:cNvCxnSpPr>
            <a:stCxn id="8" idx="5"/>
            <a:endCxn id="9" idx="0"/>
          </p:cNvCxnSpPr>
          <p:nvPr/>
        </p:nvCxnSpPr>
        <p:spPr bwMode="auto">
          <a:xfrm rot="16200000" flipH="1">
            <a:off x="4260663" y="6047393"/>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36" name="Rectangle 19"/>
          <p:cNvSpPr>
            <a:spLocks noChangeArrowheads="1"/>
          </p:cNvSpPr>
          <p:nvPr/>
        </p:nvSpPr>
        <p:spPr bwMode="auto">
          <a:xfrm>
            <a:off x="196418" y="5554662"/>
            <a:ext cx="17526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100" b="1" dirty="0" err="1">
                <a:solidFill>
                  <a:schemeClr val="tx2"/>
                </a:solidFill>
              </a:rPr>
              <a:t>binCombos</a:t>
            </a:r>
            <a:r>
              <a:rPr lang="en-US" sz="1100" b="1" dirty="0">
                <a:solidFill>
                  <a:schemeClr val="tx2"/>
                </a:solidFill>
              </a:rPr>
              <a:t>(…,3)</a:t>
            </a:r>
          </a:p>
          <a:p>
            <a:pPr algn="ctr"/>
            <a:r>
              <a:rPr lang="en-US" sz="1100" dirty="0"/>
              <a:t>Set to 0; </a:t>
            </a:r>
            <a:r>
              <a:rPr lang="en-US" sz="1100" dirty="0" err="1"/>
              <a:t>recurse</a:t>
            </a:r>
            <a:r>
              <a:rPr lang="en-US" sz="1100" dirty="0"/>
              <a:t>;</a:t>
            </a:r>
          </a:p>
          <a:p>
            <a:pPr algn="ctr"/>
            <a:r>
              <a:rPr lang="en-US" sz="1100" dirty="0">
                <a:solidFill>
                  <a:schemeClr val="tx2"/>
                </a:solidFill>
              </a:rPr>
              <a:t>Set to 1; </a:t>
            </a:r>
            <a:r>
              <a:rPr lang="en-US" sz="1100" dirty="0" err="1">
                <a:solidFill>
                  <a:schemeClr val="tx2"/>
                </a:solidFill>
              </a:rPr>
              <a:t>recurse</a:t>
            </a:r>
            <a:r>
              <a:rPr lang="en-US" sz="1100" dirty="0">
                <a:solidFill>
                  <a:schemeClr val="tx2"/>
                </a:solidFill>
              </a:rPr>
              <a:t>;</a:t>
            </a:r>
          </a:p>
        </p:txBody>
      </p:sp>
      <p:sp>
        <p:nvSpPr>
          <p:cNvPr id="37" name="Rectangle 19"/>
          <p:cNvSpPr>
            <a:spLocks noChangeArrowheads="1"/>
          </p:cNvSpPr>
          <p:nvPr/>
        </p:nvSpPr>
        <p:spPr bwMode="auto">
          <a:xfrm>
            <a:off x="-6413" y="6244430"/>
            <a:ext cx="17526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100" b="1" dirty="0" err="1">
                <a:solidFill>
                  <a:schemeClr val="tx2"/>
                </a:solidFill>
              </a:rPr>
              <a:t>binCombos</a:t>
            </a:r>
            <a:r>
              <a:rPr lang="en-US" sz="1100" b="1" dirty="0">
                <a:solidFill>
                  <a:schemeClr val="tx2"/>
                </a:solidFill>
              </a:rPr>
              <a:t>(…,3)</a:t>
            </a:r>
          </a:p>
          <a:p>
            <a:pPr algn="ctr"/>
            <a:r>
              <a:rPr lang="en-US" sz="1100" dirty="0"/>
              <a:t>Base case</a:t>
            </a:r>
            <a:endParaRPr lang="en-US" sz="1100" dirty="0">
              <a:solidFill>
                <a:schemeClr val="tx2"/>
              </a:solidFill>
            </a:endParaRPr>
          </a:p>
        </p:txBody>
      </p:sp>
      <p:sp>
        <p:nvSpPr>
          <p:cNvPr id="38" name="Rectangle 19"/>
          <p:cNvSpPr>
            <a:spLocks noChangeArrowheads="1"/>
          </p:cNvSpPr>
          <p:nvPr/>
        </p:nvSpPr>
        <p:spPr bwMode="auto">
          <a:xfrm>
            <a:off x="612559" y="4868862"/>
            <a:ext cx="17526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100" b="1" dirty="0" err="1">
                <a:solidFill>
                  <a:schemeClr val="tx2"/>
                </a:solidFill>
              </a:rPr>
              <a:t>binCombos</a:t>
            </a:r>
            <a:r>
              <a:rPr lang="en-US" sz="1100" b="1" dirty="0">
                <a:solidFill>
                  <a:schemeClr val="tx2"/>
                </a:solidFill>
              </a:rPr>
              <a:t>(…,3)</a:t>
            </a:r>
          </a:p>
          <a:p>
            <a:pPr algn="ctr"/>
            <a:r>
              <a:rPr lang="en-US" sz="1100" dirty="0"/>
              <a:t>Set to 0; </a:t>
            </a:r>
            <a:r>
              <a:rPr lang="en-US" sz="1100" dirty="0" err="1"/>
              <a:t>recurse</a:t>
            </a:r>
            <a:r>
              <a:rPr lang="en-US" sz="1100" dirty="0"/>
              <a:t>;</a:t>
            </a:r>
          </a:p>
          <a:p>
            <a:pPr algn="ctr"/>
            <a:r>
              <a:rPr lang="en-US" sz="1100" dirty="0">
                <a:solidFill>
                  <a:schemeClr val="tx2"/>
                </a:solidFill>
              </a:rPr>
              <a:t>Set to 1; </a:t>
            </a:r>
            <a:r>
              <a:rPr lang="en-US" sz="1100" dirty="0" err="1">
                <a:solidFill>
                  <a:schemeClr val="tx2"/>
                </a:solidFill>
              </a:rPr>
              <a:t>recurse</a:t>
            </a:r>
            <a:r>
              <a:rPr lang="en-US" sz="1100" dirty="0">
                <a:solidFill>
                  <a:schemeClr val="tx2"/>
                </a:solidFill>
              </a:rPr>
              <a:t>;</a:t>
            </a:r>
          </a:p>
        </p:txBody>
      </p:sp>
      <p:sp>
        <p:nvSpPr>
          <p:cNvPr id="39" name="Rectangle 19"/>
          <p:cNvSpPr>
            <a:spLocks noChangeArrowheads="1"/>
          </p:cNvSpPr>
          <p:nvPr/>
        </p:nvSpPr>
        <p:spPr bwMode="auto">
          <a:xfrm>
            <a:off x="1104900" y="4335462"/>
            <a:ext cx="17526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100" b="1" dirty="0" err="1">
                <a:solidFill>
                  <a:schemeClr val="tx2"/>
                </a:solidFill>
              </a:rPr>
              <a:t>binCombos</a:t>
            </a:r>
            <a:r>
              <a:rPr lang="en-US" sz="1100" b="1" dirty="0">
                <a:solidFill>
                  <a:schemeClr val="tx2"/>
                </a:solidFill>
              </a:rPr>
              <a:t>(…,3)</a:t>
            </a:r>
          </a:p>
          <a:p>
            <a:pPr algn="ctr"/>
            <a:r>
              <a:rPr lang="en-US" sz="1100" dirty="0"/>
              <a:t>Set to 0; </a:t>
            </a:r>
            <a:r>
              <a:rPr lang="en-US" sz="1100" dirty="0" err="1"/>
              <a:t>recurse</a:t>
            </a:r>
            <a:r>
              <a:rPr lang="en-US" sz="1100" dirty="0"/>
              <a:t>;</a:t>
            </a:r>
          </a:p>
          <a:p>
            <a:pPr algn="ctr"/>
            <a:r>
              <a:rPr lang="en-US" sz="1100" dirty="0">
                <a:solidFill>
                  <a:schemeClr val="tx2"/>
                </a:solidFill>
              </a:rPr>
              <a:t>Set to 1; </a:t>
            </a:r>
            <a:r>
              <a:rPr lang="en-US" sz="1100" dirty="0" err="1">
                <a:solidFill>
                  <a:schemeClr val="tx2"/>
                </a:solidFill>
              </a:rPr>
              <a:t>recurse</a:t>
            </a:r>
            <a:r>
              <a:rPr lang="en-US" sz="1100" dirty="0">
                <a:solidFill>
                  <a:schemeClr val="tx2"/>
                </a:solidFill>
              </a:rPr>
              <a:t>;</a:t>
            </a:r>
          </a:p>
        </p:txBody>
      </p:sp>
      <p:sp>
        <p:nvSpPr>
          <p:cNvPr id="40" name="Rectangle 19"/>
          <p:cNvSpPr>
            <a:spLocks noChangeArrowheads="1"/>
          </p:cNvSpPr>
          <p:nvPr/>
        </p:nvSpPr>
        <p:spPr bwMode="auto">
          <a:xfrm>
            <a:off x="2835181" y="4616587"/>
            <a:ext cx="2286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100" b="1" dirty="0">
                <a:solidFill>
                  <a:schemeClr val="tx2"/>
                </a:solidFill>
              </a:rPr>
              <a:t>0</a:t>
            </a:r>
            <a:endParaRPr lang="en-US" sz="1100" dirty="0">
              <a:solidFill>
                <a:schemeClr val="tx2"/>
              </a:solidFill>
            </a:endParaRPr>
          </a:p>
        </p:txBody>
      </p:sp>
      <p:sp>
        <p:nvSpPr>
          <p:cNvPr id="41" name="Rectangle 19"/>
          <p:cNvSpPr>
            <a:spLocks noChangeArrowheads="1"/>
          </p:cNvSpPr>
          <p:nvPr/>
        </p:nvSpPr>
        <p:spPr bwMode="auto">
          <a:xfrm>
            <a:off x="2286000" y="5254300"/>
            <a:ext cx="2286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100" b="1" dirty="0">
                <a:solidFill>
                  <a:schemeClr val="tx2"/>
                </a:solidFill>
              </a:rPr>
              <a:t>00</a:t>
            </a:r>
            <a:endParaRPr lang="en-US" sz="1100" dirty="0">
              <a:solidFill>
                <a:schemeClr val="tx2"/>
              </a:solidFill>
            </a:endParaRPr>
          </a:p>
        </p:txBody>
      </p:sp>
      <p:sp>
        <p:nvSpPr>
          <p:cNvPr id="42" name="Rectangle 19"/>
          <p:cNvSpPr>
            <a:spLocks noChangeArrowheads="1"/>
          </p:cNvSpPr>
          <p:nvPr/>
        </p:nvSpPr>
        <p:spPr bwMode="auto">
          <a:xfrm>
            <a:off x="1949018" y="5902390"/>
            <a:ext cx="2286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100" b="1" dirty="0">
                <a:solidFill>
                  <a:schemeClr val="tx2"/>
                </a:solidFill>
              </a:rPr>
              <a:t>000</a:t>
            </a:r>
            <a:endParaRPr lang="en-US" sz="1100" dirty="0">
              <a:solidFill>
                <a:schemeClr val="tx2"/>
              </a:solidFill>
            </a:endParaRPr>
          </a:p>
        </p:txBody>
      </p:sp>
      <p:sp>
        <p:nvSpPr>
          <p:cNvPr id="43" name="Rectangle 19"/>
          <p:cNvSpPr>
            <a:spLocks noChangeArrowheads="1"/>
          </p:cNvSpPr>
          <p:nvPr/>
        </p:nvSpPr>
        <p:spPr bwMode="auto">
          <a:xfrm>
            <a:off x="3545029" y="4616587"/>
            <a:ext cx="2286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100" b="1" dirty="0">
                <a:solidFill>
                  <a:schemeClr val="tx2"/>
                </a:solidFill>
              </a:rPr>
              <a:t>1</a:t>
            </a:r>
            <a:endParaRPr lang="en-US" sz="1100" dirty="0">
              <a:solidFill>
                <a:schemeClr val="tx2"/>
              </a:solidFill>
            </a:endParaRPr>
          </a:p>
        </p:txBody>
      </p:sp>
      <p:sp>
        <p:nvSpPr>
          <p:cNvPr id="44" name="Rectangle 19"/>
          <p:cNvSpPr>
            <a:spLocks noChangeArrowheads="1"/>
          </p:cNvSpPr>
          <p:nvPr/>
        </p:nvSpPr>
        <p:spPr bwMode="auto">
          <a:xfrm>
            <a:off x="2843693" y="5268254"/>
            <a:ext cx="2286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100" b="1" dirty="0">
                <a:solidFill>
                  <a:schemeClr val="tx2"/>
                </a:solidFill>
              </a:rPr>
              <a:t>01</a:t>
            </a:r>
            <a:endParaRPr lang="en-US" sz="1100" dirty="0">
              <a:solidFill>
                <a:schemeClr val="tx2"/>
              </a:solidFill>
            </a:endParaRPr>
          </a:p>
        </p:txBody>
      </p:sp>
      <p:sp>
        <p:nvSpPr>
          <p:cNvPr id="45" name="Rectangle 19"/>
          <p:cNvSpPr>
            <a:spLocks noChangeArrowheads="1"/>
          </p:cNvSpPr>
          <p:nvPr/>
        </p:nvSpPr>
        <p:spPr bwMode="auto">
          <a:xfrm>
            <a:off x="3501132" y="5254300"/>
            <a:ext cx="2286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100" b="1" dirty="0">
                <a:solidFill>
                  <a:schemeClr val="tx2"/>
                </a:solidFill>
              </a:rPr>
              <a:t>10</a:t>
            </a:r>
            <a:endParaRPr lang="en-US" sz="1100" dirty="0">
              <a:solidFill>
                <a:schemeClr val="tx2"/>
              </a:solidFill>
            </a:endParaRPr>
          </a:p>
        </p:txBody>
      </p:sp>
      <p:sp>
        <p:nvSpPr>
          <p:cNvPr id="46" name="Rectangle 19"/>
          <p:cNvSpPr>
            <a:spLocks noChangeArrowheads="1"/>
          </p:cNvSpPr>
          <p:nvPr/>
        </p:nvSpPr>
        <p:spPr bwMode="auto">
          <a:xfrm>
            <a:off x="4058825" y="5268254"/>
            <a:ext cx="2286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100" b="1" dirty="0">
                <a:solidFill>
                  <a:schemeClr val="tx2"/>
                </a:solidFill>
              </a:rPr>
              <a:t>11</a:t>
            </a:r>
            <a:endParaRPr lang="en-US" sz="1100" dirty="0">
              <a:solidFill>
                <a:schemeClr val="tx2"/>
              </a:solidFill>
            </a:endParaRPr>
          </a:p>
        </p:txBody>
      </p:sp>
      <p:sp>
        <p:nvSpPr>
          <p:cNvPr id="47" name="Rectangle 19"/>
          <p:cNvSpPr>
            <a:spLocks noChangeArrowheads="1"/>
          </p:cNvSpPr>
          <p:nvPr/>
        </p:nvSpPr>
        <p:spPr bwMode="auto">
          <a:xfrm>
            <a:off x="2324100" y="5894001"/>
            <a:ext cx="2286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100" b="1" dirty="0">
                <a:solidFill>
                  <a:schemeClr val="tx2"/>
                </a:solidFill>
              </a:rPr>
              <a:t>001</a:t>
            </a:r>
            <a:endParaRPr lang="en-US" sz="1100" dirty="0">
              <a:solidFill>
                <a:schemeClr val="tx2"/>
              </a:solidFill>
            </a:endParaRPr>
          </a:p>
        </p:txBody>
      </p:sp>
      <p:sp>
        <p:nvSpPr>
          <p:cNvPr id="48" name="Rectangle 19"/>
          <p:cNvSpPr>
            <a:spLocks noChangeArrowheads="1"/>
          </p:cNvSpPr>
          <p:nvPr/>
        </p:nvSpPr>
        <p:spPr bwMode="auto">
          <a:xfrm>
            <a:off x="2641476" y="5913249"/>
            <a:ext cx="2286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100" b="1" dirty="0">
                <a:solidFill>
                  <a:schemeClr val="tx2"/>
                </a:solidFill>
              </a:rPr>
              <a:t>010</a:t>
            </a:r>
            <a:endParaRPr lang="en-US" sz="1100" dirty="0">
              <a:solidFill>
                <a:schemeClr val="tx2"/>
              </a:solidFill>
            </a:endParaRPr>
          </a:p>
        </p:txBody>
      </p:sp>
      <p:sp>
        <p:nvSpPr>
          <p:cNvPr id="49" name="Rectangle 19"/>
          <p:cNvSpPr>
            <a:spLocks noChangeArrowheads="1"/>
          </p:cNvSpPr>
          <p:nvPr/>
        </p:nvSpPr>
        <p:spPr bwMode="auto">
          <a:xfrm>
            <a:off x="3016558" y="5904860"/>
            <a:ext cx="2286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100" b="1" dirty="0">
                <a:solidFill>
                  <a:schemeClr val="tx2"/>
                </a:solidFill>
              </a:rPr>
              <a:t>011</a:t>
            </a:r>
            <a:endParaRPr lang="en-US" sz="1100" dirty="0">
              <a:solidFill>
                <a:schemeClr val="tx2"/>
              </a:solidFill>
            </a:endParaRPr>
          </a:p>
        </p:txBody>
      </p:sp>
      <p:sp>
        <p:nvSpPr>
          <p:cNvPr id="50" name="Rectangle 19"/>
          <p:cNvSpPr>
            <a:spLocks noChangeArrowheads="1"/>
          </p:cNvSpPr>
          <p:nvPr/>
        </p:nvSpPr>
        <p:spPr bwMode="auto">
          <a:xfrm>
            <a:off x="3320618" y="5904860"/>
            <a:ext cx="2286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100" b="1" dirty="0">
                <a:solidFill>
                  <a:schemeClr val="tx2"/>
                </a:solidFill>
              </a:rPr>
              <a:t>100</a:t>
            </a:r>
          </a:p>
        </p:txBody>
      </p:sp>
      <p:sp>
        <p:nvSpPr>
          <p:cNvPr id="51" name="Rectangle 19"/>
          <p:cNvSpPr>
            <a:spLocks noChangeArrowheads="1"/>
          </p:cNvSpPr>
          <p:nvPr/>
        </p:nvSpPr>
        <p:spPr bwMode="auto">
          <a:xfrm>
            <a:off x="3695700" y="5896471"/>
            <a:ext cx="2286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100" b="1" dirty="0">
                <a:solidFill>
                  <a:schemeClr val="tx2"/>
                </a:solidFill>
              </a:rPr>
              <a:t>101</a:t>
            </a:r>
            <a:endParaRPr lang="en-US" sz="1100" dirty="0">
              <a:solidFill>
                <a:schemeClr val="tx2"/>
              </a:solidFill>
            </a:endParaRPr>
          </a:p>
        </p:txBody>
      </p:sp>
      <p:sp>
        <p:nvSpPr>
          <p:cNvPr id="52" name="Rectangle 19"/>
          <p:cNvSpPr>
            <a:spLocks noChangeArrowheads="1"/>
          </p:cNvSpPr>
          <p:nvPr/>
        </p:nvSpPr>
        <p:spPr bwMode="auto">
          <a:xfrm>
            <a:off x="4008637" y="5904860"/>
            <a:ext cx="2286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100" b="1" dirty="0">
                <a:solidFill>
                  <a:schemeClr val="tx2"/>
                </a:solidFill>
              </a:rPr>
              <a:t>110</a:t>
            </a:r>
            <a:endParaRPr lang="en-US" sz="1100" dirty="0">
              <a:solidFill>
                <a:schemeClr val="tx2"/>
              </a:solidFill>
            </a:endParaRPr>
          </a:p>
        </p:txBody>
      </p:sp>
      <p:sp>
        <p:nvSpPr>
          <p:cNvPr id="53" name="Rectangle 19"/>
          <p:cNvSpPr>
            <a:spLocks noChangeArrowheads="1"/>
          </p:cNvSpPr>
          <p:nvPr/>
        </p:nvSpPr>
        <p:spPr bwMode="auto">
          <a:xfrm>
            <a:off x="4383719" y="5896471"/>
            <a:ext cx="228600"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100" b="1" dirty="0">
                <a:solidFill>
                  <a:schemeClr val="tx2"/>
                </a:solidFill>
              </a:rPr>
              <a:t>111</a:t>
            </a:r>
            <a:endParaRPr lang="en-US" sz="1100" dirty="0">
              <a:solidFill>
                <a:schemeClr val="tx2"/>
              </a:solidFill>
            </a:endParaRPr>
          </a:p>
        </p:txBody>
      </p:sp>
      <p:sp>
        <p:nvSpPr>
          <p:cNvPr id="54" name="Text Box 4"/>
          <p:cNvSpPr txBox="1">
            <a:spLocks noChangeArrowheads="1"/>
          </p:cNvSpPr>
          <p:nvPr/>
        </p:nvSpPr>
        <p:spPr bwMode="auto">
          <a:xfrm>
            <a:off x="5257800" y="2058370"/>
            <a:ext cx="3733800" cy="4554183"/>
          </a:xfrm>
          <a:prstGeom prst="rect">
            <a:avLst/>
          </a:prstGeom>
          <a:solidFill>
            <a:srgbClr val="FFFFCC"/>
          </a:solidFill>
          <a:ln w="9525">
            <a:solidFill>
              <a:schemeClr val="tx1"/>
            </a:solidFill>
            <a:miter lim="800000"/>
            <a:headEnd/>
            <a:tailEnd/>
          </a:ln>
          <a:effectLst/>
        </p:spPr>
        <p:txBody>
          <a:bodyPr/>
          <a:lstStyle/>
          <a:p>
            <a:pPr algn="l">
              <a:spcBef>
                <a:spcPts val="0"/>
              </a:spcBef>
            </a:pPr>
            <a:r>
              <a:rPr lang="en-US" sz="1400" dirty="0">
                <a:solidFill>
                  <a:schemeClr val="tx1"/>
                </a:solidFill>
                <a:latin typeface="Consolas" panose="020B0609020204030204" pitchFamily="49" charset="0"/>
              </a:rPr>
              <a:t>// user interface</a:t>
            </a:r>
          </a:p>
          <a:p>
            <a:pPr algn="l">
              <a:spcBef>
                <a:spcPts val="0"/>
              </a:spcBef>
            </a:pPr>
            <a:r>
              <a:rPr lang="en-US" sz="1400" dirty="0">
                <a:solidFill>
                  <a:schemeClr val="tx1"/>
                </a:solidFill>
                <a:latin typeface="Consolas" panose="020B0609020204030204" pitchFamily="49" charset="0"/>
              </a:rPr>
              <a:t>void </a:t>
            </a:r>
            <a:r>
              <a:rPr lang="en-US" sz="1400" dirty="0" err="1">
                <a:solidFill>
                  <a:schemeClr val="tx1"/>
                </a:solidFill>
                <a:latin typeface="Consolas" panose="020B0609020204030204" pitchFamily="49" charset="0"/>
              </a:rPr>
              <a:t>binCombos</a:t>
            </a:r>
            <a:r>
              <a:rPr lang="en-US" sz="1400" dirty="0">
                <a:solidFill>
                  <a:schemeClr val="tx1"/>
                </a:solidFill>
                <a:latin typeface="Consolas" panose="020B0609020204030204" pitchFamily="49" charset="0"/>
              </a:rPr>
              <a:t>(</a:t>
            </a:r>
            <a:r>
              <a:rPr lang="en-US" sz="1400" dirty="0" err="1">
                <a:solidFill>
                  <a:schemeClr val="tx1"/>
                </a:solidFill>
                <a:latin typeface="Consolas" panose="020B0609020204030204" pitchFamily="49" charset="0"/>
              </a:rPr>
              <a:t>int</a:t>
            </a:r>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len</a:t>
            </a:r>
            <a:r>
              <a:rPr lang="en-US" sz="1400" dirty="0">
                <a:solidFill>
                  <a:schemeClr val="tx1"/>
                </a:solidFill>
                <a:latin typeface="Consolas" panose="020B0609020204030204" pitchFamily="49" charset="0"/>
              </a:rPr>
              <a:t>)</a:t>
            </a:r>
          </a:p>
          <a:p>
            <a:pPr algn="l">
              <a:spcBef>
                <a:spcPts val="0"/>
              </a:spcBef>
            </a:pPr>
            <a:r>
              <a:rPr lang="en-US" sz="1400" dirty="0">
                <a:solidFill>
                  <a:schemeClr val="tx1"/>
                </a:solidFill>
                <a:latin typeface="Consolas" panose="020B0609020204030204" pitchFamily="49" charset="0"/>
              </a:rPr>
              <a:t>{</a:t>
            </a:r>
          </a:p>
          <a:p>
            <a:pPr algn="l">
              <a:spcBef>
                <a:spcPts val="0"/>
              </a:spcBef>
            </a:pPr>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binCombos</a:t>
            </a:r>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len</a:t>
            </a:r>
            <a:r>
              <a:rPr lang="en-US" sz="1400" dirty="0">
                <a:solidFill>
                  <a:schemeClr val="tx1"/>
                </a:solidFill>
                <a:latin typeface="Consolas" panose="020B0609020204030204" pitchFamily="49" charset="0"/>
              </a:rPr>
              <a:t>);</a:t>
            </a:r>
          </a:p>
          <a:p>
            <a:pPr algn="l">
              <a:spcBef>
                <a:spcPts val="0"/>
              </a:spcBef>
            </a:pPr>
            <a:r>
              <a:rPr lang="en-US" sz="1400" dirty="0">
                <a:solidFill>
                  <a:schemeClr val="tx1"/>
                </a:solidFill>
                <a:latin typeface="Consolas" panose="020B0609020204030204" pitchFamily="49" charset="0"/>
              </a:rPr>
              <a:t>}</a:t>
            </a:r>
          </a:p>
          <a:p>
            <a:pPr algn="l">
              <a:spcBef>
                <a:spcPts val="0"/>
              </a:spcBef>
            </a:pPr>
            <a:endParaRPr lang="en-US" sz="1400" dirty="0">
              <a:solidFill>
                <a:schemeClr val="tx1"/>
              </a:solidFill>
              <a:latin typeface="Consolas" panose="020B0609020204030204" pitchFamily="49" charset="0"/>
            </a:endParaRPr>
          </a:p>
          <a:p>
            <a:pPr algn="l">
              <a:spcBef>
                <a:spcPts val="0"/>
              </a:spcBef>
            </a:pPr>
            <a:r>
              <a:rPr lang="en-US" sz="1400" dirty="0">
                <a:solidFill>
                  <a:schemeClr val="tx1"/>
                </a:solidFill>
                <a:latin typeface="Consolas" panose="020B0609020204030204" pitchFamily="49" charset="0"/>
              </a:rPr>
              <a:t>// helper-function</a:t>
            </a:r>
          </a:p>
          <a:p>
            <a:pPr algn="l">
              <a:spcBef>
                <a:spcPts val="0"/>
              </a:spcBef>
            </a:pPr>
            <a:r>
              <a:rPr lang="en-US" sz="1400" dirty="0">
                <a:solidFill>
                  <a:schemeClr val="tx1"/>
                </a:solidFill>
                <a:latin typeface="Consolas" panose="020B0609020204030204" pitchFamily="49" charset="0"/>
              </a:rPr>
              <a:t>void </a:t>
            </a:r>
            <a:r>
              <a:rPr lang="en-US" sz="1400" dirty="0" err="1">
                <a:solidFill>
                  <a:schemeClr val="tx1"/>
                </a:solidFill>
                <a:latin typeface="Consolas" panose="020B0609020204030204" pitchFamily="49" charset="0"/>
              </a:rPr>
              <a:t>binCombos</a:t>
            </a:r>
            <a:r>
              <a:rPr lang="en-US" sz="1400" dirty="0">
                <a:solidFill>
                  <a:schemeClr val="tx1"/>
                </a:solidFill>
                <a:latin typeface="Consolas" panose="020B0609020204030204" pitchFamily="49" charset="0"/>
              </a:rPr>
              <a:t>(string prefix,</a:t>
            </a:r>
          </a:p>
          <a:p>
            <a:pPr algn="l">
              <a:spcBef>
                <a:spcPts val="0"/>
              </a:spcBef>
            </a:pPr>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int</a:t>
            </a:r>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len</a:t>
            </a:r>
            <a:r>
              <a:rPr lang="en-US" sz="1400" dirty="0">
                <a:solidFill>
                  <a:schemeClr val="tx1"/>
                </a:solidFill>
                <a:latin typeface="Consolas" panose="020B0609020204030204" pitchFamily="49" charset="0"/>
              </a:rPr>
              <a:t>)</a:t>
            </a:r>
          </a:p>
          <a:p>
            <a:pPr algn="l">
              <a:spcBef>
                <a:spcPts val="0"/>
              </a:spcBef>
            </a:pPr>
            <a:r>
              <a:rPr lang="en-US" sz="1400" dirty="0">
                <a:solidFill>
                  <a:schemeClr val="tx1"/>
                </a:solidFill>
                <a:latin typeface="Consolas" panose="020B0609020204030204" pitchFamily="49" charset="0"/>
              </a:rPr>
              <a:t>{</a:t>
            </a:r>
          </a:p>
          <a:p>
            <a:pPr algn="l">
              <a:spcBef>
                <a:spcPts val="0"/>
              </a:spcBef>
            </a:pPr>
            <a:r>
              <a:rPr lang="en-US" sz="1400" dirty="0">
                <a:solidFill>
                  <a:schemeClr val="tx1"/>
                </a:solidFill>
                <a:latin typeface="Consolas" panose="020B0609020204030204" pitchFamily="49" charset="0"/>
              </a:rPr>
              <a:t>  if(</a:t>
            </a:r>
            <a:r>
              <a:rPr lang="en-US" sz="1400" dirty="0" err="1">
                <a:solidFill>
                  <a:schemeClr val="tx1"/>
                </a:solidFill>
                <a:latin typeface="Consolas" panose="020B0609020204030204" pitchFamily="49" charset="0"/>
              </a:rPr>
              <a:t>prefix.length</a:t>
            </a:r>
            <a:r>
              <a:rPr lang="en-US" sz="1400" dirty="0">
                <a:solidFill>
                  <a:schemeClr val="tx1"/>
                </a:solidFill>
                <a:latin typeface="Consolas" panose="020B0609020204030204" pitchFamily="49" charset="0"/>
              </a:rPr>
              <a:t>() == </a:t>
            </a:r>
            <a:r>
              <a:rPr lang="en-US" sz="1400" dirty="0" err="1">
                <a:solidFill>
                  <a:schemeClr val="tx1"/>
                </a:solidFill>
                <a:latin typeface="Consolas" panose="020B0609020204030204" pitchFamily="49" charset="0"/>
              </a:rPr>
              <a:t>len</a:t>
            </a:r>
            <a:r>
              <a:rPr lang="en-US" sz="1400" dirty="0">
                <a:solidFill>
                  <a:schemeClr val="tx1"/>
                </a:solidFill>
                <a:latin typeface="Consolas" panose="020B0609020204030204" pitchFamily="49" charset="0"/>
              </a:rPr>
              <a:t> )</a:t>
            </a:r>
          </a:p>
          <a:p>
            <a:pPr algn="l">
              <a:spcBef>
                <a:spcPts val="0"/>
              </a:spcBef>
            </a:pPr>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cout</a:t>
            </a:r>
            <a:r>
              <a:rPr lang="en-US" sz="1400" dirty="0">
                <a:solidFill>
                  <a:schemeClr val="tx1"/>
                </a:solidFill>
                <a:latin typeface="Consolas" panose="020B0609020204030204" pitchFamily="49" charset="0"/>
              </a:rPr>
              <a:t> &lt;&lt; prefix &lt;&lt; </a:t>
            </a:r>
            <a:r>
              <a:rPr lang="en-US" sz="1400" dirty="0" err="1">
                <a:solidFill>
                  <a:schemeClr val="tx1"/>
                </a:solidFill>
                <a:latin typeface="Consolas" panose="020B0609020204030204" pitchFamily="49" charset="0"/>
              </a:rPr>
              <a:t>endl</a:t>
            </a:r>
            <a:r>
              <a:rPr lang="en-US" sz="1400" dirty="0">
                <a:solidFill>
                  <a:schemeClr val="tx1"/>
                </a:solidFill>
                <a:latin typeface="Consolas" panose="020B0609020204030204" pitchFamily="49" charset="0"/>
              </a:rPr>
              <a:t>;</a:t>
            </a:r>
          </a:p>
          <a:p>
            <a:pPr algn="l">
              <a:spcBef>
                <a:spcPts val="0"/>
              </a:spcBef>
            </a:pPr>
            <a:r>
              <a:rPr lang="en-US" sz="1400" dirty="0">
                <a:solidFill>
                  <a:schemeClr val="tx1"/>
                </a:solidFill>
                <a:latin typeface="Consolas" panose="020B0609020204030204" pitchFamily="49" charset="0"/>
              </a:rPr>
              <a:t>  else {</a:t>
            </a:r>
          </a:p>
          <a:p>
            <a:pPr algn="l">
              <a:spcBef>
                <a:spcPts val="0"/>
              </a:spcBef>
            </a:pPr>
            <a:r>
              <a:rPr lang="en-US" sz="1400" dirty="0">
                <a:solidFill>
                  <a:schemeClr val="tx1"/>
                </a:solidFill>
                <a:latin typeface="Consolas" panose="020B0609020204030204" pitchFamily="49" charset="0"/>
              </a:rPr>
              <a:t>    // </a:t>
            </a:r>
            <a:r>
              <a:rPr lang="en-US" sz="1400" dirty="0" err="1">
                <a:solidFill>
                  <a:schemeClr val="tx1"/>
                </a:solidFill>
                <a:latin typeface="Consolas" panose="020B0609020204030204" pitchFamily="49" charset="0"/>
              </a:rPr>
              <a:t>recurse</a:t>
            </a:r>
            <a:endParaRPr lang="en-US" sz="1400" dirty="0">
              <a:solidFill>
                <a:schemeClr val="tx1"/>
              </a:solidFill>
              <a:latin typeface="Consolas" panose="020B0609020204030204" pitchFamily="49" charset="0"/>
            </a:endParaRPr>
          </a:p>
          <a:p>
            <a:pPr algn="l">
              <a:spcBef>
                <a:spcPts val="0"/>
              </a:spcBef>
            </a:pPr>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binCombos</a:t>
            </a:r>
            <a:r>
              <a:rPr lang="en-US" sz="1400" dirty="0">
                <a:solidFill>
                  <a:schemeClr val="tx1"/>
                </a:solidFill>
                <a:latin typeface="Consolas" panose="020B0609020204030204" pitchFamily="49" charset="0"/>
              </a:rPr>
              <a:t>(prefix+"0", </a:t>
            </a:r>
            <a:r>
              <a:rPr lang="en-US" sz="1400" dirty="0" err="1">
                <a:solidFill>
                  <a:schemeClr val="tx1"/>
                </a:solidFill>
                <a:latin typeface="Consolas" panose="020B0609020204030204" pitchFamily="49" charset="0"/>
              </a:rPr>
              <a:t>len</a:t>
            </a:r>
            <a:r>
              <a:rPr lang="en-US" sz="1400" dirty="0">
                <a:solidFill>
                  <a:schemeClr val="tx1"/>
                </a:solidFill>
                <a:latin typeface="Consolas" panose="020B0609020204030204" pitchFamily="49" charset="0"/>
              </a:rPr>
              <a:t>);</a:t>
            </a:r>
          </a:p>
          <a:p>
            <a:pPr algn="l">
              <a:spcBef>
                <a:spcPts val="0"/>
              </a:spcBef>
            </a:pPr>
            <a:r>
              <a:rPr lang="en-US" sz="1400" dirty="0">
                <a:solidFill>
                  <a:schemeClr val="tx1"/>
                </a:solidFill>
                <a:latin typeface="Consolas" panose="020B0609020204030204" pitchFamily="49" charset="0"/>
              </a:rPr>
              <a:t>    // </a:t>
            </a:r>
            <a:r>
              <a:rPr lang="en-US" sz="1400" dirty="0" err="1">
                <a:solidFill>
                  <a:schemeClr val="tx1"/>
                </a:solidFill>
                <a:latin typeface="Consolas" panose="020B0609020204030204" pitchFamily="49" charset="0"/>
              </a:rPr>
              <a:t>recurse</a:t>
            </a:r>
            <a:endParaRPr lang="en-US" sz="1400" dirty="0">
              <a:solidFill>
                <a:schemeClr val="tx1"/>
              </a:solidFill>
              <a:latin typeface="Consolas" panose="020B0609020204030204" pitchFamily="49" charset="0"/>
            </a:endParaRPr>
          </a:p>
          <a:p>
            <a:pPr algn="l">
              <a:spcBef>
                <a:spcPts val="0"/>
              </a:spcBef>
            </a:pPr>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binCombos</a:t>
            </a:r>
            <a:r>
              <a:rPr lang="en-US" sz="1400" dirty="0">
                <a:solidFill>
                  <a:schemeClr val="tx1"/>
                </a:solidFill>
                <a:latin typeface="Consolas" panose="020B0609020204030204" pitchFamily="49" charset="0"/>
              </a:rPr>
              <a:t>(prefix+"1", </a:t>
            </a:r>
            <a:r>
              <a:rPr lang="en-US" sz="1400" dirty="0" err="1">
                <a:solidFill>
                  <a:schemeClr val="tx1"/>
                </a:solidFill>
                <a:latin typeface="Consolas" panose="020B0609020204030204" pitchFamily="49" charset="0"/>
              </a:rPr>
              <a:t>len</a:t>
            </a:r>
            <a:r>
              <a:rPr lang="en-US" sz="1400" dirty="0">
                <a:solidFill>
                  <a:schemeClr val="tx1"/>
                </a:solidFill>
                <a:latin typeface="Consolas" panose="020B0609020204030204" pitchFamily="49" charset="0"/>
              </a:rPr>
              <a:t>);</a:t>
            </a:r>
          </a:p>
          <a:p>
            <a:pPr algn="l">
              <a:spcBef>
                <a:spcPts val="0"/>
              </a:spcBef>
            </a:pPr>
            <a:r>
              <a:rPr lang="en-US" sz="1400" dirty="0">
                <a:solidFill>
                  <a:schemeClr val="tx1"/>
                </a:solidFill>
                <a:latin typeface="Consolas" panose="020B0609020204030204" pitchFamily="49" charset="0"/>
              </a:rPr>
              <a:t>  }</a:t>
            </a:r>
          </a:p>
          <a:p>
            <a:pPr algn="l">
              <a:spcBef>
                <a:spcPts val="0"/>
              </a:spcBef>
            </a:pPr>
            <a:r>
              <a:rPr lang="en-US" sz="1400" dirty="0">
                <a:solidFill>
                  <a:schemeClr val="tx1"/>
                </a:solidFill>
                <a:latin typeface="Consolas" panose="020B0609020204030204" pitchFamily="49" charset="0"/>
              </a:rPr>
              <a:t>}</a:t>
            </a:r>
          </a:p>
          <a:p>
            <a:pPr algn="l">
              <a:spcBef>
                <a:spcPts val="0"/>
              </a:spcBef>
            </a:pPr>
            <a:endParaRPr lang="en-US" sz="1400" dirty="0">
              <a:solidFill>
                <a:schemeClr val="tx1"/>
              </a:solidFill>
              <a:latin typeface="Consolas" panose="020B0609020204030204" pitchFamily="49" charset="0"/>
            </a:endParaRPr>
          </a:p>
        </p:txBody>
      </p:sp>
      <p:sp>
        <p:nvSpPr>
          <p:cNvPr id="55" name="Rectangle 54">
            <a:extLst>
              <a:ext uri="{FF2B5EF4-FFF2-40B4-BE49-F238E27FC236}">
                <a16:creationId xmlns:a16="http://schemas.microsoft.com/office/drawing/2014/main" id="{15BF498B-47B7-46D1-9133-FC1E9EA1E6C2}"/>
              </a:ext>
            </a:extLst>
          </p:cNvPr>
          <p:cNvSpPr/>
          <p:nvPr/>
        </p:nvSpPr>
        <p:spPr bwMode="auto">
          <a:xfrm>
            <a:off x="2495550" y="3498795"/>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tx1"/>
                </a:solidFill>
              </a:rPr>
              <a:t>__</a:t>
            </a:r>
            <a:endParaRPr kumimoji="0" lang="en-US" sz="1400" b="0" i="0" u="none" strike="noStrike" cap="none" normalizeH="0" baseline="0" dirty="0">
              <a:ln>
                <a:noFill/>
              </a:ln>
              <a:solidFill>
                <a:schemeClr val="tx1"/>
              </a:solidFill>
              <a:effectLst/>
              <a:latin typeface="Arial" charset="0"/>
            </a:endParaRPr>
          </a:p>
        </p:txBody>
      </p:sp>
      <p:sp>
        <p:nvSpPr>
          <p:cNvPr id="56" name="Rectangle 55">
            <a:extLst>
              <a:ext uri="{FF2B5EF4-FFF2-40B4-BE49-F238E27FC236}">
                <a16:creationId xmlns:a16="http://schemas.microsoft.com/office/drawing/2014/main" id="{9C5BF0FE-8DDF-4D6C-9FB5-19C95B1F93CC}"/>
              </a:ext>
            </a:extLst>
          </p:cNvPr>
          <p:cNvSpPr/>
          <p:nvPr/>
        </p:nvSpPr>
        <p:spPr bwMode="auto">
          <a:xfrm>
            <a:off x="2876550" y="3498795"/>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400" dirty="0">
                <a:solidFill>
                  <a:schemeClr val="tx1"/>
                </a:solidFill>
              </a:rPr>
              <a:t>__</a:t>
            </a:r>
          </a:p>
        </p:txBody>
      </p:sp>
      <p:sp>
        <p:nvSpPr>
          <p:cNvPr id="57" name="Rectangle 56">
            <a:extLst>
              <a:ext uri="{FF2B5EF4-FFF2-40B4-BE49-F238E27FC236}">
                <a16:creationId xmlns:a16="http://schemas.microsoft.com/office/drawing/2014/main" id="{40C06236-4020-4DAB-A7E7-03E73F9541E5}"/>
              </a:ext>
            </a:extLst>
          </p:cNvPr>
          <p:cNvSpPr/>
          <p:nvPr/>
        </p:nvSpPr>
        <p:spPr bwMode="auto">
          <a:xfrm>
            <a:off x="3257550" y="3498795"/>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tx1"/>
                </a:solidFill>
              </a:rPr>
              <a:t>__</a:t>
            </a:r>
            <a:endParaRPr kumimoji="0" lang="en-US" sz="1400" b="0" i="0" u="none" strike="noStrike" cap="none" normalizeH="0" baseline="0" dirty="0">
              <a:ln>
                <a:noFill/>
              </a:ln>
              <a:solidFill>
                <a:schemeClr val="tx1"/>
              </a:solidFill>
              <a:effectLst/>
              <a:latin typeface="Arial" charset="0"/>
            </a:endParaRPr>
          </a:p>
        </p:txBody>
      </p:sp>
      <p:sp>
        <p:nvSpPr>
          <p:cNvPr id="58" name="Rectangle 57">
            <a:extLst>
              <a:ext uri="{FF2B5EF4-FFF2-40B4-BE49-F238E27FC236}">
                <a16:creationId xmlns:a16="http://schemas.microsoft.com/office/drawing/2014/main" id="{3DD899DB-F266-4774-AA51-51B45D6AFB8A}"/>
              </a:ext>
            </a:extLst>
          </p:cNvPr>
          <p:cNvSpPr/>
          <p:nvPr/>
        </p:nvSpPr>
        <p:spPr bwMode="auto">
          <a:xfrm>
            <a:off x="3638550" y="3498795"/>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tx1"/>
                </a:solidFill>
              </a:rPr>
              <a:t>__</a:t>
            </a:r>
            <a:endParaRPr kumimoji="0" lang="en-US" sz="1400" b="0" i="0" u="none" strike="noStrike" cap="none" normalizeH="0" baseline="0" dirty="0">
              <a:ln>
                <a:noFill/>
              </a:ln>
              <a:solidFill>
                <a:schemeClr val="tx1"/>
              </a:solidFill>
              <a:effectLst/>
              <a:latin typeface="Arial" charset="0"/>
            </a:endParaRPr>
          </a:p>
        </p:txBody>
      </p:sp>
      <p:sp>
        <p:nvSpPr>
          <p:cNvPr id="59" name="Rectangle 58">
            <a:extLst>
              <a:ext uri="{FF2B5EF4-FFF2-40B4-BE49-F238E27FC236}">
                <a16:creationId xmlns:a16="http://schemas.microsoft.com/office/drawing/2014/main" id="{C08D928F-30C1-463C-91F1-F29221095AFB}"/>
              </a:ext>
            </a:extLst>
          </p:cNvPr>
          <p:cNvSpPr/>
          <p:nvPr/>
        </p:nvSpPr>
        <p:spPr bwMode="auto">
          <a:xfrm>
            <a:off x="2095500" y="2388955"/>
            <a:ext cx="381000" cy="304800"/>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0</a:t>
            </a:r>
          </a:p>
        </p:txBody>
      </p:sp>
      <p:sp>
        <p:nvSpPr>
          <p:cNvPr id="60" name="Rectangle 59">
            <a:extLst>
              <a:ext uri="{FF2B5EF4-FFF2-40B4-BE49-F238E27FC236}">
                <a16:creationId xmlns:a16="http://schemas.microsoft.com/office/drawing/2014/main" id="{E2FC6BCE-6733-4B9B-B007-06F7EB995850}"/>
              </a:ext>
            </a:extLst>
          </p:cNvPr>
          <p:cNvSpPr/>
          <p:nvPr/>
        </p:nvSpPr>
        <p:spPr bwMode="auto">
          <a:xfrm>
            <a:off x="2095500" y="2693755"/>
            <a:ext cx="381000" cy="304800"/>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400" dirty="0">
                <a:solidFill>
                  <a:srgbClr val="00B050"/>
                </a:solidFill>
              </a:rPr>
              <a:t>1</a:t>
            </a:r>
          </a:p>
        </p:txBody>
      </p:sp>
      <p:sp>
        <p:nvSpPr>
          <p:cNvPr id="61" name="Rectangle 19">
            <a:extLst>
              <a:ext uri="{FF2B5EF4-FFF2-40B4-BE49-F238E27FC236}">
                <a16:creationId xmlns:a16="http://schemas.microsoft.com/office/drawing/2014/main" id="{FFE11FCC-79A5-4BFB-B43B-FD0833160CA9}"/>
              </a:ext>
            </a:extLst>
          </p:cNvPr>
          <p:cNvSpPr>
            <a:spLocks noChangeArrowheads="1"/>
          </p:cNvSpPr>
          <p:nvPr/>
        </p:nvSpPr>
        <p:spPr bwMode="auto">
          <a:xfrm>
            <a:off x="1219200" y="2371605"/>
            <a:ext cx="8763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400" b="1" dirty="0">
                <a:solidFill>
                  <a:srgbClr val="00B050"/>
                </a:solidFill>
              </a:rPr>
              <a:t>Options</a:t>
            </a:r>
            <a:endParaRPr lang="en-US" sz="1400" dirty="0">
              <a:solidFill>
                <a:srgbClr val="00B050"/>
              </a:solidFill>
            </a:endParaRPr>
          </a:p>
        </p:txBody>
      </p:sp>
      <p:cxnSp>
        <p:nvCxnSpPr>
          <p:cNvPr id="62" name="Connector: Curved 61">
            <a:extLst>
              <a:ext uri="{FF2B5EF4-FFF2-40B4-BE49-F238E27FC236}">
                <a16:creationId xmlns:a16="http://schemas.microsoft.com/office/drawing/2014/main" id="{7FD5B2D8-5F6D-45AA-B004-D51D6F58CF5F}"/>
              </a:ext>
            </a:extLst>
          </p:cNvPr>
          <p:cNvCxnSpPr>
            <a:stCxn id="55" idx="2"/>
            <a:endCxn id="56" idx="2"/>
          </p:cNvCxnSpPr>
          <p:nvPr/>
        </p:nvCxnSpPr>
        <p:spPr>
          <a:xfrm rot="16200000" flipH="1">
            <a:off x="2876550" y="3613095"/>
            <a:ext cx="12700" cy="381000"/>
          </a:xfrm>
          <a:prstGeom prst="curved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nector: Curved 62">
            <a:extLst>
              <a:ext uri="{FF2B5EF4-FFF2-40B4-BE49-F238E27FC236}">
                <a16:creationId xmlns:a16="http://schemas.microsoft.com/office/drawing/2014/main" id="{2C7D1BFB-2E79-4F8E-A647-F36881EFB739}"/>
              </a:ext>
            </a:extLst>
          </p:cNvPr>
          <p:cNvCxnSpPr>
            <a:cxnSpLocks/>
            <a:stCxn id="56" idx="2"/>
            <a:endCxn id="57" idx="2"/>
          </p:cNvCxnSpPr>
          <p:nvPr/>
        </p:nvCxnSpPr>
        <p:spPr>
          <a:xfrm rot="16200000" flipH="1">
            <a:off x="3257550" y="3613095"/>
            <a:ext cx="12700" cy="381000"/>
          </a:xfrm>
          <a:prstGeom prst="curved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onnector: Curved 63">
            <a:extLst>
              <a:ext uri="{FF2B5EF4-FFF2-40B4-BE49-F238E27FC236}">
                <a16:creationId xmlns:a16="http://schemas.microsoft.com/office/drawing/2014/main" id="{5B003373-073E-4D1F-9E99-4E038248A11D}"/>
              </a:ext>
            </a:extLst>
          </p:cNvPr>
          <p:cNvCxnSpPr>
            <a:cxnSpLocks/>
            <a:stCxn id="57" idx="2"/>
            <a:endCxn id="58" idx="2"/>
          </p:cNvCxnSpPr>
          <p:nvPr/>
        </p:nvCxnSpPr>
        <p:spPr>
          <a:xfrm rot="16200000" flipH="1">
            <a:off x="3638550" y="3613095"/>
            <a:ext cx="12700" cy="381000"/>
          </a:xfrm>
          <a:prstGeom prst="curved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Rectangle 19">
            <a:extLst>
              <a:ext uri="{FF2B5EF4-FFF2-40B4-BE49-F238E27FC236}">
                <a16:creationId xmlns:a16="http://schemas.microsoft.com/office/drawing/2014/main" id="{1C8A10E5-5BDE-4073-8299-10446A74B4AA}"/>
              </a:ext>
            </a:extLst>
          </p:cNvPr>
          <p:cNvSpPr>
            <a:spLocks noChangeArrowheads="1"/>
          </p:cNvSpPr>
          <p:nvPr/>
        </p:nvSpPr>
        <p:spPr bwMode="auto">
          <a:xfrm>
            <a:off x="3284332" y="3044031"/>
            <a:ext cx="8763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100" b="1" dirty="0">
                <a:solidFill>
                  <a:schemeClr val="tx2"/>
                </a:solidFill>
              </a:rPr>
              <a:t>N = length</a:t>
            </a:r>
            <a:endParaRPr lang="en-US" sz="1100" dirty="0">
              <a:solidFill>
                <a:schemeClr val="tx2"/>
              </a:solidFill>
            </a:endParaRPr>
          </a:p>
        </p:txBody>
      </p:sp>
      <p:sp>
        <p:nvSpPr>
          <p:cNvPr id="66" name="Content Placeholder 10">
            <a:extLst>
              <a:ext uri="{FF2B5EF4-FFF2-40B4-BE49-F238E27FC236}">
                <a16:creationId xmlns:a16="http://schemas.microsoft.com/office/drawing/2014/main" id="{DF121EEF-AB91-4E59-AEE4-374816CA8BE0}"/>
              </a:ext>
            </a:extLst>
          </p:cNvPr>
          <p:cNvSpPr txBox="1">
            <a:spLocks/>
          </p:cNvSpPr>
          <p:nvPr/>
        </p:nvSpPr>
        <p:spPr bwMode="auto">
          <a:xfrm>
            <a:off x="73241" y="3138300"/>
            <a:ext cx="2212759" cy="1100072"/>
          </a:xfrm>
          <a:prstGeom prst="rect">
            <a:avLst/>
          </a:prstGeom>
          <a:solidFill>
            <a:schemeClr val="bg2">
              <a:lumMod val="20000"/>
              <a:lumOff val="80000"/>
            </a:schemeClr>
          </a:solidFill>
          <a:ln w="38100">
            <a:solidFill>
              <a:srgbClr val="0070C0"/>
            </a:solidFill>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dirty="0"/>
              <a:t>Generally: Recursion must perform the same code sequence for each item. Where we need variation, use 'if' statements.</a:t>
            </a:r>
          </a:p>
        </p:txBody>
      </p:sp>
      <p:sp>
        <p:nvSpPr>
          <p:cNvPr id="33" name="Left Brace 32">
            <a:extLst>
              <a:ext uri="{FF2B5EF4-FFF2-40B4-BE49-F238E27FC236}">
                <a16:creationId xmlns:a16="http://schemas.microsoft.com/office/drawing/2014/main" id="{9E118AC2-CE06-4E1A-8F5E-FA42CB5A45D5}"/>
              </a:ext>
            </a:extLst>
          </p:cNvPr>
          <p:cNvSpPr/>
          <p:nvPr/>
        </p:nvSpPr>
        <p:spPr>
          <a:xfrm rot="1560757">
            <a:off x="508032" y="4237569"/>
            <a:ext cx="222064" cy="2061369"/>
          </a:xfrm>
          <a:prstGeom prst="leftBrace">
            <a:avLst/>
          </a:prstGeom>
          <a:noFill/>
          <a:ln w="38100">
            <a:solidFill>
              <a:srgbClr val="0070C0"/>
            </a:solidFill>
          </a:ln>
        </p:spPr>
        <p:txBody>
          <a:bodyPr vert="horz" wrap="square" lIns="91440" tIns="45720" rIns="91440" bIns="45720" numCol="1" anchor="t" anchorCtr="0" compatLnSpc="1">
            <a:prstTxWarp prst="textNoShape">
              <a:avLst/>
            </a:prstTxWarp>
          </a:bodyPr>
          <a:lstStyle/>
          <a:p>
            <a:pPr>
              <a:spcBef>
                <a:spcPct val="20000"/>
              </a:spcBef>
            </a:pPr>
            <a:endParaRPr lang="en-US" sz="1400"/>
          </a:p>
        </p:txBody>
      </p:sp>
    </p:spTree>
    <p:extLst>
      <p:ext uri="{BB962C8B-B14F-4D97-AF65-F5344CB8AC3E}">
        <p14:creationId xmlns:p14="http://schemas.microsoft.com/office/powerpoint/2010/main" val="182648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6">
                                            <p:bg/>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61" grpId="0"/>
      <p:bldP spid="65" grpId="0"/>
      <p:bldP spid="66" grpId="0" uiExpand="1"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5" name="Straight Arrow Connector 114">
            <a:extLst>
              <a:ext uri="{FF2B5EF4-FFF2-40B4-BE49-F238E27FC236}">
                <a16:creationId xmlns:a16="http://schemas.microsoft.com/office/drawing/2014/main" id="{FFFB9F92-74AF-4C0B-AEA8-A8C409F7D335}"/>
              </a:ext>
            </a:extLst>
          </p:cNvPr>
          <p:cNvCxnSpPr>
            <a:cxnSpLocks/>
            <a:stCxn id="93" idx="2"/>
            <a:endCxn id="107" idx="1"/>
          </p:cNvCxnSpPr>
          <p:nvPr/>
        </p:nvCxnSpPr>
        <p:spPr bwMode="auto">
          <a:xfrm flipV="1">
            <a:off x="1981200" y="2453697"/>
            <a:ext cx="758563" cy="711927"/>
          </a:xfrm>
          <a:prstGeom prst="straightConnector1">
            <a:avLst/>
          </a:prstGeom>
          <a:noFill/>
          <a:ln w="19050" cap="flat" cmpd="sng" algn="ctr">
            <a:solidFill>
              <a:schemeClr val="tx1"/>
            </a:solidFill>
            <a:prstDash val="solid"/>
            <a:round/>
            <a:headEnd type="none" w="med" len="med"/>
            <a:tailEnd type="triangle" w="med" len="med"/>
          </a:ln>
          <a:effectLst/>
        </p:spPr>
      </p:cxnSp>
      <p:cxnSp>
        <p:nvCxnSpPr>
          <p:cNvPr id="116" name="Straight Arrow Connector 115">
            <a:extLst>
              <a:ext uri="{FF2B5EF4-FFF2-40B4-BE49-F238E27FC236}">
                <a16:creationId xmlns:a16="http://schemas.microsoft.com/office/drawing/2014/main" id="{F6A99471-2F8F-4B54-AB5D-3033A67A5B15}"/>
              </a:ext>
            </a:extLst>
          </p:cNvPr>
          <p:cNvCxnSpPr>
            <a:cxnSpLocks/>
            <a:stCxn id="93" idx="2"/>
            <a:endCxn id="108" idx="1"/>
          </p:cNvCxnSpPr>
          <p:nvPr/>
        </p:nvCxnSpPr>
        <p:spPr bwMode="auto">
          <a:xfrm flipV="1">
            <a:off x="1981200" y="2887239"/>
            <a:ext cx="758563" cy="278385"/>
          </a:xfrm>
          <a:prstGeom prst="straightConnector1">
            <a:avLst/>
          </a:prstGeom>
          <a:noFill/>
          <a:ln w="19050" cap="flat" cmpd="sng" algn="ctr">
            <a:solidFill>
              <a:schemeClr val="tx1"/>
            </a:solidFill>
            <a:prstDash val="solid"/>
            <a:round/>
            <a:headEnd type="none" w="med" len="med"/>
            <a:tailEnd type="triangle" w="med" len="med"/>
          </a:ln>
          <a:effectLst/>
        </p:spPr>
      </p:cxnSp>
      <p:cxnSp>
        <p:nvCxnSpPr>
          <p:cNvPr id="117" name="Straight Arrow Connector 116">
            <a:extLst>
              <a:ext uri="{FF2B5EF4-FFF2-40B4-BE49-F238E27FC236}">
                <a16:creationId xmlns:a16="http://schemas.microsoft.com/office/drawing/2014/main" id="{341CA4C4-92E6-48C1-9EB3-1345CF43A0A6}"/>
              </a:ext>
            </a:extLst>
          </p:cNvPr>
          <p:cNvCxnSpPr>
            <a:cxnSpLocks/>
            <a:stCxn id="93" idx="2"/>
            <a:endCxn id="109" idx="1"/>
          </p:cNvCxnSpPr>
          <p:nvPr/>
        </p:nvCxnSpPr>
        <p:spPr bwMode="auto">
          <a:xfrm>
            <a:off x="1981200" y="3165624"/>
            <a:ext cx="758563" cy="97031"/>
          </a:xfrm>
          <a:prstGeom prst="straightConnector1">
            <a:avLst/>
          </a:prstGeom>
          <a:noFill/>
          <a:ln w="19050" cap="flat" cmpd="sng" algn="ctr">
            <a:solidFill>
              <a:schemeClr val="tx1"/>
            </a:solidFill>
            <a:prstDash val="solid"/>
            <a:round/>
            <a:headEnd type="none" w="med" len="med"/>
            <a:tailEnd type="triangle" w="med" len="med"/>
          </a:ln>
          <a:effectLst/>
        </p:spPr>
      </p:cxnSp>
      <p:cxnSp>
        <p:nvCxnSpPr>
          <p:cNvPr id="118" name="Straight Arrow Connector 117">
            <a:extLst>
              <a:ext uri="{FF2B5EF4-FFF2-40B4-BE49-F238E27FC236}">
                <a16:creationId xmlns:a16="http://schemas.microsoft.com/office/drawing/2014/main" id="{14FD2D22-1071-4DB3-BAE6-85DEE13DD7FF}"/>
              </a:ext>
            </a:extLst>
          </p:cNvPr>
          <p:cNvCxnSpPr>
            <a:cxnSpLocks/>
            <a:stCxn id="93" idx="2"/>
            <a:endCxn id="110" idx="1"/>
          </p:cNvCxnSpPr>
          <p:nvPr/>
        </p:nvCxnSpPr>
        <p:spPr bwMode="auto">
          <a:xfrm>
            <a:off x="1981200" y="3165624"/>
            <a:ext cx="756181" cy="666948"/>
          </a:xfrm>
          <a:prstGeom prst="straightConnector1">
            <a:avLst/>
          </a:prstGeom>
          <a:noFill/>
          <a:ln w="19050" cap="flat" cmpd="sng" algn="ctr">
            <a:solidFill>
              <a:schemeClr val="tx1"/>
            </a:solidFill>
            <a:prstDash val="solid"/>
            <a:round/>
            <a:headEnd type="none" w="med" len="med"/>
            <a:tailEnd type="triangle" w="med" len="med"/>
          </a:ln>
          <a:effectLst/>
        </p:spPr>
      </p:cxnSp>
      <p:cxnSp>
        <p:nvCxnSpPr>
          <p:cNvPr id="92" name="Straight Arrow Connector 91">
            <a:extLst>
              <a:ext uri="{FF2B5EF4-FFF2-40B4-BE49-F238E27FC236}">
                <a16:creationId xmlns:a16="http://schemas.microsoft.com/office/drawing/2014/main" id="{D338AC2F-D4B5-4BA4-B22D-D179C6C53C65}"/>
              </a:ext>
            </a:extLst>
          </p:cNvPr>
          <p:cNvCxnSpPr>
            <a:cxnSpLocks/>
            <a:stCxn id="10" idx="2"/>
            <a:endCxn id="95" idx="0"/>
          </p:cNvCxnSpPr>
          <p:nvPr/>
        </p:nvCxnSpPr>
        <p:spPr bwMode="auto">
          <a:xfrm>
            <a:off x="573292" y="4886993"/>
            <a:ext cx="1098934" cy="110819"/>
          </a:xfrm>
          <a:prstGeom prst="straightConnector1">
            <a:avLst/>
          </a:prstGeom>
          <a:noFill/>
          <a:ln w="19050" cap="flat" cmpd="sng" algn="ctr">
            <a:solidFill>
              <a:schemeClr val="tx1"/>
            </a:solidFill>
            <a:prstDash val="solid"/>
            <a:round/>
            <a:headEnd type="none" w="med" len="med"/>
            <a:tailEnd type="triangle" w="med" len="med"/>
          </a:ln>
          <a:effectLst/>
        </p:spPr>
      </p:cxnSp>
      <p:sp>
        <p:nvSpPr>
          <p:cNvPr id="4" name="Title 3"/>
          <p:cNvSpPr>
            <a:spLocks noGrp="1"/>
          </p:cNvSpPr>
          <p:nvPr>
            <p:ph type="title"/>
          </p:nvPr>
        </p:nvSpPr>
        <p:spPr/>
        <p:txBody>
          <a:bodyPr/>
          <a:lstStyle/>
          <a:p>
            <a:r>
              <a:rPr lang="en-US" dirty="0"/>
              <a:t>Generating All Combinations</a:t>
            </a:r>
          </a:p>
        </p:txBody>
      </p:sp>
      <p:sp>
        <p:nvSpPr>
          <p:cNvPr id="5" name="Content Placeholder 4"/>
          <p:cNvSpPr>
            <a:spLocks noGrp="1"/>
          </p:cNvSpPr>
          <p:nvPr>
            <p:ph idx="1"/>
          </p:nvPr>
        </p:nvSpPr>
        <p:spPr>
          <a:xfrm>
            <a:off x="304800" y="1143000"/>
            <a:ext cx="8534400" cy="1371600"/>
          </a:xfrm>
        </p:spPr>
        <p:txBody>
          <a:bodyPr/>
          <a:lstStyle/>
          <a:p>
            <a:r>
              <a:rPr lang="en-US" sz="2400" dirty="0"/>
              <a:t>Recursion offers a simple way to generate all combinations of </a:t>
            </a:r>
            <a:r>
              <a:rPr lang="en-US" sz="2400" dirty="0">
                <a:solidFill>
                  <a:srgbClr val="0070C0"/>
                </a:solidFill>
              </a:rPr>
              <a:t>N</a:t>
            </a:r>
            <a:r>
              <a:rPr lang="en-US" sz="2400" dirty="0"/>
              <a:t> items from a set of options, </a:t>
            </a:r>
            <a:r>
              <a:rPr lang="en-US" sz="2400" dirty="0">
                <a:solidFill>
                  <a:srgbClr val="00B050"/>
                </a:solidFill>
              </a:rPr>
              <a:t>S</a:t>
            </a:r>
          </a:p>
          <a:p>
            <a:pPr lvl="1"/>
            <a:r>
              <a:rPr lang="en-US" sz="2000" dirty="0"/>
              <a:t>Example:  Generate all 2-digit decimal numbers (N=2, S={0,1,…,9})</a:t>
            </a:r>
          </a:p>
          <a:p>
            <a:pPr lvl="1"/>
            <a:endParaRPr lang="en-US" sz="2000" dirty="0"/>
          </a:p>
        </p:txBody>
      </p:sp>
      <p:sp>
        <p:nvSpPr>
          <p:cNvPr id="6" name="Text Box 4"/>
          <p:cNvSpPr txBox="1">
            <a:spLocks noChangeArrowheads="1"/>
          </p:cNvSpPr>
          <p:nvPr/>
        </p:nvSpPr>
        <p:spPr bwMode="auto">
          <a:xfrm>
            <a:off x="4416163" y="2514600"/>
            <a:ext cx="4646875" cy="3875692"/>
          </a:xfrm>
          <a:prstGeom prst="rect">
            <a:avLst/>
          </a:prstGeom>
          <a:solidFill>
            <a:srgbClr val="FFFFCC"/>
          </a:solidFill>
          <a:ln w="9525">
            <a:solidFill>
              <a:schemeClr val="tx1"/>
            </a:solidFill>
            <a:miter lim="800000"/>
            <a:headEnd/>
            <a:tailEnd/>
          </a:ln>
          <a:effectLst/>
        </p:spPr>
        <p:txBody>
          <a:bodyPr/>
          <a:lstStyle/>
          <a:p>
            <a:pPr algn="l">
              <a:spcBef>
                <a:spcPts val="0"/>
              </a:spcBef>
            </a:pPr>
            <a:r>
              <a:rPr lang="en-US" sz="1400" dirty="0">
                <a:latin typeface="Consolas" panose="020B0609020204030204" pitchFamily="49" charset="0"/>
              </a:rPr>
              <a:t>void </a:t>
            </a:r>
            <a:r>
              <a:rPr lang="en-US" sz="1400" b="1" dirty="0" err="1">
                <a:latin typeface="Consolas" panose="020B0609020204030204" pitchFamily="49" charset="0"/>
              </a:rPr>
              <a:t>NDigDecCombos</a:t>
            </a:r>
            <a:r>
              <a:rPr lang="en-US" sz="1400" dirty="0">
                <a:latin typeface="Consolas" panose="020B0609020204030204" pitchFamily="49" charset="0"/>
              </a:rPr>
              <a:t>(string data, </a:t>
            </a:r>
            <a:r>
              <a:rPr lang="en-US" sz="1400" dirty="0" err="1">
                <a:latin typeface="Consolas" panose="020B0609020204030204" pitchFamily="49" charset="0"/>
              </a:rPr>
              <a:t>int</a:t>
            </a:r>
            <a:r>
              <a:rPr lang="en-US" sz="1400" dirty="0">
                <a:latin typeface="Consolas" panose="020B0609020204030204" pitchFamily="49" charset="0"/>
              </a:rPr>
              <a:t> n)</a:t>
            </a:r>
          </a:p>
          <a:p>
            <a:pPr algn="l">
              <a:spcBef>
                <a:spcPts val="0"/>
              </a:spcBef>
            </a:pPr>
            <a:r>
              <a:rPr lang="en-US" sz="1400" dirty="0">
                <a:latin typeface="Consolas" panose="020B0609020204030204" pitchFamily="49" charset="0"/>
              </a:rPr>
              <a:t>{</a:t>
            </a:r>
          </a:p>
          <a:p>
            <a:pPr algn="l">
              <a:spcBef>
                <a:spcPts val="0"/>
              </a:spcBef>
            </a:pPr>
            <a:r>
              <a:rPr lang="en-US" sz="1400" dirty="0">
                <a:latin typeface="Consolas" panose="020B0609020204030204" pitchFamily="49" charset="0"/>
              </a:rPr>
              <a:t>  if(</a:t>
            </a:r>
            <a:r>
              <a:rPr lang="en-US" sz="1400" b="1" dirty="0" err="1">
                <a:solidFill>
                  <a:srgbClr val="0070C0"/>
                </a:solidFill>
                <a:latin typeface="Consolas" panose="020B0609020204030204" pitchFamily="49" charset="0"/>
              </a:rPr>
              <a:t>data.size</a:t>
            </a:r>
            <a:r>
              <a:rPr lang="en-US" sz="1400" b="1" dirty="0">
                <a:solidFill>
                  <a:srgbClr val="0070C0"/>
                </a:solidFill>
                <a:latin typeface="Consolas" panose="020B0609020204030204" pitchFamily="49" charset="0"/>
              </a:rPr>
              <a:t>() == n </a:t>
            </a:r>
            <a:r>
              <a:rPr lang="en-US" sz="1400" dirty="0">
                <a:latin typeface="Consolas" panose="020B0609020204030204" pitchFamily="49" charset="0"/>
              </a:rPr>
              <a:t>)</a:t>
            </a:r>
          </a:p>
          <a:p>
            <a:pPr algn="l">
              <a:spcBef>
                <a:spcPts val="0"/>
              </a:spcBef>
            </a:pPr>
            <a:r>
              <a:rPr lang="en-US" sz="1400" dirty="0">
                <a:latin typeface="Consolas" panose="020B0609020204030204" pitchFamily="49" charset="0"/>
              </a:rPr>
              <a:t>    </a:t>
            </a:r>
            <a:r>
              <a:rPr lang="en-US" sz="1400" dirty="0" err="1">
                <a:latin typeface="Consolas" panose="020B0609020204030204" pitchFamily="49" charset="0"/>
              </a:rPr>
              <a:t>cout</a:t>
            </a:r>
            <a:r>
              <a:rPr lang="en-US" sz="1400" dirty="0">
                <a:latin typeface="Consolas" panose="020B0609020204030204" pitchFamily="49" charset="0"/>
              </a:rPr>
              <a:t> &lt;&lt; data;</a:t>
            </a:r>
          </a:p>
          <a:p>
            <a:pPr algn="l">
              <a:spcBef>
                <a:spcPts val="0"/>
              </a:spcBef>
            </a:pPr>
            <a:r>
              <a:rPr lang="en-US" sz="1400" dirty="0">
                <a:latin typeface="Consolas" panose="020B0609020204030204" pitchFamily="49" charset="0"/>
              </a:rPr>
              <a:t>  else {</a:t>
            </a:r>
          </a:p>
          <a:p>
            <a:pPr algn="l">
              <a:spcBef>
                <a:spcPts val="0"/>
              </a:spcBef>
            </a:pPr>
            <a:r>
              <a:rPr lang="en-US" sz="1400" dirty="0">
                <a:latin typeface="Consolas" panose="020B0609020204030204" pitchFamily="49" charset="0"/>
              </a:rPr>
              <a:t>    </a:t>
            </a:r>
            <a:r>
              <a:rPr lang="en-US" sz="1400" b="1" dirty="0">
                <a:solidFill>
                  <a:srgbClr val="00B050"/>
                </a:solidFill>
                <a:latin typeface="Consolas" panose="020B0609020204030204" pitchFamily="49" charset="0"/>
              </a:rPr>
              <a:t>for(</a:t>
            </a:r>
            <a:r>
              <a:rPr lang="en-US" sz="1400" b="1" dirty="0" err="1">
                <a:solidFill>
                  <a:srgbClr val="00B050"/>
                </a:solidFill>
                <a:latin typeface="Consolas" panose="020B0609020204030204" pitchFamily="49" charset="0"/>
              </a:rPr>
              <a:t>int</a:t>
            </a:r>
            <a:r>
              <a:rPr lang="en-US" sz="1400" b="1" dirty="0">
                <a:solidFill>
                  <a:srgbClr val="00B050"/>
                </a:solidFill>
                <a:latin typeface="Consolas" panose="020B0609020204030204" pitchFamily="49" charset="0"/>
              </a:rPr>
              <a:t> </a:t>
            </a:r>
            <a:r>
              <a:rPr lang="en-US" sz="1400" b="1" dirty="0" err="1">
                <a:solidFill>
                  <a:srgbClr val="00B050"/>
                </a:solidFill>
                <a:latin typeface="Consolas" panose="020B0609020204030204" pitchFamily="49" charset="0"/>
              </a:rPr>
              <a:t>i</a:t>
            </a:r>
            <a:r>
              <a:rPr lang="en-US" sz="1400" b="1" dirty="0">
                <a:solidFill>
                  <a:srgbClr val="00B050"/>
                </a:solidFill>
                <a:latin typeface="Consolas" panose="020B0609020204030204" pitchFamily="49" charset="0"/>
              </a:rPr>
              <a:t>=0; </a:t>
            </a:r>
            <a:r>
              <a:rPr lang="en-US" sz="1400" b="1" dirty="0" err="1">
                <a:solidFill>
                  <a:srgbClr val="00B050"/>
                </a:solidFill>
                <a:latin typeface="Consolas" panose="020B0609020204030204" pitchFamily="49" charset="0"/>
              </a:rPr>
              <a:t>i</a:t>
            </a:r>
            <a:r>
              <a:rPr lang="en-US" sz="1400" b="1" dirty="0">
                <a:solidFill>
                  <a:srgbClr val="00B050"/>
                </a:solidFill>
                <a:latin typeface="Consolas" panose="020B0609020204030204" pitchFamily="49" charset="0"/>
              </a:rPr>
              <a:t> &lt; 10; </a:t>
            </a:r>
            <a:r>
              <a:rPr lang="en-US" sz="1400" b="1" dirty="0" err="1">
                <a:solidFill>
                  <a:srgbClr val="00B050"/>
                </a:solidFill>
                <a:latin typeface="Consolas" panose="020B0609020204030204" pitchFamily="49" charset="0"/>
              </a:rPr>
              <a:t>i</a:t>
            </a:r>
            <a:r>
              <a:rPr lang="en-US" sz="1400" b="1" dirty="0">
                <a:solidFill>
                  <a:srgbClr val="00B050"/>
                </a:solidFill>
                <a:latin typeface="Consolas" panose="020B0609020204030204" pitchFamily="49" charset="0"/>
              </a:rPr>
              <a:t>++){</a:t>
            </a:r>
          </a:p>
          <a:p>
            <a:pPr algn="l">
              <a:spcBef>
                <a:spcPts val="0"/>
              </a:spcBef>
            </a:pPr>
            <a:r>
              <a:rPr lang="en-US" sz="1400" dirty="0">
                <a:latin typeface="Consolas" panose="020B0609020204030204" pitchFamily="49" charset="0"/>
              </a:rPr>
              <a:t>     // </a:t>
            </a:r>
            <a:r>
              <a:rPr lang="en-US" sz="1400" dirty="0" err="1">
                <a:latin typeface="Consolas" panose="020B0609020204030204" pitchFamily="49" charset="0"/>
              </a:rPr>
              <a:t>recurse</a:t>
            </a:r>
            <a:endParaRPr lang="en-US" sz="1400" dirty="0">
              <a:latin typeface="Consolas" panose="020B0609020204030204" pitchFamily="49" charset="0"/>
            </a:endParaRPr>
          </a:p>
          <a:p>
            <a:pPr algn="l">
              <a:spcBef>
                <a:spcPts val="0"/>
              </a:spcBef>
            </a:pPr>
            <a:r>
              <a:rPr lang="en-US" sz="1400" dirty="0">
                <a:latin typeface="Consolas" panose="020B0609020204030204" pitchFamily="49" charset="0"/>
              </a:rPr>
              <a:t>     </a:t>
            </a:r>
            <a:r>
              <a:rPr lang="en-US" sz="1400" b="1" dirty="0" err="1">
                <a:latin typeface="Consolas" panose="020B0609020204030204" pitchFamily="49" charset="0"/>
              </a:rPr>
              <a:t>NDigDecCombos</a:t>
            </a:r>
            <a:r>
              <a:rPr lang="en-US" sz="1400" dirty="0">
                <a:latin typeface="Consolas" panose="020B0609020204030204" pitchFamily="49" charset="0"/>
              </a:rPr>
              <a:t>(data+(char)(</a:t>
            </a:r>
            <a:r>
              <a:rPr lang="en-US" sz="1400" dirty="0">
                <a:solidFill>
                  <a:srgbClr val="00B050"/>
                </a:solidFill>
                <a:latin typeface="Consolas" panose="020B0609020204030204" pitchFamily="49" charset="0"/>
              </a:rPr>
              <a:t>'0'+i</a:t>
            </a:r>
            <a:r>
              <a:rPr lang="en-US" sz="1400" dirty="0">
                <a:latin typeface="Consolas" panose="020B0609020204030204" pitchFamily="49" charset="0"/>
              </a:rPr>
              <a:t>),n);</a:t>
            </a:r>
          </a:p>
          <a:p>
            <a:pPr algn="l">
              <a:spcBef>
                <a:spcPts val="0"/>
              </a:spcBef>
            </a:pPr>
            <a:r>
              <a:rPr lang="en-US" sz="1400" dirty="0">
                <a:latin typeface="Consolas" panose="020B0609020204030204" pitchFamily="49" charset="0"/>
              </a:rPr>
              <a:t>    </a:t>
            </a:r>
            <a:r>
              <a:rPr lang="en-US" sz="1400" b="1" dirty="0">
                <a:solidFill>
                  <a:srgbClr val="00B050"/>
                </a:solidFill>
                <a:latin typeface="Consolas" panose="020B0609020204030204" pitchFamily="49" charset="0"/>
              </a:rPr>
              <a:t>}</a:t>
            </a:r>
            <a:r>
              <a:rPr lang="en-US" sz="1400" dirty="0">
                <a:latin typeface="Consolas" panose="020B0609020204030204" pitchFamily="49" charset="0"/>
              </a:rPr>
              <a:t> </a:t>
            </a:r>
          </a:p>
          <a:p>
            <a:pPr algn="l">
              <a:spcBef>
                <a:spcPts val="0"/>
              </a:spcBef>
            </a:pPr>
            <a:r>
              <a:rPr lang="en-US" sz="1400" dirty="0">
                <a:latin typeface="Consolas" panose="020B0609020204030204" pitchFamily="49" charset="0"/>
              </a:rPr>
              <a:t>  }</a:t>
            </a:r>
          </a:p>
          <a:p>
            <a:pPr algn="l">
              <a:spcBef>
                <a:spcPts val="0"/>
              </a:spcBef>
            </a:pPr>
            <a:r>
              <a:rPr lang="en-US" sz="1400" dirty="0">
                <a:latin typeface="Consolas" panose="020B0609020204030204" pitchFamily="49" charset="0"/>
              </a:rPr>
              <a:t>}</a:t>
            </a:r>
          </a:p>
          <a:p>
            <a:pPr algn="l">
              <a:spcBef>
                <a:spcPts val="0"/>
              </a:spcBef>
            </a:pPr>
            <a:endParaRPr lang="en-US" sz="1400" dirty="0">
              <a:latin typeface="Consolas" panose="020B0609020204030204" pitchFamily="49" charset="0"/>
            </a:endParaRPr>
          </a:p>
        </p:txBody>
      </p:sp>
      <p:sp>
        <p:nvSpPr>
          <p:cNvPr id="10" name="Rectangle 9"/>
          <p:cNvSpPr/>
          <p:nvPr/>
        </p:nvSpPr>
        <p:spPr bwMode="auto">
          <a:xfrm rot="16200000">
            <a:off x="-303008" y="4734593"/>
            <a:ext cx="1447800" cy="304800"/>
          </a:xfrm>
          <a:prstGeom prst="rect">
            <a:avLst/>
          </a:prstGeom>
          <a:solidFill>
            <a:schemeClr val="accent2"/>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TDC(data)</a:t>
            </a:r>
          </a:p>
        </p:txBody>
      </p:sp>
      <p:cxnSp>
        <p:nvCxnSpPr>
          <p:cNvPr id="3" name="Straight Arrow Connector 2"/>
          <p:cNvCxnSpPr>
            <a:cxnSpLocks/>
            <a:stCxn id="10" idx="2"/>
            <a:endCxn id="94" idx="0"/>
          </p:cNvCxnSpPr>
          <p:nvPr/>
        </p:nvCxnSpPr>
        <p:spPr bwMode="auto">
          <a:xfrm flipV="1">
            <a:off x="573292" y="4076469"/>
            <a:ext cx="1103108" cy="810524"/>
          </a:xfrm>
          <a:prstGeom prst="straightConnector1">
            <a:avLst/>
          </a:prstGeom>
          <a:noFill/>
          <a:ln w="19050" cap="flat" cmpd="sng" algn="ctr">
            <a:solidFill>
              <a:schemeClr val="tx1"/>
            </a:solidFill>
            <a:prstDash val="solid"/>
            <a:round/>
            <a:headEnd type="none" w="med" len="med"/>
            <a:tailEnd type="triangle" w="med" len="med"/>
          </a:ln>
          <a:effectLst/>
        </p:spPr>
      </p:cxnSp>
      <p:cxnSp>
        <p:nvCxnSpPr>
          <p:cNvPr id="23" name="Straight Arrow Connector 22"/>
          <p:cNvCxnSpPr>
            <a:cxnSpLocks/>
            <a:stCxn id="10" idx="2"/>
            <a:endCxn id="96" idx="0"/>
          </p:cNvCxnSpPr>
          <p:nvPr/>
        </p:nvCxnSpPr>
        <p:spPr bwMode="auto">
          <a:xfrm>
            <a:off x="573292" y="4886993"/>
            <a:ext cx="1098934" cy="1084607"/>
          </a:xfrm>
          <a:prstGeom prst="straightConnector1">
            <a:avLst/>
          </a:prstGeom>
          <a:noFill/>
          <a:ln w="19050" cap="flat" cmpd="sng" algn="ctr">
            <a:solidFill>
              <a:schemeClr val="tx1"/>
            </a:solidFill>
            <a:prstDash val="solid"/>
            <a:round/>
            <a:headEnd type="none" w="med" len="med"/>
            <a:tailEnd type="triangle" w="med" len="med"/>
          </a:ln>
          <a:effectLst/>
        </p:spPr>
      </p:cxnSp>
      <p:cxnSp>
        <p:nvCxnSpPr>
          <p:cNvPr id="26" name="Straight Arrow Connector 25"/>
          <p:cNvCxnSpPr>
            <a:cxnSpLocks/>
            <a:stCxn id="10" idx="2"/>
            <a:endCxn id="93" idx="0"/>
          </p:cNvCxnSpPr>
          <p:nvPr/>
        </p:nvCxnSpPr>
        <p:spPr bwMode="auto">
          <a:xfrm flipV="1">
            <a:off x="573292" y="3165624"/>
            <a:ext cx="1103108" cy="1721369"/>
          </a:xfrm>
          <a:prstGeom prst="straightConnector1">
            <a:avLst/>
          </a:prstGeom>
          <a:noFill/>
          <a:ln w="19050" cap="flat" cmpd="sng" algn="ctr">
            <a:solidFill>
              <a:schemeClr val="tx1"/>
            </a:solidFill>
            <a:prstDash val="solid"/>
            <a:round/>
            <a:headEnd type="none" w="med" len="med"/>
            <a:tailEnd type="triangle" w="med" len="med"/>
          </a:ln>
          <a:effectLst/>
        </p:spPr>
      </p:cxnSp>
      <p:sp>
        <p:nvSpPr>
          <p:cNvPr id="7" name="Rectangle 6"/>
          <p:cNvSpPr/>
          <p:nvPr/>
        </p:nvSpPr>
        <p:spPr bwMode="auto">
          <a:xfrm>
            <a:off x="990600" y="3967456"/>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0</a:t>
            </a:r>
          </a:p>
        </p:txBody>
      </p:sp>
      <p:sp>
        <p:nvSpPr>
          <p:cNvPr id="84" name="Rectangle 83"/>
          <p:cNvSpPr/>
          <p:nvPr/>
        </p:nvSpPr>
        <p:spPr bwMode="auto">
          <a:xfrm>
            <a:off x="2297906" y="2914650"/>
            <a:ext cx="638175"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a:t>
            </a:r>
          </a:p>
        </p:txBody>
      </p:sp>
      <p:sp>
        <p:nvSpPr>
          <p:cNvPr id="49" name="Rectangle 48">
            <a:extLst>
              <a:ext uri="{FF2B5EF4-FFF2-40B4-BE49-F238E27FC236}">
                <a16:creationId xmlns:a16="http://schemas.microsoft.com/office/drawing/2014/main" id="{435EF749-FDF6-4216-98BC-97DF6EFC56E5}"/>
              </a:ext>
            </a:extLst>
          </p:cNvPr>
          <p:cNvSpPr/>
          <p:nvPr/>
        </p:nvSpPr>
        <p:spPr bwMode="auto">
          <a:xfrm>
            <a:off x="6324600" y="6207382"/>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tx1"/>
                </a:solidFill>
              </a:rPr>
              <a:t>__</a:t>
            </a:r>
            <a:endParaRPr kumimoji="0" lang="en-US" sz="1400" b="0" i="0" u="none" strike="noStrike" cap="none" normalizeH="0" baseline="0" dirty="0">
              <a:ln>
                <a:noFill/>
              </a:ln>
              <a:solidFill>
                <a:schemeClr val="tx1"/>
              </a:solidFill>
              <a:effectLst/>
              <a:latin typeface="Arial" charset="0"/>
            </a:endParaRPr>
          </a:p>
        </p:txBody>
      </p:sp>
      <p:sp>
        <p:nvSpPr>
          <p:cNvPr id="51" name="Rectangle 50">
            <a:extLst>
              <a:ext uri="{FF2B5EF4-FFF2-40B4-BE49-F238E27FC236}">
                <a16:creationId xmlns:a16="http://schemas.microsoft.com/office/drawing/2014/main" id="{87C9DA64-609E-4E41-98FE-8D604263DA99}"/>
              </a:ext>
            </a:extLst>
          </p:cNvPr>
          <p:cNvSpPr/>
          <p:nvPr/>
        </p:nvSpPr>
        <p:spPr bwMode="auto">
          <a:xfrm>
            <a:off x="6705600" y="6207382"/>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400" dirty="0">
                <a:solidFill>
                  <a:schemeClr val="tx1"/>
                </a:solidFill>
              </a:rPr>
              <a:t>__</a:t>
            </a:r>
          </a:p>
        </p:txBody>
      </p:sp>
      <p:sp>
        <p:nvSpPr>
          <p:cNvPr id="56" name="Rectangle 55">
            <a:extLst>
              <a:ext uri="{FF2B5EF4-FFF2-40B4-BE49-F238E27FC236}">
                <a16:creationId xmlns:a16="http://schemas.microsoft.com/office/drawing/2014/main" id="{4217FA97-0D57-44BF-B45B-AB0F5B79C910}"/>
              </a:ext>
            </a:extLst>
          </p:cNvPr>
          <p:cNvSpPr/>
          <p:nvPr/>
        </p:nvSpPr>
        <p:spPr bwMode="auto">
          <a:xfrm>
            <a:off x="7086600" y="6207382"/>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tx1"/>
                </a:solidFill>
              </a:rPr>
              <a:t>__</a:t>
            </a:r>
            <a:endParaRPr kumimoji="0" lang="en-US" sz="1400" b="0" i="0" u="none" strike="noStrike" cap="none" normalizeH="0" baseline="0" dirty="0">
              <a:ln>
                <a:noFill/>
              </a:ln>
              <a:solidFill>
                <a:schemeClr val="tx1"/>
              </a:solidFill>
              <a:effectLst/>
              <a:latin typeface="Arial" charset="0"/>
            </a:endParaRPr>
          </a:p>
        </p:txBody>
      </p:sp>
      <p:sp>
        <p:nvSpPr>
          <p:cNvPr id="58" name="Rectangle 57">
            <a:extLst>
              <a:ext uri="{FF2B5EF4-FFF2-40B4-BE49-F238E27FC236}">
                <a16:creationId xmlns:a16="http://schemas.microsoft.com/office/drawing/2014/main" id="{172890D4-14CD-4948-93A4-CF2CB57B4B8E}"/>
              </a:ext>
            </a:extLst>
          </p:cNvPr>
          <p:cNvSpPr/>
          <p:nvPr/>
        </p:nvSpPr>
        <p:spPr bwMode="auto">
          <a:xfrm>
            <a:off x="680757" y="4416397"/>
            <a:ext cx="214930" cy="186531"/>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0</a:t>
            </a:r>
          </a:p>
        </p:txBody>
      </p:sp>
      <p:sp>
        <p:nvSpPr>
          <p:cNvPr id="63" name="Rectangle 19">
            <a:extLst>
              <a:ext uri="{FF2B5EF4-FFF2-40B4-BE49-F238E27FC236}">
                <a16:creationId xmlns:a16="http://schemas.microsoft.com/office/drawing/2014/main" id="{A49D8F24-0A15-442C-92CB-61B4786A7F47}"/>
              </a:ext>
            </a:extLst>
          </p:cNvPr>
          <p:cNvSpPr>
            <a:spLocks noChangeArrowheads="1"/>
          </p:cNvSpPr>
          <p:nvPr/>
        </p:nvSpPr>
        <p:spPr bwMode="auto">
          <a:xfrm>
            <a:off x="5105400" y="5536438"/>
            <a:ext cx="8763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400" b="1" dirty="0">
                <a:solidFill>
                  <a:srgbClr val="00B050"/>
                </a:solidFill>
              </a:rPr>
              <a:t>Options</a:t>
            </a:r>
            <a:endParaRPr lang="en-US" sz="1400" dirty="0">
              <a:solidFill>
                <a:srgbClr val="00B050"/>
              </a:solidFill>
            </a:endParaRPr>
          </a:p>
        </p:txBody>
      </p:sp>
      <p:cxnSp>
        <p:nvCxnSpPr>
          <p:cNvPr id="64" name="Connector: Curved 63">
            <a:extLst>
              <a:ext uri="{FF2B5EF4-FFF2-40B4-BE49-F238E27FC236}">
                <a16:creationId xmlns:a16="http://schemas.microsoft.com/office/drawing/2014/main" id="{F2B1EE40-B2A3-48CC-9039-9F6548C92EDE}"/>
              </a:ext>
            </a:extLst>
          </p:cNvPr>
          <p:cNvCxnSpPr>
            <a:stCxn id="49" idx="2"/>
            <a:endCxn id="51" idx="2"/>
          </p:cNvCxnSpPr>
          <p:nvPr/>
        </p:nvCxnSpPr>
        <p:spPr>
          <a:xfrm rot="16200000" flipH="1">
            <a:off x="6705600" y="6321682"/>
            <a:ext cx="12700" cy="381000"/>
          </a:xfrm>
          <a:prstGeom prst="curved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Curved 64">
            <a:extLst>
              <a:ext uri="{FF2B5EF4-FFF2-40B4-BE49-F238E27FC236}">
                <a16:creationId xmlns:a16="http://schemas.microsoft.com/office/drawing/2014/main" id="{21E72D15-2E90-4694-8A97-061DA9C3D1D9}"/>
              </a:ext>
            </a:extLst>
          </p:cNvPr>
          <p:cNvCxnSpPr>
            <a:cxnSpLocks/>
            <a:stCxn id="51" idx="2"/>
            <a:endCxn id="56" idx="2"/>
          </p:cNvCxnSpPr>
          <p:nvPr/>
        </p:nvCxnSpPr>
        <p:spPr>
          <a:xfrm rot="16200000" flipH="1">
            <a:off x="7086600" y="6321682"/>
            <a:ext cx="12700" cy="381000"/>
          </a:xfrm>
          <a:prstGeom prst="curved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19">
            <a:extLst>
              <a:ext uri="{FF2B5EF4-FFF2-40B4-BE49-F238E27FC236}">
                <a16:creationId xmlns:a16="http://schemas.microsoft.com/office/drawing/2014/main" id="{5F25E535-49C6-45EE-A1A7-E0578918D092}"/>
              </a:ext>
            </a:extLst>
          </p:cNvPr>
          <p:cNvSpPr>
            <a:spLocks noChangeArrowheads="1"/>
          </p:cNvSpPr>
          <p:nvPr/>
        </p:nvSpPr>
        <p:spPr bwMode="auto">
          <a:xfrm>
            <a:off x="7113382" y="5752618"/>
            <a:ext cx="8763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100" b="1" dirty="0">
                <a:solidFill>
                  <a:srgbClr val="0070C0"/>
                </a:solidFill>
              </a:rPr>
              <a:t>N = length</a:t>
            </a:r>
            <a:endParaRPr lang="en-US" sz="1100" dirty="0">
              <a:solidFill>
                <a:srgbClr val="0070C0"/>
              </a:solidFill>
            </a:endParaRPr>
          </a:p>
        </p:txBody>
      </p:sp>
      <p:sp>
        <p:nvSpPr>
          <p:cNvPr id="68" name="Rectangle 67">
            <a:extLst>
              <a:ext uri="{FF2B5EF4-FFF2-40B4-BE49-F238E27FC236}">
                <a16:creationId xmlns:a16="http://schemas.microsoft.com/office/drawing/2014/main" id="{94B7C64D-16C5-4A00-AAE6-9C4CD27FB91C}"/>
              </a:ext>
            </a:extLst>
          </p:cNvPr>
          <p:cNvSpPr/>
          <p:nvPr/>
        </p:nvSpPr>
        <p:spPr bwMode="auto">
          <a:xfrm>
            <a:off x="680757" y="4602830"/>
            <a:ext cx="214930" cy="186531"/>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1</a:t>
            </a:r>
          </a:p>
        </p:txBody>
      </p:sp>
      <p:sp>
        <p:nvSpPr>
          <p:cNvPr id="71" name="Rectangle 70">
            <a:extLst>
              <a:ext uri="{FF2B5EF4-FFF2-40B4-BE49-F238E27FC236}">
                <a16:creationId xmlns:a16="http://schemas.microsoft.com/office/drawing/2014/main" id="{153BD33F-823B-4C93-8616-FF433F95D6B5}"/>
              </a:ext>
            </a:extLst>
          </p:cNvPr>
          <p:cNvSpPr/>
          <p:nvPr/>
        </p:nvSpPr>
        <p:spPr bwMode="auto">
          <a:xfrm>
            <a:off x="680757" y="4784202"/>
            <a:ext cx="214930" cy="186531"/>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2</a:t>
            </a:r>
          </a:p>
        </p:txBody>
      </p:sp>
      <p:sp>
        <p:nvSpPr>
          <p:cNvPr id="87" name="Rectangle 86">
            <a:extLst>
              <a:ext uri="{FF2B5EF4-FFF2-40B4-BE49-F238E27FC236}">
                <a16:creationId xmlns:a16="http://schemas.microsoft.com/office/drawing/2014/main" id="{BB9B2757-264A-440B-80A8-CBF5CF775399}"/>
              </a:ext>
            </a:extLst>
          </p:cNvPr>
          <p:cNvSpPr/>
          <p:nvPr/>
        </p:nvSpPr>
        <p:spPr bwMode="auto">
          <a:xfrm>
            <a:off x="680757" y="4970635"/>
            <a:ext cx="214930" cy="186531"/>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a:t>
            </a:r>
          </a:p>
        </p:txBody>
      </p:sp>
      <p:sp>
        <p:nvSpPr>
          <p:cNvPr id="88" name="Rectangle 87">
            <a:extLst>
              <a:ext uri="{FF2B5EF4-FFF2-40B4-BE49-F238E27FC236}">
                <a16:creationId xmlns:a16="http://schemas.microsoft.com/office/drawing/2014/main" id="{B1D9763C-1248-4A86-871E-3D8C8C7D4330}"/>
              </a:ext>
            </a:extLst>
          </p:cNvPr>
          <p:cNvSpPr/>
          <p:nvPr/>
        </p:nvSpPr>
        <p:spPr bwMode="auto">
          <a:xfrm>
            <a:off x="680757" y="5159800"/>
            <a:ext cx="214930" cy="186531"/>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9</a:t>
            </a:r>
          </a:p>
        </p:txBody>
      </p:sp>
      <p:sp>
        <p:nvSpPr>
          <p:cNvPr id="89" name="Rectangle 88">
            <a:extLst>
              <a:ext uri="{FF2B5EF4-FFF2-40B4-BE49-F238E27FC236}">
                <a16:creationId xmlns:a16="http://schemas.microsoft.com/office/drawing/2014/main" id="{2F0CB689-A202-4185-9EFA-4239C952AED3}"/>
              </a:ext>
            </a:extLst>
          </p:cNvPr>
          <p:cNvSpPr/>
          <p:nvPr/>
        </p:nvSpPr>
        <p:spPr bwMode="auto">
          <a:xfrm>
            <a:off x="990600" y="4400998"/>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1</a:t>
            </a:r>
          </a:p>
        </p:txBody>
      </p:sp>
      <p:sp>
        <p:nvSpPr>
          <p:cNvPr id="90" name="Rectangle 89">
            <a:extLst>
              <a:ext uri="{FF2B5EF4-FFF2-40B4-BE49-F238E27FC236}">
                <a16:creationId xmlns:a16="http://schemas.microsoft.com/office/drawing/2014/main" id="{85426AD2-4345-44C7-80BF-5315ADFCC131}"/>
              </a:ext>
            </a:extLst>
          </p:cNvPr>
          <p:cNvSpPr/>
          <p:nvPr/>
        </p:nvSpPr>
        <p:spPr bwMode="auto">
          <a:xfrm>
            <a:off x="990600" y="4776414"/>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2</a:t>
            </a:r>
          </a:p>
        </p:txBody>
      </p:sp>
      <p:sp>
        <p:nvSpPr>
          <p:cNvPr id="91" name="Rectangle 90">
            <a:extLst>
              <a:ext uri="{FF2B5EF4-FFF2-40B4-BE49-F238E27FC236}">
                <a16:creationId xmlns:a16="http://schemas.microsoft.com/office/drawing/2014/main" id="{9E07E690-F147-4AEC-9E03-3857312E0C53}"/>
              </a:ext>
            </a:extLst>
          </p:cNvPr>
          <p:cNvSpPr/>
          <p:nvPr/>
        </p:nvSpPr>
        <p:spPr bwMode="auto">
          <a:xfrm>
            <a:off x="988218" y="5346331"/>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9</a:t>
            </a:r>
          </a:p>
        </p:txBody>
      </p:sp>
      <p:sp>
        <p:nvSpPr>
          <p:cNvPr id="93" name="Rectangle 92">
            <a:extLst>
              <a:ext uri="{FF2B5EF4-FFF2-40B4-BE49-F238E27FC236}">
                <a16:creationId xmlns:a16="http://schemas.microsoft.com/office/drawing/2014/main" id="{FA4C6B10-32D8-48C8-941B-91F92FE27FF1}"/>
              </a:ext>
            </a:extLst>
          </p:cNvPr>
          <p:cNvSpPr/>
          <p:nvPr/>
        </p:nvSpPr>
        <p:spPr bwMode="auto">
          <a:xfrm rot="16200000">
            <a:off x="1399600" y="3013224"/>
            <a:ext cx="858400" cy="304800"/>
          </a:xfrm>
          <a:prstGeom prst="rect">
            <a:avLst/>
          </a:prstGeom>
          <a:solidFill>
            <a:schemeClr val="accent2"/>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TDC(data)</a:t>
            </a:r>
          </a:p>
        </p:txBody>
      </p:sp>
      <p:sp>
        <p:nvSpPr>
          <p:cNvPr id="94" name="Rectangle 93">
            <a:extLst>
              <a:ext uri="{FF2B5EF4-FFF2-40B4-BE49-F238E27FC236}">
                <a16:creationId xmlns:a16="http://schemas.microsoft.com/office/drawing/2014/main" id="{DB725048-FAFC-4503-A7EE-F01B76DE1E5E}"/>
              </a:ext>
            </a:extLst>
          </p:cNvPr>
          <p:cNvSpPr/>
          <p:nvPr/>
        </p:nvSpPr>
        <p:spPr bwMode="auto">
          <a:xfrm rot="16200000">
            <a:off x="1399600" y="3924069"/>
            <a:ext cx="858400" cy="304800"/>
          </a:xfrm>
          <a:prstGeom prst="rect">
            <a:avLst/>
          </a:prstGeom>
          <a:solidFill>
            <a:schemeClr val="accent2"/>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TDC(data)</a:t>
            </a:r>
          </a:p>
        </p:txBody>
      </p:sp>
      <p:sp>
        <p:nvSpPr>
          <p:cNvPr id="95" name="Rectangle 94">
            <a:extLst>
              <a:ext uri="{FF2B5EF4-FFF2-40B4-BE49-F238E27FC236}">
                <a16:creationId xmlns:a16="http://schemas.microsoft.com/office/drawing/2014/main" id="{64E84488-A324-4407-B400-951B4B9E06AD}"/>
              </a:ext>
            </a:extLst>
          </p:cNvPr>
          <p:cNvSpPr/>
          <p:nvPr/>
        </p:nvSpPr>
        <p:spPr bwMode="auto">
          <a:xfrm rot="16200000">
            <a:off x="1395426" y="4845412"/>
            <a:ext cx="858400" cy="304800"/>
          </a:xfrm>
          <a:prstGeom prst="rect">
            <a:avLst/>
          </a:prstGeom>
          <a:solidFill>
            <a:schemeClr val="accent2"/>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TDC(data)</a:t>
            </a:r>
          </a:p>
        </p:txBody>
      </p:sp>
      <p:sp>
        <p:nvSpPr>
          <p:cNvPr id="96" name="Rectangle 95">
            <a:extLst>
              <a:ext uri="{FF2B5EF4-FFF2-40B4-BE49-F238E27FC236}">
                <a16:creationId xmlns:a16="http://schemas.microsoft.com/office/drawing/2014/main" id="{38E61D8F-0807-4B60-AEAD-777E674B0222}"/>
              </a:ext>
            </a:extLst>
          </p:cNvPr>
          <p:cNvSpPr/>
          <p:nvPr/>
        </p:nvSpPr>
        <p:spPr bwMode="auto">
          <a:xfrm rot="16200000">
            <a:off x="1395426" y="5819200"/>
            <a:ext cx="858400" cy="304800"/>
          </a:xfrm>
          <a:prstGeom prst="rect">
            <a:avLst/>
          </a:prstGeom>
          <a:solidFill>
            <a:schemeClr val="accent2"/>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TDC(data)</a:t>
            </a:r>
          </a:p>
        </p:txBody>
      </p:sp>
      <p:sp>
        <p:nvSpPr>
          <p:cNvPr id="107" name="Rectangle 106">
            <a:extLst>
              <a:ext uri="{FF2B5EF4-FFF2-40B4-BE49-F238E27FC236}">
                <a16:creationId xmlns:a16="http://schemas.microsoft.com/office/drawing/2014/main" id="{E29C5E51-E38B-450A-9738-C8904F1BD45D}"/>
              </a:ext>
            </a:extLst>
          </p:cNvPr>
          <p:cNvSpPr/>
          <p:nvPr/>
        </p:nvSpPr>
        <p:spPr bwMode="auto">
          <a:xfrm>
            <a:off x="2739763" y="2301297"/>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00</a:t>
            </a:r>
          </a:p>
        </p:txBody>
      </p:sp>
      <p:sp>
        <p:nvSpPr>
          <p:cNvPr id="108" name="Rectangle 107">
            <a:extLst>
              <a:ext uri="{FF2B5EF4-FFF2-40B4-BE49-F238E27FC236}">
                <a16:creationId xmlns:a16="http://schemas.microsoft.com/office/drawing/2014/main" id="{85427220-EE4F-4899-B62D-56AD5CA97901}"/>
              </a:ext>
            </a:extLst>
          </p:cNvPr>
          <p:cNvSpPr/>
          <p:nvPr/>
        </p:nvSpPr>
        <p:spPr bwMode="auto">
          <a:xfrm>
            <a:off x="2739763" y="2734839"/>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01</a:t>
            </a:r>
          </a:p>
        </p:txBody>
      </p:sp>
      <p:sp>
        <p:nvSpPr>
          <p:cNvPr id="109" name="Rectangle 108">
            <a:extLst>
              <a:ext uri="{FF2B5EF4-FFF2-40B4-BE49-F238E27FC236}">
                <a16:creationId xmlns:a16="http://schemas.microsoft.com/office/drawing/2014/main" id="{793D64A7-FFD0-4AC2-B3E2-14E3CFDB8892}"/>
              </a:ext>
            </a:extLst>
          </p:cNvPr>
          <p:cNvSpPr/>
          <p:nvPr/>
        </p:nvSpPr>
        <p:spPr bwMode="auto">
          <a:xfrm>
            <a:off x="2739763" y="3110255"/>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02</a:t>
            </a:r>
          </a:p>
        </p:txBody>
      </p:sp>
      <p:sp>
        <p:nvSpPr>
          <p:cNvPr id="110" name="Rectangle 109">
            <a:extLst>
              <a:ext uri="{FF2B5EF4-FFF2-40B4-BE49-F238E27FC236}">
                <a16:creationId xmlns:a16="http://schemas.microsoft.com/office/drawing/2014/main" id="{6F69BECF-BC7C-47EA-B3A0-0A9E9C373F05}"/>
              </a:ext>
            </a:extLst>
          </p:cNvPr>
          <p:cNvSpPr/>
          <p:nvPr/>
        </p:nvSpPr>
        <p:spPr bwMode="auto">
          <a:xfrm>
            <a:off x="2737381" y="3680172"/>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09</a:t>
            </a:r>
          </a:p>
        </p:txBody>
      </p:sp>
      <p:sp>
        <p:nvSpPr>
          <p:cNvPr id="111" name="Rectangle 110">
            <a:extLst>
              <a:ext uri="{FF2B5EF4-FFF2-40B4-BE49-F238E27FC236}">
                <a16:creationId xmlns:a16="http://schemas.microsoft.com/office/drawing/2014/main" id="{A41114BC-3A29-4EC2-8BC9-069C1F729ADE}"/>
              </a:ext>
            </a:extLst>
          </p:cNvPr>
          <p:cNvSpPr/>
          <p:nvPr/>
        </p:nvSpPr>
        <p:spPr bwMode="auto">
          <a:xfrm>
            <a:off x="2734562" y="5087784"/>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90</a:t>
            </a:r>
          </a:p>
        </p:txBody>
      </p:sp>
      <p:sp>
        <p:nvSpPr>
          <p:cNvPr id="112" name="Rectangle 111">
            <a:extLst>
              <a:ext uri="{FF2B5EF4-FFF2-40B4-BE49-F238E27FC236}">
                <a16:creationId xmlns:a16="http://schemas.microsoft.com/office/drawing/2014/main" id="{BD47C980-C1E9-402B-A5C1-FAC97E8FFEF3}"/>
              </a:ext>
            </a:extLst>
          </p:cNvPr>
          <p:cNvSpPr/>
          <p:nvPr/>
        </p:nvSpPr>
        <p:spPr bwMode="auto">
          <a:xfrm>
            <a:off x="2734562" y="5521326"/>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91</a:t>
            </a:r>
          </a:p>
        </p:txBody>
      </p:sp>
      <p:sp>
        <p:nvSpPr>
          <p:cNvPr id="113" name="Rectangle 112">
            <a:extLst>
              <a:ext uri="{FF2B5EF4-FFF2-40B4-BE49-F238E27FC236}">
                <a16:creationId xmlns:a16="http://schemas.microsoft.com/office/drawing/2014/main" id="{6292E922-4055-4295-8265-11959013F1B9}"/>
              </a:ext>
            </a:extLst>
          </p:cNvPr>
          <p:cNvSpPr/>
          <p:nvPr/>
        </p:nvSpPr>
        <p:spPr bwMode="auto">
          <a:xfrm>
            <a:off x="2734562" y="5896742"/>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92</a:t>
            </a:r>
          </a:p>
        </p:txBody>
      </p:sp>
      <p:sp>
        <p:nvSpPr>
          <p:cNvPr id="114" name="Rectangle 113">
            <a:extLst>
              <a:ext uri="{FF2B5EF4-FFF2-40B4-BE49-F238E27FC236}">
                <a16:creationId xmlns:a16="http://schemas.microsoft.com/office/drawing/2014/main" id="{0F16A112-73D6-49E8-9919-69CDDDDB4F6D}"/>
              </a:ext>
            </a:extLst>
          </p:cNvPr>
          <p:cNvSpPr/>
          <p:nvPr/>
        </p:nvSpPr>
        <p:spPr bwMode="auto">
          <a:xfrm>
            <a:off x="2732180" y="6466659"/>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rPr>
              <a:t>99</a:t>
            </a:r>
          </a:p>
        </p:txBody>
      </p:sp>
      <p:cxnSp>
        <p:nvCxnSpPr>
          <p:cNvPr id="121" name="Straight Arrow Connector 120">
            <a:extLst>
              <a:ext uri="{FF2B5EF4-FFF2-40B4-BE49-F238E27FC236}">
                <a16:creationId xmlns:a16="http://schemas.microsoft.com/office/drawing/2014/main" id="{A2675C5E-1E89-40C6-84D3-1E652EEEB95B}"/>
              </a:ext>
            </a:extLst>
          </p:cNvPr>
          <p:cNvCxnSpPr>
            <a:cxnSpLocks/>
            <a:stCxn id="96" idx="2"/>
            <a:endCxn id="111" idx="1"/>
          </p:cNvCxnSpPr>
          <p:nvPr/>
        </p:nvCxnSpPr>
        <p:spPr bwMode="auto">
          <a:xfrm flipV="1">
            <a:off x="1977026" y="5240184"/>
            <a:ext cx="757536" cy="731416"/>
          </a:xfrm>
          <a:prstGeom prst="straightConnector1">
            <a:avLst/>
          </a:prstGeom>
          <a:noFill/>
          <a:ln w="19050" cap="flat" cmpd="sng" algn="ctr">
            <a:solidFill>
              <a:schemeClr val="tx1"/>
            </a:solidFill>
            <a:prstDash val="solid"/>
            <a:round/>
            <a:headEnd type="none" w="med" len="med"/>
            <a:tailEnd type="triangle" w="med" len="med"/>
          </a:ln>
          <a:effectLst/>
        </p:spPr>
      </p:cxnSp>
      <p:cxnSp>
        <p:nvCxnSpPr>
          <p:cNvPr id="122" name="Straight Arrow Connector 121">
            <a:extLst>
              <a:ext uri="{FF2B5EF4-FFF2-40B4-BE49-F238E27FC236}">
                <a16:creationId xmlns:a16="http://schemas.microsoft.com/office/drawing/2014/main" id="{67E3A422-7703-438A-BC9B-37ACB615DABE}"/>
              </a:ext>
            </a:extLst>
          </p:cNvPr>
          <p:cNvCxnSpPr>
            <a:cxnSpLocks/>
            <a:stCxn id="96" idx="2"/>
            <a:endCxn id="112" idx="1"/>
          </p:cNvCxnSpPr>
          <p:nvPr/>
        </p:nvCxnSpPr>
        <p:spPr bwMode="auto">
          <a:xfrm flipV="1">
            <a:off x="1977026" y="5673726"/>
            <a:ext cx="757536" cy="297874"/>
          </a:xfrm>
          <a:prstGeom prst="straightConnector1">
            <a:avLst/>
          </a:prstGeom>
          <a:noFill/>
          <a:ln w="19050" cap="flat" cmpd="sng" algn="ctr">
            <a:solidFill>
              <a:schemeClr val="tx1"/>
            </a:solidFill>
            <a:prstDash val="solid"/>
            <a:round/>
            <a:headEnd type="none" w="med" len="med"/>
            <a:tailEnd type="triangle" w="med" len="med"/>
          </a:ln>
          <a:effectLst/>
        </p:spPr>
      </p:cxnSp>
      <p:cxnSp>
        <p:nvCxnSpPr>
          <p:cNvPr id="123" name="Straight Arrow Connector 122">
            <a:extLst>
              <a:ext uri="{FF2B5EF4-FFF2-40B4-BE49-F238E27FC236}">
                <a16:creationId xmlns:a16="http://schemas.microsoft.com/office/drawing/2014/main" id="{EBE2EA60-A287-4F90-A0BC-3927C86097AD}"/>
              </a:ext>
            </a:extLst>
          </p:cNvPr>
          <p:cNvCxnSpPr>
            <a:cxnSpLocks/>
            <a:stCxn id="96" idx="2"/>
            <a:endCxn id="113" idx="1"/>
          </p:cNvCxnSpPr>
          <p:nvPr/>
        </p:nvCxnSpPr>
        <p:spPr bwMode="auto">
          <a:xfrm>
            <a:off x="1977026" y="5971600"/>
            <a:ext cx="757536" cy="77542"/>
          </a:xfrm>
          <a:prstGeom prst="straightConnector1">
            <a:avLst/>
          </a:prstGeom>
          <a:noFill/>
          <a:ln w="19050" cap="flat" cmpd="sng" algn="ctr">
            <a:solidFill>
              <a:schemeClr val="tx1"/>
            </a:solidFill>
            <a:prstDash val="solid"/>
            <a:round/>
            <a:headEnd type="none" w="med" len="med"/>
            <a:tailEnd type="triangle" w="med" len="med"/>
          </a:ln>
          <a:effectLst/>
        </p:spPr>
      </p:cxnSp>
      <p:cxnSp>
        <p:nvCxnSpPr>
          <p:cNvPr id="124" name="Straight Arrow Connector 123">
            <a:extLst>
              <a:ext uri="{FF2B5EF4-FFF2-40B4-BE49-F238E27FC236}">
                <a16:creationId xmlns:a16="http://schemas.microsoft.com/office/drawing/2014/main" id="{0965E084-0B2B-465C-A42B-BD8C469B7F6E}"/>
              </a:ext>
            </a:extLst>
          </p:cNvPr>
          <p:cNvCxnSpPr>
            <a:cxnSpLocks/>
            <a:stCxn id="96" idx="2"/>
            <a:endCxn id="114" idx="1"/>
          </p:cNvCxnSpPr>
          <p:nvPr/>
        </p:nvCxnSpPr>
        <p:spPr bwMode="auto">
          <a:xfrm>
            <a:off x="1977026" y="5971600"/>
            <a:ext cx="755154" cy="647459"/>
          </a:xfrm>
          <a:prstGeom prst="straightConnector1">
            <a:avLst/>
          </a:prstGeom>
          <a:noFill/>
          <a:ln w="19050" cap="flat" cmpd="sng" algn="ctr">
            <a:solidFill>
              <a:schemeClr val="tx1"/>
            </a:solidFill>
            <a:prstDash val="solid"/>
            <a:round/>
            <a:headEnd type="none" w="med" len="med"/>
            <a:tailEnd type="triangle" w="med" len="med"/>
          </a:ln>
          <a:effectLst/>
        </p:spPr>
      </p:cxnSp>
      <p:sp>
        <p:nvSpPr>
          <p:cNvPr id="97" name="Rectangle 96">
            <a:extLst>
              <a:ext uri="{FF2B5EF4-FFF2-40B4-BE49-F238E27FC236}">
                <a16:creationId xmlns:a16="http://schemas.microsoft.com/office/drawing/2014/main" id="{36E8250A-797B-49E9-BB8C-24F1F27BDCC1}"/>
              </a:ext>
            </a:extLst>
          </p:cNvPr>
          <p:cNvSpPr/>
          <p:nvPr/>
        </p:nvSpPr>
        <p:spPr bwMode="auto">
          <a:xfrm>
            <a:off x="2177368" y="2643157"/>
            <a:ext cx="214930" cy="186531"/>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0</a:t>
            </a:r>
          </a:p>
        </p:txBody>
      </p:sp>
      <p:sp>
        <p:nvSpPr>
          <p:cNvPr id="98" name="Rectangle 97">
            <a:extLst>
              <a:ext uri="{FF2B5EF4-FFF2-40B4-BE49-F238E27FC236}">
                <a16:creationId xmlns:a16="http://schemas.microsoft.com/office/drawing/2014/main" id="{A823895C-0FBE-4F4B-88DC-128A99CD3659}"/>
              </a:ext>
            </a:extLst>
          </p:cNvPr>
          <p:cNvSpPr/>
          <p:nvPr/>
        </p:nvSpPr>
        <p:spPr bwMode="auto">
          <a:xfrm>
            <a:off x="2177368" y="2829590"/>
            <a:ext cx="214930" cy="186531"/>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1</a:t>
            </a:r>
          </a:p>
        </p:txBody>
      </p:sp>
      <p:sp>
        <p:nvSpPr>
          <p:cNvPr id="99" name="Rectangle 98">
            <a:extLst>
              <a:ext uri="{FF2B5EF4-FFF2-40B4-BE49-F238E27FC236}">
                <a16:creationId xmlns:a16="http://schemas.microsoft.com/office/drawing/2014/main" id="{00955FF8-D283-4A71-B2AD-BBF96AFF7610}"/>
              </a:ext>
            </a:extLst>
          </p:cNvPr>
          <p:cNvSpPr/>
          <p:nvPr/>
        </p:nvSpPr>
        <p:spPr bwMode="auto">
          <a:xfrm>
            <a:off x="2177368" y="3010962"/>
            <a:ext cx="214930" cy="186531"/>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2</a:t>
            </a:r>
          </a:p>
        </p:txBody>
      </p:sp>
      <p:sp>
        <p:nvSpPr>
          <p:cNvPr id="100" name="Rectangle 99">
            <a:extLst>
              <a:ext uri="{FF2B5EF4-FFF2-40B4-BE49-F238E27FC236}">
                <a16:creationId xmlns:a16="http://schemas.microsoft.com/office/drawing/2014/main" id="{99858B4F-741A-4E41-BF04-4B2EEA4FCDF2}"/>
              </a:ext>
            </a:extLst>
          </p:cNvPr>
          <p:cNvSpPr/>
          <p:nvPr/>
        </p:nvSpPr>
        <p:spPr bwMode="auto">
          <a:xfrm>
            <a:off x="2177368" y="3197395"/>
            <a:ext cx="214930" cy="186531"/>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a:t>
            </a:r>
          </a:p>
        </p:txBody>
      </p:sp>
      <p:sp>
        <p:nvSpPr>
          <p:cNvPr id="101" name="Rectangle 100">
            <a:extLst>
              <a:ext uri="{FF2B5EF4-FFF2-40B4-BE49-F238E27FC236}">
                <a16:creationId xmlns:a16="http://schemas.microsoft.com/office/drawing/2014/main" id="{5AF42E06-763E-4011-992F-6774C4243557}"/>
              </a:ext>
            </a:extLst>
          </p:cNvPr>
          <p:cNvSpPr/>
          <p:nvPr/>
        </p:nvSpPr>
        <p:spPr bwMode="auto">
          <a:xfrm>
            <a:off x="2177368" y="3386560"/>
            <a:ext cx="214930" cy="186531"/>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9</a:t>
            </a:r>
          </a:p>
        </p:txBody>
      </p:sp>
      <p:sp>
        <p:nvSpPr>
          <p:cNvPr id="102" name="Rectangle 101">
            <a:extLst>
              <a:ext uri="{FF2B5EF4-FFF2-40B4-BE49-F238E27FC236}">
                <a16:creationId xmlns:a16="http://schemas.microsoft.com/office/drawing/2014/main" id="{0DC017CF-4DA4-403E-9E5B-DFE579631423}"/>
              </a:ext>
            </a:extLst>
          </p:cNvPr>
          <p:cNvSpPr/>
          <p:nvPr/>
        </p:nvSpPr>
        <p:spPr bwMode="auto">
          <a:xfrm>
            <a:off x="2190441" y="5547066"/>
            <a:ext cx="214930" cy="186531"/>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0</a:t>
            </a:r>
          </a:p>
        </p:txBody>
      </p:sp>
      <p:sp>
        <p:nvSpPr>
          <p:cNvPr id="103" name="Rectangle 102">
            <a:extLst>
              <a:ext uri="{FF2B5EF4-FFF2-40B4-BE49-F238E27FC236}">
                <a16:creationId xmlns:a16="http://schemas.microsoft.com/office/drawing/2014/main" id="{BC4FF5F2-9B36-433A-B753-51BD00F99A33}"/>
              </a:ext>
            </a:extLst>
          </p:cNvPr>
          <p:cNvSpPr/>
          <p:nvPr/>
        </p:nvSpPr>
        <p:spPr bwMode="auto">
          <a:xfrm>
            <a:off x="2190441" y="5733499"/>
            <a:ext cx="214930" cy="186531"/>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1</a:t>
            </a:r>
          </a:p>
        </p:txBody>
      </p:sp>
      <p:sp>
        <p:nvSpPr>
          <p:cNvPr id="104" name="Rectangle 103">
            <a:extLst>
              <a:ext uri="{FF2B5EF4-FFF2-40B4-BE49-F238E27FC236}">
                <a16:creationId xmlns:a16="http://schemas.microsoft.com/office/drawing/2014/main" id="{DF61D338-9206-4CF1-9427-904A90354F8D}"/>
              </a:ext>
            </a:extLst>
          </p:cNvPr>
          <p:cNvSpPr/>
          <p:nvPr/>
        </p:nvSpPr>
        <p:spPr bwMode="auto">
          <a:xfrm>
            <a:off x="2190441" y="5914871"/>
            <a:ext cx="214930" cy="186531"/>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2</a:t>
            </a:r>
          </a:p>
        </p:txBody>
      </p:sp>
      <p:sp>
        <p:nvSpPr>
          <p:cNvPr id="105" name="Rectangle 104">
            <a:extLst>
              <a:ext uri="{FF2B5EF4-FFF2-40B4-BE49-F238E27FC236}">
                <a16:creationId xmlns:a16="http://schemas.microsoft.com/office/drawing/2014/main" id="{C0871C8D-9838-427B-9DF9-5ED4BC882906}"/>
              </a:ext>
            </a:extLst>
          </p:cNvPr>
          <p:cNvSpPr/>
          <p:nvPr/>
        </p:nvSpPr>
        <p:spPr bwMode="auto">
          <a:xfrm>
            <a:off x="2190441" y="6101304"/>
            <a:ext cx="214930" cy="186531"/>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a:t>
            </a:r>
          </a:p>
        </p:txBody>
      </p:sp>
      <p:sp>
        <p:nvSpPr>
          <p:cNvPr id="106" name="Rectangle 105">
            <a:extLst>
              <a:ext uri="{FF2B5EF4-FFF2-40B4-BE49-F238E27FC236}">
                <a16:creationId xmlns:a16="http://schemas.microsoft.com/office/drawing/2014/main" id="{11400BBD-7415-44A0-B8FF-373714C97DEF}"/>
              </a:ext>
            </a:extLst>
          </p:cNvPr>
          <p:cNvSpPr/>
          <p:nvPr/>
        </p:nvSpPr>
        <p:spPr bwMode="auto">
          <a:xfrm>
            <a:off x="2190441" y="6290469"/>
            <a:ext cx="214930" cy="186531"/>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9</a:t>
            </a:r>
          </a:p>
        </p:txBody>
      </p:sp>
      <p:sp>
        <p:nvSpPr>
          <p:cNvPr id="134" name="Rectangle 133">
            <a:extLst>
              <a:ext uri="{FF2B5EF4-FFF2-40B4-BE49-F238E27FC236}">
                <a16:creationId xmlns:a16="http://schemas.microsoft.com/office/drawing/2014/main" id="{43A09E9F-2DE9-4A1A-8135-D83016524469}"/>
              </a:ext>
            </a:extLst>
          </p:cNvPr>
          <p:cNvSpPr/>
          <p:nvPr/>
        </p:nvSpPr>
        <p:spPr bwMode="auto">
          <a:xfrm>
            <a:off x="5933654" y="5174102"/>
            <a:ext cx="214930" cy="186531"/>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0</a:t>
            </a:r>
          </a:p>
        </p:txBody>
      </p:sp>
      <p:sp>
        <p:nvSpPr>
          <p:cNvPr id="135" name="Rectangle 134">
            <a:extLst>
              <a:ext uri="{FF2B5EF4-FFF2-40B4-BE49-F238E27FC236}">
                <a16:creationId xmlns:a16="http://schemas.microsoft.com/office/drawing/2014/main" id="{06951C11-53FB-4426-80A5-999F8C068D80}"/>
              </a:ext>
            </a:extLst>
          </p:cNvPr>
          <p:cNvSpPr/>
          <p:nvPr/>
        </p:nvSpPr>
        <p:spPr bwMode="auto">
          <a:xfrm>
            <a:off x="5933654" y="5360535"/>
            <a:ext cx="214930" cy="186531"/>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1</a:t>
            </a:r>
          </a:p>
        </p:txBody>
      </p:sp>
      <p:sp>
        <p:nvSpPr>
          <p:cNvPr id="136" name="Rectangle 135">
            <a:extLst>
              <a:ext uri="{FF2B5EF4-FFF2-40B4-BE49-F238E27FC236}">
                <a16:creationId xmlns:a16="http://schemas.microsoft.com/office/drawing/2014/main" id="{1AD53DD4-E587-4119-830D-727F8F9C49C6}"/>
              </a:ext>
            </a:extLst>
          </p:cNvPr>
          <p:cNvSpPr/>
          <p:nvPr/>
        </p:nvSpPr>
        <p:spPr bwMode="auto">
          <a:xfrm>
            <a:off x="5933654" y="5541907"/>
            <a:ext cx="214930" cy="186531"/>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2</a:t>
            </a:r>
          </a:p>
        </p:txBody>
      </p:sp>
      <p:sp>
        <p:nvSpPr>
          <p:cNvPr id="137" name="Rectangle 136">
            <a:extLst>
              <a:ext uri="{FF2B5EF4-FFF2-40B4-BE49-F238E27FC236}">
                <a16:creationId xmlns:a16="http://schemas.microsoft.com/office/drawing/2014/main" id="{37324331-949E-4D41-BD46-FC52D526FAD2}"/>
              </a:ext>
            </a:extLst>
          </p:cNvPr>
          <p:cNvSpPr/>
          <p:nvPr/>
        </p:nvSpPr>
        <p:spPr bwMode="auto">
          <a:xfrm>
            <a:off x="5933654" y="5728340"/>
            <a:ext cx="214930" cy="186531"/>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a:t>
            </a:r>
          </a:p>
        </p:txBody>
      </p:sp>
      <p:sp>
        <p:nvSpPr>
          <p:cNvPr id="138" name="Rectangle 137">
            <a:extLst>
              <a:ext uri="{FF2B5EF4-FFF2-40B4-BE49-F238E27FC236}">
                <a16:creationId xmlns:a16="http://schemas.microsoft.com/office/drawing/2014/main" id="{FC3F6D27-6472-49A1-9A9A-1ED812198DCE}"/>
              </a:ext>
            </a:extLst>
          </p:cNvPr>
          <p:cNvSpPr/>
          <p:nvPr/>
        </p:nvSpPr>
        <p:spPr bwMode="auto">
          <a:xfrm>
            <a:off x="5933654" y="5917505"/>
            <a:ext cx="214930" cy="186531"/>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9</a:t>
            </a:r>
          </a:p>
        </p:txBody>
      </p:sp>
    </p:spTree>
    <p:extLst>
      <p:ext uri="{BB962C8B-B14F-4D97-AF65-F5344CB8AC3E}">
        <p14:creationId xmlns:p14="http://schemas.microsoft.com/office/powerpoint/2010/main" val="15380175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Exercise</a:t>
            </a:r>
          </a:p>
        </p:txBody>
      </p:sp>
      <p:sp>
        <p:nvSpPr>
          <p:cNvPr id="3" name="Content Placeholder 2"/>
          <p:cNvSpPr>
            <a:spLocks noGrp="1"/>
          </p:cNvSpPr>
          <p:nvPr>
            <p:ph idx="1"/>
          </p:nvPr>
        </p:nvSpPr>
        <p:spPr>
          <a:xfrm>
            <a:off x="457200" y="1600201"/>
            <a:ext cx="3657600" cy="2667000"/>
          </a:xfrm>
        </p:spPr>
        <p:txBody>
          <a:bodyPr/>
          <a:lstStyle/>
          <a:p>
            <a:r>
              <a:rPr lang="en-US" dirty="0"/>
              <a:t>Generate all string combinations of length n from a given list (vector) of characters</a:t>
            </a:r>
          </a:p>
        </p:txBody>
      </p:sp>
      <p:sp>
        <p:nvSpPr>
          <p:cNvPr id="4" name="Text Box 4"/>
          <p:cNvSpPr txBox="1">
            <a:spLocks noChangeArrowheads="1"/>
          </p:cNvSpPr>
          <p:nvPr/>
        </p:nvSpPr>
        <p:spPr bwMode="auto">
          <a:xfrm>
            <a:off x="4800600" y="1371600"/>
            <a:ext cx="4249325" cy="5316183"/>
          </a:xfrm>
          <a:prstGeom prst="rect">
            <a:avLst/>
          </a:prstGeom>
          <a:solidFill>
            <a:srgbClr val="FFFFCC"/>
          </a:solidFill>
          <a:ln w="9525">
            <a:solidFill>
              <a:schemeClr val="tx1"/>
            </a:solidFill>
            <a:miter lim="800000"/>
            <a:headEnd/>
            <a:tailEnd/>
          </a:ln>
          <a:effectLst/>
        </p:spPr>
        <p:txBody>
          <a:bodyPr/>
          <a:lstStyle/>
          <a:p>
            <a:pPr algn="l">
              <a:spcBef>
                <a:spcPts val="0"/>
              </a:spcBef>
            </a:pPr>
            <a:r>
              <a:rPr lang="en-US" sz="1200" dirty="0">
                <a:solidFill>
                  <a:schemeClr val="tx1"/>
                </a:solidFill>
                <a:latin typeface="Consolas" panose="020B0609020204030204" pitchFamily="49" charset="0"/>
              </a:rPr>
              <a:t>#include &lt;</a:t>
            </a:r>
            <a:r>
              <a:rPr lang="en-US" sz="1200" dirty="0" err="1">
                <a:solidFill>
                  <a:schemeClr val="tx1"/>
                </a:solidFill>
                <a:latin typeface="Consolas" panose="020B0609020204030204" pitchFamily="49" charset="0"/>
              </a:rPr>
              <a:t>iostream</a:t>
            </a:r>
            <a:r>
              <a:rPr lang="en-US" sz="1200" dirty="0">
                <a:solidFill>
                  <a:schemeClr val="tx1"/>
                </a:solidFill>
                <a:latin typeface="Consolas" panose="020B0609020204030204" pitchFamily="49" charset="0"/>
              </a:rPr>
              <a:t>&gt;</a:t>
            </a:r>
          </a:p>
          <a:p>
            <a:pPr algn="l">
              <a:spcBef>
                <a:spcPts val="0"/>
              </a:spcBef>
            </a:pPr>
            <a:r>
              <a:rPr lang="en-US" sz="1200" dirty="0">
                <a:solidFill>
                  <a:schemeClr val="tx1"/>
                </a:solidFill>
                <a:latin typeface="Consolas" panose="020B0609020204030204" pitchFamily="49" charset="0"/>
              </a:rPr>
              <a:t>#include &lt;string&gt;</a:t>
            </a:r>
          </a:p>
          <a:p>
            <a:pPr algn="l">
              <a:spcBef>
                <a:spcPts val="0"/>
              </a:spcBef>
            </a:pPr>
            <a:r>
              <a:rPr lang="en-US" sz="1200" dirty="0">
                <a:solidFill>
                  <a:schemeClr val="tx1"/>
                </a:solidFill>
                <a:latin typeface="Consolas" panose="020B0609020204030204" pitchFamily="49" charset="0"/>
              </a:rPr>
              <a:t>#include &lt;vector&gt;</a:t>
            </a:r>
          </a:p>
          <a:p>
            <a:pPr algn="l">
              <a:spcBef>
                <a:spcPts val="0"/>
              </a:spcBef>
            </a:pPr>
            <a:r>
              <a:rPr lang="en-US" sz="1200" dirty="0">
                <a:solidFill>
                  <a:schemeClr val="tx1"/>
                </a:solidFill>
                <a:latin typeface="Consolas" panose="020B0609020204030204" pitchFamily="49" charset="0"/>
              </a:rPr>
              <a:t>using namespace </a:t>
            </a:r>
            <a:r>
              <a:rPr lang="en-US" sz="1200" dirty="0" err="1">
                <a:solidFill>
                  <a:schemeClr val="tx1"/>
                </a:solidFill>
                <a:latin typeface="Consolas" panose="020B0609020204030204" pitchFamily="49" charset="0"/>
              </a:rPr>
              <a:t>std</a:t>
            </a:r>
            <a:r>
              <a:rPr lang="en-US" sz="1200" dirty="0">
                <a:solidFill>
                  <a:schemeClr val="tx1"/>
                </a:solidFill>
                <a:latin typeface="Consolas" panose="020B0609020204030204" pitchFamily="49" charset="0"/>
              </a:rPr>
              <a:t>;</a:t>
            </a:r>
          </a:p>
          <a:p>
            <a:pPr algn="l">
              <a:spcBef>
                <a:spcPts val="0"/>
              </a:spcBef>
            </a:pPr>
            <a:endParaRPr lang="en-US" sz="1200" dirty="0">
              <a:solidFill>
                <a:schemeClr val="tx1"/>
              </a:solidFill>
              <a:latin typeface="Consolas" panose="020B0609020204030204" pitchFamily="49" charset="0"/>
            </a:endParaRPr>
          </a:p>
          <a:p>
            <a:pPr algn="l">
              <a:spcBef>
                <a:spcPts val="0"/>
              </a:spcBef>
            </a:pPr>
            <a:r>
              <a:rPr lang="en-US" sz="1200" dirty="0">
                <a:solidFill>
                  <a:schemeClr val="tx1"/>
                </a:solidFill>
                <a:latin typeface="Consolas" panose="020B0609020204030204" pitchFamily="49" charset="0"/>
              </a:rPr>
              <a:t>void </a:t>
            </a:r>
            <a:r>
              <a:rPr lang="en-US" sz="1200" dirty="0" err="1">
                <a:solidFill>
                  <a:schemeClr val="tx1"/>
                </a:solidFill>
                <a:latin typeface="Consolas" panose="020B0609020204030204" pitchFamily="49" charset="0"/>
              </a:rPr>
              <a:t>all_combos</a:t>
            </a:r>
            <a:r>
              <a:rPr lang="en-US" sz="1200" dirty="0">
                <a:solidFill>
                  <a:schemeClr val="tx1"/>
                </a:solidFill>
                <a:latin typeface="Consolas" panose="020B0609020204030204" pitchFamily="49" charset="0"/>
              </a:rPr>
              <a:t>(vector&lt;char&gt;&amp; letters, </a:t>
            </a:r>
            <a:r>
              <a:rPr lang="en-US" sz="1200" dirty="0" err="1">
                <a:solidFill>
                  <a:schemeClr val="tx1"/>
                </a:solidFill>
                <a:latin typeface="Consolas" panose="020B0609020204030204" pitchFamily="49" charset="0"/>
              </a:rPr>
              <a:t>int</a:t>
            </a:r>
            <a:r>
              <a:rPr lang="en-US" sz="1200" dirty="0">
                <a:solidFill>
                  <a:schemeClr val="tx1"/>
                </a:solidFill>
                <a:latin typeface="Consolas" panose="020B0609020204030204" pitchFamily="49" charset="0"/>
              </a:rPr>
              <a:t> n) {</a:t>
            </a:r>
          </a:p>
          <a:p>
            <a:pPr algn="l">
              <a:spcBef>
                <a:spcPts val="0"/>
              </a:spcBef>
            </a:pPr>
            <a:r>
              <a:rPr lang="en-US" sz="1200" dirty="0">
                <a:solidFill>
                  <a:schemeClr val="tx1"/>
                </a:solidFill>
                <a:latin typeface="Consolas" panose="020B0609020204030204" pitchFamily="49" charset="0"/>
              </a:rPr>
              <a:t>  // ???</a:t>
            </a:r>
          </a:p>
          <a:p>
            <a:pPr algn="l">
              <a:spcBef>
                <a:spcPts val="0"/>
              </a:spcBef>
            </a:pPr>
            <a:r>
              <a:rPr lang="en-US" sz="1200" dirty="0">
                <a:solidFill>
                  <a:schemeClr val="tx1"/>
                </a:solidFill>
                <a:latin typeface="Consolas" panose="020B0609020204030204" pitchFamily="49" charset="0"/>
              </a:rPr>
              <a:t>}</a:t>
            </a:r>
          </a:p>
          <a:p>
            <a:pPr algn="l">
              <a:spcBef>
                <a:spcPts val="0"/>
              </a:spcBef>
            </a:pPr>
            <a:endParaRPr lang="en-US" sz="1200" dirty="0">
              <a:solidFill>
                <a:schemeClr val="tx1"/>
              </a:solidFill>
              <a:latin typeface="Consolas" panose="020B0609020204030204" pitchFamily="49" charset="0"/>
            </a:endParaRPr>
          </a:p>
          <a:p>
            <a:pPr algn="l">
              <a:spcBef>
                <a:spcPts val="0"/>
              </a:spcBef>
            </a:pPr>
            <a:r>
              <a:rPr lang="en-US" sz="1200" dirty="0" err="1">
                <a:solidFill>
                  <a:schemeClr val="tx1"/>
                </a:solidFill>
                <a:latin typeface="Consolas" panose="020B0609020204030204" pitchFamily="49" charset="0"/>
              </a:rPr>
              <a:t>int</a:t>
            </a:r>
            <a:r>
              <a:rPr lang="en-US" sz="1200" dirty="0">
                <a:solidFill>
                  <a:schemeClr val="tx1"/>
                </a:solidFill>
                <a:latin typeface="Consolas" panose="020B0609020204030204" pitchFamily="49" charset="0"/>
              </a:rPr>
              <a:t> main() {</a:t>
            </a:r>
          </a:p>
          <a:p>
            <a:pPr algn="l">
              <a:spcBef>
                <a:spcPts val="0"/>
              </a:spcBef>
            </a:pPr>
            <a:r>
              <a:rPr lang="en-US" sz="1200" dirty="0">
                <a:solidFill>
                  <a:schemeClr val="tx1"/>
                </a:solidFill>
                <a:latin typeface="Consolas" panose="020B0609020204030204" pitchFamily="49" charset="0"/>
              </a:rPr>
              <a:t>   vector&lt;char&gt; letters = {'U', 'S', 'C'};</a:t>
            </a:r>
          </a:p>
          <a:p>
            <a:pPr algn="l">
              <a:spcBef>
                <a:spcPts val="0"/>
              </a:spcBef>
            </a:pPr>
            <a:r>
              <a:rPr lang="en-US" sz="1200" dirty="0">
                <a:solidFill>
                  <a:schemeClr val="tx1"/>
                </a:solidFill>
                <a:latin typeface="Consolas" panose="020B0609020204030204" pitchFamily="49" charset="0"/>
              </a:rPr>
              <a:t>   </a:t>
            </a:r>
          </a:p>
          <a:p>
            <a:pPr algn="l">
              <a:spcBef>
                <a:spcPts val="0"/>
              </a:spcBef>
            </a:pPr>
            <a:r>
              <a:rPr lang="en-US" sz="1200" dirty="0">
                <a:solidFill>
                  <a:schemeClr val="tx1"/>
                </a:solidFill>
                <a:latin typeface="Consolas" panose="020B0609020204030204" pitchFamily="49" charset="0"/>
              </a:rPr>
              <a:t>   </a:t>
            </a:r>
            <a:r>
              <a:rPr lang="en-US" sz="1200" dirty="0" err="1">
                <a:solidFill>
                  <a:schemeClr val="tx1"/>
                </a:solidFill>
                <a:latin typeface="Consolas" panose="020B0609020204030204" pitchFamily="49" charset="0"/>
              </a:rPr>
              <a:t>all_combos</a:t>
            </a:r>
            <a:r>
              <a:rPr lang="en-US" sz="1200" dirty="0">
                <a:solidFill>
                  <a:schemeClr val="tx1"/>
                </a:solidFill>
                <a:latin typeface="Consolas" panose="020B0609020204030204" pitchFamily="49" charset="0"/>
              </a:rPr>
              <a:t>(letters, 4);</a:t>
            </a:r>
          </a:p>
          <a:p>
            <a:pPr algn="l">
              <a:spcBef>
                <a:spcPts val="0"/>
              </a:spcBef>
            </a:pPr>
            <a:endParaRPr lang="en-US" sz="1200" dirty="0">
              <a:solidFill>
                <a:schemeClr val="tx1"/>
              </a:solidFill>
              <a:latin typeface="Consolas" panose="020B0609020204030204" pitchFamily="49" charset="0"/>
            </a:endParaRPr>
          </a:p>
          <a:p>
            <a:pPr algn="l">
              <a:spcBef>
                <a:spcPts val="0"/>
              </a:spcBef>
            </a:pPr>
            <a:r>
              <a:rPr lang="en-US" sz="1200" dirty="0">
                <a:solidFill>
                  <a:schemeClr val="tx1"/>
                </a:solidFill>
                <a:latin typeface="Consolas" panose="020B0609020204030204" pitchFamily="49" charset="0"/>
              </a:rPr>
              <a:t>   return 0;</a:t>
            </a:r>
          </a:p>
          <a:p>
            <a:pPr algn="l">
              <a:spcBef>
                <a:spcPts val="0"/>
              </a:spcBef>
            </a:pPr>
            <a:r>
              <a:rPr lang="en-US" sz="1200" dirty="0">
                <a:solidFill>
                  <a:schemeClr val="tx1"/>
                </a:solidFill>
                <a:latin typeface="Consolas" panose="020B0609020204030204" pitchFamily="49" charset="0"/>
              </a:rPr>
              <a:t>}</a:t>
            </a:r>
          </a:p>
        </p:txBody>
      </p:sp>
      <p:sp>
        <p:nvSpPr>
          <p:cNvPr id="5" name="Rectangle 4">
            <a:extLst>
              <a:ext uri="{FF2B5EF4-FFF2-40B4-BE49-F238E27FC236}">
                <a16:creationId xmlns:a16="http://schemas.microsoft.com/office/drawing/2014/main" id="{3066A098-7140-4676-9EE3-10D144F39E50}"/>
              </a:ext>
            </a:extLst>
          </p:cNvPr>
          <p:cNvSpPr/>
          <p:nvPr/>
        </p:nvSpPr>
        <p:spPr bwMode="auto">
          <a:xfrm>
            <a:off x="1905000" y="5638800"/>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tx1"/>
                </a:solidFill>
              </a:rPr>
              <a:t>__</a:t>
            </a:r>
            <a:endParaRPr kumimoji="0" lang="en-US" sz="1400" b="0" i="0" u="none" strike="noStrike" cap="none" normalizeH="0" baseline="0" dirty="0">
              <a:ln>
                <a:noFill/>
              </a:ln>
              <a:solidFill>
                <a:schemeClr val="tx1"/>
              </a:solidFill>
              <a:effectLst/>
              <a:latin typeface="Arial" charset="0"/>
            </a:endParaRPr>
          </a:p>
        </p:txBody>
      </p:sp>
      <p:sp>
        <p:nvSpPr>
          <p:cNvPr id="6" name="Rectangle 5">
            <a:extLst>
              <a:ext uri="{FF2B5EF4-FFF2-40B4-BE49-F238E27FC236}">
                <a16:creationId xmlns:a16="http://schemas.microsoft.com/office/drawing/2014/main" id="{D5174526-15CB-41C9-B82A-3C45C426E92B}"/>
              </a:ext>
            </a:extLst>
          </p:cNvPr>
          <p:cNvSpPr/>
          <p:nvPr/>
        </p:nvSpPr>
        <p:spPr bwMode="auto">
          <a:xfrm>
            <a:off x="2286000" y="5638800"/>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400" dirty="0">
                <a:solidFill>
                  <a:schemeClr val="tx1"/>
                </a:solidFill>
              </a:rPr>
              <a:t>__</a:t>
            </a:r>
          </a:p>
        </p:txBody>
      </p:sp>
      <p:sp>
        <p:nvSpPr>
          <p:cNvPr id="7" name="Rectangle 6">
            <a:extLst>
              <a:ext uri="{FF2B5EF4-FFF2-40B4-BE49-F238E27FC236}">
                <a16:creationId xmlns:a16="http://schemas.microsoft.com/office/drawing/2014/main" id="{8136896B-3753-46E5-A964-9E91A33190AD}"/>
              </a:ext>
            </a:extLst>
          </p:cNvPr>
          <p:cNvSpPr/>
          <p:nvPr/>
        </p:nvSpPr>
        <p:spPr bwMode="auto">
          <a:xfrm>
            <a:off x="2667000" y="5638800"/>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tx1"/>
                </a:solidFill>
              </a:rPr>
              <a:t>__</a:t>
            </a:r>
            <a:endParaRPr kumimoji="0" lang="en-US" sz="1400" b="0" i="0" u="none" strike="noStrike" cap="none" normalizeH="0" baseline="0" dirty="0">
              <a:ln>
                <a:noFill/>
              </a:ln>
              <a:solidFill>
                <a:schemeClr val="tx1"/>
              </a:solidFill>
              <a:effectLst/>
              <a:latin typeface="Arial" charset="0"/>
            </a:endParaRPr>
          </a:p>
        </p:txBody>
      </p:sp>
      <p:sp>
        <p:nvSpPr>
          <p:cNvPr id="8" name="Rectangle 7">
            <a:extLst>
              <a:ext uri="{FF2B5EF4-FFF2-40B4-BE49-F238E27FC236}">
                <a16:creationId xmlns:a16="http://schemas.microsoft.com/office/drawing/2014/main" id="{31D7806C-875E-47BA-9D2D-5252BE248BC9}"/>
              </a:ext>
            </a:extLst>
          </p:cNvPr>
          <p:cNvSpPr/>
          <p:nvPr/>
        </p:nvSpPr>
        <p:spPr bwMode="auto">
          <a:xfrm>
            <a:off x="3048000" y="5638800"/>
            <a:ext cx="381000" cy="3048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solidFill>
                  <a:schemeClr val="tx1"/>
                </a:solidFill>
              </a:rPr>
              <a:t>__</a:t>
            </a:r>
            <a:endParaRPr kumimoji="0" lang="en-US" sz="1400" b="0" i="0" u="none" strike="noStrike" cap="none" normalizeH="0" baseline="0" dirty="0">
              <a:ln>
                <a:noFill/>
              </a:ln>
              <a:solidFill>
                <a:schemeClr val="tx1"/>
              </a:solidFill>
              <a:effectLst/>
              <a:latin typeface="Arial" charset="0"/>
            </a:endParaRPr>
          </a:p>
        </p:txBody>
      </p:sp>
      <p:sp>
        <p:nvSpPr>
          <p:cNvPr id="9" name="Rectangle 8">
            <a:extLst>
              <a:ext uri="{FF2B5EF4-FFF2-40B4-BE49-F238E27FC236}">
                <a16:creationId xmlns:a16="http://schemas.microsoft.com/office/drawing/2014/main" id="{2ECB4FE3-31EE-4431-BD09-C19F36BAE874}"/>
              </a:ext>
            </a:extLst>
          </p:cNvPr>
          <p:cNvSpPr/>
          <p:nvPr/>
        </p:nvSpPr>
        <p:spPr bwMode="auto">
          <a:xfrm>
            <a:off x="952500" y="4343400"/>
            <a:ext cx="381000" cy="304800"/>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U</a:t>
            </a:r>
          </a:p>
        </p:txBody>
      </p:sp>
      <p:sp>
        <p:nvSpPr>
          <p:cNvPr id="10" name="Rectangle 9">
            <a:extLst>
              <a:ext uri="{FF2B5EF4-FFF2-40B4-BE49-F238E27FC236}">
                <a16:creationId xmlns:a16="http://schemas.microsoft.com/office/drawing/2014/main" id="{91047453-4A06-42ED-8613-242467BAB198}"/>
              </a:ext>
            </a:extLst>
          </p:cNvPr>
          <p:cNvSpPr/>
          <p:nvPr/>
        </p:nvSpPr>
        <p:spPr bwMode="auto">
          <a:xfrm>
            <a:off x="952500" y="4648200"/>
            <a:ext cx="381000" cy="304800"/>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400" dirty="0">
                <a:solidFill>
                  <a:srgbClr val="00B050"/>
                </a:solidFill>
              </a:rPr>
              <a:t>S</a:t>
            </a:r>
          </a:p>
        </p:txBody>
      </p:sp>
      <p:sp>
        <p:nvSpPr>
          <p:cNvPr id="11" name="Rectangle 10">
            <a:extLst>
              <a:ext uri="{FF2B5EF4-FFF2-40B4-BE49-F238E27FC236}">
                <a16:creationId xmlns:a16="http://schemas.microsoft.com/office/drawing/2014/main" id="{0BE4381B-1597-4BB6-808C-5B895C196000}"/>
              </a:ext>
            </a:extLst>
          </p:cNvPr>
          <p:cNvSpPr/>
          <p:nvPr/>
        </p:nvSpPr>
        <p:spPr bwMode="auto">
          <a:xfrm>
            <a:off x="952500" y="4953000"/>
            <a:ext cx="381000" cy="304800"/>
          </a:xfrm>
          <a:prstGeom prst="rect">
            <a:avLst/>
          </a:prstGeom>
          <a:solidFill>
            <a:schemeClr val="bg1"/>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B050"/>
                </a:solidFill>
                <a:effectLst/>
                <a:latin typeface="Arial" charset="0"/>
              </a:rPr>
              <a:t>C</a:t>
            </a:r>
          </a:p>
        </p:txBody>
      </p:sp>
      <p:sp>
        <p:nvSpPr>
          <p:cNvPr id="12" name="Rectangle 19">
            <a:extLst>
              <a:ext uri="{FF2B5EF4-FFF2-40B4-BE49-F238E27FC236}">
                <a16:creationId xmlns:a16="http://schemas.microsoft.com/office/drawing/2014/main" id="{4ED78E4F-BF63-4298-908D-C35774EC3F22}"/>
              </a:ext>
            </a:extLst>
          </p:cNvPr>
          <p:cNvSpPr>
            <a:spLocks noChangeArrowheads="1"/>
          </p:cNvSpPr>
          <p:nvPr/>
        </p:nvSpPr>
        <p:spPr bwMode="auto">
          <a:xfrm>
            <a:off x="76200" y="4326050"/>
            <a:ext cx="8763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400" b="1" dirty="0">
                <a:solidFill>
                  <a:srgbClr val="00B050"/>
                </a:solidFill>
              </a:rPr>
              <a:t>Options</a:t>
            </a:r>
            <a:endParaRPr lang="en-US" sz="1400" dirty="0">
              <a:solidFill>
                <a:srgbClr val="00B050"/>
              </a:solidFill>
            </a:endParaRPr>
          </a:p>
        </p:txBody>
      </p:sp>
      <p:cxnSp>
        <p:nvCxnSpPr>
          <p:cNvPr id="14" name="Connector: Curved 13">
            <a:extLst>
              <a:ext uri="{FF2B5EF4-FFF2-40B4-BE49-F238E27FC236}">
                <a16:creationId xmlns:a16="http://schemas.microsoft.com/office/drawing/2014/main" id="{B043B634-49E4-4E74-BBE4-8069E95B9F68}"/>
              </a:ext>
            </a:extLst>
          </p:cNvPr>
          <p:cNvCxnSpPr>
            <a:stCxn id="5" idx="2"/>
            <a:endCxn id="6" idx="2"/>
          </p:cNvCxnSpPr>
          <p:nvPr/>
        </p:nvCxnSpPr>
        <p:spPr>
          <a:xfrm rot="16200000" flipH="1">
            <a:off x="2286000" y="5753100"/>
            <a:ext cx="12700" cy="381000"/>
          </a:xfrm>
          <a:prstGeom prst="curved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or: Curved 14">
            <a:extLst>
              <a:ext uri="{FF2B5EF4-FFF2-40B4-BE49-F238E27FC236}">
                <a16:creationId xmlns:a16="http://schemas.microsoft.com/office/drawing/2014/main" id="{9B4F3503-8665-413D-B534-A9EC43D3D555}"/>
              </a:ext>
            </a:extLst>
          </p:cNvPr>
          <p:cNvCxnSpPr>
            <a:cxnSpLocks/>
            <a:stCxn id="6" idx="2"/>
            <a:endCxn id="7" idx="2"/>
          </p:cNvCxnSpPr>
          <p:nvPr/>
        </p:nvCxnSpPr>
        <p:spPr>
          <a:xfrm rot="16200000" flipH="1">
            <a:off x="2667000" y="5753100"/>
            <a:ext cx="12700" cy="381000"/>
          </a:xfrm>
          <a:prstGeom prst="curved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8C0101CA-73C1-4C41-85A0-CCDE09C08AD1}"/>
              </a:ext>
            </a:extLst>
          </p:cNvPr>
          <p:cNvCxnSpPr>
            <a:cxnSpLocks/>
            <a:stCxn id="7" idx="2"/>
            <a:endCxn id="8" idx="2"/>
          </p:cNvCxnSpPr>
          <p:nvPr/>
        </p:nvCxnSpPr>
        <p:spPr>
          <a:xfrm rot="16200000" flipH="1">
            <a:off x="3048000" y="5753100"/>
            <a:ext cx="12700" cy="381000"/>
          </a:xfrm>
          <a:prstGeom prst="curvedConnector3">
            <a:avLst>
              <a:gd name="adj1" fmla="val 18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19">
            <a:extLst>
              <a:ext uri="{FF2B5EF4-FFF2-40B4-BE49-F238E27FC236}">
                <a16:creationId xmlns:a16="http://schemas.microsoft.com/office/drawing/2014/main" id="{0BE9BB7F-9312-48D2-93A0-BC8D68D447B2}"/>
              </a:ext>
            </a:extLst>
          </p:cNvPr>
          <p:cNvSpPr>
            <a:spLocks noChangeArrowheads="1"/>
          </p:cNvSpPr>
          <p:nvPr/>
        </p:nvSpPr>
        <p:spPr bwMode="auto">
          <a:xfrm>
            <a:off x="3429000" y="5406457"/>
            <a:ext cx="8763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100" b="1" dirty="0">
                <a:solidFill>
                  <a:schemeClr val="tx2"/>
                </a:solidFill>
              </a:rPr>
              <a:t>N = length</a:t>
            </a:r>
            <a:endParaRPr lang="en-US" sz="1100" dirty="0">
              <a:solidFill>
                <a:schemeClr val="tx2"/>
              </a:solidFill>
            </a:endParaRPr>
          </a:p>
        </p:txBody>
      </p:sp>
      <p:sp>
        <p:nvSpPr>
          <p:cNvPr id="22" name="Rectangle 19">
            <a:extLst>
              <a:ext uri="{FF2B5EF4-FFF2-40B4-BE49-F238E27FC236}">
                <a16:creationId xmlns:a16="http://schemas.microsoft.com/office/drawing/2014/main" id="{DDFC1305-056F-4DD0-A3D1-65797890EC5C}"/>
              </a:ext>
            </a:extLst>
          </p:cNvPr>
          <p:cNvSpPr>
            <a:spLocks noChangeArrowheads="1"/>
          </p:cNvSpPr>
          <p:nvPr/>
        </p:nvSpPr>
        <p:spPr bwMode="auto">
          <a:xfrm>
            <a:off x="2315936" y="6243749"/>
            <a:ext cx="8763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400" b="1" dirty="0">
                <a:solidFill>
                  <a:schemeClr val="tx2"/>
                </a:solidFill>
              </a:rPr>
              <a:t>Use recursion to walk down the 'places'</a:t>
            </a:r>
            <a:endParaRPr lang="en-US" sz="1400" dirty="0">
              <a:solidFill>
                <a:schemeClr val="tx2"/>
              </a:solidFill>
            </a:endParaRPr>
          </a:p>
        </p:txBody>
      </p:sp>
      <p:sp>
        <p:nvSpPr>
          <p:cNvPr id="23" name="Rectangle 19">
            <a:extLst>
              <a:ext uri="{FF2B5EF4-FFF2-40B4-BE49-F238E27FC236}">
                <a16:creationId xmlns:a16="http://schemas.microsoft.com/office/drawing/2014/main" id="{42D1042F-1EC2-4F38-B071-5997B8DA3C5B}"/>
              </a:ext>
            </a:extLst>
          </p:cNvPr>
          <p:cNvSpPr>
            <a:spLocks noChangeArrowheads="1"/>
          </p:cNvSpPr>
          <p:nvPr/>
        </p:nvSpPr>
        <p:spPr bwMode="auto">
          <a:xfrm>
            <a:off x="2297793" y="6455214"/>
            <a:ext cx="876300"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sz="1400" b="1" dirty="0">
                <a:solidFill>
                  <a:schemeClr val="tx2"/>
                </a:solidFill>
              </a:rPr>
              <a:t>At each 'place' iterate through &amp; try all </a:t>
            </a:r>
            <a:r>
              <a:rPr lang="en-US" sz="1400" b="1" dirty="0">
                <a:solidFill>
                  <a:srgbClr val="00B050"/>
                </a:solidFill>
              </a:rPr>
              <a:t>options</a:t>
            </a:r>
            <a:endParaRPr lang="en-US" sz="1400" dirty="0">
              <a:solidFill>
                <a:srgbClr val="00B050"/>
              </a:solidFill>
            </a:endParaRPr>
          </a:p>
        </p:txBody>
      </p:sp>
    </p:spTree>
    <p:extLst>
      <p:ext uri="{BB962C8B-B14F-4D97-AF65-F5344CB8AC3E}">
        <p14:creationId xmlns:p14="http://schemas.microsoft.com/office/powerpoint/2010/main" val="138664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1" grpId="0"/>
      <p:bldP spid="22"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Grammar</a:t>
            </a:r>
          </a:p>
        </p:txBody>
      </p:sp>
      <p:graphicFrame>
        <p:nvGraphicFramePr>
          <p:cNvPr id="4" name="Content Placeholder 3"/>
          <p:cNvGraphicFramePr>
            <a:graphicFrameLocks noGrp="1"/>
          </p:cNvGraphicFramePr>
          <p:nvPr>
            <p:ph idx="1"/>
          </p:nvPr>
        </p:nvGraphicFramePr>
        <p:xfrm>
          <a:off x="533400" y="1143000"/>
          <a:ext cx="8229600" cy="2844800"/>
        </p:xfrm>
        <a:graphic>
          <a:graphicData uri="http://schemas.openxmlformats.org/drawingml/2006/table">
            <a:tbl>
              <a:tblPr firstRow="1" bandRow="1">
                <a:tableStyleId>{5C22544A-7EE6-4342-B048-85BDC9FD1C3A}</a:tableStyleId>
              </a:tblPr>
              <a:tblGrid>
                <a:gridCol w="25908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370840">
                <a:tc>
                  <a:txBody>
                    <a:bodyPr/>
                    <a:lstStyle/>
                    <a:p>
                      <a:r>
                        <a:rPr lang="en-US" dirty="0">
                          <a:solidFill>
                            <a:schemeClr val="tx1"/>
                          </a:solidFill>
                        </a:rPr>
                        <a:t>Rule</a:t>
                      </a:r>
                    </a:p>
                  </a:txBody>
                  <a:tcPr/>
                </a:tc>
                <a:tc>
                  <a:txBody>
                    <a:bodyPr/>
                    <a:lstStyle/>
                    <a:p>
                      <a:r>
                        <a:rPr lang="en-US" dirty="0">
                          <a:solidFill>
                            <a:schemeClr val="tx1"/>
                          </a:solidFill>
                        </a:rPr>
                        <a:t>Substitution</a:t>
                      </a:r>
                    </a:p>
                  </a:txBody>
                  <a:tcPr/>
                </a:tc>
                <a:extLst>
                  <a:ext uri="{0D108BD9-81ED-4DB2-BD59-A6C34878D82A}">
                    <a16:rowId xmlns:a16="http://schemas.microsoft.com/office/drawing/2014/main" val="10000"/>
                  </a:ext>
                </a:extLst>
              </a:tr>
              <a:tr h="370840">
                <a:tc>
                  <a:txBody>
                    <a:bodyPr/>
                    <a:lstStyle/>
                    <a:p>
                      <a:r>
                        <a:rPr lang="en-US" dirty="0"/>
                        <a:t>statement</a:t>
                      </a:r>
                    </a:p>
                  </a:txBody>
                  <a:tcPr/>
                </a:tc>
                <a:tc>
                  <a:txBody>
                    <a:bodyPr/>
                    <a:lstStyle/>
                    <a:p>
                      <a:r>
                        <a:rPr lang="en-US" baseline="0" dirty="0"/>
                        <a:t>  </a:t>
                      </a:r>
                      <a:r>
                        <a:rPr lang="en-US" baseline="0" dirty="0" err="1"/>
                        <a:t>expr_statement</a:t>
                      </a:r>
                      <a:endParaRPr lang="en-US" baseline="0" dirty="0"/>
                    </a:p>
                    <a:p>
                      <a:r>
                        <a:rPr lang="en-US" baseline="0" dirty="0"/>
                        <a:t>| </a:t>
                      </a:r>
                      <a:r>
                        <a:rPr lang="en-US" baseline="0" dirty="0" err="1"/>
                        <a:t>compound_statement</a:t>
                      </a:r>
                      <a:endParaRPr lang="en-US" baseline="0" dirty="0"/>
                    </a:p>
                    <a:p>
                      <a:r>
                        <a:rPr lang="en-US" baseline="0" dirty="0"/>
                        <a:t>| if ( </a:t>
                      </a:r>
                      <a:r>
                        <a:rPr lang="en-US" baseline="0" dirty="0" err="1"/>
                        <a:t>expr</a:t>
                      </a:r>
                      <a:r>
                        <a:rPr lang="en-US" baseline="0" dirty="0"/>
                        <a:t> ) statement</a:t>
                      </a:r>
                    </a:p>
                    <a:p>
                      <a:r>
                        <a:rPr lang="en-US" baseline="0" dirty="0"/>
                        <a:t>| while ( </a:t>
                      </a:r>
                      <a:r>
                        <a:rPr lang="en-US" baseline="0" dirty="0" err="1"/>
                        <a:t>expr</a:t>
                      </a:r>
                      <a:r>
                        <a:rPr lang="en-US" baseline="0" dirty="0"/>
                        <a:t> ) statement</a:t>
                      </a:r>
                    </a:p>
                    <a:p>
                      <a:r>
                        <a:rPr lang="en-US" baseline="0" dirty="0"/>
                        <a:t>…</a:t>
                      </a:r>
                      <a:endParaRPr lang="en-US" dirty="0"/>
                    </a:p>
                  </a:txBody>
                  <a:tcPr/>
                </a:tc>
                <a:extLst>
                  <a:ext uri="{0D108BD9-81ED-4DB2-BD59-A6C34878D82A}">
                    <a16:rowId xmlns:a16="http://schemas.microsoft.com/office/drawing/2014/main" val="10001"/>
                  </a:ext>
                </a:extLst>
              </a:tr>
              <a:tr h="370840">
                <a:tc>
                  <a:txBody>
                    <a:bodyPr/>
                    <a:lstStyle/>
                    <a:p>
                      <a:r>
                        <a:rPr lang="en-US" dirty="0" err="1"/>
                        <a:t>compound_statement</a:t>
                      </a:r>
                      <a:endParaRPr lang="en-US" dirty="0"/>
                    </a:p>
                  </a:txBody>
                  <a:tcPr/>
                </a:tc>
                <a:tc>
                  <a:txBody>
                    <a:bodyPr/>
                    <a:lstStyle/>
                    <a:p>
                      <a:r>
                        <a:rPr lang="en-US" dirty="0"/>
                        <a:t>‘{‘ </a:t>
                      </a:r>
                      <a:r>
                        <a:rPr lang="en-US" dirty="0" err="1"/>
                        <a:t>statement_list</a:t>
                      </a:r>
                      <a:r>
                        <a:rPr lang="en-US" dirty="0"/>
                        <a:t> ‘}’</a:t>
                      </a:r>
                    </a:p>
                  </a:txBody>
                  <a:tcPr/>
                </a:tc>
                <a:extLst>
                  <a:ext uri="{0D108BD9-81ED-4DB2-BD59-A6C34878D82A}">
                    <a16:rowId xmlns:a16="http://schemas.microsoft.com/office/drawing/2014/main" val="10002"/>
                  </a:ext>
                </a:extLst>
              </a:tr>
              <a:tr h="370840">
                <a:tc>
                  <a:txBody>
                    <a:bodyPr/>
                    <a:lstStyle/>
                    <a:p>
                      <a:r>
                        <a:rPr lang="en-US" dirty="0" err="1"/>
                        <a:t>statement_list</a:t>
                      </a:r>
                      <a:endParaRPr lang="en-US" dirty="0"/>
                    </a:p>
                  </a:txBody>
                  <a:tcPr/>
                </a:tc>
                <a:tc>
                  <a:txBody>
                    <a:bodyPr/>
                    <a:lstStyle/>
                    <a:p>
                      <a:r>
                        <a:rPr lang="en-US" dirty="0"/>
                        <a:t>  statement</a:t>
                      </a:r>
                    </a:p>
                    <a:p>
                      <a:r>
                        <a:rPr lang="en-US" dirty="0"/>
                        <a:t>| </a:t>
                      </a:r>
                      <a:r>
                        <a:rPr lang="en-US" dirty="0" err="1"/>
                        <a:t>statement_list</a:t>
                      </a:r>
                      <a:r>
                        <a:rPr lang="en-US" dirty="0"/>
                        <a:t> statement</a:t>
                      </a:r>
                    </a:p>
                  </a:txBody>
                  <a:tcPr/>
                </a:tc>
                <a:extLst>
                  <a:ext uri="{0D108BD9-81ED-4DB2-BD59-A6C34878D82A}">
                    <a16:rowId xmlns:a16="http://schemas.microsoft.com/office/drawing/2014/main" val="10003"/>
                  </a:ext>
                </a:extLst>
              </a:tr>
            </a:tbl>
          </a:graphicData>
        </a:graphic>
      </p:graphicFrame>
      <p:sp>
        <p:nvSpPr>
          <p:cNvPr id="5" name="Rectangle 4"/>
          <p:cNvSpPr/>
          <p:nvPr/>
        </p:nvSpPr>
        <p:spPr>
          <a:xfrm>
            <a:off x="921267" y="3983335"/>
            <a:ext cx="5562600" cy="2554545"/>
          </a:xfrm>
          <a:prstGeom prst="rect">
            <a:avLst/>
          </a:prstGeom>
        </p:spPr>
        <p:txBody>
          <a:bodyPr wrap="square">
            <a:spAutoFit/>
          </a:bodyPr>
          <a:lstStyle/>
          <a:p>
            <a:pPr algn="l"/>
            <a:r>
              <a:rPr lang="en-US" sz="1600" dirty="0">
                <a:solidFill>
                  <a:schemeClr val="tx2"/>
                </a:solidFill>
                <a:latin typeface="Consolas" panose="020B0609020204030204" pitchFamily="49" charset="0"/>
                <a:cs typeface="Courier New" pitchFamily="49" charset="0"/>
              </a:rPr>
              <a:t>while(x &gt; 0) { </a:t>
            </a:r>
            <a:r>
              <a:rPr lang="en-US" sz="1600" dirty="0" err="1">
                <a:solidFill>
                  <a:schemeClr val="tx2"/>
                </a:solidFill>
                <a:latin typeface="Consolas" panose="020B0609020204030204" pitchFamily="49" charset="0"/>
                <a:cs typeface="Courier New" pitchFamily="49" charset="0"/>
              </a:rPr>
              <a:t>doit</a:t>
            </a:r>
            <a:r>
              <a:rPr lang="en-US" sz="1600" dirty="0">
                <a:solidFill>
                  <a:schemeClr val="tx2"/>
                </a:solidFill>
                <a:latin typeface="Consolas" panose="020B0609020204030204" pitchFamily="49" charset="0"/>
                <a:cs typeface="Courier New" pitchFamily="49" charset="0"/>
              </a:rPr>
              <a:t>(); x = x-2; }</a:t>
            </a:r>
          </a:p>
          <a:p>
            <a:pPr algn="l"/>
            <a:r>
              <a:rPr lang="en-US" sz="1600" dirty="0">
                <a:latin typeface="Consolas" panose="020B0609020204030204" pitchFamily="49" charset="0"/>
                <a:cs typeface="Courier New" pitchFamily="49" charset="0"/>
              </a:rPr>
              <a:t>while</a:t>
            </a:r>
            <a:r>
              <a:rPr lang="en-US" sz="1600" dirty="0">
                <a:solidFill>
                  <a:schemeClr val="tx2"/>
                </a:solidFill>
                <a:latin typeface="Courier New" pitchFamily="49" charset="0"/>
                <a:cs typeface="Courier New" pitchFamily="49" charset="0"/>
              </a:rPr>
              <a:t>(</a:t>
            </a:r>
            <a:r>
              <a:rPr lang="en-US" sz="1600" i="1" dirty="0" err="1">
                <a:solidFill>
                  <a:schemeClr val="tx2"/>
                </a:solidFill>
                <a:latin typeface="+mn-lt"/>
                <a:cs typeface="Courier New" pitchFamily="49" charset="0"/>
              </a:rPr>
              <a:t>expr</a:t>
            </a:r>
            <a:r>
              <a:rPr lang="en-US" sz="1600" dirty="0">
                <a:solidFill>
                  <a:schemeClr val="tx2"/>
                </a:solidFill>
                <a:latin typeface="Courier New" pitchFamily="49" charset="0"/>
                <a:cs typeface="Courier New" pitchFamily="49" charset="0"/>
              </a:rPr>
              <a:t>) { </a:t>
            </a:r>
            <a:r>
              <a:rPr lang="en-US" sz="1600" i="1" dirty="0" err="1">
                <a:solidFill>
                  <a:schemeClr val="tx2"/>
                </a:solidFill>
                <a:latin typeface="+mn-lt"/>
                <a:cs typeface="Courier New" pitchFamily="49" charset="0"/>
              </a:rPr>
              <a:t>expr</a:t>
            </a:r>
            <a:r>
              <a:rPr lang="en-US" sz="1600" dirty="0">
                <a:solidFill>
                  <a:schemeClr val="tx2"/>
                </a:solidFill>
                <a:latin typeface="Courier New" pitchFamily="49" charset="0"/>
                <a:cs typeface="Courier New" pitchFamily="49" charset="0"/>
              </a:rPr>
              <a:t>; </a:t>
            </a:r>
            <a:r>
              <a:rPr lang="en-US" sz="1600" i="1" dirty="0" err="1">
                <a:solidFill>
                  <a:schemeClr val="tx2"/>
                </a:solidFill>
                <a:latin typeface="+mn-lt"/>
                <a:cs typeface="Courier New" pitchFamily="49" charset="0"/>
              </a:rPr>
              <a:t>assign_statement</a:t>
            </a:r>
            <a:r>
              <a:rPr lang="en-US" sz="1600" dirty="0">
                <a:solidFill>
                  <a:schemeClr val="tx2"/>
                </a:solidFill>
                <a:latin typeface="Courier New" pitchFamily="49" charset="0"/>
                <a:cs typeface="Courier New" pitchFamily="49" charset="0"/>
              </a:rPr>
              <a:t>; }</a:t>
            </a:r>
          </a:p>
          <a:p>
            <a:pPr algn="l"/>
            <a:r>
              <a:rPr lang="en-US" sz="1600" dirty="0">
                <a:latin typeface="Consolas" panose="020B0609020204030204" pitchFamily="49" charset="0"/>
                <a:cs typeface="Courier New" pitchFamily="49" charset="0"/>
              </a:rPr>
              <a:t>while</a:t>
            </a:r>
            <a:r>
              <a:rPr lang="en-US" sz="1600" dirty="0">
                <a:solidFill>
                  <a:schemeClr val="tx2"/>
                </a:solidFill>
                <a:latin typeface="Courier New" pitchFamily="49" charset="0"/>
                <a:cs typeface="Courier New" pitchFamily="49" charset="0"/>
              </a:rPr>
              <a:t>(</a:t>
            </a:r>
            <a:r>
              <a:rPr lang="en-US" sz="1600" i="1" dirty="0" err="1">
                <a:solidFill>
                  <a:schemeClr val="tx2"/>
                </a:solidFill>
                <a:latin typeface="+mn-lt"/>
                <a:cs typeface="Courier New" pitchFamily="49" charset="0"/>
              </a:rPr>
              <a:t>expr</a:t>
            </a:r>
            <a:r>
              <a:rPr lang="en-US" sz="1600" dirty="0">
                <a:solidFill>
                  <a:schemeClr val="tx2"/>
                </a:solidFill>
                <a:latin typeface="Courier New" pitchFamily="49" charset="0"/>
                <a:cs typeface="Courier New" pitchFamily="49" charset="0"/>
              </a:rPr>
              <a:t>) { </a:t>
            </a:r>
            <a:r>
              <a:rPr lang="en-US" sz="1600" i="1" dirty="0" err="1">
                <a:solidFill>
                  <a:schemeClr val="tx2"/>
                </a:solidFill>
                <a:latin typeface="+mn-lt"/>
                <a:cs typeface="Courier New" pitchFamily="49" charset="0"/>
              </a:rPr>
              <a:t>expr</a:t>
            </a:r>
            <a:r>
              <a:rPr lang="en-US" sz="1600" dirty="0">
                <a:solidFill>
                  <a:schemeClr val="tx2"/>
                </a:solidFill>
                <a:latin typeface="Courier New" pitchFamily="49" charset="0"/>
                <a:cs typeface="Courier New" pitchFamily="49" charset="0"/>
              </a:rPr>
              <a:t>; </a:t>
            </a:r>
            <a:r>
              <a:rPr lang="en-US" sz="1600" i="1" dirty="0" err="1">
                <a:solidFill>
                  <a:schemeClr val="tx2"/>
                </a:solidFill>
                <a:latin typeface="+mn-lt"/>
                <a:cs typeface="Courier New" pitchFamily="49" charset="0"/>
              </a:rPr>
              <a:t>expr</a:t>
            </a:r>
            <a:r>
              <a:rPr lang="en-US" sz="1600" dirty="0">
                <a:solidFill>
                  <a:schemeClr val="tx2"/>
                </a:solidFill>
                <a:latin typeface="Courier New" pitchFamily="49" charset="0"/>
                <a:cs typeface="Courier New" pitchFamily="49" charset="0"/>
              </a:rPr>
              <a:t>; }</a:t>
            </a:r>
          </a:p>
          <a:p>
            <a:pPr algn="l"/>
            <a:r>
              <a:rPr lang="en-US" sz="1600" dirty="0">
                <a:latin typeface="Consolas" panose="020B0609020204030204" pitchFamily="49" charset="0"/>
                <a:cs typeface="Courier New" pitchFamily="49" charset="0"/>
              </a:rPr>
              <a:t>while</a:t>
            </a:r>
            <a:r>
              <a:rPr lang="en-US" sz="1600" dirty="0">
                <a:solidFill>
                  <a:schemeClr val="tx2"/>
                </a:solidFill>
                <a:latin typeface="Courier New" pitchFamily="49" charset="0"/>
                <a:cs typeface="Courier New" pitchFamily="49" charset="0"/>
              </a:rPr>
              <a:t>(</a:t>
            </a:r>
            <a:r>
              <a:rPr lang="en-US" sz="1600" i="1" dirty="0" err="1">
                <a:solidFill>
                  <a:schemeClr val="tx2"/>
                </a:solidFill>
                <a:latin typeface="+mn-lt"/>
                <a:cs typeface="Courier New" pitchFamily="49" charset="0"/>
              </a:rPr>
              <a:t>expr</a:t>
            </a:r>
            <a:r>
              <a:rPr lang="en-US" sz="1600" dirty="0">
                <a:solidFill>
                  <a:schemeClr val="tx2"/>
                </a:solidFill>
                <a:latin typeface="Courier New" pitchFamily="49" charset="0"/>
                <a:cs typeface="Courier New" pitchFamily="49" charset="0"/>
              </a:rPr>
              <a:t>) { </a:t>
            </a:r>
            <a:r>
              <a:rPr lang="en-US" sz="1600" i="1" dirty="0" err="1">
                <a:solidFill>
                  <a:schemeClr val="tx2"/>
                </a:solidFill>
                <a:latin typeface="+mn-lt"/>
                <a:cs typeface="Courier New" pitchFamily="49" charset="0"/>
              </a:rPr>
              <a:t>expr_statement</a:t>
            </a:r>
            <a:r>
              <a:rPr lang="en-US" sz="1600" dirty="0">
                <a:solidFill>
                  <a:schemeClr val="tx2"/>
                </a:solidFill>
                <a:latin typeface="Courier New" pitchFamily="49" charset="0"/>
                <a:cs typeface="Courier New" pitchFamily="49" charset="0"/>
              </a:rPr>
              <a:t> </a:t>
            </a:r>
            <a:r>
              <a:rPr lang="en-US" sz="1600" i="1" dirty="0" err="1">
                <a:solidFill>
                  <a:schemeClr val="tx2"/>
                </a:solidFill>
                <a:latin typeface="+mn-lt"/>
                <a:cs typeface="Courier New" pitchFamily="49" charset="0"/>
              </a:rPr>
              <a:t>expr_statement</a:t>
            </a:r>
            <a:r>
              <a:rPr lang="en-US" sz="1600" dirty="0">
                <a:solidFill>
                  <a:schemeClr val="tx2"/>
                </a:solidFill>
                <a:latin typeface="Courier New" pitchFamily="49" charset="0"/>
                <a:cs typeface="Courier New" pitchFamily="49" charset="0"/>
              </a:rPr>
              <a:t> }</a:t>
            </a:r>
          </a:p>
          <a:p>
            <a:pPr algn="l"/>
            <a:r>
              <a:rPr lang="en-US" sz="1600" dirty="0">
                <a:latin typeface="Consolas" panose="020B0609020204030204" pitchFamily="49" charset="0"/>
                <a:cs typeface="Courier New" pitchFamily="49" charset="0"/>
              </a:rPr>
              <a:t>while</a:t>
            </a:r>
            <a:r>
              <a:rPr lang="en-US" sz="1600" dirty="0">
                <a:solidFill>
                  <a:schemeClr val="tx2"/>
                </a:solidFill>
                <a:latin typeface="Courier New" pitchFamily="49" charset="0"/>
                <a:cs typeface="Courier New" pitchFamily="49" charset="0"/>
              </a:rPr>
              <a:t>(</a:t>
            </a:r>
            <a:r>
              <a:rPr lang="en-US" sz="1600" i="1" dirty="0" err="1">
                <a:solidFill>
                  <a:schemeClr val="tx2"/>
                </a:solidFill>
                <a:latin typeface="+mn-lt"/>
                <a:cs typeface="Courier New" pitchFamily="49" charset="0"/>
              </a:rPr>
              <a:t>expr</a:t>
            </a:r>
            <a:r>
              <a:rPr lang="en-US" sz="1600" dirty="0">
                <a:solidFill>
                  <a:schemeClr val="tx2"/>
                </a:solidFill>
                <a:latin typeface="Courier New" pitchFamily="49" charset="0"/>
                <a:cs typeface="Courier New" pitchFamily="49" charset="0"/>
              </a:rPr>
              <a:t>) { </a:t>
            </a:r>
            <a:r>
              <a:rPr lang="en-US" sz="1600" i="1" dirty="0">
                <a:solidFill>
                  <a:schemeClr val="tx2"/>
                </a:solidFill>
                <a:latin typeface="+mn-lt"/>
                <a:cs typeface="Courier New" pitchFamily="49" charset="0"/>
              </a:rPr>
              <a:t>statement</a:t>
            </a:r>
            <a:r>
              <a:rPr lang="en-US" sz="1600" dirty="0">
                <a:solidFill>
                  <a:schemeClr val="tx2"/>
                </a:solidFill>
                <a:latin typeface="Courier New" pitchFamily="49" charset="0"/>
                <a:cs typeface="Courier New" pitchFamily="49" charset="0"/>
              </a:rPr>
              <a:t> </a:t>
            </a:r>
            <a:r>
              <a:rPr lang="en-US" sz="1600" i="1" dirty="0" err="1">
                <a:solidFill>
                  <a:schemeClr val="tx2"/>
                </a:solidFill>
                <a:latin typeface="+mn-lt"/>
                <a:cs typeface="Courier New" pitchFamily="49" charset="0"/>
              </a:rPr>
              <a:t>statement</a:t>
            </a:r>
            <a:r>
              <a:rPr lang="en-US" sz="1600" dirty="0">
                <a:solidFill>
                  <a:schemeClr val="tx2"/>
                </a:solidFill>
                <a:latin typeface="Courier New" pitchFamily="49" charset="0"/>
                <a:cs typeface="Courier New" pitchFamily="49" charset="0"/>
              </a:rPr>
              <a:t> }</a:t>
            </a:r>
          </a:p>
          <a:p>
            <a:pPr algn="l"/>
            <a:r>
              <a:rPr lang="en-US" sz="1600" dirty="0">
                <a:latin typeface="Consolas" panose="020B0609020204030204" pitchFamily="49" charset="0"/>
                <a:cs typeface="Courier New" pitchFamily="49" charset="0"/>
              </a:rPr>
              <a:t>while</a:t>
            </a:r>
            <a:r>
              <a:rPr lang="en-US" sz="1600" dirty="0">
                <a:solidFill>
                  <a:schemeClr val="tx2"/>
                </a:solidFill>
                <a:latin typeface="Courier New" pitchFamily="49" charset="0"/>
                <a:cs typeface="Courier New" pitchFamily="49" charset="0"/>
              </a:rPr>
              <a:t>(</a:t>
            </a:r>
            <a:r>
              <a:rPr lang="en-US" sz="1600" i="1" dirty="0" err="1">
                <a:solidFill>
                  <a:schemeClr val="tx2"/>
                </a:solidFill>
                <a:latin typeface="+mn-lt"/>
                <a:cs typeface="Courier New" pitchFamily="49" charset="0"/>
              </a:rPr>
              <a:t>expr</a:t>
            </a:r>
            <a:r>
              <a:rPr lang="en-US" sz="1600" dirty="0">
                <a:solidFill>
                  <a:schemeClr val="tx2"/>
                </a:solidFill>
                <a:latin typeface="Courier New" pitchFamily="49" charset="0"/>
                <a:cs typeface="Courier New" pitchFamily="49" charset="0"/>
              </a:rPr>
              <a:t>) { </a:t>
            </a:r>
            <a:r>
              <a:rPr lang="en-US" sz="1600" i="1" dirty="0" err="1">
                <a:solidFill>
                  <a:schemeClr val="tx2"/>
                </a:solidFill>
                <a:latin typeface="+mn-lt"/>
                <a:cs typeface="Courier New" pitchFamily="49" charset="0"/>
              </a:rPr>
              <a:t>statement_list</a:t>
            </a:r>
            <a:r>
              <a:rPr lang="en-US" sz="1600" dirty="0">
                <a:solidFill>
                  <a:schemeClr val="tx2"/>
                </a:solidFill>
                <a:latin typeface="Courier New" pitchFamily="49" charset="0"/>
                <a:cs typeface="Courier New" pitchFamily="49" charset="0"/>
              </a:rPr>
              <a:t> </a:t>
            </a:r>
            <a:r>
              <a:rPr lang="en-US" sz="1600" i="1" dirty="0">
                <a:solidFill>
                  <a:schemeClr val="tx2"/>
                </a:solidFill>
                <a:latin typeface="+mn-lt"/>
                <a:cs typeface="Courier New" pitchFamily="49" charset="0"/>
              </a:rPr>
              <a:t>statement</a:t>
            </a:r>
            <a:r>
              <a:rPr lang="en-US" sz="1600" dirty="0">
                <a:solidFill>
                  <a:schemeClr val="tx2"/>
                </a:solidFill>
                <a:latin typeface="Courier New" pitchFamily="49" charset="0"/>
                <a:cs typeface="Courier New" pitchFamily="49" charset="0"/>
              </a:rPr>
              <a:t> }</a:t>
            </a:r>
          </a:p>
          <a:p>
            <a:pPr algn="l"/>
            <a:r>
              <a:rPr lang="en-US" sz="1600" dirty="0">
                <a:latin typeface="Consolas" panose="020B0609020204030204" pitchFamily="49" charset="0"/>
                <a:cs typeface="Courier New" pitchFamily="49" charset="0"/>
              </a:rPr>
              <a:t>while</a:t>
            </a:r>
            <a:r>
              <a:rPr lang="en-US" sz="1600" dirty="0">
                <a:solidFill>
                  <a:schemeClr val="tx2"/>
                </a:solidFill>
                <a:latin typeface="Courier New" pitchFamily="49" charset="0"/>
                <a:cs typeface="Courier New" pitchFamily="49" charset="0"/>
              </a:rPr>
              <a:t>(</a:t>
            </a:r>
            <a:r>
              <a:rPr lang="en-US" sz="1600" i="1" dirty="0" err="1">
                <a:solidFill>
                  <a:schemeClr val="tx2"/>
                </a:solidFill>
                <a:latin typeface="+mn-lt"/>
                <a:cs typeface="Courier New" pitchFamily="49" charset="0"/>
              </a:rPr>
              <a:t>expr</a:t>
            </a:r>
            <a:r>
              <a:rPr lang="en-US" sz="1600" dirty="0">
                <a:solidFill>
                  <a:schemeClr val="tx2"/>
                </a:solidFill>
                <a:latin typeface="Courier New" pitchFamily="49" charset="0"/>
                <a:cs typeface="Courier New" pitchFamily="49" charset="0"/>
              </a:rPr>
              <a:t>) { </a:t>
            </a:r>
            <a:r>
              <a:rPr lang="en-US" sz="1600" i="1" dirty="0" err="1">
                <a:solidFill>
                  <a:schemeClr val="tx2"/>
                </a:solidFill>
                <a:latin typeface="+mn-lt"/>
                <a:cs typeface="Courier New" pitchFamily="49" charset="0"/>
              </a:rPr>
              <a:t>statement_list</a:t>
            </a:r>
            <a:r>
              <a:rPr lang="en-US" sz="1600" dirty="0">
                <a:solidFill>
                  <a:schemeClr val="tx2"/>
                </a:solidFill>
                <a:latin typeface="Courier New" pitchFamily="49" charset="0"/>
                <a:cs typeface="Courier New" pitchFamily="49" charset="0"/>
              </a:rPr>
              <a:t> }</a:t>
            </a:r>
          </a:p>
          <a:p>
            <a:pPr algn="l"/>
            <a:r>
              <a:rPr lang="en-US" sz="1600" dirty="0">
                <a:latin typeface="Consolas" panose="020B0609020204030204" pitchFamily="49" charset="0"/>
                <a:cs typeface="Courier New" pitchFamily="49" charset="0"/>
              </a:rPr>
              <a:t>while</a:t>
            </a:r>
            <a:r>
              <a:rPr lang="en-US" sz="1600" dirty="0">
                <a:solidFill>
                  <a:schemeClr val="tx2"/>
                </a:solidFill>
                <a:latin typeface="Courier New" pitchFamily="49" charset="0"/>
                <a:cs typeface="Courier New" pitchFamily="49" charset="0"/>
              </a:rPr>
              <a:t>(</a:t>
            </a:r>
            <a:r>
              <a:rPr lang="en-US" sz="1600" i="1" dirty="0" err="1">
                <a:solidFill>
                  <a:schemeClr val="tx2"/>
                </a:solidFill>
                <a:latin typeface="+mn-lt"/>
                <a:cs typeface="Courier New" pitchFamily="49" charset="0"/>
              </a:rPr>
              <a:t>expr</a:t>
            </a:r>
            <a:r>
              <a:rPr lang="en-US" sz="1600" dirty="0">
                <a:solidFill>
                  <a:schemeClr val="tx2"/>
                </a:solidFill>
                <a:latin typeface="Courier New" pitchFamily="49" charset="0"/>
                <a:cs typeface="Courier New" pitchFamily="49" charset="0"/>
              </a:rPr>
              <a:t>) </a:t>
            </a:r>
            <a:r>
              <a:rPr lang="en-US" sz="1600" i="1" dirty="0" err="1">
                <a:solidFill>
                  <a:schemeClr val="tx2"/>
                </a:solidFill>
                <a:latin typeface="+mn-lt"/>
                <a:cs typeface="Courier New" pitchFamily="49" charset="0"/>
              </a:rPr>
              <a:t>compound_statement</a:t>
            </a:r>
            <a:endParaRPr lang="en-US" sz="1600" i="1" dirty="0">
              <a:solidFill>
                <a:schemeClr val="tx2"/>
              </a:solidFill>
              <a:latin typeface="+mn-lt"/>
              <a:cs typeface="Courier New" pitchFamily="49" charset="0"/>
            </a:endParaRPr>
          </a:p>
          <a:p>
            <a:pPr algn="l"/>
            <a:r>
              <a:rPr lang="en-US" sz="1600" dirty="0">
                <a:latin typeface="Consolas" panose="020B0609020204030204" pitchFamily="49" charset="0"/>
                <a:cs typeface="Courier New" pitchFamily="49" charset="0"/>
              </a:rPr>
              <a:t>while</a:t>
            </a:r>
            <a:r>
              <a:rPr lang="en-US" sz="1600" dirty="0">
                <a:solidFill>
                  <a:schemeClr val="tx2"/>
                </a:solidFill>
                <a:latin typeface="Courier New" pitchFamily="49" charset="0"/>
                <a:cs typeface="Courier New" pitchFamily="49" charset="0"/>
              </a:rPr>
              <a:t>(</a:t>
            </a:r>
            <a:r>
              <a:rPr lang="en-US" sz="1600" i="1" dirty="0" err="1">
                <a:solidFill>
                  <a:schemeClr val="tx2"/>
                </a:solidFill>
                <a:latin typeface="+mn-lt"/>
                <a:cs typeface="Courier New" pitchFamily="49" charset="0"/>
              </a:rPr>
              <a:t>expr</a:t>
            </a:r>
            <a:r>
              <a:rPr lang="en-US" sz="1600" dirty="0">
                <a:solidFill>
                  <a:schemeClr val="tx2"/>
                </a:solidFill>
                <a:latin typeface="Courier New" pitchFamily="49" charset="0"/>
                <a:cs typeface="Courier New" pitchFamily="49" charset="0"/>
              </a:rPr>
              <a:t>) </a:t>
            </a:r>
            <a:r>
              <a:rPr lang="en-US" sz="1600" i="1" dirty="0">
                <a:solidFill>
                  <a:schemeClr val="tx2"/>
                </a:solidFill>
                <a:latin typeface="+mn-lt"/>
                <a:cs typeface="Courier New" pitchFamily="49" charset="0"/>
              </a:rPr>
              <a:t>statement</a:t>
            </a:r>
          </a:p>
          <a:p>
            <a:pPr algn="l"/>
            <a:r>
              <a:rPr lang="en-US" sz="1600" i="1" dirty="0">
                <a:solidFill>
                  <a:schemeClr val="tx2"/>
                </a:solidFill>
                <a:latin typeface="+mn-lt"/>
                <a:cs typeface="Courier New" pitchFamily="49" charset="0"/>
              </a:rPr>
              <a:t>statement</a:t>
            </a:r>
          </a:p>
        </p:txBody>
      </p:sp>
      <p:sp>
        <p:nvSpPr>
          <p:cNvPr id="7" name="Rectangle 6"/>
          <p:cNvSpPr/>
          <p:nvPr/>
        </p:nvSpPr>
        <p:spPr>
          <a:xfrm rot="16200000">
            <a:off x="-386834" y="4582130"/>
            <a:ext cx="1295400" cy="369332"/>
          </a:xfrm>
          <a:prstGeom prst="rect">
            <a:avLst/>
          </a:prstGeom>
          <a:solidFill>
            <a:schemeClr val="tx2"/>
          </a:solidFill>
          <a:ln>
            <a:solidFill>
              <a:schemeClr val="tx1"/>
            </a:solidFill>
          </a:ln>
        </p:spPr>
        <p:txBody>
          <a:bodyPr wrap="square">
            <a:spAutoFit/>
          </a:bodyPr>
          <a:lstStyle/>
          <a:p>
            <a:r>
              <a:rPr lang="en-US" sz="1800" dirty="0">
                <a:solidFill>
                  <a:schemeClr val="bg1"/>
                </a:solidFill>
              </a:rPr>
              <a:t>Example:</a:t>
            </a:r>
          </a:p>
        </p:txBody>
      </p:sp>
      <p:sp>
        <p:nvSpPr>
          <p:cNvPr id="8" name="Rectangle 7"/>
          <p:cNvSpPr/>
          <p:nvPr/>
        </p:nvSpPr>
        <p:spPr>
          <a:xfrm>
            <a:off x="7086600" y="4145339"/>
            <a:ext cx="1828800" cy="923330"/>
          </a:xfrm>
          <a:prstGeom prst="rect">
            <a:avLst/>
          </a:prstGeom>
          <a:ln>
            <a:solidFill>
              <a:schemeClr val="tx1"/>
            </a:solidFill>
          </a:ln>
        </p:spPr>
        <p:txBody>
          <a:bodyPr wrap="square">
            <a:spAutoFit/>
          </a:bodyPr>
          <a:lstStyle/>
          <a:p>
            <a:pPr algn="l"/>
            <a:r>
              <a:rPr lang="en-US" sz="1800" dirty="0">
                <a:solidFill>
                  <a:schemeClr val="tx2"/>
                </a:solidFill>
                <a:latin typeface="Consolas" panose="020B0609020204030204" pitchFamily="49" charset="0"/>
                <a:cs typeface="Courier New" pitchFamily="49" charset="0"/>
              </a:rPr>
              <a:t>while(x &gt; 0) </a:t>
            </a:r>
          </a:p>
          <a:p>
            <a:pPr algn="l"/>
            <a:r>
              <a:rPr lang="en-US" sz="1800" i="1" dirty="0">
                <a:solidFill>
                  <a:schemeClr val="tx2"/>
                </a:solidFill>
                <a:latin typeface="Consolas" panose="020B0609020204030204" pitchFamily="49" charset="0"/>
                <a:cs typeface="Courier New" pitchFamily="49" charset="0"/>
              </a:rPr>
              <a:t>  </a:t>
            </a:r>
            <a:r>
              <a:rPr lang="en-US" sz="1800" dirty="0">
                <a:solidFill>
                  <a:schemeClr val="tx2"/>
                </a:solidFill>
                <a:latin typeface="Consolas" panose="020B0609020204030204" pitchFamily="49" charset="0"/>
                <a:cs typeface="Courier New" pitchFamily="49" charset="0"/>
              </a:rPr>
              <a:t>x--;</a:t>
            </a:r>
          </a:p>
          <a:p>
            <a:pPr algn="l"/>
            <a:r>
              <a:rPr lang="en-US" sz="1800" dirty="0">
                <a:solidFill>
                  <a:schemeClr val="tx2"/>
                </a:solidFill>
                <a:latin typeface="Consolas" panose="020B0609020204030204" pitchFamily="49" charset="0"/>
                <a:cs typeface="Courier New" pitchFamily="49" charset="0"/>
              </a:rPr>
              <a:t>  x = x + 5;</a:t>
            </a:r>
          </a:p>
        </p:txBody>
      </p:sp>
      <p:sp>
        <p:nvSpPr>
          <p:cNvPr id="9" name="Rectangle 8"/>
          <p:cNvSpPr/>
          <p:nvPr/>
        </p:nvSpPr>
        <p:spPr>
          <a:xfrm>
            <a:off x="7086600" y="5144869"/>
            <a:ext cx="1828800" cy="923330"/>
          </a:xfrm>
          <a:prstGeom prst="rect">
            <a:avLst/>
          </a:prstGeom>
          <a:ln>
            <a:solidFill>
              <a:schemeClr val="tx1"/>
            </a:solidFill>
          </a:ln>
        </p:spPr>
        <p:txBody>
          <a:bodyPr wrap="square">
            <a:spAutoFit/>
          </a:bodyPr>
          <a:lstStyle/>
          <a:p>
            <a:pPr algn="l"/>
            <a:r>
              <a:rPr lang="en-US" sz="1800" dirty="0">
                <a:solidFill>
                  <a:srgbClr val="00B050"/>
                </a:solidFill>
                <a:latin typeface="Consolas" panose="020B0609020204030204" pitchFamily="49" charset="0"/>
                <a:cs typeface="Courier New" pitchFamily="49" charset="0"/>
              </a:rPr>
              <a:t>while</a:t>
            </a:r>
            <a:r>
              <a:rPr lang="en-US" sz="1800" dirty="0">
                <a:solidFill>
                  <a:srgbClr val="00B050"/>
                </a:solidFill>
                <a:latin typeface="Courier New" pitchFamily="49" charset="0"/>
                <a:cs typeface="Courier New" pitchFamily="49" charset="0"/>
              </a:rPr>
              <a:t>(</a:t>
            </a:r>
            <a:r>
              <a:rPr lang="en-US" sz="1800" i="1" dirty="0" err="1">
                <a:solidFill>
                  <a:srgbClr val="00B050"/>
                </a:solidFill>
                <a:cs typeface="Courier New" pitchFamily="49" charset="0"/>
              </a:rPr>
              <a:t>expr</a:t>
            </a:r>
            <a:r>
              <a:rPr lang="en-US" sz="1800" dirty="0">
                <a:solidFill>
                  <a:srgbClr val="00B050"/>
                </a:solidFill>
                <a:latin typeface="Courier New" pitchFamily="49" charset="0"/>
                <a:cs typeface="Courier New" pitchFamily="49" charset="0"/>
              </a:rPr>
              <a:t>) </a:t>
            </a:r>
          </a:p>
          <a:p>
            <a:pPr algn="l"/>
            <a:r>
              <a:rPr lang="en-US" sz="1800" i="1" dirty="0">
                <a:solidFill>
                  <a:srgbClr val="00B050"/>
                </a:solidFill>
                <a:latin typeface="Courier New" pitchFamily="49" charset="0"/>
                <a:cs typeface="Courier New" pitchFamily="49" charset="0"/>
              </a:rPr>
              <a:t>  </a:t>
            </a:r>
            <a:r>
              <a:rPr lang="en-US" sz="1800" i="1" dirty="0">
                <a:solidFill>
                  <a:srgbClr val="00B050"/>
                </a:solidFill>
                <a:cs typeface="Courier New" pitchFamily="49" charset="0"/>
              </a:rPr>
              <a:t>statement</a:t>
            </a:r>
          </a:p>
          <a:p>
            <a:pPr algn="l"/>
            <a:r>
              <a:rPr lang="en-US" sz="1800" dirty="0">
                <a:solidFill>
                  <a:schemeClr val="tx2"/>
                </a:solidFill>
                <a:latin typeface="Courier New" pitchFamily="49" charset="0"/>
                <a:cs typeface="Courier New" pitchFamily="49" charset="0"/>
              </a:rPr>
              <a:t>  </a:t>
            </a:r>
            <a:r>
              <a:rPr lang="en-US" sz="1800" i="1" dirty="0">
                <a:solidFill>
                  <a:schemeClr val="tx2"/>
                </a:solidFill>
                <a:cs typeface="Courier New" pitchFamily="49" charset="0"/>
              </a:rPr>
              <a:t>statement</a:t>
            </a:r>
          </a:p>
        </p:txBody>
      </p:sp>
      <p:sp>
        <p:nvSpPr>
          <p:cNvPr id="10" name="Rectangle 9"/>
          <p:cNvSpPr/>
          <p:nvPr/>
        </p:nvSpPr>
        <p:spPr>
          <a:xfrm>
            <a:off x="7086600" y="6135469"/>
            <a:ext cx="1828800" cy="646331"/>
          </a:xfrm>
          <a:prstGeom prst="rect">
            <a:avLst/>
          </a:prstGeom>
          <a:ln>
            <a:solidFill>
              <a:schemeClr val="tx1"/>
            </a:solidFill>
          </a:ln>
        </p:spPr>
        <p:txBody>
          <a:bodyPr wrap="square">
            <a:spAutoFit/>
          </a:bodyPr>
          <a:lstStyle/>
          <a:p>
            <a:pPr algn="l"/>
            <a:r>
              <a:rPr lang="en-US" sz="1800" i="1" dirty="0">
                <a:solidFill>
                  <a:srgbClr val="00B050"/>
                </a:solidFill>
                <a:cs typeface="Courier New" pitchFamily="49" charset="0"/>
              </a:rPr>
              <a:t>statement</a:t>
            </a:r>
          </a:p>
          <a:p>
            <a:pPr algn="l"/>
            <a:r>
              <a:rPr lang="en-US" sz="1800" i="1" dirty="0">
                <a:solidFill>
                  <a:schemeClr val="tx2"/>
                </a:solidFill>
                <a:cs typeface="Courier New" pitchFamily="49" charset="0"/>
              </a:rPr>
              <a:t>statement</a:t>
            </a:r>
          </a:p>
        </p:txBody>
      </p:sp>
      <p:sp>
        <p:nvSpPr>
          <p:cNvPr id="11" name="Rectangle 10"/>
          <p:cNvSpPr/>
          <p:nvPr/>
        </p:nvSpPr>
        <p:spPr>
          <a:xfrm rot="16200000">
            <a:off x="6020833" y="4582130"/>
            <a:ext cx="1295400" cy="369332"/>
          </a:xfrm>
          <a:prstGeom prst="rect">
            <a:avLst/>
          </a:prstGeom>
          <a:solidFill>
            <a:schemeClr val="tx2"/>
          </a:solidFill>
          <a:ln>
            <a:solidFill>
              <a:schemeClr val="tx1"/>
            </a:solidFill>
          </a:ln>
        </p:spPr>
        <p:txBody>
          <a:bodyPr wrap="square">
            <a:spAutoFit/>
          </a:bodyPr>
          <a:lstStyle/>
          <a:p>
            <a:r>
              <a:rPr lang="en-US" sz="1800" dirty="0">
                <a:solidFill>
                  <a:schemeClr val="bg1"/>
                </a:solidFill>
              </a:rPr>
              <a:t>Example:</a:t>
            </a:r>
          </a:p>
        </p:txBody>
      </p:sp>
    </p:spTree>
    <p:extLst>
      <p:ext uri="{BB962C8B-B14F-4D97-AF65-F5344CB8AC3E}">
        <p14:creationId xmlns:p14="http://schemas.microsoft.com/office/powerpoint/2010/main" val="2543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P spid="8" grpId="0" animBg="1"/>
      <p:bldP spid="9" grpId="0" animBg="1"/>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Recursion and Combinations</a:t>
            </a:r>
          </a:p>
        </p:txBody>
      </p:sp>
      <p:sp>
        <p:nvSpPr>
          <p:cNvPr id="5" name="Content Placeholder 4"/>
          <p:cNvSpPr>
            <a:spLocks noGrp="1"/>
          </p:cNvSpPr>
          <p:nvPr>
            <p:ph idx="1"/>
          </p:nvPr>
        </p:nvSpPr>
        <p:spPr>
          <a:xfrm>
            <a:off x="76200" y="1600200"/>
            <a:ext cx="8991600" cy="4525963"/>
          </a:xfrm>
        </p:spPr>
        <p:txBody>
          <a:bodyPr/>
          <a:lstStyle/>
          <a:p>
            <a:r>
              <a:rPr lang="en-US" sz="2400" dirty="0"/>
              <a:t>Recursion provides an elegant way of generating all </a:t>
            </a:r>
            <a:r>
              <a:rPr lang="en-US" sz="2400" b="1" dirty="0">
                <a:solidFill>
                  <a:srgbClr val="0070C0"/>
                </a:solidFill>
              </a:rPr>
              <a:t>n</a:t>
            </a:r>
            <a:r>
              <a:rPr lang="en-US" sz="2400" dirty="0"/>
              <a:t>-length combinations of a set of values, </a:t>
            </a:r>
            <a:r>
              <a:rPr lang="en-US" sz="2400" dirty="0">
                <a:solidFill>
                  <a:srgbClr val="00B050"/>
                </a:solidFill>
              </a:rPr>
              <a:t>S</a:t>
            </a:r>
            <a:r>
              <a:rPr lang="en-US" sz="2400" dirty="0"/>
              <a:t>.</a:t>
            </a:r>
          </a:p>
          <a:p>
            <a:pPr lvl="1"/>
            <a:r>
              <a:rPr lang="en-US" sz="2000" dirty="0"/>
              <a:t>Ex.  Generate all length-</a:t>
            </a:r>
            <a:r>
              <a:rPr lang="en-US" sz="2000" b="1" dirty="0">
                <a:solidFill>
                  <a:srgbClr val="0070C0"/>
                </a:solidFill>
              </a:rPr>
              <a:t>n</a:t>
            </a:r>
            <a:r>
              <a:rPr lang="en-US" sz="2000" dirty="0"/>
              <a:t> combinations of the letters in the set </a:t>
            </a:r>
            <a:r>
              <a:rPr lang="en-US" sz="2000" b="1" dirty="0">
                <a:solidFill>
                  <a:srgbClr val="00B050"/>
                </a:solidFill>
              </a:rPr>
              <a:t>S</a:t>
            </a:r>
            <a:r>
              <a:rPr lang="en-US" sz="2000" dirty="0"/>
              <a:t>={'U','S','C'} (i.e. for n=2: UU, US, UC, SU, SS, SC, CU, CS, CC)</a:t>
            </a:r>
          </a:p>
          <a:p>
            <a:r>
              <a:rPr lang="en-US" sz="2400" dirty="0"/>
              <a:t>General approach:</a:t>
            </a:r>
          </a:p>
          <a:p>
            <a:pPr lvl="1"/>
            <a:r>
              <a:rPr lang="en-US" sz="2000" dirty="0"/>
              <a:t>Need some kind of </a:t>
            </a:r>
            <a:r>
              <a:rPr lang="en-US" sz="2000" b="1" dirty="0">
                <a:solidFill>
                  <a:srgbClr val="7030A0"/>
                </a:solidFill>
              </a:rPr>
              <a:t>array/vector/string</a:t>
            </a:r>
            <a:r>
              <a:rPr lang="en-US" sz="2000" dirty="0"/>
              <a:t> to store partial answer as it is being built</a:t>
            </a:r>
          </a:p>
          <a:p>
            <a:pPr lvl="1"/>
            <a:r>
              <a:rPr lang="en-US" sz="2000" dirty="0"/>
              <a:t>Each recursive call is only responsible for one of the </a:t>
            </a:r>
            <a:r>
              <a:rPr lang="en-US" sz="2000" b="1" dirty="0">
                <a:solidFill>
                  <a:srgbClr val="0070C0"/>
                </a:solidFill>
              </a:rPr>
              <a:t>n</a:t>
            </a:r>
            <a:r>
              <a:rPr lang="en-US" sz="2000" dirty="0"/>
              <a:t> "places" (say location, </a:t>
            </a:r>
            <a:r>
              <a:rPr lang="en-US" sz="2000" b="1" dirty="0" err="1">
                <a:solidFill>
                  <a:srgbClr val="7030A0"/>
                </a:solidFill>
              </a:rPr>
              <a:t>i</a:t>
            </a:r>
            <a:r>
              <a:rPr lang="en-US" sz="2000" dirty="0"/>
              <a:t>)</a:t>
            </a:r>
          </a:p>
          <a:p>
            <a:pPr lvl="1"/>
            <a:r>
              <a:rPr lang="en-US" sz="2000" dirty="0"/>
              <a:t>The function will iteratively (loop) try each option in </a:t>
            </a:r>
            <a:r>
              <a:rPr lang="en-US" sz="2000" b="1" dirty="0">
                <a:solidFill>
                  <a:srgbClr val="00B050"/>
                </a:solidFill>
              </a:rPr>
              <a:t>S </a:t>
            </a:r>
            <a:r>
              <a:rPr lang="en-US" sz="2000" dirty="0"/>
              <a:t>by setting  location </a:t>
            </a:r>
            <a:r>
              <a:rPr lang="en-US" sz="2000" dirty="0" err="1"/>
              <a:t>i</a:t>
            </a:r>
            <a:r>
              <a:rPr lang="en-US" sz="2000" dirty="0"/>
              <a:t> to the current option, then </a:t>
            </a:r>
            <a:r>
              <a:rPr lang="en-US" sz="2000" dirty="0" err="1"/>
              <a:t>recurse</a:t>
            </a:r>
            <a:r>
              <a:rPr lang="en-US" sz="2000" dirty="0"/>
              <a:t> to handle all remaining locations (i+1 to n) </a:t>
            </a:r>
          </a:p>
          <a:p>
            <a:pPr lvl="2"/>
            <a:r>
              <a:rPr lang="en-US" sz="1800" dirty="0"/>
              <a:t>Remember you are responsible for only one location</a:t>
            </a:r>
            <a:endParaRPr lang="en-US" sz="2000" dirty="0"/>
          </a:p>
          <a:p>
            <a:pPr lvl="1"/>
            <a:r>
              <a:rPr lang="en-US" sz="2000" dirty="0"/>
              <a:t>Upon return, try another option value and </a:t>
            </a:r>
            <a:r>
              <a:rPr lang="en-US" sz="2000" dirty="0" err="1"/>
              <a:t>recurse</a:t>
            </a:r>
            <a:r>
              <a:rPr lang="en-US" sz="2000" dirty="0"/>
              <a:t> again</a:t>
            </a:r>
          </a:p>
          <a:p>
            <a:pPr lvl="1"/>
            <a:r>
              <a:rPr lang="en-US" sz="2000" dirty="0"/>
              <a:t>Base case can stop when all n locations are set (i.e. </a:t>
            </a:r>
            <a:r>
              <a:rPr lang="en-US" sz="2000" dirty="0" err="1"/>
              <a:t>recurse</a:t>
            </a:r>
            <a:r>
              <a:rPr lang="en-US" sz="2000" dirty="0"/>
              <a:t> off the end)</a:t>
            </a:r>
          </a:p>
          <a:p>
            <a:pPr lvl="1"/>
            <a:r>
              <a:rPr lang="en-US" sz="2000" dirty="0"/>
              <a:t>Recursive case returns after trying all options</a:t>
            </a:r>
          </a:p>
        </p:txBody>
      </p:sp>
    </p:spTree>
    <p:extLst>
      <p:ext uri="{BB962C8B-B14F-4D97-AF65-F5344CB8AC3E}">
        <p14:creationId xmlns:p14="http://schemas.microsoft.com/office/powerpoint/2010/main" val="31995059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p>
        </p:txBody>
      </p:sp>
      <p:sp>
        <p:nvSpPr>
          <p:cNvPr id="3" name="Content Placeholder 2"/>
          <p:cNvSpPr>
            <a:spLocks noGrp="1"/>
          </p:cNvSpPr>
          <p:nvPr>
            <p:ph idx="1"/>
          </p:nvPr>
        </p:nvSpPr>
        <p:spPr/>
        <p:txBody>
          <a:bodyPr/>
          <a:lstStyle/>
          <a:p>
            <a:r>
              <a:rPr lang="en-US" dirty="0" err="1"/>
              <a:t>bin_combos_str</a:t>
            </a:r>
            <a:endParaRPr lang="en-US" dirty="0"/>
          </a:p>
          <a:p>
            <a:r>
              <a:rPr lang="en-US" dirty="0" err="1"/>
              <a:t>Zero_sum</a:t>
            </a:r>
            <a:endParaRPr lang="en-US" dirty="0"/>
          </a:p>
          <a:p>
            <a:r>
              <a:rPr lang="en-US" dirty="0" err="1"/>
              <a:t>Prime_products_print</a:t>
            </a:r>
            <a:endParaRPr lang="en-US" dirty="0"/>
          </a:p>
          <a:p>
            <a:r>
              <a:rPr lang="en-US" dirty="0" err="1"/>
              <a:t>Prime_products</a:t>
            </a:r>
            <a:endParaRPr lang="en-US" dirty="0"/>
          </a:p>
          <a:p>
            <a:r>
              <a:rPr lang="en-US" dirty="0" err="1"/>
              <a:t>basen_combos</a:t>
            </a:r>
            <a:endParaRPr lang="en-US" dirty="0"/>
          </a:p>
          <a:p>
            <a:r>
              <a:rPr lang="en-US" dirty="0" err="1"/>
              <a:t>all_letter_combos</a:t>
            </a:r>
            <a:endParaRPr lang="en-US" dirty="0"/>
          </a:p>
        </p:txBody>
      </p:sp>
    </p:spTree>
    <p:extLst>
      <p:ext uri="{BB962C8B-B14F-4D97-AF65-F5344CB8AC3E}">
        <p14:creationId xmlns:p14="http://schemas.microsoft.com/office/powerpoint/2010/main" val="7780544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Backtracking Search</a:t>
            </a:r>
          </a:p>
        </p:txBody>
      </p:sp>
      <p:sp>
        <p:nvSpPr>
          <p:cNvPr id="3" name="Content Placeholder 2"/>
          <p:cNvSpPr>
            <a:spLocks noGrp="1"/>
          </p:cNvSpPr>
          <p:nvPr>
            <p:ph idx="1"/>
          </p:nvPr>
        </p:nvSpPr>
        <p:spPr>
          <a:xfrm>
            <a:off x="304800" y="1219200"/>
            <a:ext cx="8763000" cy="5334000"/>
          </a:xfrm>
        </p:spPr>
        <p:txBody>
          <a:bodyPr/>
          <a:lstStyle/>
          <a:p>
            <a:r>
              <a:rPr lang="en-US" sz="1800" dirty="0"/>
              <a:t>Recursion allows us to "easily" enumerate all </a:t>
            </a:r>
            <a:r>
              <a:rPr lang="en-US" sz="1800" b="1" dirty="0">
                <a:solidFill>
                  <a:srgbClr val="0070C0"/>
                </a:solidFill>
              </a:rPr>
              <a:t>solutions/combinations </a:t>
            </a:r>
            <a:r>
              <a:rPr lang="en-US" sz="1800" dirty="0"/>
              <a:t>to some problem</a:t>
            </a:r>
          </a:p>
          <a:p>
            <a:r>
              <a:rPr lang="en-US" sz="1800" dirty="0"/>
              <a:t>Backtracking algorithms are often used to solve </a:t>
            </a:r>
            <a:r>
              <a:rPr lang="en-US" sz="1800" b="1" dirty="0">
                <a:solidFill>
                  <a:srgbClr val="7030A0"/>
                </a:solidFill>
              </a:rPr>
              <a:t>constraint satisfaction problems or </a:t>
            </a:r>
            <a:r>
              <a:rPr lang="en-US" sz="1800" b="1" dirty="0">
                <a:solidFill>
                  <a:srgbClr val="FF00FF"/>
                </a:solidFill>
              </a:rPr>
              <a:t>optimization</a:t>
            </a:r>
            <a:r>
              <a:rPr lang="en-US" sz="1800" b="1" dirty="0">
                <a:solidFill>
                  <a:srgbClr val="7030A0"/>
                </a:solidFill>
              </a:rPr>
              <a:t> </a:t>
            </a:r>
            <a:r>
              <a:rPr lang="en-US" sz="1800" b="1" dirty="0">
                <a:solidFill>
                  <a:srgbClr val="FF00FF"/>
                </a:solidFill>
              </a:rPr>
              <a:t>problems</a:t>
            </a:r>
            <a:endParaRPr lang="en-US" sz="1800" dirty="0"/>
          </a:p>
          <a:p>
            <a:pPr lvl="1"/>
            <a:r>
              <a:rPr lang="en-US" sz="1800" dirty="0"/>
              <a:t>Find (</a:t>
            </a:r>
            <a:r>
              <a:rPr lang="en-US" sz="1800" b="1" dirty="0">
                <a:solidFill>
                  <a:srgbClr val="FF00FF"/>
                </a:solidFill>
              </a:rPr>
              <a:t>the best</a:t>
            </a:r>
            <a:r>
              <a:rPr lang="en-US" sz="1800" dirty="0"/>
              <a:t>) solutions/combinations that meet </a:t>
            </a:r>
            <a:r>
              <a:rPr lang="en-US" sz="1800" b="1" dirty="0">
                <a:solidFill>
                  <a:srgbClr val="7030A0"/>
                </a:solidFill>
              </a:rPr>
              <a:t>some constraints</a:t>
            </a:r>
          </a:p>
          <a:p>
            <a:r>
              <a:rPr lang="en-US" sz="2000" b="1" u="sng" dirty="0"/>
              <a:t>Key property of backtracking search:</a:t>
            </a:r>
          </a:p>
          <a:p>
            <a:pPr lvl="1"/>
            <a:r>
              <a:rPr lang="en-US" sz="1800" dirty="0"/>
              <a:t>Stop searching down a path at the first indication that constraints won't lead to a solution</a:t>
            </a:r>
          </a:p>
          <a:p>
            <a:r>
              <a:rPr lang="en-US" sz="1800" dirty="0"/>
              <a:t>Many common and important problems can be solved with backtracking approaches</a:t>
            </a:r>
          </a:p>
          <a:p>
            <a:r>
              <a:rPr lang="en-US" sz="1800" dirty="0"/>
              <a:t>Knapsack problem</a:t>
            </a:r>
          </a:p>
          <a:p>
            <a:pPr lvl="1"/>
            <a:r>
              <a:rPr lang="en-US" sz="1600" dirty="0"/>
              <a:t>You have a set of products with a given weight and value.  Suppose you have a knapsack (suitcase) that can hold N pounds, which subset of objects can you pack that </a:t>
            </a:r>
            <a:r>
              <a:rPr lang="en-US" sz="1600" b="1" dirty="0"/>
              <a:t>maximizes the value</a:t>
            </a:r>
            <a:r>
              <a:rPr lang="en-US" sz="1600" dirty="0"/>
              <a:t>.</a:t>
            </a:r>
          </a:p>
          <a:p>
            <a:pPr lvl="1"/>
            <a:r>
              <a:rPr lang="en-US" sz="1600" dirty="0"/>
              <a:t>Example:</a:t>
            </a:r>
          </a:p>
          <a:p>
            <a:pPr lvl="2"/>
            <a:r>
              <a:rPr lang="en-US" sz="1400" dirty="0"/>
              <a:t>Knapsack can hold 35 pounds</a:t>
            </a:r>
          </a:p>
          <a:p>
            <a:pPr lvl="2"/>
            <a:r>
              <a:rPr lang="en-US" sz="1400" dirty="0"/>
              <a:t>Product A: 7 pounds, $12 ea.		 Product B: 10 pounds, $18 ea.</a:t>
            </a:r>
          </a:p>
          <a:p>
            <a:pPr lvl="2"/>
            <a:r>
              <a:rPr lang="en-US" sz="1400" dirty="0"/>
              <a:t>Product C: 4 pounds, $7 ea.		 Product D: 2.4 pounds, $4 ea.</a:t>
            </a:r>
          </a:p>
          <a:p>
            <a:r>
              <a:rPr lang="en-US" sz="1800" dirty="0"/>
              <a:t>Other examples:</a:t>
            </a:r>
          </a:p>
          <a:p>
            <a:pPr lvl="1"/>
            <a:r>
              <a:rPr lang="en-US" sz="1600" dirty="0"/>
              <a:t>Map Coloring, Satisfiability, Sudoku, N-Queens</a:t>
            </a:r>
          </a:p>
        </p:txBody>
      </p:sp>
    </p:spTree>
    <p:extLst>
      <p:ext uri="{BB962C8B-B14F-4D97-AF65-F5344CB8AC3E}">
        <p14:creationId xmlns:p14="http://schemas.microsoft.com/office/powerpoint/2010/main" val="183955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N-Queens Problem</a:t>
            </a:r>
          </a:p>
        </p:txBody>
      </p:sp>
      <p:sp>
        <p:nvSpPr>
          <p:cNvPr id="3" name="Content Placeholder 2"/>
          <p:cNvSpPr>
            <a:spLocks noGrp="1"/>
          </p:cNvSpPr>
          <p:nvPr>
            <p:ph idx="1"/>
          </p:nvPr>
        </p:nvSpPr>
        <p:spPr>
          <a:xfrm>
            <a:off x="304800" y="1219200"/>
            <a:ext cx="5105400" cy="4267200"/>
          </a:xfrm>
        </p:spPr>
        <p:txBody>
          <a:bodyPr/>
          <a:lstStyle/>
          <a:p>
            <a:r>
              <a:rPr lang="en-US" sz="2400" dirty="0"/>
              <a:t>Problem:  How to place N queens on an </a:t>
            </a:r>
            <a:r>
              <a:rPr lang="en-US" sz="2400" dirty="0" err="1"/>
              <a:t>NxN</a:t>
            </a:r>
            <a:r>
              <a:rPr lang="en-US" sz="2400" dirty="0"/>
              <a:t> chess board such that no queens may attack each other</a:t>
            </a:r>
          </a:p>
          <a:p>
            <a:r>
              <a:rPr lang="en-US" sz="2400" dirty="0"/>
              <a:t>Fact: Queens can attack at any distance vertically, horizontally, or diagonally</a:t>
            </a:r>
          </a:p>
          <a:p>
            <a:r>
              <a:rPr lang="en-US" sz="2400" dirty="0"/>
              <a:t>Observation:  Different queen in each row and each column</a:t>
            </a:r>
          </a:p>
          <a:p>
            <a:r>
              <a:rPr lang="en-US" sz="2400" dirty="0"/>
              <a:t>Backtrack search approach:</a:t>
            </a:r>
          </a:p>
          <a:p>
            <a:pPr lvl="1"/>
            <a:r>
              <a:rPr lang="en-US" sz="2000" dirty="0"/>
              <a:t>Place 1</a:t>
            </a:r>
            <a:r>
              <a:rPr lang="en-US" sz="2000" baseline="30000" dirty="0"/>
              <a:t>st</a:t>
            </a:r>
            <a:r>
              <a:rPr lang="en-US" sz="2000" dirty="0"/>
              <a:t> queen in a viable option then, then try to place 2</a:t>
            </a:r>
            <a:r>
              <a:rPr lang="en-US" sz="2000" baseline="30000" dirty="0"/>
              <a:t>nd</a:t>
            </a:r>
            <a:r>
              <a:rPr lang="en-US" sz="2000" dirty="0"/>
              <a:t> queen, etc.</a:t>
            </a:r>
          </a:p>
          <a:p>
            <a:pPr lvl="1"/>
            <a:r>
              <a:rPr lang="en-US" sz="2000" dirty="0"/>
              <a:t>If we reach a point where no queen can be placed in row </a:t>
            </a:r>
            <a:r>
              <a:rPr lang="en-US" sz="2000" dirty="0" err="1"/>
              <a:t>i</a:t>
            </a:r>
            <a:r>
              <a:rPr lang="en-US" sz="2000" dirty="0"/>
              <a:t> or we've exhausted all options in row </a:t>
            </a:r>
            <a:r>
              <a:rPr lang="en-US" sz="2000" dirty="0" err="1"/>
              <a:t>i</a:t>
            </a:r>
            <a:r>
              <a:rPr lang="en-US" sz="2000" dirty="0"/>
              <a:t>, then we return and change row i-1 </a:t>
            </a:r>
          </a:p>
          <a:p>
            <a:endParaRPr lang="en-US" sz="2400" dirty="0"/>
          </a:p>
        </p:txBody>
      </p:sp>
      <p:sp>
        <p:nvSpPr>
          <p:cNvPr id="4" name="Rectangle 3"/>
          <p:cNvSpPr/>
          <p:nvPr/>
        </p:nvSpPr>
        <p:spPr bwMode="auto">
          <a:xfrm>
            <a:off x="5951277"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 name="Rectangle 4"/>
          <p:cNvSpPr/>
          <p:nvPr/>
        </p:nvSpPr>
        <p:spPr bwMode="auto">
          <a:xfrm>
            <a:off x="6294177"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 name="Rectangle 5"/>
          <p:cNvSpPr/>
          <p:nvPr/>
        </p:nvSpPr>
        <p:spPr bwMode="auto">
          <a:xfrm>
            <a:off x="6642479"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 name="Rectangle 6"/>
          <p:cNvSpPr/>
          <p:nvPr/>
        </p:nvSpPr>
        <p:spPr bwMode="auto">
          <a:xfrm>
            <a:off x="6985379"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 name="Rectangle 7"/>
          <p:cNvSpPr/>
          <p:nvPr/>
        </p:nvSpPr>
        <p:spPr bwMode="auto">
          <a:xfrm>
            <a:off x="7315200"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 name="Rectangle 8"/>
          <p:cNvSpPr/>
          <p:nvPr/>
        </p:nvSpPr>
        <p:spPr bwMode="auto">
          <a:xfrm>
            <a:off x="7658100"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 name="Rectangle 9"/>
          <p:cNvSpPr/>
          <p:nvPr/>
        </p:nvSpPr>
        <p:spPr bwMode="auto">
          <a:xfrm>
            <a:off x="8001000"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 name="Rectangle 10"/>
          <p:cNvSpPr/>
          <p:nvPr/>
        </p:nvSpPr>
        <p:spPr bwMode="auto">
          <a:xfrm>
            <a:off x="8343900"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 name="Rectangle 11"/>
          <p:cNvSpPr/>
          <p:nvPr/>
        </p:nvSpPr>
        <p:spPr bwMode="auto">
          <a:xfrm>
            <a:off x="6294177"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 name="Rectangle 12"/>
          <p:cNvSpPr/>
          <p:nvPr/>
        </p:nvSpPr>
        <p:spPr bwMode="auto">
          <a:xfrm>
            <a:off x="6637077"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 name="Rectangle 13"/>
          <p:cNvSpPr/>
          <p:nvPr/>
        </p:nvSpPr>
        <p:spPr bwMode="auto">
          <a:xfrm>
            <a:off x="6985379"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 name="Rectangle 14"/>
          <p:cNvSpPr/>
          <p:nvPr/>
        </p:nvSpPr>
        <p:spPr bwMode="auto">
          <a:xfrm>
            <a:off x="7328279"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 name="Rectangle 15"/>
          <p:cNvSpPr/>
          <p:nvPr/>
        </p:nvSpPr>
        <p:spPr bwMode="auto">
          <a:xfrm>
            <a:off x="7658100"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 name="Rectangle 16"/>
          <p:cNvSpPr/>
          <p:nvPr/>
        </p:nvSpPr>
        <p:spPr bwMode="auto">
          <a:xfrm>
            <a:off x="8001000"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 name="Rectangle 17"/>
          <p:cNvSpPr/>
          <p:nvPr/>
        </p:nvSpPr>
        <p:spPr bwMode="auto">
          <a:xfrm>
            <a:off x="8343900"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 name="Rectangle 18"/>
          <p:cNvSpPr/>
          <p:nvPr/>
        </p:nvSpPr>
        <p:spPr bwMode="auto">
          <a:xfrm>
            <a:off x="5951277"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0" name="Rectangle 19"/>
          <p:cNvSpPr/>
          <p:nvPr/>
        </p:nvSpPr>
        <p:spPr bwMode="auto">
          <a:xfrm>
            <a:off x="5951277"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 name="Rectangle 20"/>
          <p:cNvSpPr/>
          <p:nvPr/>
        </p:nvSpPr>
        <p:spPr bwMode="auto">
          <a:xfrm>
            <a:off x="6294177"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2" name="Rectangle 21"/>
          <p:cNvSpPr/>
          <p:nvPr/>
        </p:nvSpPr>
        <p:spPr bwMode="auto">
          <a:xfrm>
            <a:off x="6642479"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3" name="Rectangle 22"/>
          <p:cNvSpPr/>
          <p:nvPr/>
        </p:nvSpPr>
        <p:spPr bwMode="auto">
          <a:xfrm>
            <a:off x="6985379"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4" name="Rectangle 23"/>
          <p:cNvSpPr/>
          <p:nvPr/>
        </p:nvSpPr>
        <p:spPr bwMode="auto">
          <a:xfrm>
            <a:off x="7315200"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5" name="Rectangle 24"/>
          <p:cNvSpPr/>
          <p:nvPr/>
        </p:nvSpPr>
        <p:spPr bwMode="auto">
          <a:xfrm>
            <a:off x="7658100"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6" name="Rectangle 25"/>
          <p:cNvSpPr/>
          <p:nvPr/>
        </p:nvSpPr>
        <p:spPr bwMode="auto">
          <a:xfrm>
            <a:off x="8001000"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7" name="Rectangle 26"/>
          <p:cNvSpPr/>
          <p:nvPr/>
        </p:nvSpPr>
        <p:spPr bwMode="auto">
          <a:xfrm>
            <a:off x="8343900"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 name="Rectangle 27"/>
          <p:cNvSpPr/>
          <p:nvPr/>
        </p:nvSpPr>
        <p:spPr bwMode="auto">
          <a:xfrm>
            <a:off x="6294177"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9" name="Rectangle 28"/>
          <p:cNvSpPr/>
          <p:nvPr/>
        </p:nvSpPr>
        <p:spPr bwMode="auto">
          <a:xfrm>
            <a:off x="6637077"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0" name="Rectangle 29"/>
          <p:cNvSpPr/>
          <p:nvPr/>
        </p:nvSpPr>
        <p:spPr bwMode="auto">
          <a:xfrm>
            <a:off x="6985379"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1" name="Rectangle 30"/>
          <p:cNvSpPr/>
          <p:nvPr/>
        </p:nvSpPr>
        <p:spPr bwMode="auto">
          <a:xfrm>
            <a:off x="7328279"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2" name="Rectangle 31"/>
          <p:cNvSpPr/>
          <p:nvPr/>
        </p:nvSpPr>
        <p:spPr bwMode="auto">
          <a:xfrm>
            <a:off x="7658100"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3" name="Rectangle 32"/>
          <p:cNvSpPr/>
          <p:nvPr/>
        </p:nvSpPr>
        <p:spPr bwMode="auto">
          <a:xfrm>
            <a:off x="8001000"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4" name="Rectangle 33"/>
          <p:cNvSpPr/>
          <p:nvPr/>
        </p:nvSpPr>
        <p:spPr bwMode="auto">
          <a:xfrm>
            <a:off x="8343900"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5" name="Rectangle 34"/>
          <p:cNvSpPr/>
          <p:nvPr/>
        </p:nvSpPr>
        <p:spPr bwMode="auto">
          <a:xfrm>
            <a:off x="5951277"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6" name="Rectangle 35"/>
          <p:cNvSpPr/>
          <p:nvPr/>
        </p:nvSpPr>
        <p:spPr bwMode="auto">
          <a:xfrm>
            <a:off x="5951277"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7" name="Rectangle 36"/>
          <p:cNvSpPr/>
          <p:nvPr/>
        </p:nvSpPr>
        <p:spPr bwMode="auto">
          <a:xfrm>
            <a:off x="6294177"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8" name="Rectangle 37"/>
          <p:cNvSpPr/>
          <p:nvPr/>
        </p:nvSpPr>
        <p:spPr bwMode="auto">
          <a:xfrm>
            <a:off x="6642479"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9" name="Rectangle 38"/>
          <p:cNvSpPr/>
          <p:nvPr/>
        </p:nvSpPr>
        <p:spPr bwMode="auto">
          <a:xfrm>
            <a:off x="6985379"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0" name="Rectangle 39"/>
          <p:cNvSpPr/>
          <p:nvPr/>
        </p:nvSpPr>
        <p:spPr bwMode="auto">
          <a:xfrm>
            <a:off x="7315200"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1" name="Rectangle 40"/>
          <p:cNvSpPr/>
          <p:nvPr/>
        </p:nvSpPr>
        <p:spPr bwMode="auto">
          <a:xfrm>
            <a:off x="7658100"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2" name="Rectangle 41"/>
          <p:cNvSpPr/>
          <p:nvPr/>
        </p:nvSpPr>
        <p:spPr bwMode="auto">
          <a:xfrm>
            <a:off x="8001000"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3" name="Rectangle 42"/>
          <p:cNvSpPr/>
          <p:nvPr/>
        </p:nvSpPr>
        <p:spPr bwMode="auto">
          <a:xfrm>
            <a:off x="8343900"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4" name="Rectangle 43"/>
          <p:cNvSpPr/>
          <p:nvPr/>
        </p:nvSpPr>
        <p:spPr bwMode="auto">
          <a:xfrm>
            <a:off x="6294177"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5" name="Rectangle 44"/>
          <p:cNvSpPr/>
          <p:nvPr/>
        </p:nvSpPr>
        <p:spPr bwMode="auto">
          <a:xfrm>
            <a:off x="6637077"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6" name="Rectangle 45"/>
          <p:cNvSpPr/>
          <p:nvPr/>
        </p:nvSpPr>
        <p:spPr bwMode="auto">
          <a:xfrm>
            <a:off x="6985379"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7" name="Rectangle 46"/>
          <p:cNvSpPr/>
          <p:nvPr/>
        </p:nvSpPr>
        <p:spPr bwMode="auto">
          <a:xfrm>
            <a:off x="7328279"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8" name="Rectangle 47"/>
          <p:cNvSpPr/>
          <p:nvPr/>
        </p:nvSpPr>
        <p:spPr bwMode="auto">
          <a:xfrm>
            <a:off x="7658100"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9" name="Rectangle 48"/>
          <p:cNvSpPr/>
          <p:nvPr/>
        </p:nvSpPr>
        <p:spPr bwMode="auto">
          <a:xfrm>
            <a:off x="8001000"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0" name="Rectangle 49"/>
          <p:cNvSpPr/>
          <p:nvPr/>
        </p:nvSpPr>
        <p:spPr bwMode="auto">
          <a:xfrm>
            <a:off x="8343900"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1" name="Rectangle 50"/>
          <p:cNvSpPr/>
          <p:nvPr/>
        </p:nvSpPr>
        <p:spPr bwMode="auto">
          <a:xfrm>
            <a:off x="5951277"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2" name="Rectangle 51"/>
          <p:cNvSpPr/>
          <p:nvPr/>
        </p:nvSpPr>
        <p:spPr bwMode="auto">
          <a:xfrm>
            <a:off x="5951277"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3" name="Rectangle 52"/>
          <p:cNvSpPr/>
          <p:nvPr/>
        </p:nvSpPr>
        <p:spPr bwMode="auto">
          <a:xfrm>
            <a:off x="6294177"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4" name="Rectangle 53"/>
          <p:cNvSpPr/>
          <p:nvPr/>
        </p:nvSpPr>
        <p:spPr bwMode="auto">
          <a:xfrm>
            <a:off x="6642479"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5" name="Rectangle 54"/>
          <p:cNvSpPr/>
          <p:nvPr/>
        </p:nvSpPr>
        <p:spPr bwMode="auto">
          <a:xfrm>
            <a:off x="6985379"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6" name="Rectangle 55"/>
          <p:cNvSpPr/>
          <p:nvPr/>
        </p:nvSpPr>
        <p:spPr bwMode="auto">
          <a:xfrm>
            <a:off x="7315200"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7" name="Rectangle 56"/>
          <p:cNvSpPr/>
          <p:nvPr/>
        </p:nvSpPr>
        <p:spPr bwMode="auto">
          <a:xfrm>
            <a:off x="7658100"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8" name="Rectangle 57"/>
          <p:cNvSpPr/>
          <p:nvPr/>
        </p:nvSpPr>
        <p:spPr bwMode="auto">
          <a:xfrm>
            <a:off x="8001000"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9" name="Rectangle 58"/>
          <p:cNvSpPr/>
          <p:nvPr/>
        </p:nvSpPr>
        <p:spPr bwMode="auto">
          <a:xfrm>
            <a:off x="8343900"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0" name="Rectangle 59"/>
          <p:cNvSpPr/>
          <p:nvPr/>
        </p:nvSpPr>
        <p:spPr bwMode="auto">
          <a:xfrm>
            <a:off x="6294177"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1" name="Rectangle 60"/>
          <p:cNvSpPr/>
          <p:nvPr/>
        </p:nvSpPr>
        <p:spPr bwMode="auto">
          <a:xfrm>
            <a:off x="6637077"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2" name="Rectangle 61"/>
          <p:cNvSpPr/>
          <p:nvPr/>
        </p:nvSpPr>
        <p:spPr bwMode="auto">
          <a:xfrm>
            <a:off x="6985379"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3" name="Rectangle 62"/>
          <p:cNvSpPr/>
          <p:nvPr/>
        </p:nvSpPr>
        <p:spPr bwMode="auto">
          <a:xfrm>
            <a:off x="7328279"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4" name="Rectangle 63"/>
          <p:cNvSpPr/>
          <p:nvPr/>
        </p:nvSpPr>
        <p:spPr bwMode="auto">
          <a:xfrm>
            <a:off x="7658100"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5" name="Rectangle 64"/>
          <p:cNvSpPr/>
          <p:nvPr/>
        </p:nvSpPr>
        <p:spPr bwMode="auto">
          <a:xfrm>
            <a:off x="8001000"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6" name="Rectangle 65"/>
          <p:cNvSpPr/>
          <p:nvPr/>
        </p:nvSpPr>
        <p:spPr bwMode="auto">
          <a:xfrm>
            <a:off x="8343900"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7" name="Rectangle 66"/>
          <p:cNvSpPr/>
          <p:nvPr/>
        </p:nvSpPr>
        <p:spPr bwMode="auto">
          <a:xfrm>
            <a:off x="5951277"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1026"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5976161" y="1323264"/>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68" name="Rectangle 67"/>
          <p:cNvSpPr/>
          <p:nvPr/>
        </p:nvSpPr>
        <p:spPr bwMode="auto">
          <a:xfrm>
            <a:off x="6316212" y="1344078"/>
            <a:ext cx="2522988" cy="395332"/>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0" name="Rectangle 69"/>
          <p:cNvSpPr/>
          <p:nvPr/>
        </p:nvSpPr>
        <p:spPr bwMode="auto">
          <a:xfrm>
            <a:off x="5867399" y="1759424"/>
            <a:ext cx="420663" cy="2812576"/>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1" name="Rectangle 70"/>
          <p:cNvSpPr/>
          <p:nvPr/>
        </p:nvSpPr>
        <p:spPr bwMode="auto">
          <a:xfrm>
            <a:off x="6288062" y="1759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2" name="Rectangle 71"/>
          <p:cNvSpPr/>
          <p:nvPr/>
        </p:nvSpPr>
        <p:spPr bwMode="auto">
          <a:xfrm>
            <a:off x="6642479" y="2137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3" name="Rectangle 72"/>
          <p:cNvSpPr/>
          <p:nvPr/>
        </p:nvSpPr>
        <p:spPr bwMode="auto">
          <a:xfrm>
            <a:off x="6986942" y="2518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4" name="Rectangle 73"/>
          <p:cNvSpPr/>
          <p:nvPr/>
        </p:nvSpPr>
        <p:spPr bwMode="auto">
          <a:xfrm>
            <a:off x="7340292" y="2900718"/>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5" name="Rectangle 74"/>
          <p:cNvSpPr/>
          <p:nvPr/>
        </p:nvSpPr>
        <p:spPr bwMode="auto">
          <a:xfrm>
            <a:off x="7684755" y="3280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6" name="Rectangle 75"/>
          <p:cNvSpPr/>
          <p:nvPr/>
        </p:nvSpPr>
        <p:spPr bwMode="auto">
          <a:xfrm>
            <a:off x="8029218" y="3661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7" name="Rectangle 76"/>
          <p:cNvSpPr/>
          <p:nvPr/>
        </p:nvSpPr>
        <p:spPr bwMode="auto">
          <a:xfrm>
            <a:off x="8336222" y="4042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Tree>
    <p:extLst>
      <p:ext uri="{BB962C8B-B14F-4D97-AF65-F5344CB8AC3E}">
        <p14:creationId xmlns:p14="http://schemas.microsoft.com/office/powerpoint/2010/main" val="255672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8x8 Example of N-Queens</a:t>
            </a:r>
          </a:p>
        </p:txBody>
      </p:sp>
      <p:sp>
        <p:nvSpPr>
          <p:cNvPr id="3" name="Content Placeholder 2"/>
          <p:cNvSpPr>
            <a:spLocks noGrp="1"/>
          </p:cNvSpPr>
          <p:nvPr>
            <p:ph idx="1"/>
          </p:nvPr>
        </p:nvSpPr>
        <p:spPr>
          <a:xfrm>
            <a:off x="304800" y="1066800"/>
            <a:ext cx="5105400" cy="4419600"/>
          </a:xfrm>
        </p:spPr>
        <p:txBody>
          <a:bodyPr/>
          <a:lstStyle/>
          <a:p>
            <a:r>
              <a:rPr lang="en-US" dirty="0"/>
              <a:t>Now place 2</a:t>
            </a:r>
            <a:r>
              <a:rPr lang="en-US" baseline="30000" dirty="0"/>
              <a:t>nd</a:t>
            </a:r>
            <a:r>
              <a:rPr lang="en-US" dirty="0"/>
              <a:t> queen</a:t>
            </a:r>
          </a:p>
          <a:p>
            <a:endParaRPr lang="en-US" dirty="0"/>
          </a:p>
        </p:txBody>
      </p:sp>
      <p:sp>
        <p:nvSpPr>
          <p:cNvPr id="4" name="Rectangle 3"/>
          <p:cNvSpPr/>
          <p:nvPr/>
        </p:nvSpPr>
        <p:spPr bwMode="auto">
          <a:xfrm>
            <a:off x="5951277"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 name="Rectangle 4"/>
          <p:cNvSpPr/>
          <p:nvPr/>
        </p:nvSpPr>
        <p:spPr bwMode="auto">
          <a:xfrm>
            <a:off x="6294177"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 name="Rectangle 5"/>
          <p:cNvSpPr/>
          <p:nvPr/>
        </p:nvSpPr>
        <p:spPr bwMode="auto">
          <a:xfrm>
            <a:off x="6642479"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 name="Rectangle 6"/>
          <p:cNvSpPr/>
          <p:nvPr/>
        </p:nvSpPr>
        <p:spPr bwMode="auto">
          <a:xfrm>
            <a:off x="6985379"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 name="Rectangle 7"/>
          <p:cNvSpPr/>
          <p:nvPr/>
        </p:nvSpPr>
        <p:spPr bwMode="auto">
          <a:xfrm>
            <a:off x="7315200"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 name="Rectangle 8"/>
          <p:cNvSpPr/>
          <p:nvPr/>
        </p:nvSpPr>
        <p:spPr bwMode="auto">
          <a:xfrm>
            <a:off x="7658100"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 name="Rectangle 9"/>
          <p:cNvSpPr/>
          <p:nvPr/>
        </p:nvSpPr>
        <p:spPr bwMode="auto">
          <a:xfrm>
            <a:off x="8001000"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 name="Rectangle 10"/>
          <p:cNvSpPr/>
          <p:nvPr/>
        </p:nvSpPr>
        <p:spPr bwMode="auto">
          <a:xfrm>
            <a:off x="8343900"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 name="Rectangle 11"/>
          <p:cNvSpPr/>
          <p:nvPr/>
        </p:nvSpPr>
        <p:spPr bwMode="auto">
          <a:xfrm>
            <a:off x="6294177"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 name="Rectangle 12"/>
          <p:cNvSpPr/>
          <p:nvPr/>
        </p:nvSpPr>
        <p:spPr bwMode="auto">
          <a:xfrm>
            <a:off x="6637077"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 name="Rectangle 13"/>
          <p:cNvSpPr/>
          <p:nvPr/>
        </p:nvSpPr>
        <p:spPr bwMode="auto">
          <a:xfrm>
            <a:off x="6985379"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 name="Rectangle 14"/>
          <p:cNvSpPr/>
          <p:nvPr/>
        </p:nvSpPr>
        <p:spPr bwMode="auto">
          <a:xfrm>
            <a:off x="7328279"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 name="Rectangle 15"/>
          <p:cNvSpPr/>
          <p:nvPr/>
        </p:nvSpPr>
        <p:spPr bwMode="auto">
          <a:xfrm>
            <a:off x="7658100"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 name="Rectangle 16"/>
          <p:cNvSpPr/>
          <p:nvPr/>
        </p:nvSpPr>
        <p:spPr bwMode="auto">
          <a:xfrm>
            <a:off x="8001000"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 name="Rectangle 17"/>
          <p:cNvSpPr/>
          <p:nvPr/>
        </p:nvSpPr>
        <p:spPr bwMode="auto">
          <a:xfrm>
            <a:off x="8343900"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 name="Rectangle 18"/>
          <p:cNvSpPr/>
          <p:nvPr/>
        </p:nvSpPr>
        <p:spPr bwMode="auto">
          <a:xfrm>
            <a:off x="5951277"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0" name="Rectangle 19"/>
          <p:cNvSpPr/>
          <p:nvPr/>
        </p:nvSpPr>
        <p:spPr bwMode="auto">
          <a:xfrm>
            <a:off x="5951277"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 name="Rectangle 20"/>
          <p:cNvSpPr/>
          <p:nvPr/>
        </p:nvSpPr>
        <p:spPr bwMode="auto">
          <a:xfrm>
            <a:off x="6294177"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2" name="Rectangle 21"/>
          <p:cNvSpPr/>
          <p:nvPr/>
        </p:nvSpPr>
        <p:spPr bwMode="auto">
          <a:xfrm>
            <a:off x="6642479"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3" name="Rectangle 22"/>
          <p:cNvSpPr/>
          <p:nvPr/>
        </p:nvSpPr>
        <p:spPr bwMode="auto">
          <a:xfrm>
            <a:off x="6985379"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4" name="Rectangle 23"/>
          <p:cNvSpPr/>
          <p:nvPr/>
        </p:nvSpPr>
        <p:spPr bwMode="auto">
          <a:xfrm>
            <a:off x="7315200"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5" name="Rectangle 24"/>
          <p:cNvSpPr/>
          <p:nvPr/>
        </p:nvSpPr>
        <p:spPr bwMode="auto">
          <a:xfrm>
            <a:off x="7658100"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6" name="Rectangle 25"/>
          <p:cNvSpPr/>
          <p:nvPr/>
        </p:nvSpPr>
        <p:spPr bwMode="auto">
          <a:xfrm>
            <a:off x="8001000"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7" name="Rectangle 26"/>
          <p:cNvSpPr/>
          <p:nvPr/>
        </p:nvSpPr>
        <p:spPr bwMode="auto">
          <a:xfrm>
            <a:off x="8343900"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 name="Rectangle 27"/>
          <p:cNvSpPr/>
          <p:nvPr/>
        </p:nvSpPr>
        <p:spPr bwMode="auto">
          <a:xfrm>
            <a:off x="6294177"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9" name="Rectangle 28"/>
          <p:cNvSpPr/>
          <p:nvPr/>
        </p:nvSpPr>
        <p:spPr bwMode="auto">
          <a:xfrm>
            <a:off x="6637077"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0" name="Rectangle 29"/>
          <p:cNvSpPr/>
          <p:nvPr/>
        </p:nvSpPr>
        <p:spPr bwMode="auto">
          <a:xfrm>
            <a:off x="6985379"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1" name="Rectangle 30"/>
          <p:cNvSpPr/>
          <p:nvPr/>
        </p:nvSpPr>
        <p:spPr bwMode="auto">
          <a:xfrm>
            <a:off x="7328279"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2" name="Rectangle 31"/>
          <p:cNvSpPr/>
          <p:nvPr/>
        </p:nvSpPr>
        <p:spPr bwMode="auto">
          <a:xfrm>
            <a:off x="7658100"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3" name="Rectangle 32"/>
          <p:cNvSpPr/>
          <p:nvPr/>
        </p:nvSpPr>
        <p:spPr bwMode="auto">
          <a:xfrm>
            <a:off x="8001000"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4" name="Rectangle 33"/>
          <p:cNvSpPr/>
          <p:nvPr/>
        </p:nvSpPr>
        <p:spPr bwMode="auto">
          <a:xfrm>
            <a:off x="8343900"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5" name="Rectangle 34"/>
          <p:cNvSpPr/>
          <p:nvPr/>
        </p:nvSpPr>
        <p:spPr bwMode="auto">
          <a:xfrm>
            <a:off x="5951277"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6" name="Rectangle 35"/>
          <p:cNvSpPr/>
          <p:nvPr/>
        </p:nvSpPr>
        <p:spPr bwMode="auto">
          <a:xfrm>
            <a:off x="5951277"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7" name="Rectangle 36"/>
          <p:cNvSpPr/>
          <p:nvPr/>
        </p:nvSpPr>
        <p:spPr bwMode="auto">
          <a:xfrm>
            <a:off x="6294177"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8" name="Rectangle 37"/>
          <p:cNvSpPr/>
          <p:nvPr/>
        </p:nvSpPr>
        <p:spPr bwMode="auto">
          <a:xfrm>
            <a:off x="6642479"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9" name="Rectangle 38"/>
          <p:cNvSpPr/>
          <p:nvPr/>
        </p:nvSpPr>
        <p:spPr bwMode="auto">
          <a:xfrm>
            <a:off x="6985379"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0" name="Rectangle 39"/>
          <p:cNvSpPr/>
          <p:nvPr/>
        </p:nvSpPr>
        <p:spPr bwMode="auto">
          <a:xfrm>
            <a:off x="7315200"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1" name="Rectangle 40"/>
          <p:cNvSpPr/>
          <p:nvPr/>
        </p:nvSpPr>
        <p:spPr bwMode="auto">
          <a:xfrm>
            <a:off x="7658100"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2" name="Rectangle 41"/>
          <p:cNvSpPr/>
          <p:nvPr/>
        </p:nvSpPr>
        <p:spPr bwMode="auto">
          <a:xfrm>
            <a:off x="8001000"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3" name="Rectangle 42"/>
          <p:cNvSpPr/>
          <p:nvPr/>
        </p:nvSpPr>
        <p:spPr bwMode="auto">
          <a:xfrm>
            <a:off x="8343900"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4" name="Rectangle 43"/>
          <p:cNvSpPr/>
          <p:nvPr/>
        </p:nvSpPr>
        <p:spPr bwMode="auto">
          <a:xfrm>
            <a:off x="6294177"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5" name="Rectangle 44"/>
          <p:cNvSpPr/>
          <p:nvPr/>
        </p:nvSpPr>
        <p:spPr bwMode="auto">
          <a:xfrm>
            <a:off x="6637077"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6" name="Rectangle 45"/>
          <p:cNvSpPr/>
          <p:nvPr/>
        </p:nvSpPr>
        <p:spPr bwMode="auto">
          <a:xfrm>
            <a:off x="6985379"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7" name="Rectangle 46"/>
          <p:cNvSpPr/>
          <p:nvPr/>
        </p:nvSpPr>
        <p:spPr bwMode="auto">
          <a:xfrm>
            <a:off x="7328279"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8" name="Rectangle 47"/>
          <p:cNvSpPr/>
          <p:nvPr/>
        </p:nvSpPr>
        <p:spPr bwMode="auto">
          <a:xfrm>
            <a:off x="7658100"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9" name="Rectangle 48"/>
          <p:cNvSpPr/>
          <p:nvPr/>
        </p:nvSpPr>
        <p:spPr bwMode="auto">
          <a:xfrm>
            <a:off x="8001000"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0" name="Rectangle 49"/>
          <p:cNvSpPr/>
          <p:nvPr/>
        </p:nvSpPr>
        <p:spPr bwMode="auto">
          <a:xfrm>
            <a:off x="8343900"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1" name="Rectangle 50"/>
          <p:cNvSpPr/>
          <p:nvPr/>
        </p:nvSpPr>
        <p:spPr bwMode="auto">
          <a:xfrm>
            <a:off x="5951277"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2" name="Rectangle 51"/>
          <p:cNvSpPr/>
          <p:nvPr/>
        </p:nvSpPr>
        <p:spPr bwMode="auto">
          <a:xfrm>
            <a:off x="5951277"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3" name="Rectangle 52"/>
          <p:cNvSpPr/>
          <p:nvPr/>
        </p:nvSpPr>
        <p:spPr bwMode="auto">
          <a:xfrm>
            <a:off x="6294177"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4" name="Rectangle 53"/>
          <p:cNvSpPr/>
          <p:nvPr/>
        </p:nvSpPr>
        <p:spPr bwMode="auto">
          <a:xfrm>
            <a:off x="6642479"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5" name="Rectangle 54"/>
          <p:cNvSpPr/>
          <p:nvPr/>
        </p:nvSpPr>
        <p:spPr bwMode="auto">
          <a:xfrm>
            <a:off x="6985379"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6" name="Rectangle 55"/>
          <p:cNvSpPr/>
          <p:nvPr/>
        </p:nvSpPr>
        <p:spPr bwMode="auto">
          <a:xfrm>
            <a:off x="7315200"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7" name="Rectangle 56"/>
          <p:cNvSpPr/>
          <p:nvPr/>
        </p:nvSpPr>
        <p:spPr bwMode="auto">
          <a:xfrm>
            <a:off x="7658100"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8" name="Rectangle 57"/>
          <p:cNvSpPr/>
          <p:nvPr/>
        </p:nvSpPr>
        <p:spPr bwMode="auto">
          <a:xfrm>
            <a:off x="8001000"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9" name="Rectangle 58"/>
          <p:cNvSpPr/>
          <p:nvPr/>
        </p:nvSpPr>
        <p:spPr bwMode="auto">
          <a:xfrm>
            <a:off x="8343900"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0" name="Rectangle 59"/>
          <p:cNvSpPr/>
          <p:nvPr/>
        </p:nvSpPr>
        <p:spPr bwMode="auto">
          <a:xfrm>
            <a:off x="6294177"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1" name="Rectangle 60"/>
          <p:cNvSpPr/>
          <p:nvPr/>
        </p:nvSpPr>
        <p:spPr bwMode="auto">
          <a:xfrm>
            <a:off x="6637077"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2" name="Rectangle 61"/>
          <p:cNvSpPr/>
          <p:nvPr/>
        </p:nvSpPr>
        <p:spPr bwMode="auto">
          <a:xfrm>
            <a:off x="6985379"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3" name="Rectangle 62"/>
          <p:cNvSpPr/>
          <p:nvPr/>
        </p:nvSpPr>
        <p:spPr bwMode="auto">
          <a:xfrm>
            <a:off x="7328279"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4" name="Rectangle 63"/>
          <p:cNvSpPr/>
          <p:nvPr/>
        </p:nvSpPr>
        <p:spPr bwMode="auto">
          <a:xfrm>
            <a:off x="7658100"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5" name="Rectangle 64"/>
          <p:cNvSpPr/>
          <p:nvPr/>
        </p:nvSpPr>
        <p:spPr bwMode="auto">
          <a:xfrm>
            <a:off x="8001000"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6" name="Rectangle 65"/>
          <p:cNvSpPr/>
          <p:nvPr/>
        </p:nvSpPr>
        <p:spPr bwMode="auto">
          <a:xfrm>
            <a:off x="8343900"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7" name="Rectangle 66"/>
          <p:cNvSpPr/>
          <p:nvPr/>
        </p:nvSpPr>
        <p:spPr bwMode="auto">
          <a:xfrm>
            <a:off x="5951277"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1026"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5976161" y="1323264"/>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68" name="Rectangle 67"/>
          <p:cNvSpPr/>
          <p:nvPr/>
        </p:nvSpPr>
        <p:spPr bwMode="auto">
          <a:xfrm>
            <a:off x="6316212" y="1344078"/>
            <a:ext cx="2522988" cy="395332"/>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0" name="Rectangle 69"/>
          <p:cNvSpPr/>
          <p:nvPr/>
        </p:nvSpPr>
        <p:spPr bwMode="auto">
          <a:xfrm>
            <a:off x="5867399" y="1759424"/>
            <a:ext cx="420663" cy="2812576"/>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1" name="Rectangle 70"/>
          <p:cNvSpPr/>
          <p:nvPr/>
        </p:nvSpPr>
        <p:spPr bwMode="auto">
          <a:xfrm>
            <a:off x="6288062" y="1759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2" name="Rectangle 71"/>
          <p:cNvSpPr/>
          <p:nvPr/>
        </p:nvSpPr>
        <p:spPr bwMode="auto">
          <a:xfrm>
            <a:off x="6642479" y="2137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3" name="Rectangle 72"/>
          <p:cNvSpPr/>
          <p:nvPr/>
        </p:nvSpPr>
        <p:spPr bwMode="auto">
          <a:xfrm>
            <a:off x="6986942" y="2518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4" name="Rectangle 73"/>
          <p:cNvSpPr/>
          <p:nvPr/>
        </p:nvSpPr>
        <p:spPr bwMode="auto">
          <a:xfrm>
            <a:off x="7340292" y="2900718"/>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5" name="Rectangle 74"/>
          <p:cNvSpPr/>
          <p:nvPr/>
        </p:nvSpPr>
        <p:spPr bwMode="auto">
          <a:xfrm>
            <a:off x="7684755" y="3280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6" name="Rectangle 75"/>
          <p:cNvSpPr/>
          <p:nvPr/>
        </p:nvSpPr>
        <p:spPr bwMode="auto">
          <a:xfrm>
            <a:off x="8029218" y="3661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7" name="Rectangle 76"/>
          <p:cNvSpPr/>
          <p:nvPr/>
        </p:nvSpPr>
        <p:spPr bwMode="auto">
          <a:xfrm>
            <a:off x="8336222" y="4042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78"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655702" y="1759424"/>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p:cNvSpPr/>
          <p:nvPr/>
        </p:nvSpPr>
        <p:spPr bwMode="auto">
          <a:xfrm>
            <a:off x="6973717" y="1739410"/>
            <a:ext cx="1865483" cy="395332"/>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0" name="Rectangle 79"/>
          <p:cNvSpPr/>
          <p:nvPr/>
        </p:nvSpPr>
        <p:spPr bwMode="auto">
          <a:xfrm>
            <a:off x="6632525" y="2113360"/>
            <a:ext cx="354417" cy="2458640"/>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1" name="Rectangle 80"/>
          <p:cNvSpPr/>
          <p:nvPr/>
        </p:nvSpPr>
        <p:spPr bwMode="auto">
          <a:xfrm>
            <a:off x="6307112" y="2140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2" name="Rectangle 81"/>
          <p:cNvSpPr/>
          <p:nvPr/>
        </p:nvSpPr>
        <p:spPr bwMode="auto">
          <a:xfrm>
            <a:off x="6995829" y="2140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3" name="Rectangle 82"/>
          <p:cNvSpPr/>
          <p:nvPr/>
        </p:nvSpPr>
        <p:spPr bwMode="auto">
          <a:xfrm>
            <a:off x="7320743" y="252313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4" name="Rectangle 83"/>
          <p:cNvSpPr/>
          <p:nvPr/>
        </p:nvSpPr>
        <p:spPr bwMode="auto">
          <a:xfrm>
            <a:off x="7656537" y="2902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5" name="Rectangle 84"/>
          <p:cNvSpPr/>
          <p:nvPr/>
        </p:nvSpPr>
        <p:spPr bwMode="auto">
          <a:xfrm>
            <a:off x="8014008" y="327660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6" name="Rectangle 85"/>
          <p:cNvSpPr/>
          <p:nvPr/>
        </p:nvSpPr>
        <p:spPr bwMode="auto">
          <a:xfrm>
            <a:off x="8384770" y="367693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Tree>
    <p:extLst>
      <p:ext uri="{BB962C8B-B14F-4D97-AF65-F5344CB8AC3E}">
        <p14:creationId xmlns:p14="http://schemas.microsoft.com/office/powerpoint/2010/main" val="7153426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8x8 Example of N-Queens</a:t>
            </a:r>
          </a:p>
        </p:txBody>
      </p:sp>
      <p:sp>
        <p:nvSpPr>
          <p:cNvPr id="3" name="Content Placeholder 2"/>
          <p:cNvSpPr>
            <a:spLocks noGrp="1"/>
          </p:cNvSpPr>
          <p:nvPr>
            <p:ph idx="1"/>
          </p:nvPr>
        </p:nvSpPr>
        <p:spPr>
          <a:xfrm>
            <a:off x="304800" y="1066800"/>
            <a:ext cx="5105400" cy="4419600"/>
          </a:xfrm>
        </p:spPr>
        <p:txBody>
          <a:bodyPr/>
          <a:lstStyle/>
          <a:p>
            <a:r>
              <a:rPr lang="en-US" dirty="0"/>
              <a:t>Now place others as viable</a:t>
            </a:r>
          </a:p>
          <a:p>
            <a:r>
              <a:rPr lang="en-US" dirty="0"/>
              <a:t>After this configuration here, there are no locations in row 6 that are not under attack from the previous 5</a:t>
            </a:r>
          </a:p>
          <a:p>
            <a:r>
              <a:rPr lang="en-US" dirty="0"/>
              <a:t>BACKTRACK!!!</a:t>
            </a:r>
          </a:p>
        </p:txBody>
      </p:sp>
      <p:sp>
        <p:nvSpPr>
          <p:cNvPr id="4" name="Rectangle 3"/>
          <p:cNvSpPr/>
          <p:nvPr/>
        </p:nvSpPr>
        <p:spPr bwMode="auto">
          <a:xfrm>
            <a:off x="5951277"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 name="Rectangle 4"/>
          <p:cNvSpPr/>
          <p:nvPr/>
        </p:nvSpPr>
        <p:spPr bwMode="auto">
          <a:xfrm>
            <a:off x="6294177"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 name="Rectangle 5"/>
          <p:cNvSpPr/>
          <p:nvPr/>
        </p:nvSpPr>
        <p:spPr bwMode="auto">
          <a:xfrm>
            <a:off x="6642479"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 name="Rectangle 6"/>
          <p:cNvSpPr/>
          <p:nvPr/>
        </p:nvSpPr>
        <p:spPr bwMode="auto">
          <a:xfrm>
            <a:off x="6985379"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 name="Rectangle 7"/>
          <p:cNvSpPr/>
          <p:nvPr/>
        </p:nvSpPr>
        <p:spPr bwMode="auto">
          <a:xfrm>
            <a:off x="7315200"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 name="Rectangle 8"/>
          <p:cNvSpPr/>
          <p:nvPr/>
        </p:nvSpPr>
        <p:spPr bwMode="auto">
          <a:xfrm>
            <a:off x="7658100"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 name="Rectangle 9"/>
          <p:cNvSpPr/>
          <p:nvPr/>
        </p:nvSpPr>
        <p:spPr bwMode="auto">
          <a:xfrm>
            <a:off x="8001000"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 name="Rectangle 10"/>
          <p:cNvSpPr/>
          <p:nvPr/>
        </p:nvSpPr>
        <p:spPr bwMode="auto">
          <a:xfrm>
            <a:off x="8343900"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 name="Rectangle 11"/>
          <p:cNvSpPr/>
          <p:nvPr/>
        </p:nvSpPr>
        <p:spPr bwMode="auto">
          <a:xfrm>
            <a:off x="6294177"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 name="Rectangle 12"/>
          <p:cNvSpPr/>
          <p:nvPr/>
        </p:nvSpPr>
        <p:spPr bwMode="auto">
          <a:xfrm>
            <a:off x="6637077"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 name="Rectangle 13"/>
          <p:cNvSpPr/>
          <p:nvPr/>
        </p:nvSpPr>
        <p:spPr bwMode="auto">
          <a:xfrm>
            <a:off x="6985379"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 name="Rectangle 14"/>
          <p:cNvSpPr/>
          <p:nvPr/>
        </p:nvSpPr>
        <p:spPr bwMode="auto">
          <a:xfrm>
            <a:off x="7328279"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 name="Rectangle 15"/>
          <p:cNvSpPr/>
          <p:nvPr/>
        </p:nvSpPr>
        <p:spPr bwMode="auto">
          <a:xfrm>
            <a:off x="7658100"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 name="Rectangle 16"/>
          <p:cNvSpPr/>
          <p:nvPr/>
        </p:nvSpPr>
        <p:spPr bwMode="auto">
          <a:xfrm>
            <a:off x="8001000"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 name="Rectangle 17"/>
          <p:cNvSpPr/>
          <p:nvPr/>
        </p:nvSpPr>
        <p:spPr bwMode="auto">
          <a:xfrm>
            <a:off x="8343900"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 name="Rectangle 18"/>
          <p:cNvSpPr/>
          <p:nvPr/>
        </p:nvSpPr>
        <p:spPr bwMode="auto">
          <a:xfrm>
            <a:off x="5951277"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0" name="Rectangle 19"/>
          <p:cNvSpPr/>
          <p:nvPr/>
        </p:nvSpPr>
        <p:spPr bwMode="auto">
          <a:xfrm>
            <a:off x="5951277"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 name="Rectangle 20"/>
          <p:cNvSpPr/>
          <p:nvPr/>
        </p:nvSpPr>
        <p:spPr bwMode="auto">
          <a:xfrm>
            <a:off x="6294177"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2" name="Rectangle 21"/>
          <p:cNvSpPr/>
          <p:nvPr/>
        </p:nvSpPr>
        <p:spPr bwMode="auto">
          <a:xfrm>
            <a:off x="6642479"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3" name="Rectangle 22"/>
          <p:cNvSpPr/>
          <p:nvPr/>
        </p:nvSpPr>
        <p:spPr bwMode="auto">
          <a:xfrm>
            <a:off x="6985379"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4" name="Rectangle 23"/>
          <p:cNvSpPr/>
          <p:nvPr/>
        </p:nvSpPr>
        <p:spPr bwMode="auto">
          <a:xfrm>
            <a:off x="7315200"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5" name="Rectangle 24"/>
          <p:cNvSpPr/>
          <p:nvPr/>
        </p:nvSpPr>
        <p:spPr bwMode="auto">
          <a:xfrm>
            <a:off x="7658100"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6" name="Rectangle 25"/>
          <p:cNvSpPr/>
          <p:nvPr/>
        </p:nvSpPr>
        <p:spPr bwMode="auto">
          <a:xfrm>
            <a:off x="8001000"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7" name="Rectangle 26"/>
          <p:cNvSpPr/>
          <p:nvPr/>
        </p:nvSpPr>
        <p:spPr bwMode="auto">
          <a:xfrm>
            <a:off x="8343900"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 name="Rectangle 27"/>
          <p:cNvSpPr/>
          <p:nvPr/>
        </p:nvSpPr>
        <p:spPr bwMode="auto">
          <a:xfrm>
            <a:off x="6294177"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9" name="Rectangle 28"/>
          <p:cNvSpPr/>
          <p:nvPr/>
        </p:nvSpPr>
        <p:spPr bwMode="auto">
          <a:xfrm>
            <a:off x="6637077"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0" name="Rectangle 29"/>
          <p:cNvSpPr/>
          <p:nvPr/>
        </p:nvSpPr>
        <p:spPr bwMode="auto">
          <a:xfrm>
            <a:off x="6985379"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1" name="Rectangle 30"/>
          <p:cNvSpPr/>
          <p:nvPr/>
        </p:nvSpPr>
        <p:spPr bwMode="auto">
          <a:xfrm>
            <a:off x="7328279"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2" name="Rectangle 31"/>
          <p:cNvSpPr/>
          <p:nvPr/>
        </p:nvSpPr>
        <p:spPr bwMode="auto">
          <a:xfrm>
            <a:off x="7658100"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3" name="Rectangle 32"/>
          <p:cNvSpPr/>
          <p:nvPr/>
        </p:nvSpPr>
        <p:spPr bwMode="auto">
          <a:xfrm>
            <a:off x="8001000"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4" name="Rectangle 33"/>
          <p:cNvSpPr/>
          <p:nvPr/>
        </p:nvSpPr>
        <p:spPr bwMode="auto">
          <a:xfrm>
            <a:off x="8343900"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5" name="Rectangle 34"/>
          <p:cNvSpPr/>
          <p:nvPr/>
        </p:nvSpPr>
        <p:spPr bwMode="auto">
          <a:xfrm>
            <a:off x="5951277"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6" name="Rectangle 35"/>
          <p:cNvSpPr/>
          <p:nvPr/>
        </p:nvSpPr>
        <p:spPr bwMode="auto">
          <a:xfrm>
            <a:off x="5951277"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7" name="Rectangle 36"/>
          <p:cNvSpPr/>
          <p:nvPr/>
        </p:nvSpPr>
        <p:spPr bwMode="auto">
          <a:xfrm>
            <a:off x="6294177"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8" name="Rectangle 37"/>
          <p:cNvSpPr/>
          <p:nvPr/>
        </p:nvSpPr>
        <p:spPr bwMode="auto">
          <a:xfrm>
            <a:off x="6642479"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9" name="Rectangle 38"/>
          <p:cNvSpPr/>
          <p:nvPr/>
        </p:nvSpPr>
        <p:spPr bwMode="auto">
          <a:xfrm>
            <a:off x="6985379"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0" name="Rectangle 39"/>
          <p:cNvSpPr/>
          <p:nvPr/>
        </p:nvSpPr>
        <p:spPr bwMode="auto">
          <a:xfrm>
            <a:off x="7315200"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1" name="Rectangle 40"/>
          <p:cNvSpPr/>
          <p:nvPr/>
        </p:nvSpPr>
        <p:spPr bwMode="auto">
          <a:xfrm>
            <a:off x="7658100"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2" name="Rectangle 41"/>
          <p:cNvSpPr/>
          <p:nvPr/>
        </p:nvSpPr>
        <p:spPr bwMode="auto">
          <a:xfrm>
            <a:off x="8001000"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3" name="Rectangle 42"/>
          <p:cNvSpPr/>
          <p:nvPr/>
        </p:nvSpPr>
        <p:spPr bwMode="auto">
          <a:xfrm>
            <a:off x="8343900"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4" name="Rectangle 43"/>
          <p:cNvSpPr/>
          <p:nvPr/>
        </p:nvSpPr>
        <p:spPr bwMode="auto">
          <a:xfrm>
            <a:off x="6294177"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5" name="Rectangle 44"/>
          <p:cNvSpPr/>
          <p:nvPr/>
        </p:nvSpPr>
        <p:spPr bwMode="auto">
          <a:xfrm>
            <a:off x="6637077"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6" name="Rectangle 45"/>
          <p:cNvSpPr/>
          <p:nvPr/>
        </p:nvSpPr>
        <p:spPr bwMode="auto">
          <a:xfrm>
            <a:off x="6985379"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7" name="Rectangle 46"/>
          <p:cNvSpPr/>
          <p:nvPr/>
        </p:nvSpPr>
        <p:spPr bwMode="auto">
          <a:xfrm>
            <a:off x="7328279"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8" name="Rectangle 47"/>
          <p:cNvSpPr/>
          <p:nvPr/>
        </p:nvSpPr>
        <p:spPr bwMode="auto">
          <a:xfrm>
            <a:off x="7658100"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9" name="Rectangle 48"/>
          <p:cNvSpPr/>
          <p:nvPr/>
        </p:nvSpPr>
        <p:spPr bwMode="auto">
          <a:xfrm>
            <a:off x="8001000"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0" name="Rectangle 49"/>
          <p:cNvSpPr/>
          <p:nvPr/>
        </p:nvSpPr>
        <p:spPr bwMode="auto">
          <a:xfrm>
            <a:off x="8343900"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1" name="Rectangle 50"/>
          <p:cNvSpPr/>
          <p:nvPr/>
        </p:nvSpPr>
        <p:spPr bwMode="auto">
          <a:xfrm>
            <a:off x="5951277"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2" name="Rectangle 51"/>
          <p:cNvSpPr/>
          <p:nvPr/>
        </p:nvSpPr>
        <p:spPr bwMode="auto">
          <a:xfrm>
            <a:off x="5951277"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3" name="Rectangle 52"/>
          <p:cNvSpPr/>
          <p:nvPr/>
        </p:nvSpPr>
        <p:spPr bwMode="auto">
          <a:xfrm>
            <a:off x="6294177"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4" name="Rectangle 53"/>
          <p:cNvSpPr/>
          <p:nvPr/>
        </p:nvSpPr>
        <p:spPr bwMode="auto">
          <a:xfrm>
            <a:off x="6642479"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5" name="Rectangle 54"/>
          <p:cNvSpPr/>
          <p:nvPr/>
        </p:nvSpPr>
        <p:spPr bwMode="auto">
          <a:xfrm>
            <a:off x="6985379"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6" name="Rectangle 55"/>
          <p:cNvSpPr/>
          <p:nvPr/>
        </p:nvSpPr>
        <p:spPr bwMode="auto">
          <a:xfrm>
            <a:off x="7315200"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7" name="Rectangle 56"/>
          <p:cNvSpPr/>
          <p:nvPr/>
        </p:nvSpPr>
        <p:spPr bwMode="auto">
          <a:xfrm>
            <a:off x="7658100"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8" name="Rectangle 57"/>
          <p:cNvSpPr/>
          <p:nvPr/>
        </p:nvSpPr>
        <p:spPr bwMode="auto">
          <a:xfrm>
            <a:off x="8001000"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9" name="Rectangle 58"/>
          <p:cNvSpPr/>
          <p:nvPr/>
        </p:nvSpPr>
        <p:spPr bwMode="auto">
          <a:xfrm>
            <a:off x="8343900"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0" name="Rectangle 59"/>
          <p:cNvSpPr/>
          <p:nvPr/>
        </p:nvSpPr>
        <p:spPr bwMode="auto">
          <a:xfrm>
            <a:off x="6294177"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1" name="Rectangle 60"/>
          <p:cNvSpPr/>
          <p:nvPr/>
        </p:nvSpPr>
        <p:spPr bwMode="auto">
          <a:xfrm>
            <a:off x="6637077"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2" name="Rectangle 61"/>
          <p:cNvSpPr/>
          <p:nvPr/>
        </p:nvSpPr>
        <p:spPr bwMode="auto">
          <a:xfrm>
            <a:off x="6985379"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3" name="Rectangle 62"/>
          <p:cNvSpPr/>
          <p:nvPr/>
        </p:nvSpPr>
        <p:spPr bwMode="auto">
          <a:xfrm>
            <a:off x="7328279"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4" name="Rectangle 63"/>
          <p:cNvSpPr/>
          <p:nvPr/>
        </p:nvSpPr>
        <p:spPr bwMode="auto">
          <a:xfrm>
            <a:off x="7658100"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5" name="Rectangle 64"/>
          <p:cNvSpPr/>
          <p:nvPr/>
        </p:nvSpPr>
        <p:spPr bwMode="auto">
          <a:xfrm>
            <a:off x="8001000"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6" name="Rectangle 65"/>
          <p:cNvSpPr/>
          <p:nvPr/>
        </p:nvSpPr>
        <p:spPr bwMode="auto">
          <a:xfrm>
            <a:off x="8343900"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7" name="Rectangle 66"/>
          <p:cNvSpPr/>
          <p:nvPr/>
        </p:nvSpPr>
        <p:spPr bwMode="auto">
          <a:xfrm>
            <a:off x="5951277"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1026"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5976161" y="1323264"/>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68" name="Rectangle 67"/>
          <p:cNvSpPr/>
          <p:nvPr/>
        </p:nvSpPr>
        <p:spPr bwMode="auto">
          <a:xfrm>
            <a:off x="6316212" y="1344078"/>
            <a:ext cx="2522988" cy="395332"/>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0" name="Rectangle 69"/>
          <p:cNvSpPr/>
          <p:nvPr/>
        </p:nvSpPr>
        <p:spPr bwMode="auto">
          <a:xfrm>
            <a:off x="5867399" y="1759424"/>
            <a:ext cx="420663" cy="2812576"/>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1" name="Rectangle 70"/>
          <p:cNvSpPr/>
          <p:nvPr/>
        </p:nvSpPr>
        <p:spPr bwMode="auto">
          <a:xfrm>
            <a:off x="6288062" y="1759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2" name="Rectangle 71"/>
          <p:cNvSpPr/>
          <p:nvPr/>
        </p:nvSpPr>
        <p:spPr bwMode="auto">
          <a:xfrm>
            <a:off x="6642479" y="2137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3" name="Rectangle 72"/>
          <p:cNvSpPr/>
          <p:nvPr/>
        </p:nvSpPr>
        <p:spPr bwMode="auto">
          <a:xfrm>
            <a:off x="6986942" y="2518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4" name="Rectangle 73"/>
          <p:cNvSpPr/>
          <p:nvPr/>
        </p:nvSpPr>
        <p:spPr bwMode="auto">
          <a:xfrm>
            <a:off x="7340292" y="2900718"/>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5" name="Rectangle 74"/>
          <p:cNvSpPr/>
          <p:nvPr/>
        </p:nvSpPr>
        <p:spPr bwMode="auto">
          <a:xfrm>
            <a:off x="7684755" y="3280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6" name="Rectangle 75"/>
          <p:cNvSpPr/>
          <p:nvPr/>
        </p:nvSpPr>
        <p:spPr bwMode="auto">
          <a:xfrm>
            <a:off x="8029218" y="3661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7" name="Rectangle 76"/>
          <p:cNvSpPr/>
          <p:nvPr/>
        </p:nvSpPr>
        <p:spPr bwMode="auto">
          <a:xfrm>
            <a:off x="8336222" y="4042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78"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655702" y="1759424"/>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p:cNvSpPr/>
          <p:nvPr/>
        </p:nvSpPr>
        <p:spPr bwMode="auto">
          <a:xfrm>
            <a:off x="6973717" y="1739410"/>
            <a:ext cx="1865483" cy="395332"/>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0" name="Rectangle 79"/>
          <p:cNvSpPr/>
          <p:nvPr/>
        </p:nvSpPr>
        <p:spPr bwMode="auto">
          <a:xfrm>
            <a:off x="6632525" y="2113360"/>
            <a:ext cx="354417" cy="2458640"/>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1" name="Rectangle 80"/>
          <p:cNvSpPr/>
          <p:nvPr/>
        </p:nvSpPr>
        <p:spPr bwMode="auto">
          <a:xfrm>
            <a:off x="6307112" y="2140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2" name="Rectangle 81"/>
          <p:cNvSpPr/>
          <p:nvPr/>
        </p:nvSpPr>
        <p:spPr bwMode="auto">
          <a:xfrm>
            <a:off x="6995829" y="2140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3" name="Rectangle 82"/>
          <p:cNvSpPr/>
          <p:nvPr/>
        </p:nvSpPr>
        <p:spPr bwMode="auto">
          <a:xfrm>
            <a:off x="7320743" y="252313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4" name="Rectangle 83"/>
          <p:cNvSpPr/>
          <p:nvPr/>
        </p:nvSpPr>
        <p:spPr bwMode="auto">
          <a:xfrm>
            <a:off x="7656537" y="2902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5" name="Rectangle 84"/>
          <p:cNvSpPr/>
          <p:nvPr/>
        </p:nvSpPr>
        <p:spPr bwMode="auto">
          <a:xfrm>
            <a:off x="8014008" y="327660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6" name="Rectangle 85"/>
          <p:cNvSpPr/>
          <p:nvPr/>
        </p:nvSpPr>
        <p:spPr bwMode="auto">
          <a:xfrm>
            <a:off x="8343900" y="3667295"/>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87"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7327642" y="2130188"/>
            <a:ext cx="318015" cy="353937"/>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288062" y="2479576"/>
            <a:ext cx="318015" cy="353937"/>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970305" y="2890831"/>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69" name="&quot;No&quot; Symbol 68"/>
          <p:cNvSpPr/>
          <p:nvPr/>
        </p:nvSpPr>
        <p:spPr bwMode="auto">
          <a:xfrm>
            <a:off x="5436369" y="3244768"/>
            <a:ext cx="457200" cy="457200"/>
          </a:xfrm>
          <a:prstGeom prst="noSmoking">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1" name="Rectangle 90"/>
          <p:cNvSpPr/>
          <p:nvPr/>
        </p:nvSpPr>
        <p:spPr bwMode="auto">
          <a:xfrm>
            <a:off x="6269011" y="2884788"/>
            <a:ext cx="420663" cy="1687212"/>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2" name="Rectangle 91"/>
          <p:cNvSpPr/>
          <p:nvPr/>
        </p:nvSpPr>
        <p:spPr bwMode="auto">
          <a:xfrm>
            <a:off x="6948841" y="3280012"/>
            <a:ext cx="420663" cy="12919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3" name="Rectangle 92"/>
          <p:cNvSpPr/>
          <p:nvPr/>
        </p:nvSpPr>
        <p:spPr bwMode="auto">
          <a:xfrm>
            <a:off x="7340292" y="328457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4" name="Rectangle 93"/>
          <p:cNvSpPr/>
          <p:nvPr/>
        </p:nvSpPr>
        <p:spPr bwMode="auto">
          <a:xfrm>
            <a:off x="7665206" y="3653401"/>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5" name="Rectangle 94"/>
          <p:cNvSpPr/>
          <p:nvPr/>
        </p:nvSpPr>
        <p:spPr bwMode="auto">
          <a:xfrm>
            <a:off x="7991759" y="403860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6" name="Rectangle 95"/>
          <p:cNvSpPr/>
          <p:nvPr/>
        </p:nvSpPr>
        <p:spPr bwMode="auto">
          <a:xfrm>
            <a:off x="7665205" y="252313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7" name="Rectangle 96"/>
          <p:cNvSpPr/>
          <p:nvPr/>
        </p:nvSpPr>
        <p:spPr bwMode="auto">
          <a:xfrm>
            <a:off x="7999437" y="2884788"/>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8" name="Rectangle 97"/>
          <p:cNvSpPr/>
          <p:nvPr/>
        </p:nvSpPr>
        <p:spPr bwMode="auto">
          <a:xfrm>
            <a:off x="8336221" y="3275813"/>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9" name="Rectangle 98"/>
          <p:cNvSpPr/>
          <p:nvPr/>
        </p:nvSpPr>
        <p:spPr bwMode="auto">
          <a:xfrm>
            <a:off x="7302191" y="2509762"/>
            <a:ext cx="420663" cy="206223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Tree>
    <p:extLst>
      <p:ext uri="{BB962C8B-B14F-4D97-AF65-F5344CB8AC3E}">
        <p14:creationId xmlns:p14="http://schemas.microsoft.com/office/powerpoint/2010/main" val="12660684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8x8 Example of N-Queens</a:t>
            </a:r>
          </a:p>
        </p:txBody>
      </p:sp>
      <p:sp>
        <p:nvSpPr>
          <p:cNvPr id="3" name="Content Placeholder 2"/>
          <p:cNvSpPr>
            <a:spLocks noGrp="1"/>
          </p:cNvSpPr>
          <p:nvPr>
            <p:ph idx="1"/>
          </p:nvPr>
        </p:nvSpPr>
        <p:spPr>
          <a:xfrm>
            <a:off x="304800" y="1066800"/>
            <a:ext cx="5105400" cy="4419600"/>
          </a:xfrm>
        </p:spPr>
        <p:txBody>
          <a:bodyPr/>
          <a:lstStyle/>
          <a:p>
            <a:r>
              <a:rPr lang="en-US" dirty="0"/>
              <a:t>Now place others as viable</a:t>
            </a:r>
          </a:p>
          <a:p>
            <a:r>
              <a:rPr lang="en-US" dirty="0"/>
              <a:t>After this configuration here, there are no locations in row 6 that is not under attack from the previous 5</a:t>
            </a:r>
          </a:p>
          <a:p>
            <a:r>
              <a:rPr lang="en-US" dirty="0"/>
              <a:t>So go back to row 5 and switch assignment to next viable option and progress back to row 6</a:t>
            </a:r>
          </a:p>
        </p:txBody>
      </p:sp>
      <p:sp>
        <p:nvSpPr>
          <p:cNvPr id="4" name="Rectangle 3"/>
          <p:cNvSpPr/>
          <p:nvPr/>
        </p:nvSpPr>
        <p:spPr bwMode="auto">
          <a:xfrm>
            <a:off x="5951277"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 name="Rectangle 4"/>
          <p:cNvSpPr/>
          <p:nvPr/>
        </p:nvSpPr>
        <p:spPr bwMode="auto">
          <a:xfrm>
            <a:off x="6294177"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 name="Rectangle 5"/>
          <p:cNvSpPr/>
          <p:nvPr/>
        </p:nvSpPr>
        <p:spPr bwMode="auto">
          <a:xfrm>
            <a:off x="6642479"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 name="Rectangle 6"/>
          <p:cNvSpPr/>
          <p:nvPr/>
        </p:nvSpPr>
        <p:spPr bwMode="auto">
          <a:xfrm>
            <a:off x="6985379"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 name="Rectangle 7"/>
          <p:cNvSpPr/>
          <p:nvPr/>
        </p:nvSpPr>
        <p:spPr bwMode="auto">
          <a:xfrm>
            <a:off x="7315200"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 name="Rectangle 8"/>
          <p:cNvSpPr/>
          <p:nvPr/>
        </p:nvSpPr>
        <p:spPr bwMode="auto">
          <a:xfrm>
            <a:off x="7658100"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 name="Rectangle 9"/>
          <p:cNvSpPr/>
          <p:nvPr/>
        </p:nvSpPr>
        <p:spPr bwMode="auto">
          <a:xfrm>
            <a:off x="8001000"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 name="Rectangle 10"/>
          <p:cNvSpPr/>
          <p:nvPr/>
        </p:nvSpPr>
        <p:spPr bwMode="auto">
          <a:xfrm>
            <a:off x="8343900"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 name="Rectangle 11"/>
          <p:cNvSpPr/>
          <p:nvPr/>
        </p:nvSpPr>
        <p:spPr bwMode="auto">
          <a:xfrm>
            <a:off x="6294177"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 name="Rectangle 12"/>
          <p:cNvSpPr/>
          <p:nvPr/>
        </p:nvSpPr>
        <p:spPr bwMode="auto">
          <a:xfrm>
            <a:off x="6637077"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 name="Rectangle 13"/>
          <p:cNvSpPr/>
          <p:nvPr/>
        </p:nvSpPr>
        <p:spPr bwMode="auto">
          <a:xfrm>
            <a:off x="6985379"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 name="Rectangle 14"/>
          <p:cNvSpPr/>
          <p:nvPr/>
        </p:nvSpPr>
        <p:spPr bwMode="auto">
          <a:xfrm>
            <a:off x="7328279"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 name="Rectangle 15"/>
          <p:cNvSpPr/>
          <p:nvPr/>
        </p:nvSpPr>
        <p:spPr bwMode="auto">
          <a:xfrm>
            <a:off x="7658100"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 name="Rectangle 16"/>
          <p:cNvSpPr/>
          <p:nvPr/>
        </p:nvSpPr>
        <p:spPr bwMode="auto">
          <a:xfrm>
            <a:off x="8001000"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 name="Rectangle 17"/>
          <p:cNvSpPr/>
          <p:nvPr/>
        </p:nvSpPr>
        <p:spPr bwMode="auto">
          <a:xfrm>
            <a:off x="8343900"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 name="Rectangle 18"/>
          <p:cNvSpPr/>
          <p:nvPr/>
        </p:nvSpPr>
        <p:spPr bwMode="auto">
          <a:xfrm>
            <a:off x="5951277"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0" name="Rectangle 19"/>
          <p:cNvSpPr/>
          <p:nvPr/>
        </p:nvSpPr>
        <p:spPr bwMode="auto">
          <a:xfrm>
            <a:off x="5951277"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 name="Rectangle 20"/>
          <p:cNvSpPr/>
          <p:nvPr/>
        </p:nvSpPr>
        <p:spPr bwMode="auto">
          <a:xfrm>
            <a:off x="6294177"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2" name="Rectangle 21"/>
          <p:cNvSpPr/>
          <p:nvPr/>
        </p:nvSpPr>
        <p:spPr bwMode="auto">
          <a:xfrm>
            <a:off x="6642479"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3" name="Rectangle 22"/>
          <p:cNvSpPr/>
          <p:nvPr/>
        </p:nvSpPr>
        <p:spPr bwMode="auto">
          <a:xfrm>
            <a:off x="6985379"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4" name="Rectangle 23"/>
          <p:cNvSpPr/>
          <p:nvPr/>
        </p:nvSpPr>
        <p:spPr bwMode="auto">
          <a:xfrm>
            <a:off x="7315200"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5" name="Rectangle 24"/>
          <p:cNvSpPr/>
          <p:nvPr/>
        </p:nvSpPr>
        <p:spPr bwMode="auto">
          <a:xfrm>
            <a:off x="7658100"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6" name="Rectangle 25"/>
          <p:cNvSpPr/>
          <p:nvPr/>
        </p:nvSpPr>
        <p:spPr bwMode="auto">
          <a:xfrm>
            <a:off x="8001000"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7" name="Rectangle 26"/>
          <p:cNvSpPr/>
          <p:nvPr/>
        </p:nvSpPr>
        <p:spPr bwMode="auto">
          <a:xfrm>
            <a:off x="8343900"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 name="Rectangle 27"/>
          <p:cNvSpPr/>
          <p:nvPr/>
        </p:nvSpPr>
        <p:spPr bwMode="auto">
          <a:xfrm>
            <a:off x="6294177"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9" name="Rectangle 28"/>
          <p:cNvSpPr/>
          <p:nvPr/>
        </p:nvSpPr>
        <p:spPr bwMode="auto">
          <a:xfrm>
            <a:off x="6637077"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0" name="Rectangle 29"/>
          <p:cNvSpPr/>
          <p:nvPr/>
        </p:nvSpPr>
        <p:spPr bwMode="auto">
          <a:xfrm>
            <a:off x="6985379"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1" name="Rectangle 30"/>
          <p:cNvSpPr/>
          <p:nvPr/>
        </p:nvSpPr>
        <p:spPr bwMode="auto">
          <a:xfrm>
            <a:off x="7328279"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2" name="Rectangle 31"/>
          <p:cNvSpPr/>
          <p:nvPr/>
        </p:nvSpPr>
        <p:spPr bwMode="auto">
          <a:xfrm>
            <a:off x="7658100"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3" name="Rectangle 32"/>
          <p:cNvSpPr/>
          <p:nvPr/>
        </p:nvSpPr>
        <p:spPr bwMode="auto">
          <a:xfrm>
            <a:off x="8001000"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4" name="Rectangle 33"/>
          <p:cNvSpPr/>
          <p:nvPr/>
        </p:nvSpPr>
        <p:spPr bwMode="auto">
          <a:xfrm>
            <a:off x="8343900"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5" name="Rectangle 34"/>
          <p:cNvSpPr/>
          <p:nvPr/>
        </p:nvSpPr>
        <p:spPr bwMode="auto">
          <a:xfrm>
            <a:off x="5951277"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6" name="Rectangle 35"/>
          <p:cNvSpPr/>
          <p:nvPr/>
        </p:nvSpPr>
        <p:spPr bwMode="auto">
          <a:xfrm>
            <a:off x="5951277"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7" name="Rectangle 36"/>
          <p:cNvSpPr/>
          <p:nvPr/>
        </p:nvSpPr>
        <p:spPr bwMode="auto">
          <a:xfrm>
            <a:off x="6294177"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8" name="Rectangle 37"/>
          <p:cNvSpPr/>
          <p:nvPr/>
        </p:nvSpPr>
        <p:spPr bwMode="auto">
          <a:xfrm>
            <a:off x="6642479"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9" name="Rectangle 38"/>
          <p:cNvSpPr/>
          <p:nvPr/>
        </p:nvSpPr>
        <p:spPr bwMode="auto">
          <a:xfrm>
            <a:off x="6985379"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0" name="Rectangle 39"/>
          <p:cNvSpPr/>
          <p:nvPr/>
        </p:nvSpPr>
        <p:spPr bwMode="auto">
          <a:xfrm>
            <a:off x="7315200"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1" name="Rectangle 40"/>
          <p:cNvSpPr/>
          <p:nvPr/>
        </p:nvSpPr>
        <p:spPr bwMode="auto">
          <a:xfrm>
            <a:off x="7658100"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2" name="Rectangle 41"/>
          <p:cNvSpPr/>
          <p:nvPr/>
        </p:nvSpPr>
        <p:spPr bwMode="auto">
          <a:xfrm>
            <a:off x="8001000"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3" name="Rectangle 42"/>
          <p:cNvSpPr/>
          <p:nvPr/>
        </p:nvSpPr>
        <p:spPr bwMode="auto">
          <a:xfrm>
            <a:off x="8343900"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4" name="Rectangle 43"/>
          <p:cNvSpPr/>
          <p:nvPr/>
        </p:nvSpPr>
        <p:spPr bwMode="auto">
          <a:xfrm>
            <a:off x="6294177"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5" name="Rectangle 44"/>
          <p:cNvSpPr/>
          <p:nvPr/>
        </p:nvSpPr>
        <p:spPr bwMode="auto">
          <a:xfrm>
            <a:off x="6637077"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6" name="Rectangle 45"/>
          <p:cNvSpPr/>
          <p:nvPr/>
        </p:nvSpPr>
        <p:spPr bwMode="auto">
          <a:xfrm>
            <a:off x="6985379"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7" name="Rectangle 46"/>
          <p:cNvSpPr/>
          <p:nvPr/>
        </p:nvSpPr>
        <p:spPr bwMode="auto">
          <a:xfrm>
            <a:off x="7328279"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8" name="Rectangle 47"/>
          <p:cNvSpPr/>
          <p:nvPr/>
        </p:nvSpPr>
        <p:spPr bwMode="auto">
          <a:xfrm>
            <a:off x="7658100"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9" name="Rectangle 48"/>
          <p:cNvSpPr/>
          <p:nvPr/>
        </p:nvSpPr>
        <p:spPr bwMode="auto">
          <a:xfrm>
            <a:off x="8001000"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0" name="Rectangle 49"/>
          <p:cNvSpPr/>
          <p:nvPr/>
        </p:nvSpPr>
        <p:spPr bwMode="auto">
          <a:xfrm>
            <a:off x="8343900"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1" name="Rectangle 50"/>
          <p:cNvSpPr/>
          <p:nvPr/>
        </p:nvSpPr>
        <p:spPr bwMode="auto">
          <a:xfrm>
            <a:off x="5951277"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2" name="Rectangle 51"/>
          <p:cNvSpPr/>
          <p:nvPr/>
        </p:nvSpPr>
        <p:spPr bwMode="auto">
          <a:xfrm>
            <a:off x="5951277"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3" name="Rectangle 52"/>
          <p:cNvSpPr/>
          <p:nvPr/>
        </p:nvSpPr>
        <p:spPr bwMode="auto">
          <a:xfrm>
            <a:off x="6294177"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4" name="Rectangle 53"/>
          <p:cNvSpPr/>
          <p:nvPr/>
        </p:nvSpPr>
        <p:spPr bwMode="auto">
          <a:xfrm>
            <a:off x="6642479"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5" name="Rectangle 54"/>
          <p:cNvSpPr/>
          <p:nvPr/>
        </p:nvSpPr>
        <p:spPr bwMode="auto">
          <a:xfrm>
            <a:off x="6985379"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6" name="Rectangle 55"/>
          <p:cNvSpPr/>
          <p:nvPr/>
        </p:nvSpPr>
        <p:spPr bwMode="auto">
          <a:xfrm>
            <a:off x="7315200"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7" name="Rectangle 56"/>
          <p:cNvSpPr/>
          <p:nvPr/>
        </p:nvSpPr>
        <p:spPr bwMode="auto">
          <a:xfrm>
            <a:off x="7658100"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8" name="Rectangle 57"/>
          <p:cNvSpPr/>
          <p:nvPr/>
        </p:nvSpPr>
        <p:spPr bwMode="auto">
          <a:xfrm>
            <a:off x="8001000"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9" name="Rectangle 58"/>
          <p:cNvSpPr/>
          <p:nvPr/>
        </p:nvSpPr>
        <p:spPr bwMode="auto">
          <a:xfrm>
            <a:off x="8343900"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0" name="Rectangle 59"/>
          <p:cNvSpPr/>
          <p:nvPr/>
        </p:nvSpPr>
        <p:spPr bwMode="auto">
          <a:xfrm>
            <a:off x="6294177"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1" name="Rectangle 60"/>
          <p:cNvSpPr/>
          <p:nvPr/>
        </p:nvSpPr>
        <p:spPr bwMode="auto">
          <a:xfrm>
            <a:off x="6637077"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2" name="Rectangle 61"/>
          <p:cNvSpPr/>
          <p:nvPr/>
        </p:nvSpPr>
        <p:spPr bwMode="auto">
          <a:xfrm>
            <a:off x="6985379"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3" name="Rectangle 62"/>
          <p:cNvSpPr/>
          <p:nvPr/>
        </p:nvSpPr>
        <p:spPr bwMode="auto">
          <a:xfrm>
            <a:off x="7328279"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4" name="Rectangle 63"/>
          <p:cNvSpPr/>
          <p:nvPr/>
        </p:nvSpPr>
        <p:spPr bwMode="auto">
          <a:xfrm>
            <a:off x="7658100"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5" name="Rectangle 64"/>
          <p:cNvSpPr/>
          <p:nvPr/>
        </p:nvSpPr>
        <p:spPr bwMode="auto">
          <a:xfrm>
            <a:off x="8001000"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6" name="Rectangle 65"/>
          <p:cNvSpPr/>
          <p:nvPr/>
        </p:nvSpPr>
        <p:spPr bwMode="auto">
          <a:xfrm>
            <a:off x="8343900"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7" name="Rectangle 66"/>
          <p:cNvSpPr/>
          <p:nvPr/>
        </p:nvSpPr>
        <p:spPr bwMode="auto">
          <a:xfrm>
            <a:off x="5951277"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1026"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5976161" y="1323264"/>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68" name="Rectangle 67"/>
          <p:cNvSpPr/>
          <p:nvPr/>
        </p:nvSpPr>
        <p:spPr bwMode="auto">
          <a:xfrm>
            <a:off x="6316212" y="1344078"/>
            <a:ext cx="2522988" cy="395332"/>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0" name="Rectangle 69"/>
          <p:cNvSpPr/>
          <p:nvPr/>
        </p:nvSpPr>
        <p:spPr bwMode="auto">
          <a:xfrm>
            <a:off x="5867399" y="1759424"/>
            <a:ext cx="420663" cy="2812576"/>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1" name="Rectangle 70"/>
          <p:cNvSpPr/>
          <p:nvPr/>
        </p:nvSpPr>
        <p:spPr bwMode="auto">
          <a:xfrm>
            <a:off x="6288062" y="1759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2" name="Rectangle 71"/>
          <p:cNvSpPr/>
          <p:nvPr/>
        </p:nvSpPr>
        <p:spPr bwMode="auto">
          <a:xfrm>
            <a:off x="6642479" y="2137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3" name="Rectangle 72"/>
          <p:cNvSpPr/>
          <p:nvPr/>
        </p:nvSpPr>
        <p:spPr bwMode="auto">
          <a:xfrm>
            <a:off x="6986942" y="2518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5" name="Rectangle 74"/>
          <p:cNvSpPr/>
          <p:nvPr/>
        </p:nvSpPr>
        <p:spPr bwMode="auto">
          <a:xfrm>
            <a:off x="7684755" y="3280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6" name="Rectangle 75"/>
          <p:cNvSpPr/>
          <p:nvPr/>
        </p:nvSpPr>
        <p:spPr bwMode="auto">
          <a:xfrm>
            <a:off x="8029218" y="3661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7" name="Rectangle 76"/>
          <p:cNvSpPr/>
          <p:nvPr/>
        </p:nvSpPr>
        <p:spPr bwMode="auto">
          <a:xfrm>
            <a:off x="8336222" y="4042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78"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655702" y="1759424"/>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p:cNvSpPr/>
          <p:nvPr/>
        </p:nvSpPr>
        <p:spPr bwMode="auto">
          <a:xfrm>
            <a:off x="6973717" y="1739410"/>
            <a:ext cx="1865483" cy="395332"/>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0" name="Rectangle 79"/>
          <p:cNvSpPr/>
          <p:nvPr/>
        </p:nvSpPr>
        <p:spPr bwMode="auto">
          <a:xfrm>
            <a:off x="6632525" y="2113360"/>
            <a:ext cx="354417" cy="2458640"/>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1" name="Rectangle 80"/>
          <p:cNvSpPr/>
          <p:nvPr/>
        </p:nvSpPr>
        <p:spPr bwMode="auto">
          <a:xfrm>
            <a:off x="6307112" y="2140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2" name="Rectangle 81"/>
          <p:cNvSpPr/>
          <p:nvPr/>
        </p:nvSpPr>
        <p:spPr bwMode="auto">
          <a:xfrm>
            <a:off x="6995829" y="2140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4" name="Rectangle 83"/>
          <p:cNvSpPr/>
          <p:nvPr/>
        </p:nvSpPr>
        <p:spPr bwMode="auto">
          <a:xfrm>
            <a:off x="7656537" y="2902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5" name="Rectangle 84"/>
          <p:cNvSpPr/>
          <p:nvPr/>
        </p:nvSpPr>
        <p:spPr bwMode="auto">
          <a:xfrm>
            <a:off x="8014008" y="327660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6" name="Rectangle 85"/>
          <p:cNvSpPr/>
          <p:nvPr/>
        </p:nvSpPr>
        <p:spPr bwMode="auto">
          <a:xfrm>
            <a:off x="8384770" y="367693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87"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7327642" y="2130188"/>
            <a:ext cx="318015" cy="353937"/>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288062" y="2479576"/>
            <a:ext cx="318015" cy="353937"/>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8356342" y="2871380"/>
            <a:ext cx="318015" cy="353937"/>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988297" y="2877425"/>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92" name="&quot;No&quot; Symbol 91"/>
          <p:cNvSpPr/>
          <p:nvPr/>
        </p:nvSpPr>
        <p:spPr bwMode="auto">
          <a:xfrm>
            <a:off x="6930573" y="2860912"/>
            <a:ext cx="457200" cy="457200"/>
          </a:xfrm>
          <a:prstGeom prst="noSmoking">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cxnSp>
        <p:nvCxnSpPr>
          <p:cNvPr id="93" name="Curved Connector 92"/>
          <p:cNvCxnSpPr>
            <a:stCxn id="92" idx="5"/>
            <a:endCxn id="89" idx="2"/>
          </p:cNvCxnSpPr>
          <p:nvPr/>
        </p:nvCxnSpPr>
        <p:spPr bwMode="auto">
          <a:xfrm rot="5400000" flipH="1" flipV="1">
            <a:off x="7905164" y="2640971"/>
            <a:ext cx="25840" cy="1194532"/>
          </a:xfrm>
          <a:prstGeom prst="curvedConnector3">
            <a:avLst>
              <a:gd name="adj1" fmla="val -1143789"/>
            </a:avLst>
          </a:prstGeom>
          <a:noFill/>
          <a:ln w="38100" cap="flat" cmpd="sng" algn="ctr">
            <a:solidFill>
              <a:srgbClr val="FF0000"/>
            </a:solidFill>
            <a:prstDash val="solid"/>
            <a:round/>
            <a:headEnd type="none" w="med" len="med"/>
            <a:tailEnd type="triangle" w="med" len="med"/>
          </a:ln>
          <a:effectLst/>
        </p:spPr>
      </p:cxnSp>
      <p:sp>
        <p:nvSpPr>
          <p:cNvPr id="95" name="Rectangle 94"/>
          <p:cNvSpPr/>
          <p:nvPr/>
        </p:nvSpPr>
        <p:spPr bwMode="auto">
          <a:xfrm>
            <a:off x="7316762" y="2484837"/>
            <a:ext cx="354417" cy="2087163"/>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6" name="Rectangle 95"/>
          <p:cNvSpPr/>
          <p:nvPr/>
        </p:nvSpPr>
        <p:spPr bwMode="auto">
          <a:xfrm>
            <a:off x="6307112" y="2903137"/>
            <a:ext cx="354417" cy="1668864"/>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7" name="Rectangle 96"/>
          <p:cNvSpPr/>
          <p:nvPr/>
        </p:nvSpPr>
        <p:spPr bwMode="auto">
          <a:xfrm>
            <a:off x="8351652" y="3289512"/>
            <a:ext cx="354417" cy="12824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4" name="Rectangle 93"/>
          <p:cNvSpPr/>
          <p:nvPr/>
        </p:nvSpPr>
        <p:spPr bwMode="auto">
          <a:xfrm>
            <a:off x="7665205" y="252313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8" name="Rectangle 97"/>
          <p:cNvSpPr/>
          <p:nvPr/>
        </p:nvSpPr>
        <p:spPr bwMode="auto">
          <a:xfrm>
            <a:off x="7999437" y="2884788"/>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9" name="Rectangle 98"/>
          <p:cNvSpPr/>
          <p:nvPr/>
        </p:nvSpPr>
        <p:spPr bwMode="auto">
          <a:xfrm>
            <a:off x="6995828" y="328457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0" name="Rectangle 99"/>
          <p:cNvSpPr/>
          <p:nvPr/>
        </p:nvSpPr>
        <p:spPr bwMode="auto">
          <a:xfrm>
            <a:off x="7647295" y="404657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Tree>
    <p:extLst>
      <p:ext uri="{BB962C8B-B14F-4D97-AF65-F5344CB8AC3E}">
        <p14:creationId xmlns:p14="http://schemas.microsoft.com/office/powerpoint/2010/main" val="2901004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8x8 Example of N-Queens</a:t>
            </a:r>
          </a:p>
        </p:txBody>
      </p:sp>
      <p:sp>
        <p:nvSpPr>
          <p:cNvPr id="3" name="Content Placeholder 2"/>
          <p:cNvSpPr>
            <a:spLocks noGrp="1"/>
          </p:cNvSpPr>
          <p:nvPr>
            <p:ph idx="1"/>
          </p:nvPr>
        </p:nvSpPr>
        <p:spPr>
          <a:xfrm>
            <a:off x="304800" y="1066800"/>
            <a:ext cx="5105400" cy="4419600"/>
          </a:xfrm>
        </p:spPr>
        <p:txBody>
          <a:bodyPr/>
          <a:lstStyle/>
          <a:p>
            <a:r>
              <a:rPr lang="en-US" sz="2800" dirty="0"/>
              <a:t>Now place others as viable</a:t>
            </a:r>
          </a:p>
          <a:p>
            <a:r>
              <a:rPr lang="en-US" sz="2800" dirty="0"/>
              <a:t>After this configuration here, there are no locations in row 6 that is not under attack from the previous 5</a:t>
            </a:r>
          </a:p>
          <a:p>
            <a:r>
              <a:rPr lang="en-US" sz="2800" dirty="0"/>
              <a:t>Now go back to row 5 and switch assignment to next viable option and progress back to row 6</a:t>
            </a:r>
          </a:p>
          <a:p>
            <a:r>
              <a:rPr lang="en-US" sz="2800" dirty="0"/>
              <a:t>But still no location available so return back to row 5</a:t>
            </a:r>
          </a:p>
        </p:txBody>
      </p:sp>
      <p:sp>
        <p:nvSpPr>
          <p:cNvPr id="4" name="Rectangle 3"/>
          <p:cNvSpPr/>
          <p:nvPr/>
        </p:nvSpPr>
        <p:spPr bwMode="auto">
          <a:xfrm>
            <a:off x="5951277"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 name="Rectangle 4"/>
          <p:cNvSpPr/>
          <p:nvPr/>
        </p:nvSpPr>
        <p:spPr bwMode="auto">
          <a:xfrm>
            <a:off x="6294177"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 name="Rectangle 5"/>
          <p:cNvSpPr/>
          <p:nvPr/>
        </p:nvSpPr>
        <p:spPr bwMode="auto">
          <a:xfrm>
            <a:off x="6642479"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 name="Rectangle 6"/>
          <p:cNvSpPr/>
          <p:nvPr/>
        </p:nvSpPr>
        <p:spPr bwMode="auto">
          <a:xfrm>
            <a:off x="6985379"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 name="Rectangle 7"/>
          <p:cNvSpPr/>
          <p:nvPr/>
        </p:nvSpPr>
        <p:spPr bwMode="auto">
          <a:xfrm>
            <a:off x="7315200"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 name="Rectangle 8"/>
          <p:cNvSpPr/>
          <p:nvPr/>
        </p:nvSpPr>
        <p:spPr bwMode="auto">
          <a:xfrm>
            <a:off x="7658100"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 name="Rectangle 9"/>
          <p:cNvSpPr/>
          <p:nvPr/>
        </p:nvSpPr>
        <p:spPr bwMode="auto">
          <a:xfrm>
            <a:off x="8001000"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 name="Rectangle 10"/>
          <p:cNvSpPr/>
          <p:nvPr/>
        </p:nvSpPr>
        <p:spPr bwMode="auto">
          <a:xfrm>
            <a:off x="8343900"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 name="Rectangle 11"/>
          <p:cNvSpPr/>
          <p:nvPr/>
        </p:nvSpPr>
        <p:spPr bwMode="auto">
          <a:xfrm>
            <a:off x="6294177"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 name="Rectangle 12"/>
          <p:cNvSpPr/>
          <p:nvPr/>
        </p:nvSpPr>
        <p:spPr bwMode="auto">
          <a:xfrm>
            <a:off x="6637077"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 name="Rectangle 13"/>
          <p:cNvSpPr/>
          <p:nvPr/>
        </p:nvSpPr>
        <p:spPr bwMode="auto">
          <a:xfrm>
            <a:off x="6985379"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 name="Rectangle 14"/>
          <p:cNvSpPr/>
          <p:nvPr/>
        </p:nvSpPr>
        <p:spPr bwMode="auto">
          <a:xfrm>
            <a:off x="7328279"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 name="Rectangle 15"/>
          <p:cNvSpPr/>
          <p:nvPr/>
        </p:nvSpPr>
        <p:spPr bwMode="auto">
          <a:xfrm>
            <a:off x="7658100"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 name="Rectangle 16"/>
          <p:cNvSpPr/>
          <p:nvPr/>
        </p:nvSpPr>
        <p:spPr bwMode="auto">
          <a:xfrm>
            <a:off x="8001000"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 name="Rectangle 17"/>
          <p:cNvSpPr/>
          <p:nvPr/>
        </p:nvSpPr>
        <p:spPr bwMode="auto">
          <a:xfrm>
            <a:off x="8343900"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 name="Rectangle 18"/>
          <p:cNvSpPr/>
          <p:nvPr/>
        </p:nvSpPr>
        <p:spPr bwMode="auto">
          <a:xfrm>
            <a:off x="5951277"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0" name="Rectangle 19"/>
          <p:cNvSpPr/>
          <p:nvPr/>
        </p:nvSpPr>
        <p:spPr bwMode="auto">
          <a:xfrm>
            <a:off x="5951277"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 name="Rectangle 20"/>
          <p:cNvSpPr/>
          <p:nvPr/>
        </p:nvSpPr>
        <p:spPr bwMode="auto">
          <a:xfrm>
            <a:off x="6294177"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2" name="Rectangle 21"/>
          <p:cNvSpPr/>
          <p:nvPr/>
        </p:nvSpPr>
        <p:spPr bwMode="auto">
          <a:xfrm>
            <a:off x="6642479"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3" name="Rectangle 22"/>
          <p:cNvSpPr/>
          <p:nvPr/>
        </p:nvSpPr>
        <p:spPr bwMode="auto">
          <a:xfrm>
            <a:off x="6985379"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4" name="Rectangle 23"/>
          <p:cNvSpPr/>
          <p:nvPr/>
        </p:nvSpPr>
        <p:spPr bwMode="auto">
          <a:xfrm>
            <a:off x="7315200"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5" name="Rectangle 24"/>
          <p:cNvSpPr/>
          <p:nvPr/>
        </p:nvSpPr>
        <p:spPr bwMode="auto">
          <a:xfrm>
            <a:off x="7658100"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6" name="Rectangle 25"/>
          <p:cNvSpPr/>
          <p:nvPr/>
        </p:nvSpPr>
        <p:spPr bwMode="auto">
          <a:xfrm>
            <a:off x="8001000"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7" name="Rectangle 26"/>
          <p:cNvSpPr/>
          <p:nvPr/>
        </p:nvSpPr>
        <p:spPr bwMode="auto">
          <a:xfrm>
            <a:off x="8343900"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 name="Rectangle 27"/>
          <p:cNvSpPr/>
          <p:nvPr/>
        </p:nvSpPr>
        <p:spPr bwMode="auto">
          <a:xfrm>
            <a:off x="6294177"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9" name="Rectangle 28"/>
          <p:cNvSpPr/>
          <p:nvPr/>
        </p:nvSpPr>
        <p:spPr bwMode="auto">
          <a:xfrm>
            <a:off x="6637077"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0" name="Rectangle 29"/>
          <p:cNvSpPr/>
          <p:nvPr/>
        </p:nvSpPr>
        <p:spPr bwMode="auto">
          <a:xfrm>
            <a:off x="6985379"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1" name="Rectangle 30"/>
          <p:cNvSpPr/>
          <p:nvPr/>
        </p:nvSpPr>
        <p:spPr bwMode="auto">
          <a:xfrm>
            <a:off x="7328279"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2" name="Rectangle 31"/>
          <p:cNvSpPr/>
          <p:nvPr/>
        </p:nvSpPr>
        <p:spPr bwMode="auto">
          <a:xfrm>
            <a:off x="7658100"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3" name="Rectangle 32"/>
          <p:cNvSpPr/>
          <p:nvPr/>
        </p:nvSpPr>
        <p:spPr bwMode="auto">
          <a:xfrm>
            <a:off x="8001000"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4" name="Rectangle 33"/>
          <p:cNvSpPr/>
          <p:nvPr/>
        </p:nvSpPr>
        <p:spPr bwMode="auto">
          <a:xfrm>
            <a:off x="8343900"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5" name="Rectangle 34"/>
          <p:cNvSpPr/>
          <p:nvPr/>
        </p:nvSpPr>
        <p:spPr bwMode="auto">
          <a:xfrm>
            <a:off x="5951277"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6" name="Rectangle 35"/>
          <p:cNvSpPr/>
          <p:nvPr/>
        </p:nvSpPr>
        <p:spPr bwMode="auto">
          <a:xfrm>
            <a:off x="5951277"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7" name="Rectangle 36"/>
          <p:cNvSpPr/>
          <p:nvPr/>
        </p:nvSpPr>
        <p:spPr bwMode="auto">
          <a:xfrm>
            <a:off x="6294177"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8" name="Rectangle 37"/>
          <p:cNvSpPr/>
          <p:nvPr/>
        </p:nvSpPr>
        <p:spPr bwMode="auto">
          <a:xfrm>
            <a:off x="6642479"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9" name="Rectangle 38"/>
          <p:cNvSpPr/>
          <p:nvPr/>
        </p:nvSpPr>
        <p:spPr bwMode="auto">
          <a:xfrm>
            <a:off x="6985379"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0" name="Rectangle 39"/>
          <p:cNvSpPr/>
          <p:nvPr/>
        </p:nvSpPr>
        <p:spPr bwMode="auto">
          <a:xfrm>
            <a:off x="7315200"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1" name="Rectangle 40"/>
          <p:cNvSpPr/>
          <p:nvPr/>
        </p:nvSpPr>
        <p:spPr bwMode="auto">
          <a:xfrm>
            <a:off x="7658100"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2" name="Rectangle 41"/>
          <p:cNvSpPr/>
          <p:nvPr/>
        </p:nvSpPr>
        <p:spPr bwMode="auto">
          <a:xfrm>
            <a:off x="8001000"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3" name="Rectangle 42"/>
          <p:cNvSpPr/>
          <p:nvPr/>
        </p:nvSpPr>
        <p:spPr bwMode="auto">
          <a:xfrm>
            <a:off x="8343900"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4" name="Rectangle 43"/>
          <p:cNvSpPr/>
          <p:nvPr/>
        </p:nvSpPr>
        <p:spPr bwMode="auto">
          <a:xfrm>
            <a:off x="6294177"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5" name="Rectangle 44"/>
          <p:cNvSpPr/>
          <p:nvPr/>
        </p:nvSpPr>
        <p:spPr bwMode="auto">
          <a:xfrm>
            <a:off x="6637077"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6" name="Rectangle 45"/>
          <p:cNvSpPr/>
          <p:nvPr/>
        </p:nvSpPr>
        <p:spPr bwMode="auto">
          <a:xfrm>
            <a:off x="6985379"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7" name="Rectangle 46"/>
          <p:cNvSpPr/>
          <p:nvPr/>
        </p:nvSpPr>
        <p:spPr bwMode="auto">
          <a:xfrm>
            <a:off x="7328279"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8" name="Rectangle 47"/>
          <p:cNvSpPr/>
          <p:nvPr/>
        </p:nvSpPr>
        <p:spPr bwMode="auto">
          <a:xfrm>
            <a:off x="7658100"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9" name="Rectangle 48"/>
          <p:cNvSpPr/>
          <p:nvPr/>
        </p:nvSpPr>
        <p:spPr bwMode="auto">
          <a:xfrm>
            <a:off x="8001000"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0" name="Rectangle 49"/>
          <p:cNvSpPr/>
          <p:nvPr/>
        </p:nvSpPr>
        <p:spPr bwMode="auto">
          <a:xfrm>
            <a:off x="8343900"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1" name="Rectangle 50"/>
          <p:cNvSpPr/>
          <p:nvPr/>
        </p:nvSpPr>
        <p:spPr bwMode="auto">
          <a:xfrm>
            <a:off x="5951277"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2" name="Rectangle 51"/>
          <p:cNvSpPr/>
          <p:nvPr/>
        </p:nvSpPr>
        <p:spPr bwMode="auto">
          <a:xfrm>
            <a:off x="5951277"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3" name="Rectangle 52"/>
          <p:cNvSpPr/>
          <p:nvPr/>
        </p:nvSpPr>
        <p:spPr bwMode="auto">
          <a:xfrm>
            <a:off x="6294177"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4" name="Rectangle 53"/>
          <p:cNvSpPr/>
          <p:nvPr/>
        </p:nvSpPr>
        <p:spPr bwMode="auto">
          <a:xfrm>
            <a:off x="6642479"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5" name="Rectangle 54"/>
          <p:cNvSpPr/>
          <p:nvPr/>
        </p:nvSpPr>
        <p:spPr bwMode="auto">
          <a:xfrm>
            <a:off x="6985379"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6" name="Rectangle 55"/>
          <p:cNvSpPr/>
          <p:nvPr/>
        </p:nvSpPr>
        <p:spPr bwMode="auto">
          <a:xfrm>
            <a:off x="7315200"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7" name="Rectangle 56"/>
          <p:cNvSpPr/>
          <p:nvPr/>
        </p:nvSpPr>
        <p:spPr bwMode="auto">
          <a:xfrm>
            <a:off x="7658100"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8" name="Rectangle 57"/>
          <p:cNvSpPr/>
          <p:nvPr/>
        </p:nvSpPr>
        <p:spPr bwMode="auto">
          <a:xfrm>
            <a:off x="8001000"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9" name="Rectangle 58"/>
          <p:cNvSpPr/>
          <p:nvPr/>
        </p:nvSpPr>
        <p:spPr bwMode="auto">
          <a:xfrm>
            <a:off x="8343900"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0" name="Rectangle 59"/>
          <p:cNvSpPr/>
          <p:nvPr/>
        </p:nvSpPr>
        <p:spPr bwMode="auto">
          <a:xfrm>
            <a:off x="6294177"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1" name="Rectangle 60"/>
          <p:cNvSpPr/>
          <p:nvPr/>
        </p:nvSpPr>
        <p:spPr bwMode="auto">
          <a:xfrm>
            <a:off x="6637077"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2" name="Rectangle 61"/>
          <p:cNvSpPr/>
          <p:nvPr/>
        </p:nvSpPr>
        <p:spPr bwMode="auto">
          <a:xfrm>
            <a:off x="6985379"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3" name="Rectangle 62"/>
          <p:cNvSpPr/>
          <p:nvPr/>
        </p:nvSpPr>
        <p:spPr bwMode="auto">
          <a:xfrm>
            <a:off x="7328279"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4" name="Rectangle 63"/>
          <p:cNvSpPr/>
          <p:nvPr/>
        </p:nvSpPr>
        <p:spPr bwMode="auto">
          <a:xfrm>
            <a:off x="7658100"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5" name="Rectangle 64"/>
          <p:cNvSpPr/>
          <p:nvPr/>
        </p:nvSpPr>
        <p:spPr bwMode="auto">
          <a:xfrm>
            <a:off x="8001000"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6" name="Rectangle 65"/>
          <p:cNvSpPr/>
          <p:nvPr/>
        </p:nvSpPr>
        <p:spPr bwMode="auto">
          <a:xfrm>
            <a:off x="8343900"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7" name="Rectangle 66"/>
          <p:cNvSpPr/>
          <p:nvPr/>
        </p:nvSpPr>
        <p:spPr bwMode="auto">
          <a:xfrm>
            <a:off x="5951277"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1026"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5976161" y="1323264"/>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68" name="Rectangle 67"/>
          <p:cNvSpPr/>
          <p:nvPr/>
        </p:nvSpPr>
        <p:spPr bwMode="auto">
          <a:xfrm>
            <a:off x="6316212" y="1344078"/>
            <a:ext cx="2522988" cy="395332"/>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0" name="Rectangle 69"/>
          <p:cNvSpPr/>
          <p:nvPr/>
        </p:nvSpPr>
        <p:spPr bwMode="auto">
          <a:xfrm>
            <a:off x="5867399" y="1759424"/>
            <a:ext cx="420663" cy="2812576"/>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1" name="Rectangle 70"/>
          <p:cNvSpPr/>
          <p:nvPr/>
        </p:nvSpPr>
        <p:spPr bwMode="auto">
          <a:xfrm>
            <a:off x="6288062" y="1759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2" name="Rectangle 71"/>
          <p:cNvSpPr/>
          <p:nvPr/>
        </p:nvSpPr>
        <p:spPr bwMode="auto">
          <a:xfrm>
            <a:off x="6642479" y="2137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3" name="Rectangle 72"/>
          <p:cNvSpPr/>
          <p:nvPr/>
        </p:nvSpPr>
        <p:spPr bwMode="auto">
          <a:xfrm>
            <a:off x="6986942" y="2518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4" name="Rectangle 73"/>
          <p:cNvSpPr/>
          <p:nvPr/>
        </p:nvSpPr>
        <p:spPr bwMode="auto">
          <a:xfrm>
            <a:off x="7340292" y="2900718"/>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5" name="Rectangle 74"/>
          <p:cNvSpPr/>
          <p:nvPr/>
        </p:nvSpPr>
        <p:spPr bwMode="auto">
          <a:xfrm>
            <a:off x="7684755" y="3280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6" name="Rectangle 75"/>
          <p:cNvSpPr/>
          <p:nvPr/>
        </p:nvSpPr>
        <p:spPr bwMode="auto">
          <a:xfrm>
            <a:off x="8029218" y="3661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7" name="Rectangle 76"/>
          <p:cNvSpPr/>
          <p:nvPr/>
        </p:nvSpPr>
        <p:spPr bwMode="auto">
          <a:xfrm>
            <a:off x="8336222" y="4042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78"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655702" y="1759424"/>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p:cNvSpPr/>
          <p:nvPr/>
        </p:nvSpPr>
        <p:spPr bwMode="auto">
          <a:xfrm>
            <a:off x="6973717" y="1739410"/>
            <a:ext cx="1865483" cy="395332"/>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0" name="Rectangle 79"/>
          <p:cNvSpPr/>
          <p:nvPr/>
        </p:nvSpPr>
        <p:spPr bwMode="auto">
          <a:xfrm>
            <a:off x="6632525" y="2113360"/>
            <a:ext cx="354417" cy="2458640"/>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1" name="Rectangle 80"/>
          <p:cNvSpPr/>
          <p:nvPr/>
        </p:nvSpPr>
        <p:spPr bwMode="auto">
          <a:xfrm>
            <a:off x="6307112" y="2140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2" name="Rectangle 81"/>
          <p:cNvSpPr/>
          <p:nvPr/>
        </p:nvSpPr>
        <p:spPr bwMode="auto">
          <a:xfrm>
            <a:off x="6995829" y="2140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3" name="Rectangle 82"/>
          <p:cNvSpPr/>
          <p:nvPr/>
        </p:nvSpPr>
        <p:spPr bwMode="auto">
          <a:xfrm>
            <a:off x="7320743" y="252313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4" name="Rectangle 83"/>
          <p:cNvSpPr/>
          <p:nvPr/>
        </p:nvSpPr>
        <p:spPr bwMode="auto">
          <a:xfrm>
            <a:off x="7656537" y="2902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5" name="Rectangle 84"/>
          <p:cNvSpPr/>
          <p:nvPr/>
        </p:nvSpPr>
        <p:spPr bwMode="auto">
          <a:xfrm>
            <a:off x="8014008" y="327660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6" name="Rectangle 85"/>
          <p:cNvSpPr/>
          <p:nvPr/>
        </p:nvSpPr>
        <p:spPr bwMode="auto">
          <a:xfrm>
            <a:off x="8384770" y="367693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87"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7327642" y="2130188"/>
            <a:ext cx="318015" cy="353937"/>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288062" y="2479576"/>
            <a:ext cx="318015" cy="353937"/>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8356342" y="2871380"/>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94" name="&quot;No&quot; Symbol 93"/>
          <p:cNvSpPr/>
          <p:nvPr/>
        </p:nvSpPr>
        <p:spPr bwMode="auto">
          <a:xfrm>
            <a:off x="5436369" y="3244768"/>
            <a:ext cx="457200" cy="457200"/>
          </a:xfrm>
          <a:prstGeom prst="noSmoking">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1" name="Rectangle 90"/>
          <p:cNvSpPr/>
          <p:nvPr/>
        </p:nvSpPr>
        <p:spPr bwMode="auto">
          <a:xfrm>
            <a:off x="7665205" y="252313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2" name="Rectangle 91"/>
          <p:cNvSpPr/>
          <p:nvPr/>
        </p:nvSpPr>
        <p:spPr bwMode="auto">
          <a:xfrm>
            <a:off x="7999437" y="2884788"/>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3" name="Rectangle 92"/>
          <p:cNvSpPr/>
          <p:nvPr/>
        </p:nvSpPr>
        <p:spPr bwMode="auto">
          <a:xfrm>
            <a:off x="8336221" y="3275813"/>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5" name="Rectangle 94"/>
          <p:cNvSpPr/>
          <p:nvPr/>
        </p:nvSpPr>
        <p:spPr bwMode="auto">
          <a:xfrm>
            <a:off x="6288418" y="2902424"/>
            <a:ext cx="354417" cy="1696640"/>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6" name="Rectangle 95"/>
          <p:cNvSpPr/>
          <p:nvPr/>
        </p:nvSpPr>
        <p:spPr bwMode="auto">
          <a:xfrm>
            <a:off x="7331405" y="2523130"/>
            <a:ext cx="354417" cy="206569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7" name="Rectangle 96"/>
          <p:cNvSpPr/>
          <p:nvPr/>
        </p:nvSpPr>
        <p:spPr bwMode="auto">
          <a:xfrm>
            <a:off x="6995828" y="328457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8" name="Rectangle 97"/>
          <p:cNvSpPr/>
          <p:nvPr/>
        </p:nvSpPr>
        <p:spPr bwMode="auto">
          <a:xfrm>
            <a:off x="7647295" y="404657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9" name="Rectangle 98"/>
          <p:cNvSpPr/>
          <p:nvPr/>
        </p:nvSpPr>
        <p:spPr bwMode="auto">
          <a:xfrm>
            <a:off x="7665204" y="3653401"/>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Tree>
    <p:extLst>
      <p:ext uri="{BB962C8B-B14F-4D97-AF65-F5344CB8AC3E}">
        <p14:creationId xmlns:p14="http://schemas.microsoft.com/office/powerpoint/2010/main" val="25747428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8x8 Example of N-Queens</a:t>
            </a:r>
          </a:p>
        </p:txBody>
      </p:sp>
      <p:sp>
        <p:nvSpPr>
          <p:cNvPr id="3" name="Content Placeholder 2"/>
          <p:cNvSpPr>
            <a:spLocks noGrp="1"/>
          </p:cNvSpPr>
          <p:nvPr>
            <p:ph idx="1"/>
          </p:nvPr>
        </p:nvSpPr>
        <p:spPr>
          <a:xfrm>
            <a:off x="304800" y="1066800"/>
            <a:ext cx="5410200" cy="4419600"/>
          </a:xfrm>
        </p:spPr>
        <p:txBody>
          <a:bodyPr/>
          <a:lstStyle/>
          <a:p>
            <a:r>
              <a:rPr lang="en-US" sz="2400" dirty="0"/>
              <a:t>Now place others as viable</a:t>
            </a:r>
          </a:p>
          <a:p>
            <a:r>
              <a:rPr lang="en-US" sz="2400" dirty="0"/>
              <a:t>After this configuration here, there are no locations in row 6 that is not under attack from the previous 5</a:t>
            </a:r>
          </a:p>
          <a:p>
            <a:r>
              <a:rPr lang="en-US" sz="2400" dirty="0"/>
              <a:t>Now go back to row 5 and switch assignment to next viable option and progress back to row 6</a:t>
            </a:r>
          </a:p>
          <a:p>
            <a:r>
              <a:rPr lang="en-US" sz="2400" dirty="0"/>
              <a:t>But still no location available so return back to row 5</a:t>
            </a:r>
          </a:p>
          <a:p>
            <a:r>
              <a:rPr lang="en-US" sz="2400" dirty="0"/>
              <a:t>But now no more options for row 5 so return back to row 4</a:t>
            </a:r>
          </a:p>
          <a:p>
            <a:r>
              <a:rPr lang="en-US" sz="2400" dirty="0"/>
              <a:t>BACKTRACK!!!!</a:t>
            </a:r>
          </a:p>
        </p:txBody>
      </p:sp>
      <p:sp>
        <p:nvSpPr>
          <p:cNvPr id="4" name="Rectangle 3"/>
          <p:cNvSpPr/>
          <p:nvPr/>
        </p:nvSpPr>
        <p:spPr bwMode="auto">
          <a:xfrm>
            <a:off x="5951277"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 name="Rectangle 4"/>
          <p:cNvSpPr/>
          <p:nvPr/>
        </p:nvSpPr>
        <p:spPr bwMode="auto">
          <a:xfrm>
            <a:off x="6294177"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 name="Rectangle 5"/>
          <p:cNvSpPr/>
          <p:nvPr/>
        </p:nvSpPr>
        <p:spPr bwMode="auto">
          <a:xfrm>
            <a:off x="6642479"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 name="Rectangle 6"/>
          <p:cNvSpPr/>
          <p:nvPr/>
        </p:nvSpPr>
        <p:spPr bwMode="auto">
          <a:xfrm>
            <a:off x="6985379"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 name="Rectangle 7"/>
          <p:cNvSpPr/>
          <p:nvPr/>
        </p:nvSpPr>
        <p:spPr bwMode="auto">
          <a:xfrm>
            <a:off x="7315200"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 name="Rectangle 8"/>
          <p:cNvSpPr/>
          <p:nvPr/>
        </p:nvSpPr>
        <p:spPr bwMode="auto">
          <a:xfrm>
            <a:off x="7658100"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 name="Rectangle 9"/>
          <p:cNvSpPr/>
          <p:nvPr/>
        </p:nvSpPr>
        <p:spPr bwMode="auto">
          <a:xfrm>
            <a:off x="8001000"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 name="Rectangle 10"/>
          <p:cNvSpPr/>
          <p:nvPr/>
        </p:nvSpPr>
        <p:spPr bwMode="auto">
          <a:xfrm>
            <a:off x="8343900"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 name="Rectangle 11"/>
          <p:cNvSpPr/>
          <p:nvPr/>
        </p:nvSpPr>
        <p:spPr bwMode="auto">
          <a:xfrm>
            <a:off x="6294177"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 name="Rectangle 12"/>
          <p:cNvSpPr/>
          <p:nvPr/>
        </p:nvSpPr>
        <p:spPr bwMode="auto">
          <a:xfrm>
            <a:off x="6637077"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 name="Rectangle 13"/>
          <p:cNvSpPr/>
          <p:nvPr/>
        </p:nvSpPr>
        <p:spPr bwMode="auto">
          <a:xfrm>
            <a:off x="6985379"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 name="Rectangle 14"/>
          <p:cNvSpPr/>
          <p:nvPr/>
        </p:nvSpPr>
        <p:spPr bwMode="auto">
          <a:xfrm>
            <a:off x="7328279"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 name="Rectangle 15"/>
          <p:cNvSpPr/>
          <p:nvPr/>
        </p:nvSpPr>
        <p:spPr bwMode="auto">
          <a:xfrm>
            <a:off x="7658100"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 name="Rectangle 16"/>
          <p:cNvSpPr/>
          <p:nvPr/>
        </p:nvSpPr>
        <p:spPr bwMode="auto">
          <a:xfrm>
            <a:off x="8001000"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 name="Rectangle 17"/>
          <p:cNvSpPr/>
          <p:nvPr/>
        </p:nvSpPr>
        <p:spPr bwMode="auto">
          <a:xfrm>
            <a:off x="8343900"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 name="Rectangle 18"/>
          <p:cNvSpPr/>
          <p:nvPr/>
        </p:nvSpPr>
        <p:spPr bwMode="auto">
          <a:xfrm>
            <a:off x="5951277"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0" name="Rectangle 19"/>
          <p:cNvSpPr/>
          <p:nvPr/>
        </p:nvSpPr>
        <p:spPr bwMode="auto">
          <a:xfrm>
            <a:off x="5951277"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 name="Rectangle 20"/>
          <p:cNvSpPr/>
          <p:nvPr/>
        </p:nvSpPr>
        <p:spPr bwMode="auto">
          <a:xfrm>
            <a:off x="6294177"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2" name="Rectangle 21"/>
          <p:cNvSpPr/>
          <p:nvPr/>
        </p:nvSpPr>
        <p:spPr bwMode="auto">
          <a:xfrm>
            <a:off x="6642479"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3" name="Rectangle 22"/>
          <p:cNvSpPr/>
          <p:nvPr/>
        </p:nvSpPr>
        <p:spPr bwMode="auto">
          <a:xfrm>
            <a:off x="6985379"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4" name="Rectangle 23"/>
          <p:cNvSpPr/>
          <p:nvPr/>
        </p:nvSpPr>
        <p:spPr bwMode="auto">
          <a:xfrm>
            <a:off x="7315200"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5" name="Rectangle 24"/>
          <p:cNvSpPr/>
          <p:nvPr/>
        </p:nvSpPr>
        <p:spPr bwMode="auto">
          <a:xfrm>
            <a:off x="7658100"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6" name="Rectangle 25"/>
          <p:cNvSpPr/>
          <p:nvPr/>
        </p:nvSpPr>
        <p:spPr bwMode="auto">
          <a:xfrm>
            <a:off x="8001000"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7" name="Rectangle 26"/>
          <p:cNvSpPr/>
          <p:nvPr/>
        </p:nvSpPr>
        <p:spPr bwMode="auto">
          <a:xfrm>
            <a:off x="8343900"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 name="Rectangle 27"/>
          <p:cNvSpPr/>
          <p:nvPr/>
        </p:nvSpPr>
        <p:spPr bwMode="auto">
          <a:xfrm>
            <a:off x="6294177"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9" name="Rectangle 28"/>
          <p:cNvSpPr/>
          <p:nvPr/>
        </p:nvSpPr>
        <p:spPr bwMode="auto">
          <a:xfrm>
            <a:off x="6637077"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0" name="Rectangle 29"/>
          <p:cNvSpPr/>
          <p:nvPr/>
        </p:nvSpPr>
        <p:spPr bwMode="auto">
          <a:xfrm>
            <a:off x="6985379"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1" name="Rectangle 30"/>
          <p:cNvSpPr/>
          <p:nvPr/>
        </p:nvSpPr>
        <p:spPr bwMode="auto">
          <a:xfrm>
            <a:off x="7328279"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2" name="Rectangle 31"/>
          <p:cNvSpPr/>
          <p:nvPr/>
        </p:nvSpPr>
        <p:spPr bwMode="auto">
          <a:xfrm>
            <a:off x="7658100"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3" name="Rectangle 32"/>
          <p:cNvSpPr/>
          <p:nvPr/>
        </p:nvSpPr>
        <p:spPr bwMode="auto">
          <a:xfrm>
            <a:off x="8001000"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4" name="Rectangle 33"/>
          <p:cNvSpPr/>
          <p:nvPr/>
        </p:nvSpPr>
        <p:spPr bwMode="auto">
          <a:xfrm>
            <a:off x="8343900"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5" name="Rectangle 34"/>
          <p:cNvSpPr/>
          <p:nvPr/>
        </p:nvSpPr>
        <p:spPr bwMode="auto">
          <a:xfrm>
            <a:off x="5951277"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6" name="Rectangle 35"/>
          <p:cNvSpPr/>
          <p:nvPr/>
        </p:nvSpPr>
        <p:spPr bwMode="auto">
          <a:xfrm>
            <a:off x="5951277"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7" name="Rectangle 36"/>
          <p:cNvSpPr/>
          <p:nvPr/>
        </p:nvSpPr>
        <p:spPr bwMode="auto">
          <a:xfrm>
            <a:off x="6294177"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8" name="Rectangle 37"/>
          <p:cNvSpPr/>
          <p:nvPr/>
        </p:nvSpPr>
        <p:spPr bwMode="auto">
          <a:xfrm>
            <a:off x="6642479"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9" name="Rectangle 38"/>
          <p:cNvSpPr/>
          <p:nvPr/>
        </p:nvSpPr>
        <p:spPr bwMode="auto">
          <a:xfrm>
            <a:off x="6985379"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0" name="Rectangle 39"/>
          <p:cNvSpPr/>
          <p:nvPr/>
        </p:nvSpPr>
        <p:spPr bwMode="auto">
          <a:xfrm>
            <a:off x="7315200"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1" name="Rectangle 40"/>
          <p:cNvSpPr/>
          <p:nvPr/>
        </p:nvSpPr>
        <p:spPr bwMode="auto">
          <a:xfrm>
            <a:off x="7658100"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2" name="Rectangle 41"/>
          <p:cNvSpPr/>
          <p:nvPr/>
        </p:nvSpPr>
        <p:spPr bwMode="auto">
          <a:xfrm>
            <a:off x="8001000"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3" name="Rectangle 42"/>
          <p:cNvSpPr/>
          <p:nvPr/>
        </p:nvSpPr>
        <p:spPr bwMode="auto">
          <a:xfrm>
            <a:off x="8343900"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4" name="Rectangle 43"/>
          <p:cNvSpPr/>
          <p:nvPr/>
        </p:nvSpPr>
        <p:spPr bwMode="auto">
          <a:xfrm>
            <a:off x="6294177"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5" name="Rectangle 44"/>
          <p:cNvSpPr/>
          <p:nvPr/>
        </p:nvSpPr>
        <p:spPr bwMode="auto">
          <a:xfrm>
            <a:off x="6637077"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6" name="Rectangle 45"/>
          <p:cNvSpPr/>
          <p:nvPr/>
        </p:nvSpPr>
        <p:spPr bwMode="auto">
          <a:xfrm>
            <a:off x="6985379"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7" name="Rectangle 46"/>
          <p:cNvSpPr/>
          <p:nvPr/>
        </p:nvSpPr>
        <p:spPr bwMode="auto">
          <a:xfrm>
            <a:off x="7328279"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8" name="Rectangle 47"/>
          <p:cNvSpPr/>
          <p:nvPr/>
        </p:nvSpPr>
        <p:spPr bwMode="auto">
          <a:xfrm>
            <a:off x="7658100"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9" name="Rectangle 48"/>
          <p:cNvSpPr/>
          <p:nvPr/>
        </p:nvSpPr>
        <p:spPr bwMode="auto">
          <a:xfrm>
            <a:off x="8001000"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0" name="Rectangle 49"/>
          <p:cNvSpPr/>
          <p:nvPr/>
        </p:nvSpPr>
        <p:spPr bwMode="auto">
          <a:xfrm>
            <a:off x="8343900"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1" name="Rectangle 50"/>
          <p:cNvSpPr/>
          <p:nvPr/>
        </p:nvSpPr>
        <p:spPr bwMode="auto">
          <a:xfrm>
            <a:off x="5951277"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2" name="Rectangle 51"/>
          <p:cNvSpPr/>
          <p:nvPr/>
        </p:nvSpPr>
        <p:spPr bwMode="auto">
          <a:xfrm>
            <a:off x="5951277"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3" name="Rectangle 52"/>
          <p:cNvSpPr/>
          <p:nvPr/>
        </p:nvSpPr>
        <p:spPr bwMode="auto">
          <a:xfrm>
            <a:off x="6294177"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4" name="Rectangle 53"/>
          <p:cNvSpPr/>
          <p:nvPr/>
        </p:nvSpPr>
        <p:spPr bwMode="auto">
          <a:xfrm>
            <a:off x="6642479"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5" name="Rectangle 54"/>
          <p:cNvSpPr/>
          <p:nvPr/>
        </p:nvSpPr>
        <p:spPr bwMode="auto">
          <a:xfrm>
            <a:off x="6985379"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6" name="Rectangle 55"/>
          <p:cNvSpPr/>
          <p:nvPr/>
        </p:nvSpPr>
        <p:spPr bwMode="auto">
          <a:xfrm>
            <a:off x="7315200"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7" name="Rectangle 56"/>
          <p:cNvSpPr/>
          <p:nvPr/>
        </p:nvSpPr>
        <p:spPr bwMode="auto">
          <a:xfrm>
            <a:off x="7658100"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8" name="Rectangle 57"/>
          <p:cNvSpPr/>
          <p:nvPr/>
        </p:nvSpPr>
        <p:spPr bwMode="auto">
          <a:xfrm>
            <a:off x="8001000"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9" name="Rectangle 58"/>
          <p:cNvSpPr/>
          <p:nvPr/>
        </p:nvSpPr>
        <p:spPr bwMode="auto">
          <a:xfrm>
            <a:off x="8343900"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0" name="Rectangle 59"/>
          <p:cNvSpPr/>
          <p:nvPr/>
        </p:nvSpPr>
        <p:spPr bwMode="auto">
          <a:xfrm>
            <a:off x="6294177"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1" name="Rectangle 60"/>
          <p:cNvSpPr/>
          <p:nvPr/>
        </p:nvSpPr>
        <p:spPr bwMode="auto">
          <a:xfrm>
            <a:off x="6637077"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2" name="Rectangle 61"/>
          <p:cNvSpPr/>
          <p:nvPr/>
        </p:nvSpPr>
        <p:spPr bwMode="auto">
          <a:xfrm>
            <a:off x="6985379"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3" name="Rectangle 62"/>
          <p:cNvSpPr/>
          <p:nvPr/>
        </p:nvSpPr>
        <p:spPr bwMode="auto">
          <a:xfrm>
            <a:off x="7328279"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4" name="Rectangle 63"/>
          <p:cNvSpPr/>
          <p:nvPr/>
        </p:nvSpPr>
        <p:spPr bwMode="auto">
          <a:xfrm>
            <a:off x="7658100"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5" name="Rectangle 64"/>
          <p:cNvSpPr/>
          <p:nvPr/>
        </p:nvSpPr>
        <p:spPr bwMode="auto">
          <a:xfrm>
            <a:off x="8001000"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6" name="Rectangle 65"/>
          <p:cNvSpPr/>
          <p:nvPr/>
        </p:nvSpPr>
        <p:spPr bwMode="auto">
          <a:xfrm>
            <a:off x="8343900"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7" name="Rectangle 66"/>
          <p:cNvSpPr/>
          <p:nvPr/>
        </p:nvSpPr>
        <p:spPr bwMode="auto">
          <a:xfrm>
            <a:off x="5951277"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1026"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5976161" y="1323264"/>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68" name="Rectangle 67"/>
          <p:cNvSpPr/>
          <p:nvPr/>
        </p:nvSpPr>
        <p:spPr bwMode="auto">
          <a:xfrm>
            <a:off x="6316212" y="1344078"/>
            <a:ext cx="2522988" cy="395332"/>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0" name="Rectangle 69"/>
          <p:cNvSpPr/>
          <p:nvPr/>
        </p:nvSpPr>
        <p:spPr bwMode="auto">
          <a:xfrm>
            <a:off x="5867399" y="1759424"/>
            <a:ext cx="420663" cy="2812576"/>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1" name="Rectangle 70"/>
          <p:cNvSpPr/>
          <p:nvPr/>
        </p:nvSpPr>
        <p:spPr bwMode="auto">
          <a:xfrm>
            <a:off x="6288062" y="1759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2" name="Rectangle 71"/>
          <p:cNvSpPr/>
          <p:nvPr/>
        </p:nvSpPr>
        <p:spPr bwMode="auto">
          <a:xfrm>
            <a:off x="6642479" y="2137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3" name="Rectangle 72"/>
          <p:cNvSpPr/>
          <p:nvPr/>
        </p:nvSpPr>
        <p:spPr bwMode="auto">
          <a:xfrm>
            <a:off x="6986942" y="2518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4" name="Rectangle 73"/>
          <p:cNvSpPr/>
          <p:nvPr/>
        </p:nvSpPr>
        <p:spPr bwMode="auto">
          <a:xfrm>
            <a:off x="7340292" y="2900718"/>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5" name="Rectangle 74"/>
          <p:cNvSpPr/>
          <p:nvPr/>
        </p:nvSpPr>
        <p:spPr bwMode="auto">
          <a:xfrm>
            <a:off x="7684755" y="3280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6" name="Rectangle 75"/>
          <p:cNvSpPr/>
          <p:nvPr/>
        </p:nvSpPr>
        <p:spPr bwMode="auto">
          <a:xfrm>
            <a:off x="8029218" y="3661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7" name="Rectangle 76"/>
          <p:cNvSpPr/>
          <p:nvPr/>
        </p:nvSpPr>
        <p:spPr bwMode="auto">
          <a:xfrm>
            <a:off x="8336222" y="4042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78"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655702" y="1759424"/>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p:cNvSpPr/>
          <p:nvPr/>
        </p:nvSpPr>
        <p:spPr bwMode="auto">
          <a:xfrm>
            <a:off x="6973717" y="1739410"/>
            <a:ext cx="1865483" cy="395332"/>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0" name="Rectangle 79"/>
          <p:cNvSpPr/>
          <p:nvPr/>
        </p:nvSpPr>
        <p:spPr bwMode="auto">
          <a:xfrm>
            <a:off x="6632525" y="2113360"/>
            <a:ext cx="354417" cy="2458640"/>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1" name="Rectangle 80"/>
          <p:cNvSpPr/>
          <p:nvPr/>
        </p:nvSpPr>
        <p:spPr bwMode="auto">
          <a:xfrm>
            <a:off x="6307112" y="2140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2" name="Rectangle 81"/>
          <p:cNvSpPr/>
          <p:nvPr/>
        </p:nvSpPr>
        <p:spPr bwMode="auto">
          <a:xfrm>
            <a:off x="6995829" y="2140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3" name="Rectangle 82"/>
          <p:cNvSpPr/>
          <p:nvPr/>
        </p:nvSpPr>
        <p:spPr bwMode="auto">
          <a:xfrm>
            <a:off x="7320743" y="252313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4" name="Rectangle 83"/>
          <p:cNvSpPr/>
          <p:nvPr/>
        </p:nvSpPr>
        <p:spPr bwMode="auto">
          <a:xfrm>
            <a:off x="7656537" y="2902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5" name="Rectangle 84"/>
          <p:cNvSpPr/>
          <p:nvPr/>
        </p:nvSpPr>
        <p:spPr bwMode="auto">
          <a:xfrm>
            <a:off x="8014008" y="327660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6" name="Rectangle 85"/>
          <p:cNvSpPr/>
          <p:nvPr/>
        </p:nvSpPr>
        <p:spPr bwMode="auto">
          <a:xfrm>
            <a:off x="8384770" y="367693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87"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7327642" y="2130188"/>
            <a:ext cx="318015" cy="353937"/>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288062" y="2479576"/>
            <a:ext cx="318015" cy="353937"/>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8356342" y="2871380"/>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94" name="&quot;No&quot; Symbol 93"/>
          <p:cNvSpPr/>
          <p:nvPr/>
        </p:nvSpPr>
        <p:spPr bwMode="auto">
          <a:xfrm>
            <a:off x="8279853" y="2871380"/>
            <a:ext cx="457200" cy="457200"/>
          </a:xfrm>
          <a:prstGeom prst="noSmoking">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1" name="Rectangle 90"/>
          <p:cNvSpPr/>
          <p:nvPr/>
        </p:nvSpPr>
        <p:spPr bwMode="auto">
          <a:xfrm>
            <a:off x="6986942" y="3280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2" name="Rectangle 91"/>
          <p:cNvSpPr/>
          <p:nvPr/>
        </p:nvSpPr>
        <p:spPr bwMode="auto">
          <a:xfrm>
            <a:off x="7331405" y="3659306"/>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3" name="Rectangle 92"/>
          <p:cNvSpPr/>
          <p:nvPr/>
        </p:nvSpPr>
        <p:spPr bwMode="auto">
          <a:xfrm>
            <a:off x="7675868" y="4040306"/>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5" name="Rectangle 94"/>
          <p:cNvSpPr/>
          <p:nvPr/>
        </p:nvSpPr>
        <p:spPr bwMode="auto">
          <a:xfrm>
            <a:off x="7674586" y="2524836"/>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6" name="Rectangle 95"/>
          <p:cNvSpPr/>
          <p:nvPr/>
        </p:nvSpPr>
        <p:spPr bwMode="auto">
          <a:xfrm>
            <a:off x="8019049" y="290413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7" name="Rectangle 96"/>
          <p:cNvSpPr/>
          <p:nvPr/>
        </p:nvSpPr>
        <p:spPr bwMode="auto">
          <a:xfrm>
            <a:off x="8363512" y="328513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8" name="Rectangle 97"/>
          <p:cNvSpPr/>
          <p:nvPr/>
        </p:nvSpPr>
        <p:spPr bwMode="auto">
          <a:xfrm>
            <a:off x="6297158" y="2871380"/>
            <a:ext cx="354417" cy="1700620"/>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Tree>
    <p:extLst>
      <p:ext uri="{BB962C8B-B14F-4D97-AF65-F5344CB8AC3E}">
        <p14:creationId xmlns:p14="http://schemas.microsoft.com/office/powerpoint/2010/main" val="16093927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8x8 Example of N-Queens</a:t>
            </a:r>
          </a:p>
        </p:txBody>
      </p:sp>
      <p:sp>
        <p:nvSpPr>
          <p:cNvPr id="3" name="Content Placeholder 2"/>
          <p:cNvSpPr>
            <a:spLocks noGrp="1"/>
          </p:cNvSpPr>
          <p:nvPr>
            <p:ph idx="1"/>
          </p:nvPr>
        </p:nvSpPr>
        <p:spPr>
          <a:xfrm>
            <a:off x="304800" y="1066800"/>
            <a:ext cx="5105400" cy="4419600"/>
          </a:xfrm>
        </p:spPr>
        <p:txBody>
          <a:bodyPr/>
          <a:lstStyle/>
          <a:p>
            <a:r>
              <a:rPr lang="en-US" sz="2400" dirty="0"/>
              <a:t>Now place others as viable</a:t>
            </a:r>
          </a:p>
          <a:p>
            <a:r>
              <a:rPr lang="en-US" sz="2400" dirty="0"/>
              <a:t>After this configuration here, there are no locations in row 6 that is not under attack from the previous 5</a:t>
            </a:r>
          </a:p>
          <a:p>
            <a:r>
              <a:rPr lang="en-US" sz="2400" dirty="0"/>
              <a:t>Now go back to row 5 and switch assignment to next viable option and progress back to row 6</a:t>
            </a:r>
          </a:p>
          <a:p>
            <a:r>
              <a:rPr lang="en-US" sz="2400" dirty="0"/>
              <a:t>But still no location available so return back to row 5</a:t>
            </a:r>
          </a:p>
          <a:p>
            <a:r>
              <a:rPr lang="en-US" sz="2400" dirty="0"/>
              <a:t>But now no more options for row 5 so return back to row 4</a:t>
            </a:r>
          </a:p>
          <a:p>
            <a:r>
              <a:rPr lang="en-US" sz="2400" dirty="0"/>
              <a:t>Move to another place in row 4 and restart row 5 exploration</a:t>
            </a:r>
          </a:p>
          <a:p>
            <a:endParaRPr lang="en-US" sz="2400" dirty="0"/>
          </a:p>
        </p:txBody>
      </p:sp>
      <p:sp>
        <p:nvSpPr>
          <p:cNvPr id="4" name="Rectangle 3"/>
          <p:cNvSpPr/>
          <p:nvPr/>
        </p:nvSpPr>
        <p:spPr bwMode="auto">
          <a:xfrm>
            <a:off x="5951277"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 name="Rectangle 4"/>
          <p:cNvSpPr/>
          <p:nvPr/>
        </p:nvSpPr>
        <p:spPr bwMode="auto">
          <a:xfrm>
            <a:off x="6294177"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 name="Rectangle 5"/>
          <p:cNvSpPr/>
          <p:nvPr/>
        </p:nvSpPr>
        <p:spPr bwMode="auto">
          <a:xfrm>
            <a:off x="6642479"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 name="Rectangle 6"/>
          <p:cNvSpPr/>
          <p:nvPr/>
        </p:nvSpPr>
        <p:spPr bwMode="auto">
          <a:xfrm>
            <a:off x="6985379"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 name="Rectangle 7"/>
          <p:cNvSpPr/>
          <p:nvPr/>
        </p:nvSpPr>
        <p:spPr bwMode="auto">
          <a:xfrm>
            <a:off x="7315200"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 name="Rectangle 8"/>
          <p:cNvSpPr/>
          <p:nvPr/>
        </p:nvSpPr>
        <p:spPr bwMode="auto">
          <a:xfrm>
            <a:off x="7658100"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 name="Rectangle 9"/>
          <p:cNvSpPr/>
          <p:nvPr/>
        </p:nvSpPr>
        <p:spPr bwMode="auto">
          <a:xfrm>
            <a:off x="8001000"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 name="Rectangle 10"/>
          <p:cNvSpPr/>
          <p:nvPr/>
        </p:nvSpPr>
        <p:spPr bwMode="auto">
          <a:xfrm>
            <a:off x="8343900"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 name="Rectangle 11"/>
          <p:cNvSpPr/>
          <p:nvPr/>
        </p:nvSpPr>
        <p:spPr bwMode="auto">
          <a:xfrm>
            <a:off x="6294177"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 name="Rectangle 12"/>
          <p:cNvSpPr/>
          <p:nvPr/>
        </p:nvSpPr>
        <p:spPr bwMode="auto">
          <a:xfrm>
            <a:off x="6637077"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 name="Rectangle 13"/>
          <p:cNvSpPr/>
          <p:nvPr/>
        </p:nvSpPr>
        <p:spPr bwMode="auto">
          <a:xfrm>
            <a:off x="6985379"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 name="Rectangle 14"/>
          <p:cNvSpPr/>
          <p:nvPr/>
        </p:nvSpPr>
        <p:spPr bwMode="auto">
          <a:xfrm>
            <a:off x="7328279"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 name="Rectangle 15"/>
          <p:cNvSpPr/>
          <p:nvPr/>
        </p:nvSpPr>
        <p:spPr bwMode="auto">
          <a:xfrm>
            <a:off x="7658100"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 name="Rectangle 16"/>
          <p:cNvSpPr/>
          <p:nvPr/>
        </p:nvSpPr>
        <p:spPr bwMode="auto">
          <a:xfrm>
            <a:off x="8001000"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 name="Rectangle 17"/>
          <p:cNvSpPr/>
          <p:nvPr/>
        </p:nvSpPr>
        <p:spPr bwMode="auto">
          <a:xfrm>
            <a:off x="8343900"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 name="Rectangle 18"/>
          <p:cNvSpPr/>
          <p:nvPr/>
        </p:nvSpPr>
        <p:spPr bwMode="auto">
          <a:xfrm>
            <a:off x="5951277"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0" name="Rectangle 19"/>
          <p:cNvSpPr/>
          <p:nvPr/>
        </p:nvSpPr>
        <p:spPr bwMode="auto">
          <a:xfrm>
            <a:off x="5951277"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 name="Rectangle 20"/>
          <p:cNvSpPr/>
          <p:nvPr/>
        </p:nvSpPr>
        <p:spPr bwMode="auto">
          <a:xfrm>
            <a:off x="6294177"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2" name="Rectangle 21"/>
          <p:cNvSpPr/>
          <p:nvPr/>
        </p:nvSpPr>
        <p:spPr bwMode="auto">
          <a:xfrm>
            <a:off x="6642479"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3" name="Rectangle 22"/>
          <p:cNvSpPr/>
          <p:nvPr/>
        </p:nvSpPr>
        <p:spPr bwMode="auto">
          <a:xfrm>
            <a:off x="6985379"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4" name="Rectangle 23"/>
          <p:cNvSpPr/>
          <p:nvPr/>
        </p:nvSpPr>
        <p:spPr bwMode="auto">
          <a:xfrm>
            <a:off x="7315200"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5" name="Rectangle 24"/>
          <p:cNvSpPr/>
          <p:nvPr/>
        </p:nvSpPr>
        <p:spPr bwMode="auto">
          <a:xfrm>
            <a:off x="7658100"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6" name="Rectangle 25"/>
          <p:cNvSpPr/>
          <p:nvPr/>
        </p:nvSpPr>
        <p:spPr bwMode="auto">
          <a:xfrm>
            <a:off x="8001000"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7" name="Rectangle 26"/>
          <p:cNvSpPr/>
          <p:nvPr/>
        </p:nvSpPr>
        <p:spPr bwMode="auto">
          <a:xfrm>
            <a:off x="8343900"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 name="Rectangle 27"/>
          <p:cNvSpPr/>
          <p:nvPr/>
        </p:nvSpPr>
        <p:spPr bwMode="auto">
          <a:xfrm>
            <a:off x="6294177"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9" name="Rectangle 28"/>
          <p:cNvSpPr/>
          <p:nvPr/>
        </p:nvSpPr>
        <p:spPr bwMode="auto">
          <a:xfrm>
            <a:off x="6637077"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0" name="Rectangle 29"/>
          <p:cNvSpPr/>
          <p:nvPr/>
        </p:nvSpPr>
        <p:spPr bwMode="auto">
          <a:xfrm>
            <a:off x="6985379"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1" name="Rectangle 30"/>
          <p:cNvSpPr/>
          <p:nvPr/>
        </p:nvSpPr>
        <p:spPr bwMode="auto">
          <a:xfrm>
            <a:off x="7328279"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2" name="Rectangle 31"/>
          <p:cNvSpPr/>
          <p:nvPr/>
        </p:nvSpPr>
        <p:spPr bwMode="auto">
          <a:xfrm>
            <a:off x="7658100"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3" name="Rectangle 32"/>
          <p:cNvSpPr/>
          <p:nvPr/>
        </p:nvSpPr>
        <p:spPr bwMode="auto">
          <a:xfrm>
            <a:off x="8001000"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4" name="Rectangle 33"/>
          <p:cNvSpPr/>
          <p:nvPr/>
        </p:nvSpPr>
        <p:spPr bwMode="auto">
          <a:xfrm>
            <a:off x="8343900"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5" name="Rectangle 34"/>
          <p:cNvSpPr/>
          <p:nvPr/>
        </p:nvSpPr>
        <p:spPr bwMode="auto">
          <a:xfrm>
            <a:off x="5951277"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6" name="Rectangle 35"/>
          <p:cNvSpPr/>
          <p:nvPr/>
        </p:nvSpPr>
        <p:spPr bwMode="auto">
          <a:xfrm>
            <a:off x="5951277"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7" name="Rectangle 36"/>
          <p:cNvSpPr/>
          <p:nvPr/>
        </p:nvSpPr>
        <p:spPr bwMode="auto">
          <a:xfrm>
            <a:off x="6294177"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8" name="Rectangle 37"/>
          <p:cNvSpPr/>
          <p:nvPr/>
        </p:nvSpPr>
        <p:spPr bwMode="auto">
          <a:xfrm>
            <a:off x="6642479"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9" name="Rectangle 38"/>
          <p:cNvSpPr/>
          <p:nvPr/>
        </p:nvSpPr>
        <p:spPr bwMode="auto">
          <a:xfrm>
            <a:off x="6985379"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0" name="Rectangle 39"/>
          <p:cNvSpPr/>
          <p:nvPr/>
        </p:nvSpPr>
        <p:spPr bwMode="auto">
          <a:xfrm>
            <a:off x="7315200"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1" name="Rectangle 40"/>
          <p:cNvSpPr/>
          <p:nvPr/>
        </p:nvSpPr>
        <p:spPr bwMode="auto">
          <a:xfrm>
            <a:off x="7658100"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2" name="Rectangle 41"/>
          <p:cNvSpPr/>
          <p:nvPr/>
        </p:nvSpPr>
        <p:spPr bwMode="auto">
          <a:xfrm>
            <a:off x="8001000"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3" name="Rectangle 42"/>
          <p:cNvSpPr/>
          <p:nvPr/>
        </p:nvSpPr>
        <p:spPr bwMode="auto">
          <a:xfrm>
            <a:off x="8343900"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4" name="Rectangle 43"/>
          <p:cNvSpPr/>
          <p:nvPr/>
        </p:nvSpPr>
        <p:spPr bwMode="auto">
          <a:xfrm>
            <a:off x="6294177"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5" name="Rectangle 44"/>
          <p:cNvSpPr/>
          <p:nvPr/>
        </p:nvSpPr>
        <p:spPr bwMode="auto">
          <a:xfrm>
            <a:off x="6637077"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6" name="Rectangle 45"/>
          <p:cNvSpPr/>
          <p:nvPr/>
        </p:nvSpPr>
        <p:spPr bwMode="auto">
          <a:xfrm>
            <a:off x="6985379"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7" name="Rectangle 46"/>
          <p:cNvSpPr/>
          <p:nvPr/>
        </p:nvSpPr>
        <p:spPr bwMode="auto">
          <a:xfrm>
            <a:off x="7328279"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8" name="Rectangle 47"/>
          <p:cNvSpPr/>
          <p:nvPr/>
        </p:nvSpPr>
        <p:spPr bwMode="auto">
          <a:xfrm>
            <a:off x="7658100"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9" name="Rectangle 48"/>
          <p:cNvSpPr/>
          <p:nvPr/>
        </p:nvSpPr>
        <p:spPr bwMode="auto">
          <a:xfrm>
            <a:off x="8001000"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0" name="Rectangle 49"/>
          <p:cNvSpPr/>
          <p:nvPr/>
        </p:nvSpPr>
        <p:spPr bwMode="auto">
          <a:xfrm>
            <a:off x="8343900"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1" name="Rectangle 50"/>
          <p:cNvSpPr/>
          <p:nvPr/>
        </p:nvSpPr>
        <p:spPr bwMode="auto">
          <a:xfrm>
            <a:off x="5951277"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2" name="Rectangle 51"/>
          <p:cNvSpPr/>
          <p:nvPr/>
        </p:nvSpPr>
        <p:spPr bwMode="auto">
          <a:xfrm>
            <a:off x="5951277"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3" name="Rectangle 52"/>
          <p:cNvSpPr/>
          <p:nvPr/>
        </p:nvSpPr>
        <p:spPr bwMode="auto">
          <a:xfrm>
            <a:off x="6294177"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4" name="Rectangle 53"/>
          <p:cNvSpPr/>
          <p:nvPr/>
        </p:nvSpPr>
        <p:spPr bwMode="auto">
          <a:xfrm>
            <a:off x="6642479"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5" name="Rectangle 54"/>
          <p:cNvSpPr/>
          <p:nvPr/>
        </p:nvSpPr>
        <p:spPr bwMode="auto">
          <a:xfrm>
            <a:off x="6985379"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6" name="Rectangle 55"/>
          <p:cNvSpPr/>
          <p:nvPr/>
        </p:nvSpPr>
        <p:spPr bwMode="auto">
          <a:xfrm>
            <a:off x="7315200"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7" name="Rectangle 56"/>
          <p:cNvSpPr/>
          <p:nvPr/>
        </p:nvSpPr>
        <p:spPr bwMode="auto">
          <a:xfrm>
            <a:off x="7658100"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8" name="Rectangle 57"/>
          <p:cNvSpPr/>
          <p:nvPr/>
        </p:nvSpPr>
        <p:spPr bwMode="auto">
          <a:xfrm>
            <a:off x="8001000"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9" name="Rectangle 58"/>
          <p:cNvSpPr/>
          <p:nvPr/>
        </p:nvSpPr>
        <p:spPr bwMode="auto">
          <a:xfrm>
            <a:off x="8343900"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0" name="Rectangle 59"/>
          <p:cNvSpPr/>
          <p:nvPr/>
        </p:nvSpPr>
        <p:spPr bwMode="auto">
          <a:xfrm>
            <a:off x="6294177"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1" name="Rectangle 60"/>
          <p:cNvSpPr/>
          <p:nvPr/>
        </p:nvSpPr>
        <p:spPr bwMode="auto">
          <a:xfrm>
            <a:off x="6637077"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2" name="Rectangle 61"/>
          <p:cNvSpPr/>
          <p:nvPr/>
        </p:nvSpPr>
        <p:spPr bwMode="auto">
          <a:xfrm>
            <a:off x="6985379"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3" name="Rectangle 62"/>
          <p:cNvSpPr/>
          <p:nvPr/>
        </p:nvSpPr>
        <p:spPr bwMode="auto">
          <a:xfrm>
            <a:off x="7328279"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4" name="Rectangle 63"/>
          <p:cNvSpPr/>
          <p:nvPr/>
        </p:nvSpPr>
        <p:spPr bwMode="auto">
          <a:xfrm>
            <a:off x="7658100"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5" name="Rectangle 64"/>
          <p:cNvSpPr/>
          <p:nvPr/>
        </p:nvSpPr>
        <p:spPr bwMode="auto">
          <a:xfrm>
            <a:off x="8001000"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6" name="Rectangle 65"/>
          <p:cNvSpPr/>
          <p:nvPr/>
        </p:nvSpPr>
        <p:spPr bwMode="auto">
          <a:xfrm>
            <a:off x="8343900"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7" name="Rectangle 66"/>
          <p:cNvSpPr/>
          <p:nvPr/>
        </p:nvSpPr>
        <p:spPr bwMode="auto">
          <a:xfrm>
            <a:off x="5951277"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1026"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5976161" y="1323264"/>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68" name="Rectangle 67"/>
          <p:cNvSpPr/>
          <p:nvPr/>
        </p:nvSpPr>
        <p:spPr bwMode="auto">
          <a:xfrm>
            <a:off x="6316212" y="1344078"/>
            <a:ext cx="2522988" cy="395332"/>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0" name="Rectangle 69"/>
          <p:cNvSpPr/>
          <p:nvPr/>
        </p:nvSpPr>
        <p:spPr bwMode="auto">
          <a:xfrm>
            <a:off x="5867399" y="1759424"/>
            <a:ext cx="420663" cy="2812576"/>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1" name="Rectangle 70"/>
          <p:cNvSpPr/>
          <p:nvPr/>
        </p:nvSpPr>
        <p:spPr bwMode="auto">
          <a:xfrm>
            <a:off x="6288062" y="1759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2" name="Rectangle 71"/>
          <p:cNvSpPr/>
          <p:nvPr/>
        </p:nvSpPr>
        <p:spPr bwMode="auto">
          <a:xfrm>
            <a:off x="6642479" y="2137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3" name="Rectangle 72"/>
          <p:cNvSpPr/>
          <p:nvPr/>
        </p:nvSpPr>
        <p:spPr bwMode="auto">
          <a:xfrm>
            <a:off x="6986942" y="2518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4" name="Rectangle 73"/>
          <p:cNvSpPr/>
          <p:nvPr/>
        </p:nvSpPr>
        <p:spPr bwMode="auto">
          <a:xfrm>
            <a:off x="7340292" y="2900718"/>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5" name="Rectangle 74"/>
          <p:cNvSpPr/>
          <p:nvPr/>
        </p:nvSpPr>
        <p:spPr bwMode="auto">
          <a:xfrm>
            <a:off x="7684755" y="3280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6" name="Rectangle 75"/>
          <p:cNvSpPr/>
          <p:nvPr/>
        </p:nvSpPr>
        <p:spPr bwMode="auto">
          <a:xfrm>
            <a:off x="8029218" y="3661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7" name="Rectangle 76"/>
          <p:cNvSpPr/>
          <p:nvPr/>
        </p:nvSpPr>
        <p:spPr bwMode="auto">
          <a:xfrm>
            <a:off x="8336222" y="4042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78"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655702" y="1759424"/>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p:cNvSpPr/>
          <p:nvPr/>
        </p:nvSpPr>
        <p:spPr bwMode="auto">
          <a:xfrm>
            <a:off x="6973717" y="1739410"/>
            <a:ext cx="1865483" cy="395332"/>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0" name="Rectangle 79"/>
          <p:cNvSpPr/>
          <p:nvPr/>
        </p:nvSpPr>
        <p:spPr bwMode="auto">
          <a:xfrm>
            <a:off x="6632525" y="2113360"/>
            <a:ext cx="354417" cy="2458640"/>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1" name="Rectangle 80"/>
          <p:cNvSpPr/>
          <p:nvPr/>
        </p:nvSpPr>
        <p:spPr bwMode="auto">
          <a:xfrm>
            <a:off x="6307112" y="2140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2" name="Rectangle 81"/>
          <p:cNvSpPr/>
          <p:nvPr/>
        </p:nvSpPr>
        <p:spPr bwMode="auto">
          <a:xfrm>
            <a:off x="6995829" y="2140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3" name="Rectangle 82"/>
          <p:cNvSpPr/>
          <p:nvPr/>
        </p:nvSpPr>
        <p:spPr bwMode="auto">
          <a:xfrm>
            <a:off x="7320743" y="252313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4" name="Rectangle 83"/>
          <p:cNvSpPr/>
          <p:nvPr/>
        </p:nvSpPr>
        <p:spPr bwMode="auto">
          <a:xfrm>
            <a:off x="7656537" y="2902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5" name="Rectangle 84"/>
          <p:cNvSpPr/>
          <p:nvPr/>
        </p:nvSpPr>
        <p:spPr bwMode="auto">
          <a:xfrm>
            <a:off x="8014008" y="327660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6" name="Rectangle 85"/>
          <p:cNvSpPr/>
          <p:nvPr/>
        </p:nvSpPr>
        <p:spPr bwMode="auto">
          <a:xfrm>
            <a:off x="8384770" y="367693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87"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7327642" y="2130188"/>
            <a:ext cx="318015" cy="353937"/>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288062" y="2479576"/>
            <a:ext cx="318015" cy="353937"/>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8014008" y="2514600"/>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92" name="&quot;No&quot; Symbol 91"/>
          <p:cNvSpPr/>
          <p:nvPr/>
        </p:nvSpPr>
        <p:spPr bwMode="auto">
          <a:xfrm>
            <a:off x="6250743" y="2462968"/>
            <a:ext cx="457200" cy="457200"/>
          </a:xfrm>
          <a:prstGeom prst="noSmoking">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Tree>
    <p:extLst>
      <p:ext uri="{BB962C8B-B14F-4D97-AF65-F5344CB8AC3E}">
        <p14:creationId xmlns:p14="http://schemas.microsoft.com/office/powerpoint/2010/main" val="2801746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CCE89-B398-4E80-87F3-248EF8DBF733}"/>
              </a:ext>
            </a:extLst>
          </p:cNvPr>
          <p:cNvSpPr>
            <a:spLocks noGrp="1"/>
          </p:cNvSpPr>
          <p:nvPr>
            <p:ph type="title"/>
          </p:nvPr>
        </p:nvSpPr>
        <p:spPr/>
        <p:txBody>
          <a:bodyPr/>
          <a:lstStyle/>
          <a:p>
            <a:r>
              <a:rPr lang="en-US" sz="4000" dirty="0"/>
              <a:t>Steps to Formulating Recursive Solutions</a:t>
            </a:r>
          </a:p>
        </p:txBody>
      </p:sp>
      <p:sp>
        <p:nvSpPr>
          <p:cNvPr id="3" name="Content Placeholder 2">
            <a:extLst>
              <a:ext uri="{FF2B5EF4-FFF2-40B4-BE49-F238E27FC236}">
                <a16:creationId xmlns:a16="http://schemas.microsoft.com/office/drawing/2014/main" id="{9D48219D-771F-4D0B-96B6-7B03738E91E4}"/>
              </a:ext>
            </a:extLst>
          </p:cNvPr>
          <p:cNvSpPr>
            <a:spLocks noGrp="1"/>
          </p:cNvSpPr>
          <p:nvPr>
            <p:ph idx="1"/>
          </p:nvPr>
        </p:nvSpPr>
        <p:spPr/>
        <p:txBody>
          <a:bodyPr/>
          <a:lstStyle/>
          <a:p>
            <a:pPr marL="514350" indent="-514350">
              <a:buFont typeface="+mj-lt"/>
              <a:buAutoNum type="arabicPeriod"/>
            </a:pPr>
            <a:r>
              <a:rPr lang="en-US" sz="2400" dirty="0"/>
              <a:t>Write out some solutions for a few input cases to discover the recursive structure</a:t>
            </a:r>
          </a:p>
          <a:p>
            <a:pPr marL="514350" indent="-514350">
              <a:buFont typeface="+mj-lt"/>
              <a:buAutoNum type="arabicPeriod"/>
            </a:pPr>
            <a:r>
              <a:rPr lang="en-US" sz="2400" dirty="0"/>
              <a:t>Identify how the problem can be decomposed into smaller problems of the same form</a:t>
            </a:r>
          </a:p>
          <a:p>
            <a:pPr lvl="1"/>
            <a:r>
              <a:rPr lang="en-US" sz="2000" dirty="0"/>
              <a:t>Does solving the problem on an input of smaller value or size help formulate the solution to the larger</a:t>
            </a:r>
          </a:p>
          <a:p>
            <a:pPr marL="514350" indent="-514350">
              <a:buFont typeface="+mj-lt"/>
              <a:buAutoNum type="arabicPeriod"/>
            </a:pPr>
            <a:r>
              <a:rPr lang="en-US" sz="2400" dirty="0"/>
              <a:t>Identify the base case</a:t>
            </a:r>
          </a:p>
          <a:p>
            <a:pPr lvl="1"/>
            <a:r>
              <a:rPr lang="en-US" sz="2000" dirty="0"/>
              <a:t>An input for which the answer is trivial</a:t>
            </a:r>
          </a:p>
          <a:p>
            <a:pPr marL="514350" indent="-514350">
              <a:buFont typeface="+mj-lt"/>
              <a:buAutoNum type="arabicPeriod"/>
            </a:pPr>
            <a:r>
              <a:rPr lang="en-US" sz="2400" dirty="0"/>
              <a:t>Assume the recursive call for the smaller problem "magically" computes the correct solution(s) to those problem(s) and identify how to combine those solution(s) from the smaller problem(s) into the solution for the larger problem</a:t>
            </a:r>
          </a:p>
        </p:txBody>
      </p:sp>
    </p:spTree>
    <p:extLst>
      <p:ext uri="{BB962C8B-B14F-4D97-AF65-F5344CB8AC3E}">
        <p14:creationId xmlns:p14="http://schemas.microsoft.com/office/powerpoint/2010/main" val="299841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8x8 Example of N-Queens</a:t>
            </a:r>
          </a:p>
        </p:txBody>
      </p:sp>
      <p:sp>
        <p:nvSpPr>
          <p:cNvPr id="3" name="Content Placeholder 2"/>
          <p:cNvSpPr>
            <a:spLocks noGrp="1"/>
          </p:cNvSpPr>
          <p:nvPr>
            <p:ph idx="1"/>
          </p:nvPr>
        </p:nvSpPr>
        <p:spPr>
          <a:xfrm>
            <a:off x="304800" y="1066800"/>
            <a:ext cx="5105400" cy="4419600"/>
          </a:xfrm>
        </p:spPr>
        <p:txBody>
          <a:bodyPr/>
          <a:lstStyle/>
          <a:p>
            <a:r>
              <a:rPr lang="en-US" sz="2400" dirty="0"/>
              <a:t>Now place others as viable</a:t>
            </a:r>
          </a:p>
          <a:p>
            <a:r>
              <a:rPr lang="en-US" sz="2400" dirty="0"/>
              <a:t>After this configuration here, there are no locations in row 6 that is not under attack from the previous 5</a:t>
            </a:r>
          </a:p>
          <a:p>
            <a:r>
              <a:rPr lang="en-US" sz="2400" dirty="0"/>
              <a:t>Now go back to row 5 and switch assignment to next viable option and progress back to row 6</a:t>
            </a:r>
          </a:p>
          <a:p>
            <a:r>
              <a:rPr lang="en-US" sz="2400" dirty="0"/>
              <a:t>But still no location available so return back to row 5</a:t>
            </a:r>
          </a:p>
          <a:p>
            <a:r>
              <a:rPr lang="en-US" sz="2400" dirty="0"/>
              <a:t>But now no more options for row 5 so return back to row 4</a:t>
            </a:r>
          </a:p>
          <a:p>
            <a:r>
              <a:rPr lang="en-US" sz="2400" dirty="0"/>
              <a:t>Move to another place in row 4 and restart row 5 exploration</a:t>
            </a:r>
          </a:p>
          <a:p>
            <a:endParaRPr lang="en-US" sz="2400" dirty="0"/>
          </a:p>
        </p:txBody>
      </p:sp>
      <p:sp>
        <p:nvSpPr>
          <p:cNvPr id="4" name="Rectangle 3"/>
          <p:cNvSpPr/>
          <p:nvPr/>
        </p:nvSpPr>
        <p:spPr bwMode="auto">
          <a:xfrm>
            <a:off x="5951277"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 name="Rectangle 4"/>
          <p:cNvSpPr/>
          <p:nvPr/>
        </p:nvSpPr>
        <p:spPr bwMode="auto">
          <a:xfrm>
            <a:off x="6294177"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 name="Rectangle 5"/>
          <p:cNvSpPr/>
          <p:nvPr/>
        </p:nvSpPr>
        <p:spPr bwMode="auto">
          <a:xfrm>
            <a:off x="6642479"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 name="Rectangle 6"/>
          <p:cNvSpPr/>
          <p:nvPr/>
        </p:nvSpPr>
        <p:spPr bwMode="auto">
          <a:xfrm>
            <a:off x="6985379"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 name="Rectangle 7"/>
          <p:cNvSpPr/>
          <p:nvPr/>
        </p:nvSpPr>
        <p:spPr bwMode="auto">
          <a:xfrm>
            <a:off x="7315200"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 name="Rectangle 8"/>
          <p:cNvSpPr/>
          <p:nvPr/>
        </p:nvSpPr>
        <p:spPr bwMode="auto">
          <a:xfrm>
            <a:off x="7658100"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 name="Rectangle 9"/>
          <p:cNvSpPr/>
          <p:nvPr/>
        </p:nvSpPr>
        <p:spPr bwMode="auto">
          <a:xfrm>
            <a:off x="8001000"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 name="Rectangle 10"/>
          <p:cNvSpPr/>
          <p:nvPr/>
        </p:nvSpPr>
        <p:spPr bwMode="auto">
          <a:xfrm>
            <a:off x="8343900"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 name="Rectangle 11"/>
          <p:cNvSpPr/>
          <p:nvPr/>
        </p:nvSpPr>
        <p:spPr bwMode="auto">
          <a:xfrm>
            <a:off x="6294177"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 name="Rectangle 12"/>
          <p:cNvSpPr/>
          <p:nvPr/>
        </p:nvSpPr>
        <p:spPr bwMode="auto">
          <a:xfrm>
            <a:off x="6637077"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 name="Rectangle 13"/>
          <p:cNvSpPr/>
          <p:nvPr/>
        </p:nvSpPr>
        <p:spPr bwMode="auto">
          <a:xfrm>
            <a:off x="6985379"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 name="Rectangle 14"/>
          <p:cNvSpPr/>
          <p:nvPr/>
        </p:nvSpPr>
        <p:spPr bwMode="auto">
          <a:xfrm>
            <a:off x="7328279"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 name="Rectangle 15"/>
          <p:cNvSpPr/>
          <p:nvPr/>
        </p:nvSpPr>
        <p:spPr bwMode="auto">
          <a:xfrm>
            <a:off x="7658100"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 name="Rectangle 16"/>
          <p:cNvSpPr/>
          <p:nvPr/>
        </p:nvSpPr>
        <p:spPr bwMode="auto">
          <a:xfrm>
            <a:off x="8001000"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 name="Rectangle 17"/>
          <p:cNvSpPr/>
          <p:nvPr/>
        </p:nvSpPr>
        <p:spPr bwMode="auto">
          <a:xfrm>
            <a:off x="8343900"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 name="Rectangle 18"/>
          <p:cNvSpPr/>
          <p:nvPr/>
        </p:nvSpPr>
        <p:spPr bwMode="auto">
          <a:xfrm>
            <a:off x="5951277"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0" name="Rectangle 19"/>
          <p:cNvSpPr/>
          <p:nvPr/>
        </p:nvSpPr>
        <p:spPr bwMode="auto">
          <a:xfrm>
            <a:off x="5951277"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 name="Rectangle 20"/>
          <p:cNvSpPr/>
          <p:nvPr/>
        </p:nvSpPr>
        <p:spPr bwMode="auto">
          <a:xfrm>
            <a:off x="6294177"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2" name="Rectangle 21"/>
          <p:cNvSpPr/>
          <p:nvPr/>
        </p:nvSpPr>
        <p:spPr bwMode="auto">
          <a:xfrm>
            <a:off x="6642479"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3" name="Rectangle 22"/>
          <p:cNvSpPr/>
          <p:nvPr/>
        </p:nvSpPr>
        <p:spPr bwMode="auto">
          <a:xfrm>
            <a:off x="6985379"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4" name="Rectangle 23"/>
          <p:cNvSpPr/>
          <p:nvPr/>
        </p:nvSpPr>
        <p:spPr bwMode="auto">
          <a:xfrm>
            <a:off x="7315200"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5" name="Rectangle 24"/>
          <p:cNvSpPr/>
          <p:nvPr/>
        </p:nvSpPr>
        <p:spPr bwMode="auto">
          <a:xfrm>
            <a:off x="7658100"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6" name="Rectangle 25"/>
          <p:cNvSpPr/>
          <p:nvPr/>
        </p:nvSpPr>
        <p:spPr bwMode="auto">
          <a:xfrm>
            <a:off x="8001000"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7" name="Rectangle 26"/>
          <p:cNvSpPr/>
          <p:nvPr/>
        </p:nvSpPr>
        <p:spPr bwMode="auto">
          <a:xfrm>
            <a:off x="8343900"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 name="Rectangle 27"/>
          <p:cNvSpPr/>
          <p:nvPr/>
        </p:nvSpPr>
        <p:spPr bwMode="auto">
          <a:xfrm>
            <a:off x="6294177"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9" name="Rectangle 28"/>
          <p:cNvSpPr/>
          <p:nvPr/>
        </p:nvSpPr>
        <p:spPr bwMode="auto">
          <a:xfrm>
            <a:off x="6637077"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0" name="Rectangle 29"/>
          <p:cNvSpPr/>
          <p:nvPr/>
        </p:nvSpPr>
        <p:spPr bwMode="auto">
          <a:xfrm>
            <a:off x="6985379"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1" name="Rectangle 30"/>
          <p:cNvSpPr/>
          <p:nvPr/>
        </p:nvSpPr>
        <p:spPr bwMode="auto">
          <a:xfrm>
            <a:off x="7328279"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2" name="Rectangle 31"/>
          <p:cNvSpPr/>
          <p:nvPr/>
        </p:nvSpPr>
        <p:spPr bwMode="auto">
          <a:xfrm>
            <a:off x="7658100"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3" name="Rectangle 32"/>
          <p:cNvSpPr/>
          <p:nvPr/>
        </p:nvSpPr>
        <p:spPr bwMode="auto">
          <a:xfrm>
            <a:off x="8001000"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4" name="Rectangle 33"/>
          <p:cNvSpPr/>
          <p:nvPr/>
        </p:nvSpPr>
        <p:spPr bwMode="auto">
          <a:xfrm>
            <a:off x="8343900"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5" name="Rectangle 34"/>
          <p:cNvSpPr/>
          <p:nvPr/>
        </p:nvSpPr>
        <p:spPr bwMode="auto">
          <a:xfrm>
            <a:off x="5951277"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6" name="Rectangle 35"/>
          <p:cNvSpPr/>
          <p:nvPr/>
        </p:nvSpPr>
        <p:spPr bwMode="auto">
          <a:xfrm>
            <a:off x="5951277"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7" name="Rectangle 36"/>
          <p:cNvSpPr/>
          <p:nvPr/>
        </p:nvSpPr>
        <p:spPr bwMode="auto">
          <a:xfrm>
            <a:off x="6294177"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8" name="Rectangle 37"/>
          <p:cNvSpPr/>
          <p:nvPr/>
        </p:nvSpPr>
        <p:spPr bwMode="auto">
          <a:xfrm>
            <a:off x="6642479"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9" name="Rectangle 38"/>
          <p:cNvSpPr/>
          <p:nvPr/>
        </p:nvSpPr>
        <p:spPr bwMode="auto">
          <a:xfrm>
            <a:off x="6985379"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0" name="Rectangle 39"/>
          <p:cNvSpPr/>
          <p:nvPr/>
        </p:nvSpPr>
        <p:spPr bwMode="auto">
          <a:xfrm>
            <a:off x="7315200"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1" name="Rectangle 40"/>
          <p:cNvSpPr/>
          <p:nvPr/>
        </p:nvSpPr>
        <p:spPr bwMode="auto">
          <a:xfrm>
            <a:off x="7658100"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2" name="Rectangle 41"/>
          <p:cNvSpPr/>
          <p:nvPr/>
        </p:nvSpPr>
        <p:spPr bwMode="auto">
          <a:xfrm>
            <a:off x="8001000"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3" name="Rectangle 42"/>
          <p:cNvSpPr/>
          <p:nvPr/>
        </p:nvSpPr>
        <p:spPr bwMode="auto">
          <a:xfrm>
            <a:off x="8343900"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4" name="Rectangle 43"/>
          <p:cNvSpPr/>
          <p:nvPr/>
        </p:nvSpPr>
        <p:spPr bwMode="auto">
          <a:xfrm>
            <a:off x="6294177"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5" name="Rectangle 44"/>
          <p:cNvSpPr/>
          <p:nvPr/>
        </p:nvSpPr>
        <p:spPr bwMode="auto">
          <a:xfrm>
            <a:off x="6637077"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6" name="Rectangle 45"/>
          <p:cNvSpPr/>
          <p:nvPr/>
        </p:nvSpPr>
        <p:spPr bwMode="auto">
          <a:xfrm>
            <a:off x="6985379"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7" name="Rectangle 46"/>
          <p:cNvSpPr/>
          <p:nvPr/>
        </p:nvSpPr>
        <p:spPr bwMode="auto">
          <a:xfrm>
            <a:off x="7328279"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8" name="Rectangle 47"/>
          <p:cNvSpPr/>
          <p:nvPr/>
        </p:nvSpPr>
        <p:spPr bwMode="auto">
          <a:xfrm>
            <a:off x="7658100"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9" name="Rectangle 48"/>
          <p:cNvSpPr/>
          <p:nvPr/>
        </p:nvSpPr>
        <p:spPr bwMode="auto">
          <a:xfrm>
            <a:off x="8001000"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0" name="Rectangle 49"/>
          <p:cNvSpPr/>
          <p:nvPr/>
        </p:nvSpPr>
        <p:spPr bwMode="auto">
          <a:xfrm>
            <a:off x="8343900"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1" name="Rectangle 50"/>
          <p:cNvSpPr/>
          <p:nvPr/>
        </p:nvSpPr>
        <p:spPr bwMode="auto">
          <a:xfrm>
            <a:off x="5951277"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2" name="Rectangle 51"/>
          <p:cNvSpPr/>
          <p:nvPr/>
        </p:nvSpPr>
        <p:spPr bwMode="auto">
          <a:xfrm>
            <a:off x="5951277"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3" name="Rectangle 52"/>
          <p:cNvSpPr/>
          <p:nvPr/>
        </p:nvSpPr>
        <p:spPr bwMode="auto">
          <a:xfrm>
            <a:off x="6294177"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4" name="Rectangle 53"/>
          <p:cNvSpPr/>
          <p:nvPr/>
        </p:nvSpPr>
        <p:spPr bwMode="auto">
          <a:xfrm>
            <a:off x="6642479"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5" name="Rectangle 54"/>
          <p:cNvSpPr/>
          <p:nvPr/>
        </p:nvSpPr>
        <p:spPr bwMode="auto">
          <a:xfrm>
            <a:off x="6985379"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6" name="Rectangle 55"/>
          <p:cNvSpPr/>
          <p:nvPr/>
        </p:nvSpPr>
        <p:spPr bwMode="auto">
          <a:xfrm>
            <a:off x="7315200"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7" name="Rectangle 56"/>
          <p:cNvSpPr/>
          <p:nvPr/>
        </p:nvSpPr>
        <p:spPr bwMode="auto">
          <a:xfrm>
            <a:off x="7658100"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8" name="Rectangle 57"/>
          <p:cNvSpPr/>
          <p:nvPr/>
        </p:nvSpPr>
        <p:spPr bwMode="auto">
          <a:xfrm>
            <a:off x="8001000"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9" name="Rectangle 58"/>
          <p:cNvSpPr/>
          <p:nvPr/>
        </p:nvSpPr>
        <p:spPr bwMode="auto">
          <a:xfrm>
            <a:off x="8343900"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0" name="Rectangle 59"/>
          <p:cNvSpPr/>
          <p:nvPr/>
        </p:nvSpPr>
        <p:spPr bwMode="auto">
          <a:xfrm>
            <a:off x="6294177"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1" name="Rectangle 60"/>
          <p:cNvSpPr/>
          <p:nvPr/>
        </p:nvSpPr>
        <p:spPr bwMode="auto">
          <a:xfrm>
            <a:off x="6637077"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2" name="Rectangle 61"/>
          <p:cNvSpPr/>
          <p:nvPr/>
        </p:nvSpPr>
        <p:spPr bwMode="auto">
          <a:xfrm>
            <a:off x="6985379"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3" name="Rectangle 62"/>
          <p:cNvSpPr/>
          <p:nvPr/>
        </p:nvSpPr>
        <p:spPr bwMode="auto">
          <a:xfrm>
            <a:off x="7328279"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4" name="Rectangle 63"/>
          <p:cNvSpPr/>
          <p:nvPr/>
        </p:nvSpPr>
        <p:spPr bwMode="auto">
          <a:xfrm>
            <a:off x="7658100"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5" name="Rectangle 64"/>
          <p:cNvSpPr/>
          <p:nvPr/>
        </p:nvSpPr>
        <p:spPr bwMode="auto">
          <a:xfrm>
            <a:off x="8001000"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6" name="Rectangle 65"/>
          <p:cNvSpPr/>
          <p:nvPr/>
        </p:nvSpPr>
        <p:spPr bwMode="auto">
          <a:xfrm>
            <a:off x="8343900"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7" name="Rectangle 66"/>
          <p:cNvSpPr/>
          <p:nvPr/>
        </p:nvSpPr>
        <p:spPr bwMode="auto">
          <a:xfrm>
            <a:off x="5951277"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1026"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5976161" y="1323264"/>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68" name="Rectangle 67"/>
          <p:cNvSpPr/>
          <p:nvPr/>
        </p:nvSpPr>
        <p:spPr bwMode="auto">
          <a:xfrm>
            <a:off x="6316212" y="1344078"/>
            <a:ext cx="2522988" cy="395332"/>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0" name="Rectangle 69"/>
          <p:cNvSpPr/>
          <p:nvPr/>
        </p:nvSpPr>
        <p:spPr bwMode="auto">
          <a:xfrm>
            <a:off x="5867399" y="1759424"/>
            <a:ext cx="420663" cy="2812576"/>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1" name="Rectangle 70"/>
          <p:cNvSpPr/>
          <p:nvPr/>
        </p:nvSpPr>
        <p:spPr bwMode="auto">
          <a:xfrm>
            <a:off x="6288062" y="1759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2" name="Rectangle 71"/>
          <p:cNvSpPr/>
          <p:nvPr/>
        </p:nvSpPr>
        <p:spPr bwMode="auto">
          <a:xfrm>
            <a:off x="6642479" y="2137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3" name="Rectangle 72"/>
          <p:cNvSpPr/>
          <p:nvPr/>
        </p:nvSpPr>
        <p:spPr bwMode="auto">
          <a:xfrm>
            <a:off x="6986942" y="2518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4" name="Rectangle 73"/>
          <p:cNvSpPr/>
          <p:nvPr/>
        </p:nvSpPr>
        <p:spPr bwMode="auto">
          <a:xfrm>
            <a:off x="7340292" y="2900718"/>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5" name="Rectangle 74"/>
          <p:cNvSpPr/>
          <p:nvPr/>
        </p:nvSpPr>
        <p:spPr bwMode="auto">
          <a:xfrm>
            <a:off x="7684755" y="3280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6" name="Rectangle 75"/>
          <p:cNvSpPr/>
          <p:nvPr/>
        </p:nvSpPr>
        <p:spPr bwMode="auto">
          <a:xfrm>
            <a:off x="8029218" y="3661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7" name="Rectangle 76"/>
          <p:cNvSpPr/>
          <p:nvPr/>
        </p:nvSpPr>
        <p:spPr bwMode="auto">
          <a:xfrm>
            <a:off x="8336222" y="4042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78"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655702" y="1759424"/>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79" name="Rectangle 78"/>
          <p:cNvSpPr/>
          <p:nvPr/>
        </p:nvSpPr>
        <p:spPr bwMode="auto">
          <a:xfrm>
            <a:off x="6973717" y="1739410"/>
            <a:ext cx="1865483" cy="395332"/>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0" name="Rectangle 79"/>
          <p:cNvSpPr/>
          <p:nvPr/>
        </p:nvSpPr>
        <p:spPr bwMode="auto">
          <a:xfrm>
            <a:off x="6632525" y="2113360"/>
            <a:ext cx="354417" cy="2458640"/>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1" name="Rectangle 80"/>
          <p:cNvSpPr/>
          <p:nvPr/>
        </p:nvSpPr>
        <p:spPr bwMode="auto">
          <a:xfrm>
            <a:off x="6307112" y="2140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2" name="Rectangle 81"/>
          <p:cNvSpPr/>
          <p:nvPr/>
        </p:nvSpPr>
        <p:spPr bwMode="auto">
          <a:xfrm>
            <a:off x="6995829" y="2140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3" name="Rectangle 82"/>
          <p:cNvSpPr/>
          <p:nvPr/>
        </p:nvSpPr>
        <p:spPr bwMode="auto">
          <a:xfrm>
            <a:off x="7320743" y="252313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4" name="Rectangle 83"/>
          <p:cNvSpPr/>
          <p:nvPr/>
        </p:nvSpPr>
        <p:spPr bwMode="auto">
          <a:xfrm>
            <a:off x="7656537" y="2902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5" name="Rectangle 84"/>
          <p:cNvSpPr/>
          <p:nvPr/>
        </p:nvSpPr>
        <p:spPr bwMode="auto">
          <a:xfrm>
            <a:off x="8014008" y="327660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6" name="Rectangle 85"/>
          <p:cNvSpPr/>
          <p:nvPr/>
        </p:nvSpPr>
        <p:spPr bwMode="auto">
          <a:xfrm>
            <a:off x="8384770" y="367693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87"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7327642" y="2130188"/>
            <a:ext cx="318015" cy="353937"/>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295808" y="2898507"/>
            <a:ext cx="318015" cy="353937"/>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8014008" y="2514600"/>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90" name="Rectangle 89"/>
          <p:cNvSpPr/>
          <p:nvPr/>
        </p:nvSpPr>
        <p:spPr bwMode="auto">
          <a:xfrm>
            <a:off x="6284937" y="327660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2" name="Rectangle 91"/>
          <p:cNvSpPr/>
          <p:nvPr/>
        </p:nvSpPr>
        <p:spPr bwMode="auto">
          <a:xfrm>
            <a:off x="7336753" y="327660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3" name="Rectangle 92"/>
          <p:cNvSpPr/>
          <p:nvPr/>
        </p:nvSpPr>
        <p:spPr bwMode="auto">
          <a:xfrm>
            <a:off x="6977603" y="3654188"/>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4" name="Rectangle 93"/>
          <p:cNvSpPr/>
          <p:nvPr/>
        </p:nvSpPr>
        <p:spPr bwMode="auto">
          <a:xfrm>
            <a:off x="8332023" y="2902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5" name="Rectangle 94"/>
          <p:cNvSpPr/>
          <p:nvPr/>
        </p:nvSpPr>
        <p:spPr bwMode="auto">
          <a:xfrm>
            <a:off x="7991759" y="2902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6" name="Rectangle 95"/>
          <p:cNvSpPr/>
          <p:nvPr/>
        </p:nvSpPr>
        <p:spPr bwMode="auto">
          <a:xfrm>
            <a:off x="7987560" y="4031107"/>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7" name="Rectangle 96"/>
          <p:cNvSpPr/>
          <p:nvPr/>
        </p:nvSpPr>
        <p:spPr bwMode="auto">
          <a:xfrm>
            <a:off x="7671179" y="2524836"/>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Tree>
    <p:extLst>
      <p:ext uri="{BB962C8B-B14F-4D97-AF65-F5344CB8AC3E}">
        <p14:creationId xmlns:p14="http://schemas.microsoft.com/office/powerpoint/2010/main" val="2792363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8x8 Example of N-Queens</a:t>
            </a:r>
          </a:p>
        </p:txBody>
      </p:sp>
      <p:sp>
        <p:nvSpPr>
          <p:cNvPr id="3" name="Content Placeholder 2"/>
          <p:cNvSpPr>
            <a:spLocks noGrp="1"/>
          </p:cNvSpPr>
          <p:nvPr>
            <p:ph idx="1"/>
          </p:nvPr>
        </p:nvSpPr>
        <p:spPr>
          <a:xfrm>
            <a:off x="304800" y="1066800"/>
            <a:ext cx="5105400" cy="4419600"/>
          </a:xfrm>
        </p:spPr>
        <p:txBody>
          <a:bodyPr/>
          <a:lstStyle/>
          <a:p>
            <a:r>
              <a:rPr lang="en-US" dirty="0"/>
              <a:t>Now a viable option exists for row 6</a:t>
            </a:r>
          </a:p>
          <a:p>
            <a:r>
              <a:rPr lang="en-US" dirty="0"/>
              <a:t>Keep going until you successfully place row 8 in which case you can return your solution</a:t>
            </a:r>
          </a:p>
          <a:p>
            <a:r>
              <a:rPr lang="en-US" dirty="0"/>
              <a:t>What if no solution exists?</a:t>
            </a:r>
          </a:p>
          <a:p>
            <a:endParaRPr lang="en-US" dirty="0"/>
          </a:p>
        </p:txBody>
      </p:sp>
      <p:sp>
        <p:nvSpPr>
          <p:cNvPr id="92" name="Rectangle 91"/>
          <p:cNvSpPr/>
          <p:nvPr/>
        </p:nvSpPr>
        <p:spPr bwMode="auto">
          <a:xfrm>
            <a:off x="5951277"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3" name="Rectangle 92"/>
          <p:cNvSpPr/>
          <p:nvPr/>
        </p:nvSpPr>
        <p:spPr bwMode="auto">
          <a:xfrm>
            <a:off x="6294177"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4" name="Rectangle 93"/>
          <p:cNvSpPr/>
          <p:nvPr/>
        </p:nvSpPr>
        <p:spPr bwMode="auto">
          <a:xfrm>
            <a:off x="6642479"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5" name="Rectangle 94"/>
          <p:cNvSpPr/>
          <p:nvPr/>
        </p:nvSpPr>
        <p:spPr bwMode="auto">
          <a:xfrm>
            <a:off x="6985379"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6" name="Rectangle 95"/>
          <p:cNvSpPr/>
          <p:nvPr/>
        </p:nvSpPr>
        <p:spPr bwMode="auto">
          <a:xfrm>
            <a:off x="7315200"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7" name="Rectangle 96"/>
          <p:cNvSpPr/>
          <p:nvPr/>
        </p:nvSpPr>
        <p:spPr bwMode="auto">
          <a:xfrm>
            <a:off x="7658100"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8" name="Rectangle 97"/>
          <p:cNvSpPr/>
          <p:nvPr/>
        </p:nvSpPr>
        <p:spPr bwMode="auto">
          <a:xfrm>
            <a:off x="8001000"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9" name="Rectangle 98"/>
          <p:cNvSpPr/>
          <p:nvPr/>
        </p:nvSpPr>
        <p:spPr bwMode="auto">
          <a:xfrm>
            <a:off x="8343900"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0" name="Rectangle 99"/>
          <p:cNvSpPr/>
          <p:nvPr/>
        </p:nvSpPr>
        <p:spPr bwMode="auto">
          <a:xfrm>
            <a:off x="6294177"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1" name="Rectangle 100"/>
          <p:cNvSpPr/>
          <p:nvPr/>
        </p:nvSpPr>
        <p:spPr bwMode="auto">
          <a:xfrm>
            <a:off x="6637077"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2" name="Rectangle 101"/>
          <p:cNvSpPr/>
          <p:nvPr/>
        </p:nvSpPr>
        <p:spPr bwMode="auto">
          <a:xfrm>
            <a:off x="6985379"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3" name="Rectangle 102"/>
          <p:cNvSpPr/>
          <p:nvPr/>
        </p:nvSpPr>
        <p:spPr bwMode="auto">
          <a:xfrm>
            <a:off x="7328279"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4" name="Rectangle 103"/>
          <p:cNvSpPr/>
          <p:nvPr/>
        </p:nvSpPr>
        <p:spPr bwMode="auto">
          <a:xfrm>
            <a:off x="7658100"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5" name="Rectangle 104"/>
          <p:cNvSpPr/>
          <p:nvPr/>
        </p:nvSpPr>
        <p:spPr bwMode="auto">
          <a:xfrm>
            <a:off x="8001000"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6" name="Rectangle 105"/>
          <p:cNvSpPr/>
          <p:nvPr/>
        </p:nvSpPr>
        <p:spPr bwMode="auto">
          <a:xfrm>
            <a:off x="8343900"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7" name="Rectangle 106"/>
          <p:cNvSpPr/>
          <p:nvPr/>
        </p:nvSpPr>
        <p:spPr bwMode="auto">
          <a:xfrm>
            <a:off x="5951277"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8" name="Rectangle 107"/>
          <p:cNvSpPr/>
          <p:nvPr/>
        </p:nvSpPr>
        <p:spPr bwMode="auto">
          <a:xfrm>
            <a:off x="5951277"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9" name="Rectangle 108"/>
          <p:cNvSpPr/>
          <p:nvPr/>
        </p:nvSpPr>
        <p:spPr bwMode="auto">
          <a:xfrm>
            <a:off x="6294177"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0" name="Rectangle 109"/>
          <p:cNvSpPr/>
          <p:nvPr/>
        </p:nvSpPr>
        <p:spPr bwMode="auto">
          <a:xfrm>
            <a:off x="6642479"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1" name="Rectangle 110"/>
          <p:cNvSpPr/>
          <p:nvPr/>
        </p:nvSpPr>
        <p:spPr bwMode="auto">
          <a:xfrm>
            <a:off x="6985379"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2" name="Rectangle 111"/>
          <p:cNvSpPr/>
          <p:nvPr/>
        </p:nvSpPr>
        <p:spPr bwMode="auto">
          <a:xfrm>
            <a:off x="7315200"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3" name="Rectangle 112"/>
          <p:cNvSpPr/>
          <p:nvPr/>
        </p:nvSpPr>
        <p:spPr bwMode="auto">
          <a:xfrm>
            <a:off x="7658100"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4" name="Rectangle 113"/>
          <p:cNvSpPr/>
          <p:nvPr/>
        </p:nvSpPr>
        <p:spPr bwMode="auto">
          <a:xfrm>
            <a:off x="8001000"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5" name="Rectangle 114"/>
          <p:cNvSpPr/>
          <p:nvPr/>
        </p:nvSpPr>
        <p:spPr bwMode="auto">
          <a:xfrm>
            <a:off x="8343900"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6" name="Rectangle 115"/>
          <p:cNvSpPr/>
          <p:nvPr/>
        </p:nvSpPr>
        <p:spPr bwMode="auto">
          <a:xfrm>
            <a:off x="6294177"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7" name="Rectangle 116"/>
          <p:cNvSpPr/>
          <p:nvPr/>
        </p:nvSpPr>
        <p:spPr bwMode="auto">
          <a:xfrm>
            <a:off x="6637077"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8" name="Rectangle 117"/>
          <p:cNvSpPr/>
          <p:nvPr/>
        </p:nvSpPr>
        <p:spPr bwMode="auto">
          <a:xfrm>
            <a:off x="6985379"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9" name="Rectangle 118"/>
          <p:cNvSpPr/>
          <p:nvPr/>
        </p:nvSpPr>
        <p:spPr bwMode="auto">
          <a:xfrm>
            <a:off x="7328279"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0" name="Rectangle 119"/>
          <p:cNvSpPr/>
          <p:nvPr/>
        </p:nvSpPr>
        <p:spPr bwMode="auto">
          <a:xfrm>
            <a:off x="7658100"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1" name="Rectangle 120"/>
          <p:cNvSpPr/>
          <p:nvPr/>
        </p:nvSpPr>
        <p:spPr bwMode="auto">
          <a:xfrm>
            <a:off x="8001000"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2" name="Rectangle 121"/>
          <p:cNvSpPr/>
          <p:nvPr/>
        </p:nvSpPr>
        <p:spPr bwMode="auto">
          <a:xfrm>
            <a:off x="8343900"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3" name="Rectangle 122"/>
          <p:cNvSpPr/>
          <p:nvPr/>
        </p:nvSpPr>
        <p:spPr bwMode="auto">
          <a:xfrm>
            <a:off x="5951277"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4" name="Rectangle 123"/>
          <p:cNvSpPr/>
          <p:nvPr/>
        </p:nvSpPr>
        <p:spPr bwMode="auto">
          <a:xfrm>
            <a:off x="5951277"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5" name="Rectangle 124"/>
          <p:cNvSpPr/>
          <p:nvPr/>
        </p:nvSpPr>
        <p:spPr bwMode="auto">
          <a:xfrm>
            <a:off x="6294177"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6" name="Rectangle 125"/>
          <p:cNvSpPr/>
          <p:nvPr/>
        </p:nvSpPr>
        <p:spPr bwMode="auto">
          <a:xfrm>
            <a:off x="6642479"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7" name="Rectangle 126"/>
          <p:cNvSpPr/>
          <p:nvPr/>
        </p:nvSpPr>
        <p:spPr bwMode="auto">
          <a:xfrm>
            <a:off x="6985379"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8" name="Rectangle 127"/>
          <p:cNvSpPr/>
          <p:nvPr/>
        </p:nvSpPr>
        <p:spPr bwMode="auto">
          <a:xfrm>
            <a:off x="7315200"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9" name="Rectangle 128"/>
          <p:cNvSpPr/>
          <p:nvPr/>
        </p:nvSpPr>
        <p:spPr bwMode="auto">
          <a:xfrm>
            <a:off x="7658100"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0" name="Rectangle 129"/>
          <p:cNvSpPr/>
          <p:nvPr/>
        </p:nvSpPr>
        <p:spPr bwMode="auto">
          <a:xfrm>
            <a:off x="8001000"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1" name="Rectangle 130"/>
          <p:cNvSpPr/>
          <p:nvPr/>
        </p:nvSpPr>
        <p:spPr bwMode="auto">
          <a:xfrm>
            <a:off x="8343900"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2" name="Rectangle 131"/>
          <p:cNvSpPr/>
          <p:nvPr/>
        </p:nvSpPr>
        <p:spPr bwMode="auto">
          <a:xfrm>
            <a:off x="6294177"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3" name="Rectangle 132"/>
          <p:cNvSpPr/>
          <p:nvPr/>
        </p:nvSpPr>
        <p:spPr bwMode="auto">
          <a:xfrm>
            <a:off x="6637077"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4" name="Rectangle 133"/>
          <p:cNvSpPr/>
          <p:nvPr/>
        </p:nvSpPr>
        <p:spPr bwMode="auto">
          <a:xfrm>
            <a:off x="6985379"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5" name="Rectangle 134"/>
          <p:cNvSpPr/>
          <p:nvPr/>
        </p:nvSpPr>
        <p:spPr bwMode="auto">
          <a:xfrm>
            <a:off x="7328279"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6" name="Rectangle 135"/>
          <p:cNvSpPr/>
          <p:nvPr/>
        </p:nvSpPr>
        <p:spPr bwMode="auto">
          <a:xfrm>
            <a:off x="7658100"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7" name="Rectangle 136"/>
          <p:cNvSpPr/>
          <p:nvPr/>
        </p:nvSpPr>
        <p:spPr bwMode="auto">
          <a:xfrm>
            <a:off x="8001000"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8" name="Rectangle 137"/>
          <p:cNvSpPr/>
          <p:nvPr/>
        </p:nvSpPr>
        <p:spPr bwMode="auto">
          <a:xfrm>
            <a:off x="8343900"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9" name="Rectangle 138"/>
          <p:cNvSpPr/>
          <p:nvPr/>
        </p:nvSpPr>
        <p:spPr bwMode="auto">
          <a:xfrm>
            <a:off x="5951277"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0" name="Rectangle 139"/>
          <p:cNvSpPr/>
          <p:nvPr/>
        </p:nvSpPr>
        <p:spPr bwMode="auto">
          <a:xfrm>
            <a:off x="5951277"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1" name="Rectangle 140"/>
          <p:cNvSpPr/>
          <p:nvPr/>
        </p:nvSpPr>
        <p:spPr bwMode="auto">
          <a:xfrm>
            <a:off x="6294177"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2" name="Rectangle 141"/>
          <p:cNvSpPr/>
          <p:nvPr/>
        </p:nvSpPr>
        <p:spPr bwMode="auto">
          <a:xfrm>
            <a:off x="6642479"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3" name="Rectangle 142"/>
          <p:cNvSpPr/>
          <p:nvPr/>
        </p:nvSpPr>
        <p:spPr bwMode="auto">
          <a:xfrm>
            <a:off x="6985379"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4" name="Rectangle 143"/>
          <p:cNvSpPr/>
          <p:nvPr/>
        </p:nvSpPr>
        <p:spPr bwMode="auto">
          <a:xfrm>
            <a:off x="7315200"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5" name="Rectangle 144"/>
          <p:cNvSpPr/>
          <p:nvPr/>
        </p:nvSpPr>
        <p:spPr bwMode="auto">
          <a:xfrm>
            <a:off x="7658100"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6" name="Rectangle 145"/>
          <p:cNvSpPr/>
          <p:nvPr/>
        </p:nvSpPr>
        <p:spPr bwMode="auto">
          <a:xfrm>
            <a:off x="8001000"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7" name="Rectangle 146"/>
          <p:cNvSpPr/>
          <p:nvPr/>
        </p:nvSpPr>
        <p:spPr bwMode="auto">
          <a:xfrm>
            <a:off x="8343900"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8" name="Rectangle 147"/>
          <p:cNvSpPr/>
          <p:nvPr/>
        </p:nvSpPr>
        <p:spPr bwMode="auto">
          <a:xfrm>
            <a:off x="6294177"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9" name="Rectangle 148"/>
          <p:cNvSpPr/>
          <p:nvPr/>
        </p:nvSpPr>
        <p:spPr bwMode="auto">
          <a:xfrm>
            <a:off x="6637077"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0" name="Rectangle 149"/>
          <p:cNvSpPr/>
          <p:nvPr/>
        </p:nvSpPr>
        <p:spPr bwMode="auto">
          <a:xfrm>
            <a:off x="6985379"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1" name="Rectangle 150"/>
          <p:cNvSpPr/>
          <p:nvPr/>
        </p:nvSpPr>
        <p:spPr bwMode="auto">
          <a:xfrm>
            <a:off x="7328279"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2" name="Rectangle 151"/>
          <p:cNvSpPr/>
          <p:nvPr/>
        </p:nvSpPr>
        <p:spPr bwMode="auto">
          <a:xfrm>
            <a:off x="7658100"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3" name="Rectangle 152"/>
          <p:cNvSpPr/>
          <p:nvPr/>
        </p:nvSpPr>
        <p:spPr bwMode="auto">
          <a:xfrm>
            <a:off x="8001000"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4" name="Rectangle 153"/>
          <p:cNvSpPr/>
          <p:nvPr/>
        </p:nvSpPr>
        <p:spPr bwMode="auto">
          <a:xfrm>
            <a:off x="8343900"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5" name="Rectangle 154"/>
          <p:cNvSpPr/>
          <p:nvPr/>
        </p:nvSpPr>
        <p:spPr bwMode="auto">
          <a:xfrm>
            <a:off x="5951277"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156"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5976161" y="1323264"/>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157" name="Rectangle 156"/>
          <p:cNvSpPr/>
          <p:nvPr/>
        </p:nvSpPr>
        <p:spPr bwMode="auto">
          <a:xfrm>
            <a:off x="6316212" y="1344078"/>
            <a:ext cx="2522988" cy="395332"/>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8" name="Rectangle 157"/>
          <p:cNvSpPr/>
          <p:nvPr/>
        </p:nvSpPr>
        <p:spPr bwMode="auto">
          <a:xfrm>
            <a:off x="5867399" y="1759424"/>
            <a:ext cx="420663" cy="2812576"/>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9" name="Rectangle 158"/>
          <p:cNvSpPr/>
          <p:nvPr/>
        </p:nvSpPr>
        <p:spPr bwMode="auto">
          <a:xfrm>
            <a:off x="6288062" y="1759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0" name="Rectangle 159"/>
          <p:cNvSpPr/>
          <p:nvPr/>
        </p:nvSpPr>
        <p:spPr bwMode="auto">
          <a:xfrm>
            <a:off x="6642479" y="2137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1" name="Rectangle 160"/>
          <p:cNvSpPr/>
          <p:nvPr/>
        </p:nvSpPr>
        <p:spPr bwMode="auto">
          <a:xfrm>
            <a:off x="6986942" y="2518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2" name="Rectangle 161"/>
          <p:cNvSpPr/>
          <p:nvPr/>
        </p:nvSpPr>
        <p:spPr bwMode="auto">
          <a:xfrm>
            <a:off x="7340292" y="2900718"/>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3" name="Rectangle 162"/>
          <p:cNvSpPr/>
          <p:nvPr/>
        </p:nvSpPr>
        <p:spPr bwMode="auto">
          <a:xfrm>
            <a:off x="7684755" y="3280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4" name="Rectangle 163"/>
          <p:cNvSpPr/>
          <p:nvPr/>
        </p:nvSpPr>
        <p:spPr bwMode="auto">
          <a:xfrm>
            <a:off x="8029218" y="3661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5" name="Rectangle 164"/>
          <p:cNvSpPr/>
          <p:nvPr/>
        </p:nvSpPr>
        <p:spPr bwMode="auto">
          <a:xfrm>
            <a:off x="8336222" y="4042012"/>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166"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655702" y="1759424"/>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167" name="Rectangle 166"/>
          <p:cNvSpPr/>
          <p:nvPr/>
        </p:nvSpPr>
        <p:spPr bwMode="auto">
          <a:xfrm>
            <a:off x="6973717" y="1739410"/>
            <a:ext cx="1865483" cy="395332"/>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8" name="Rectangle 167"/>
          <p:cNvSpPr/>
          <p:nvPr/>
        </p:nvSpPr>
        <p:spPr bwMode="auto">
          <a:xfrm>
            <a:off x="6632525" y="2113360"/>
            <a:ext cx="354417" cy="2458640"/>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9" name="Rectangle 168"/>
          <p:cNvSpPr/>
          <p:nvPr/>
        </p:nvSpPr>
        <p:spPr bwMode="auto">
          <a:xfrm>
            <a:off x="6307112" y="2140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0" name="Rectangle 169"/>
          <p:cNvSpPr/>
          <p:nvPr/>
        </p:nvSpPr>
        <p:spPr bwMode="auto">
          <a:xfrm>
            <a:off x="6995829" y="2140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1" name="Rectangle 170"/>
          <p:cNvSpPr/>
          <p:nvPr/>
        </p:nvSpPr>
        <p:spPr bwMode="auto">
          <a:xfrm>
            <a:off x="7320743" y="252313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2" name="Rectangle 171"/>
          <p:cNvSpPr/>
          <p:nvPr/>
        </p:nvSpPr>
        <p:spPr bwMode="auto">
          <a:xfrm>
            <a:off x="7656537" y="2902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3" name="Rectangle 172"/>
          <p:cNvSpPr/>
          <p:nvPr/>
        </p:nvSpPr>
        <p:spPr bwMode="auto">
          <a:xfrm>
            <a:off x="8014008" y="327660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4" name="Rectangle 173"/>
          <p:cNvSpPr/>
          <p:nvPr/>
        </p:nvSpPr>
        <p:spPr bwMode="auto">
          <a:xfrm>
            <a:off x="8384770" y="367693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175"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7327642" y="2130188"/>
            <a:ext cx="318015" cy="353937"/>
          </a:xfrm>
          <a:prstGeom prst="rect">
            <a:avLst/>
          </a:prstGeom>
          <a:noFill/>
          <a:extLst>
            <a:ext uri="{909E8E84-426E-40DD-AFC4-6F175D3DCCD1}">
              <a14:hiddenFill xmlns:a14="http://schemas.microsoft.com/office/drawing/2010/main">
                <a:solidFill>
                  <a:srgbClr val="FFFFFF"/>
                </a:solidFill>
              </a14:hiddenFill>
            </a:ext>
          </a:extLst>
        </p:spPr>
      </p:pic>
      <p:pic>
        <p:nvPicPr>
          <p:cNvPr id="176"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295808" y="2898507"/>
            <a:ext cx="318015" cy="353937"/>
          </a:xfrm>
          <a:prstGeom prst="rect">
            <a:avLst/>
          </a:prstGeom>
          <a:noFill/>
          <a:extLst>
            <a:ext uri="{909E8E84-426E-40DD-AFC4-6F175D3DCCD1}">
              <a14:hiddenFill xmlns:a14="http://schemas.microsoft.com/office/drawing/2010/main">
                <a:solidFill>
                  <a:srgbClr val="FFFFFF"/>
                </a:solidFill>
              </a14:hiddenFill>
            </a:ext>
          </a:extLst>
        </p:spPr>
      </p:pic>
      <p:pic>
        <p:nvPicPr>
          <p:cNvPr id="177"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8014008" y="2514600"/>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178" name="Rectangle 177"/>
          <p:cNvSpPr/>
          <p:nvPr/>
        </p:nvSpPr>
        <p:spPr bwMode="auto">
          <a:xfrm>
            <a:off x="6284937" y="327660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9" name="Rectangle 178"/>
          <p:cNvSpPr/>
          <p:nvPr/>
        </p:nvSpPr>
        <p:spPr bwMode="auto">
          <a:xfrm>
            <a:off x="7336753" y="3276600"/>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0" name="Rectangle 179"/>
          <p:cNvSpPr/>
          <p:nvPr/>
        </p:nvSpPr>
        <p:spPr bwMode="auto">
          <a:xfrm>
            <a:off x="6977603" y="3654188"/>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1" name="Rectangle 180"/>
          <p:cNvSpPr/>
          <p:nvPr/>
        </p:nvSpPr>
        <p:spPr bwMode="auto">
          <a:xfrm>
            <a:off x="8332023" y="2902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2" name="Rectangle 181"/>
          <p:cNvSpPr/>
          <p:nvPr/>
        </p:nvSpPr>
        <p:spPr bwMode="auto">
          <a:xfrm>
            <a:off x="7991759" y="2902424"/>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3" name="Rectangle 182"/>
          <p:cNvSpPr/>
          <p:nvPr/>
        </p:nvSpPr>
        <p:spPr bwMode="auto">
          <a:xfrm>
            <a:off x="7987560" y="4031107"/>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4" name="Rectangle 183"/>
          <p:cNvSpPr/>
          <p:nvPr/>
        </p:nvSpPr>
        <p:spPr bwMode="auto">
          <a:xfrm>
            <a:off x="7671179" y="2524836"/>
            <a:ext cx="344463" cy="377588"/>
          </a:xfrm>
          <a:prstGeom prst="rect">
            <a:avLst/>
          </a:prstGeom>
          <a:solidFill>
            <a:srgbClr val="FF7070">
              <a:alpha val="50196"/>
            </a:srgb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185"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973717" y="3251433"/>
            <a:ext cx="318015" cy="353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50000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8x8 Example of N-Queens</a:t>
            </a:r>
          </a:p>
        </p:txBody>
      </p:sp>
      <p:sp>
        <p:nvSpPr>
          <p:cNvPr id="3" name="Content Placeholder 2"/>
          <p:cNvSpPr>
            <a:spLocks noGrp="1"/>
          </p:cNvSpPr>
          <p:nvPr>
            <p:ph idx="1"/>
          </p:nvPr>
        </p:nvSpPr>
        <p:spPr>
          <a:xfrm>
            <a:off x="304800" y="1066800"/>
            <a:ext cx="5105400" cy="4419600"/>
          </a:xfrm>
        </p:spPr>
        <p:txBody>
          <a:bodyPr/>
          <a:lstStyle/>
          <a:p>
            <a:r>
              <a:rPr lang="en-US" dirty="0"/>
              <a:t>Now a viable option exists for row 6</a:t>
            </a:r>
          </a:p>
          <a:p>
            <a:r>
              <a:rPr lang="en-US" dirty="0"/>
              <a:t>Keep going until you successfully place row 8 in which case you can return your solution</a:t>
            </a:r>
          </a:p>
          <a:p>
            <a:r>
              <a:rPr lang="en-US" dirty="0"/>
              <a:t>What if no solution exists?</a:t>
            </a:r>
          </a:p>
          <a:p>
            <a:pPr lvl="1"/>
            <a:r>
              <a:rPr lang="en-US" dirty="0"/>
              <a:t>Row 1 queen would have exhausted all her options and still not find a solution</a:t>
            </a:r>
          </a:p>
          <a:p>
            <a:pPr lvl="1"/>
            <a:endParaRPr lang="en-US" dirty="0"/>
          </a:p>
        </p:txBody>
      </p:sp>
      <p:sp>
        <p:nvSpPr>
          <p:cNvPr id="4" name="Rectangle 3"/>
          <p:cNvSpPr/>
          <p:nvPr/>
        </p:nvSpPr>
        <p:spPr bwMode="auto">
          <a:xfrm>
            <a:off x="5951277"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 name="Rectangle 4"/>
          <p:cNvSpPr/>
          <p:nvPr/>
        </p:nvSpPr>
        <p:spPr bwMode="auto">
          <a:xfrm>
            <a:off x="6294177"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 name="Rectangle 5"/>
          <p:cNvSpPr/>
          <p:nvPr/>
        </p:nvSpPr>
        <p:spPr bwMode="auto">
          <a:xfrm>
            <a:off x="6642479"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 name="Rectangle 6"/>
          <p:cNvSpPr/>
          <p:nvPr/>
        </p:nvSpPr>
        <p:spPr bwMode="auto">
          <a:xfrm>
            <a:off x="6985379"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 name="Rectangle 7"/>
          <p:cNvSpPr/>
          <p:nvPr/>
        </p:nvSpPr>
        <p:spPr bwMode="auto">
          <a:xfrm>
            <a:off x="7315200"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 name="Rectangle 8"/>
          <p:cNvSpPr/>
          <p:nvPr/>
        </p:nvSpPr>
        <p:spPr bwMode="auto">
          <a:xfrm>
            <a:off x="7658100"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 name="Rectangle 9"/>
          <p:cNvSpPr/>
          <p:nvPr/>
        </p:nvSpPr>
        <p:spPr bwMode="auto">
          <a:xfrm>
            <a:off x="8001000" y="1371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 name="Rectangle 10"/>
          <p:cNvSpPr/>
          <p:nvPr/>
        </p:nvSpPr>
        <p:spPr bwMode="auto">
          <a:xfrm>
            <a:off x="8343900" y="1371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 name="Rectangle 11"/>
          <p:cNvSpPr/>
          <p:nvPr/>
        </p:nvSpPr>
        <p:spPr bwMode="auto">
          <a:xfrm>
            <a:off x="6294177"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 name="Rectangle 12"/>
          <p:cNvSpPr/>
          <p:nvPr/>
        </p:nvSpPr>
        <p:spPr bwMode="auto">
          <a:xfrm>
            <a:off x="6637077"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 name="Rectangle 13"/>
          <p:cNvSpPr/>
          <p:nvPr/>
        </p:nvSpPr>
        <p:spPr bwMode="auto">
          <a:xfrm>
            <a:off x="6985379"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 name="Rectangle 14"/>
          <p:cNvSpPr/>
          <p:nvPr/>
        </p:nvSpPr>
        <p:spPr bwMode="auto">
          <a:xfrm>
            <a:off x="7328279"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 name="Rectangle 15"/>
          <p:cNvSpPr/>
          <p:nvPr/>
        </p:nvSpPr>
        <p:spPr bwMode="auto">
          <a:xfrm>
            <a:off x="7658100"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 name="Rectangle 16"/>
          <p:cNvSpPr/>
          <p:nvPr/>
        </p:nvSpPr>
        <p:spPr bwMode="auto">
          <a:xfrm>
            <a:off x="8001000"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 name="Rectangle 17"/>
          <p:cNvSpPr/>
          <p:nvPr/>
        </p:nvSpPr>
        <p:spPr bwMode="auto">
          <a:xfrm>
            <a:off x="8343900" y="1752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 name="Rectangle 18"/>
          <p:cNvSpPr/>
          <p:nvPr/>
        </p:nvSpPr>
        <p:spPr bwMode="auto">
          <a:xfrm>
            <a:off x="5951277" y="1752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0" name="Rectangle 19"/>
          <p:cNvSpPr/>
          <p:nvPr/>
        </p:nvSpPr>
        <p:spPr bwMode="auto">
          <a:xfrm>
            <a:off x="5951277"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 name="Rectangle 20"/>
          <p:cNvSpPr/>
          <p:nvPr/>
        </p:nvSpPr>
        <p:spPr bwMode="auto">
          <a:xfrm>
            <a:off x="6294177"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2" name="Rectangle 21"/>
          <p:cNvSpPr/>
          <p:nvPr/>
        </p:nvSpPr>
        <p:spPr bwMode="auto">
          <a:xfrm>
            <a:off x="6642479"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3" name="Rectangle 22"/>
          <p:cNvSpPr/>
          <p:nvPr/>
        </p:nvSpPr>
        <p:spPr bwMode="auto">
          <a:xfrm>
            <a:off x="6985379"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4" name="Rectangle 23"/>
          <p:cNvSpPr/>
          <p:nvPr/>
        </p:nvSpPr>
        <p:spPr bwMode="auto">
          <a:xfrm>
            <a:off x="7315200"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5" name="Rectangle 24"/>
          <p:cNvSpPr/>
          <p:nvPr/>
        </p:nvSpPr>
        <p:spPr bwMode="auto">
          <a:xfrm>
            <a:off x="7658100"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6" name="Rectangle 25"/>
          <p:cNvSpPr/>
          <p:nvPr/>
        </p:nvSpPr>
        <p:spPr bwMode="auto">
          <a:xfrm>
            <a:off x="8001000" y="2133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7" name="Rectangle 26"/>
          <p:cNvSpPr/>
          <p:nvPr/>
        </p:nvSpPr>
        <p:spPr bwMode="auto">
          <a:xfrm>
            <a:off x="8343900" y="2133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 name="Rectangle 27"/>
          <p:cNvSpPr/>
          <p:nvPr/>
        </p:nvSpPr>
        <p:spPr bwMode="auto">
          <a:xfrm>
            <a:off x="6294177"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9" name="Rectangle 28"/>
          <p:cNvSpPr/>
          <p:nvPr/>
        </p:nvSpPr>
        <p:spPr bwMode="auto">
          <a:xfrm>
            <a:off x="6637077"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0" name="Rectangle 29"/>
          <p:cNvSpPr/>
          <p:nvPr/>
        </p:nvSpPr>
        <p:spPr bwMode="auto">
          <a:xfrm>
            <a:off x="6985379"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1" name="Rectangle 30"/>
          <p:cNvSpPr/>
          <p:nvPr/>
        </p:nvSpPr>
        <p:spPr bwMode="auto">
          <a:xfrm>
            <a:off x="7328279"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2" name="Rectangle 31"/>
          <p:cNvSpPr/>
          <p:nvPr/>
        </p:nvSpPr>
        <p:spPr bwMode="auto">
          <a:xfrm>
            <a:off x="7658100"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3" name="Rectangle 32"/>
          <p:cNvSpPr/>
          <p:nvPr/>
        </p:nvSpPr>
        <p:spPr bwMode="auto">
          <a:xfrm>
            <a:off x="8001000"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4" name="Rectangle 33"/>
          <p:cNvSpPr/>
          <p:nvPr/>
        </p:nvSpPr>
        <p:spPr bwMode="auto">
          <a:xfrm>
            <a:off x="8343900" y="2514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5" name="Rectangle 34"/>
          <p:cNvSpPr/>
          <p:nvPr/>
        </p:nvSpPr>
        <p:spPr bwMode="auto">
          <a:xfrm>
            <a:off x="5951277" y="2514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6" name="Rectangle 35"/>
          <p:cNvSpPr/>
          <p:nvPr/>
        </p:nvSpPr>
        <p:spPr bwMode="auto">
          <a:xfrm>
            <a:off x="5951277"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7" name="Rectangle 36"/>
          <p:cNvSpPr/>
          <p:nvPr/>
        </p:nvSpPr>
        <p:spPr bwMode="auto">
          <a:xfrm>
            <a:off x="6294177"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8" name="Rectangle 37"/>
          <p:cNvSpPr/>
          <p:nvPr/>
        </p:nvSpPr>
        <p:spPr bwMode="auto">
          <a:xfrm>
            <a:off x="6642479"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9" name="Rectangle 38"/>
          <p:cNvSpPr/>
          <p:nvPr/>
        </p:nvSpPr>
        <p:spPr bwMode="auto">
          <a:xfrm>
            <a:off x="6985379"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0" name="Rectangle 39"/>
          <p:cNvSpPr/>
          <p:nvPr/>
        </p:nvSpPr>
        <p:spPr bwMode="auto">
          <a:xfrm>
            <a:off x="7315200"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1" name="Rectangle 40"/>
          <p:cNvSpPr/>
          <p:nvPr/>
        </p:nvSpPr>
        <p:spPr bwMode="auto">
          <a:xfrm>
            <a:off x="7658100"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2" name="Rectangle 41"/>
          <p:cNvSpPr/>
          <p:nvPr/>
        </p:nvSpPr>
        <p:spPr bwMode="auto">
          <a:xfrm>
            <a:off x="8001000" y="2895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3" name="Rectangle 42"/>
          <p:cNvSpPr/>
          <p:nvPr/>
        </p:nvSpPr>
        <p:spPr bwMode="auto">
          <a:xfrm>
            <a:off x="8343900" y="2895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4" name="Rectangle 43"/>
          <p:cNvSpPr/>
          <p:nvPr/>
        </p:nvSpPr>
        <p:spPr bwMode="auto">
          <a:xfrm>
            <a:off x="6294177"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5" name="Rectangle 44"/>
          <p:cNvSpPr/>
          <p:nvPr/>
        </p:nvSpPr>
        <p:spPr bwMode="auto">
          <a:xfrm>
            <a:off x="6637077"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6" name="Rectangle 45"/>
          <p:cNvSpPr/>
          <p:nvPr/>
        </p:nvSpPr>
        <p:spPr bwMode="auto">
          <a:xfrm>
            <a:off x="6985379"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7" name="Rectangle 46"/>
          <p:cNvSpPr/>
          <p:nvPr/>
        </p:nvSpPr>
        <p:spPr bwMode="auto">
          <a:xfrm>
            <a:off x="7328279"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8" name="Rectangle 47"/>
          <p:cNvSpPr/>
          <p:nvPr/>
        </p:nvSpPr>
        <p:spPr bwMode="auto">
          <a:xfrm>
            <a:off x="7658100"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9" name="Rectangle 48"/>
          <p:cNvSpPr/>
          <p:nvPr/>
        </p:nvSpPr>
        <p:spPr bwMode="auto">
          <a:xfrm>
            <a:off x="8001000"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0" name="Rectangle 49"/>
          <p:cNvSpPr/>
          <p:nvPr/>
        </p:nvSpPr>
        <p:spPr bwMode="auto">
          <a:xfrm>
            <a:off x="8343900" y="3276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1" name="Rectangle 50"/>
          <p:cNvSpPr/>
          <p:nvPr/>
        </p:nvSpPr>
        <p:spPr bwMode="auto">
          <a:xfrm>
            <a:off x="5951277" y="3276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2" name="Rectangle 51"/>
          <p:cNvSpPr/>
          <p:nvPr/>
        </p:nvSpPr>
        <p:spPr bwMode="auto">
          <a:xfrm>
            <a:off x="5951277"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3" name="Rectangle 52"/>
          <p:cNvSpPr/>
          <p:nvPr/>
        </p:nvSpPr>
        <p:spPr bwMode="auto">
          <a:xfrm>
            <a:off x="6294177"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4" name="Rectangle 53"/>
          <p:cNvSpPr/>
          <p:nvPr/>
        </p:nvSpPr>
        <p:spPr bwMode="auto">
          <a:xfrm>
            <a:off x="6642479"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5" name="Rectangle 54"/>
          <p:cNvSpPr/>
          <p:nvPr/>
        </p:nvSpPr>
        <p:spPr bwMode="auto">
          <a:xfrm>
            <a:off x="6985379"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6" name="Rectangle 55"/>
          <p:cNvSpPr/>
          <p:nvPr/>
        </p:nvSpPr>
        <p:spPr bwMode="auto">
          <a:xfrm>
            <a:off x="7315200"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7" name="Rectangle 56"/>
          <p:cNvSpPr/>
          <p:nvPr/>
        </p:nvSpPr>
        <p:spPr bwMode="auto">
          <a:xfrm>
            <a:off x="7658100"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8" name="Rectangle 57"/>
          <p:cNvSpPr/>
          <p:nvPr/>
        </p:nvSpPr>
        <p:spPr bwMode="auto">
          <a:xfrm>
            <a:off x="8001000" y="3657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9" name="Rectangle 58"/>
          <p:cNvSpPr/>
          <p:nvPr/>
        </p:nvSpPr>
        <p:spPr bwMode="auto">
          <a:xfrm>
            <a:off x="8343900" y="3657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0" name="Rectangle 59"/>
          <p:cNvSpPr/>
          <p:nvPr/>
        </p:nvSpPr>
        <p:spPr bwMode="auto">
          <a:xfrm>
            <a:off x="6294177"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1" name="Rectangle 60"/>
          <p:cNvSpPr/>
          <p:nvPr/>
        </p:nvSpPr>
        <p:spPr bwMode="auto">
          <a:xfrm>
            <a:off x="6637077"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2" name="Rectangle 61"/>
          <p:cNvSpPr/>
          <p:nvPr/>
        </p:nvSpPr>
        <p:spPr bwMode="auto">
          <a:xfrm>
            <a:off x="6985379"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3" name="Rectangle 62"/>
          <p:cNvSpPr/>
          <p:nvPr/>
        </p:nvSpPr>
        <p:spPr bwMode="auto">
          <a:xfrm>
            <a:off x="7328279"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4" name="Rectangle 63"/>
          <p:cNvSpPr/>
          <p:nvPr/>
        </p:nvSpPr>
        <p:spPr bwMode="auto">
          <a:xfrm>
            <a:off x="7658100"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5" name="Rectangle 64"/>
          <p:cNvSpPr/>
          <p:nvPr/>
        </p:nvSpPr>
        <p:spPr bwMode="auto">
          <a:xfrm>
            <a:off x="8001000"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6" name="Rectangle 65"/>
          <p:cNvSpPr/>
          <p:nvPr/>
        </p:nvSpPr>
        <p:spPr bwMode="auto">
          <a:xfrm>
            <a:off x="8343900" y="40386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7" name="Rectangle 66"/>
          <p:cNvSpPr/>
          <p:nvPr/>
        </p:nvSpPr>
        <p:spPr bwMode="auto">
          <a:xfrm>
            <a:off x="5951277" y="40386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92"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8356342" y="1335636"/>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93" name="&quot;No&quot; Symbol 92"/>
          <p:cNvSpPr/>
          <p:nvPr/>
        </p:nvSpPr>
        <p:spPr bwMode="auto">
          <a:xfrm>
            <a:off x="8286750" y="1333500"/>
            <a:ext cx="457200" cy="457200"/>
          </a:xfrm>
          <a:prstGeom prst="noSmoking">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95"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8343900" y="1752600"/>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96" name="&quot;No&quot; Symbol 95"/>
          <p:cNvSpPr/>
          <p:nvPr/>
        </p:nvSpPr>
        <p:spPr bwMode="auto">
          <a:xfrm>
            <a:off x="8274307" y="1744053"/>
            <a:ext cx="457200" cy="457200"/>
          </a:xfrm>
          <a:prstGeom prst="noSmoking">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7" name="&quot;No&quot; Symbol 96"/>
          <p:cNvSpPr/>
          <p:nvPr/>
        </p:nvSpPr>
        <p:spPr bwMode="auto">
          <a:xfrm>
            <a:off x="8274307" y="2133600"/>
            <a:ext cx="457200" cy="457200"/>
          </a:xfrm>
          <a:prstGeom prst="noSmoking">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8" name="&quot;No&quot; Symbol 97"/>
          <p:cNvSpPr/>
          <p:nvPr/>
        </p:nvSpPr>
        <p:spPr bwMode="auto">
          <a:xfrm>
            <a:off x="8274307" y="2476500"/>
            <a:ext cx="457200" cy="457200"/>
          </a:xfrm>
          <a:prstGeom prst="noSmoking">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9" name="&quot;No&quot; Symbol 98"/>
          <p:cNvSpPr/>
          <p:nvPr/>
        </p:nvSpPr>
        <p:spPr bwMode="auto">
          <a:xfrm>
            <a:off x="8274307" y="2857500"/>
            <a:ext cx="457200" cy="457200"/>
          </a:xfrm>
          <a:prstGeom prst="noSmoking">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0" name="&quot;No&quot; Symbol 99"/>
          <p:cNvSpPr/>
          <p:nvPr/>
        </p:nvSpPr>
        <p:spPr bwMode="auto">
          <a:xfrm>
            <a:off x="8286749" y="3210014"/>
            <a:ext cx="457200" cy="457200"/>
          </a:xfrm>
          <a:prstGeom prst="noSmoking">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1" name="&quot;No&quot; Symbol 100"/>
          <p:cNvSpPr/>
          <p:nvPr/>
        </p:nvSpPr>
        <p:spPr bwMode="auto">
          <a:xfrm>
            <a:off x="8286749" y="3619500"/>
            <a:ext cx="457200" cy="457200"/>
          </a:xfrm>
          <a:prstGeom prst="noSmoking">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2" name="&quot;No&quot; Symbol 101"/>
          <p:cNvSpPr/>
          <p:nvPr/>
        </p:nvSpPr>
        <p:spPr bwMode="auto">
          <a:xfrm>
            <a:off x="8274307" y="4000500"/>
            <a:ext cx="457200" cy="457200"/>
          </a:xfrm>
          <a:prstGeom prst="noSmoking">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Tree>
    <p:extLst>
      <p:ext uri="{BB962C8B-B14F-4D97-AF65-F5344CB8AC3E}">
        <p14:creationId xmlns:p14="http://schemas.microsoft.com/office/powerpoint/2010/main" val="14636834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Backtracking Search</a:t>
            </a:r>
          </a:p>
        </p:txBody>
      </p:sp>
      <p:sp>
        <p:nvSpPr>
          <p:cNvPr id="3" name="Content Placeholder 2"/>
          <p:cNvSpPr>
            <a:spLocks noGrp="1"/>
          </p:cNvSpPr>
          <p:nvPr>
            <p:ph idx="1"/>
          </p:nvPr>
        </p:nvSpPr>
        <p:spPr>
          <a:xfrm>
            <a:off x="304800" y="1066800"/>
            <a:ext cx="3657600" cy="5079048"/>
          </a:xfrm>
        </p:spPr>
        <p:txBody>
          <a:bodyPr/>
          <a:lstStyle/>
          <a:p>
            <a:r>
              <a:rPr lang="en-US" sz="2000" dirty="0"/>
              <a:t>Recursion can be used to generate all options </a:t>
            </a:r>
          </a:p>
          <a:p>
            <a:pPr lvl="1"/>
            <a:r>
              <a:rPr lang="en-US" sz="1600" dirty="0"/>
              <a:t>'brute force' / test all options approach</a:t>
            </a:r>
          </a:p>
          <a:p>
            <a:pPr lvl="1"/>
            <a:r>
              <a:rPr lang="en-US" sz="1600" dirty="0"/>
              <a:t>Test for constraint satisfaction only at the bottom of the 'tree'</a:t>
            </a:r>
          </a:p>
          <a:p>
            <a:r>
              <a:rPr lang="en-US" sz="2000" dirty="0"/>
              <a:t>But backtrack search attempts to 'prune' the search space</a:t>
            </a:r>
          </a:p>
          <a:p>
            <a:pPr lvl="1"/>
            <a:r>
              <a:rPr lang="en-US" sz="1600" dirty="0"/>
              <a:t>Rule out options at the partial assignment level</a:t>
            </a:r>
          </a:p>
          <a:p>
            <a:pPr marL="0" indent="0">
              <a:buNone/>
            </a:pPr>
            <a:endParaRPr lang="en-US" sz="2000" dirty="0"/>
          </a:p>
        </p:txBody>
      </p:sp>
      <p:grpSp>
        <p:nvGrpSpPr>
          <p:cNvPr id="24" name="Group 23"/>
          <p:cNvGrpSpPr/>
          <p:nvPr/>
        </p:nvGrpSpPr>
        <p:grpSpPr>
          <a:xfrm>
            <a:off x="7607042" y="990600"/>
            <a:ext cx="616208" cy="762000"/>
            <a:chOff x="7607042" y="990600"/>
            <a:chExt cx="616208" cy="762000"/>
          </a:xfrm>
        </p:grpSpPr>
        <p:sp>
          <p:nvSpPr>
            <p:cNvPr id="40" name="Rectangle 39"/>
            <p:cNvSpPr/>
            <p:nvPr/>
          </p:nvSpPr>
          <p:spPr bwMode="auto">
            <a:xfrm>
              <a:off x="7607042" y="99060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2" name="Rectangle 41"/>
            <p:cNvSpPr/>
            <p:nvPr/>
          </p:nvSpPr>
          <p:spPr bwMode="auto">
            <a:xfrm>
              <a:off x="7766050" y="99060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3" name="Rectangle 42"/>
            <p:cNvSpPr/>
            <p:nvPr/>
          </p:nvSpPr>
          <p:spPr bwMode="auto">
            <a:xfrm>
              <a:off x="7918450" y="99060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4" name="Rectangle 43"/>
            <p:cNvSpPr/>
            <p:nvPr/>
          </p:nvSpPr>
          <p:spPr bwMode="auto">
            <a:xfrm>
              <a:off x="8070850" y="99060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5" name="Rectangle 44"/>
            <p:cNvSpPr/>
            <p:nvPr/>
          </p:nvSpPr>
          <p:spPr bwMode="auto">
            <a:xfrm>
              <a:off x="7607042" y="118110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7" name="Rectangle 46"/>
            <p:cNvSpPr/>
            <p:nvPr/>
          </p:nvSpPr>
          <p:spPr bwMode="auto">
            <a:xfrm>
              <a:off x="7918450" y="118110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8" name="Rectangle 47"/>
            <p:cNvSpPr/>
            <p:nvPr/>
          </p:nvSpPr>
          <p:spPr bwMode="auto">
            <a:xfrm>
              <a:off x="8070850" y="118110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9" name="Rectangle 48"/>
            <p:cNvSpPr/>
            <p:nvPr/>
          </p:nvSpPr>
          <p:spPr bwMode="auto">
            <a:xfrm>
              <a:off x="7759700" y="118110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0" name="Rectangle 49"/>
            <p:cNvSpPr/>
            <p:nvPr/>
          </p:nvSpPr>
          <p:spPr bwMode="auto">
            <a:xfrm>
              <a:off x="7607042" y="137160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2" name="Rectangle 51"/>
            <p:cNvSpPr/>
            <p:nvPr/>
          </p:nvSpPr>
          <p:spPr bwMode="auto">
            <a:xfrm>
              <a:off x="7766050" y="137160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3" name="Rectangle 52"/>
            <p:cNvSpPr/>
            <p:nvPr/>
          </p:nvSpPr>
          <p:spPr bwMode="auto">
            <a:xfrm>
              <a:off x="7918450" y="137160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4" name="Rectangle 53"/>
            <p:cNvSpPr/>
            <p:nvPr/>
          </p:nvSpPr>
          <p:spPr bwMode="auto">
            <a:xfrm>
              <a:off x="8070850" y="137160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5" name="Rectangle 54"/>
            <p:cNvSpPr/>
            <p:nvPr/>
          </p:nvSpPr>
          <p:spPr bwMode="auto">
            <a:xfrm>
              <a:off x="7607042" y="156210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6" name="Rectangle 55"/>
            <p:cNvSpPr/>
            <p:nvPr/>
          </p:nvSpPr>
          <p:spPr bwMode="auto">
            <a:xfrm>
              <a:off x="7918450" y="156210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7" name="Rectangle 56"/>
            <p:cNvSpPr/>
            <p:nvPr/>
          </p:nvSpPr>
          <p:spPr bwMode="auto">
            <a:xfrm>
              <a:off x="8070850" y="156210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8" name="Rectangle 57"/>
            <p:cNvSpPr/>
            <p:nvPr/>
          </p:nvSpPr>
          <p:spPr bwMode="auto">
            <a:xfrm>
              <a:off x="7759700" y="156210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grpSp>
      <p:grpSp>
        <p:nvGrpSpPr>
          <p:cNvPr id="25" name="Group 24"/>
          <p:cNvGrpSpPr/>
          <p:nvPr/>
        </p:nvGrpSpPr>
        <p:grpSpPr>
          <a:xfrm>
            <a:off x="6279242" y="1770638"/>
            <a:ext cx="2706008" cy="1131192"/>
            <a:chOff x="6279242" y="1770638"/>
            <a:chExt cx="2706008" cy="1131192"/>
          </a:xfrm>
        </p:grpSpPr>
        <p:sp>
          <p:nvSpPr>
            <p:cNvPr id="59" name="Rectangle 58"/>
            <p:cNvSpPr/>
            <p:nvPr/>
          </p:nvSpPr>
          <p:spPr bwMode="auto">
            <a:xfrm>
              <a:off x="6280894" y="21398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60"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6280894" y="2139830"/>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61" name="Rectangle 60"/>
            <p:cNvSpPr/>
            <p:nvPr/>
          </p:nvSpPr>
          <p:spPr bwMode="auto">
            <a:xfrm>
              <a:off x="6439902" y="21398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2" name="Rectangle 61"/>
            <p:cNvSpPr/>
            <p:nvPr/>
          </p:nvSpPr>
          <p:spPr bwMode="auto">
            <a:xfrm>
              <a:off x="6592302" y="21398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3" name="Rectangle 62"/>
            <p:cNvSpPr/>
            <p:nvPr/>
          </p:nvSpPr>
          <p:spPr bwMode="auto">
            <a:xfrm>
              <a:off x="6744702" y="21398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4" name="Rectangle 63"/>
            <p:cNvSpPr/>
            <p:nvPr/>
          </p:nvSpPr>
          <p:spPr bwMode="auto">
            <a:xfrm>
              <a:off x="6280894" y="23303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5" name="Rectangle 64"/>
            <p:cNvSpPr/>
            <p:nvPr/>
          </p:nvSpPr>
          <p:spPr bwMode="auto">
            <a:xfrm>
              <a:off x="6592302" y="23303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6" name="Rectangle 65"/>
            <p:cNvSpPr/>
            <p:nvPr/>
          </p:nvSpPr>
          <p:spPr bwMode="auto">
            <a:xfrm>
              <a:off x="6744702" y="23303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7" name="Rectangle 66"/>
            <p:cNvSpPr/>
            <p:nvPr/>
          </p:nvSpPr>
          <p:spPr bwMode="auto">
            <a:xfrm>
              <a:off x="6433552" y="23303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8" name="Rectangle 67"/>
            <p:cNvSpPr/>
            <p:nvPr/>
          </p:nvSpPr>
          <p:spPr bwMode="auto">
            <a:xfrm>
              <a:off x="6280894" y="25208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9" name="Rectangle 68"/>
            <p:cNvSpPr/>
            <p:nvPr/>
          </p:nvSpPr>
          <p:spPr bwMode="auto">
            <a:xfrm>
              <a:off x="6439902" y="25208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0" name="Rectangle 69"/>
            <p:cNvSpPr/>
            <p:nvPr/>
          </p:nvSpPr>
          <p:spPr bwMode="auto">
            <a:xfrm>
              <a:off x="6592302" y="25208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1" name="Rectangle 70"/>
            <p:cNvSpPr/>
            <p:nvPr/>
          </p:nvSpPr>
          <p:spPr bwMode="auto">
            <a:xfrm>
              <a:off x="6744702" y="25208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2" name="Rectangle 71"/>
            <p:cNvSpPr/>
            <p:nvPr/>
          </p:nvSpPr>
          <p:spPr bwMode="auto">
            <a:xfrm>
              <a:off x="6280894" y="27113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3" name="Rectangle 72"/>
            <p:cNvSpPr/>
            <p:nvPr/>
          </p:nvSpPr>
          <p:spPr bwMode="auto">
            <a:xfrm>
              <a:off x="6592302" y="27113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4" name="Rectangle 73"/>
            <p:cNvSpPr/>
            <p:nvPr/>
          </p:nvSpPr>
          <p:spPr bwMode="auto">
            <a:xfrm>
              <a:off x="6744702" y="27113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5" name="Rectangle 74"/>
            <p:cNvSpPr/>
            <p:nvPr/>
          </p:nvSpPr>
          <p:spPr bwMode="auto">
            <a:xfrm>
              <a:off x="6433552" y="27113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7" name="Rectangle 76"/>
            <p:cNvSpPr/>
            <p:nvPr/>
          </p:nvSpPr>
          <p:spPr bwMode="auto">
            <a:xfrm>
              <a:off x="7188686" y="21398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4" name="Rectangle 83"/>
            <p:cNvSpPr/>
            <p:nvPr/>
          </p:nvSpPr>
          <p:spPr bwMode="auto">
            <a:xfrm>
              <a:off x="7347694" y="21398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3" name="Rectangle 92"/>
            <p:cNvSpPr/>
            <p:nvPr/>
          </p:nvSpPr>
          <p:spPr bwMode="auto">
            <a:xfrm>
              <a:off x="7500094" y="21398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5" name="Rectangle 94"/>
            <p:cNvSpPr/>
            <p:nvPr/>
          </p:nvSpPr>
          <p:spPr bwMode="auto">
            <a:xfrm>
              <a:off x="7652494" y="21398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6" name="Rectangle 95"/>
            <p:cNvSpPr/>
            <p:nvPr/>
          </p:nvSpPr>
          <p:spPr bwMode="auto">
            <a:xfrm>
              <a:off x="7188686" y="23303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7" name="Rectangle 96"/>
            <p:cNvSpPr/>
            <p:nvPr/>
          </p:nvSpPr>
          <p:spPr bwMode="auto">
            <a:xfrm>
              <a:off x="7500094" y="23303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8" name="Rectangle 97"/>
            <p:cNvSpPr/>
            <p:nvPr/>
          </p:nvSpPr>
          <p:spPr bwMode="auto">
            <a:xfrm>
              <a:off x="7652494" y="23303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9" name="Rectangle 98"/>
            <p:cNvSpPr/>
            <p:nvPr/>
          </p:nvSpPr>
          <p:spPr bwMode="auto">
            <a:xfrm>
              <a:off x="7341344" y="23303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0" name="Rectangle 99"/>
            <p:cNvSpPr/>
            <p:nvPr/>
          </p:nvSpPr>
          <p:spPr bwMode="auto">
            <a:xfrm>
              <a:off x="7188686" y="25208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1" name="Rectangle 100"/>
            <p:cNvSpPr/>
            <p:nvPr/>
          </p:nvSpPr>
          <p:spPr bwMode="auto">
            <a:xfrm>
              <a:off x="7347694" y="25208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2" name="Rectangle 101"/>
            <p:cNvSpPr/>
            <p:nvPr/>
          </p:nvSpPr>
          <p:spPr bwMode="auto">
            <a:xfrm>
              <a:off x="7500094" y="25208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9" name="Rectangle 108"/>
            <p:cNvSpPr/>
            <p:nvPr/>
          </p:nvSpPr>
          <p:spPr bwMode="auto">
            <a:xfrm>
              <a:off x="7652494" y="25208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0" name="Rectangle 109"/>
            <p:cNvSpPr/>
            <p:nvPr/>
          </p:nvSpPr>
          <p:spPr bwMode="auto">
            <a:xfrm>
              <a:off x="7188686" y="27113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1" name="Rectangle 110"/>
            <p:cNvSpPr/>
            <p:nvPr/>
          </p:nvSpPr>
          <p:spPr bwMode="auto">
            <a:xfrm>
              <a:off x="7500094" y="27113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2" name="Rectangle 111"/>
            <p:cNvSpPr/>
            <p:nvPr/>
          </p:nvSpPr>
          <p:spPr bwMode="auto">
            <a:xfrm>
              <a:off x="7652494" y="27113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3" name="Rectangle 112"/>
            <p:cNvSpPr/>
            <p:nvPr/>
          </p:nvSpPr>
          <p:spPr bwMode="auto">
            <a:xfrm>
              <a:off x="7341344" y="27113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115"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7347694" y="2115261"/>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116" name="Rectangle 115"/>
            <p:cNvSpPr/>
            <p:nvPr/>
          </p:nvSpPr>
          <p:spPr bwMode="auto">
            <a:xfrm>
              <a:off x="8040102" y="21398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8" name="Rectangle 117"/>
            <p:cNvSpPr/>
            <p:nvPr/>
          </p:nvSpPr>
          <p:spPr bwMode="auto">
            <a:xfrm>
              <a:off x="8199110" y="21398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9" name="Rectangle 118"/>
            <p:cNvSpPr/>
            <p:nvPr/>
          </p:nvSpPr>
          <p:spPr bwMode="auto">
            <a:xfrm>
              <a:off x="8351510" y="21398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0" name="Rectangle 119"/>
            <p:cNvSpPr/>
            <p:nvPr/>
          </p:nvSpPr>
          <p:spPr bwMode="auto">
            <a:xfrm>
              <a:off x="8503910" y="21398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1" name="Rectangle 120"/>
            <p:cNvSpPr/>
            <p:nvPr/>
          </p:nvSpPr>
          <p:spPr bwMode="auto">
            <a:xfrm>
              <a:off x="8040102" y="23303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2" name="Rectangle 121"/>
            <p:cNvSpPr/>
            <p:nvPr/>
          </p:nvSpPr>
          <p:spPr bwMode="auto">
            <a:xfrm>
              <a:off x="8351510" y="23303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3" name="Rectangle 122"/>
            <p:cNvSpPr/>
            <p:nvPr/>
          </p:nvSpPr>
          <p:spPr bwMode="auto">
            <a:xfrm>
              <a:off x="8503910" y="23303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4" name="Rectangle 123"/>
            <p:cNvSpPr/>
            <p:nvPr/>
          </p:nvSpPr>
          <p:spPr bwMode="auto">
            <a:xfrm>
              <a:off x="8192760" y="23303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5" name="Rectangle 124"/>
            <p:cNvSpPr/>
            <p:nvPr/>
          </p:nvSpPr>
          <p:spPr bwMode="auto">
            <a:xfrm>
              <a:off x="8040102" y="25208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6" name="Rectangle 125"/>
            <p:cNvSpPr/>
            <p:nvPr/>
          </p:nvSpPr>
          <p:spPr bwMode="auto">
            <a:xfrm>
              <a:off x="8199110" y="25208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7" name="Rectangle 126"/>
            <p:cNvSpPr/>
            <p:nvPr/>
          </p:nvSpPr>
          <p:spPr bwMode="auto">
            <a:xfrm>
              <a:off x="8351510" y="25208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8" name="Rectangle 127"/>
            <p:cNvSpPr/>
            <p:nvPr/>
          </p:nvSpPr>
          <p:spPr bwMode="auto">
            <a:xfrm>
              <a:off x="8503910" y="25208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9" name="Rectangle 128"/>
            <p:cNvSpPr/>
            <p:nvPr/>
          </p:nvSpPr>
          <p:spPr bwMode="auto">
            <a:xfrm>
              <a:off x="8040102" y="27113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0" name="Rectangle 129"/>
            <p:cNvSpPr/>
            <p:nvPr/>
          </p:nvSpPr>
          <p:spPr bwMode="auto">
            <a:xfrm>
              <a:off x="8351510" y="271133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1" name="Rectangle 130"/>
            <p:cNvSpPr/>
            <p:nvPr/>
          </p:nvSpPr>
          <p:spPr bwMode="auto">
            <a:xfrm>
              <a:off x="8503910" y="27113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2" name="Rectangle 131"/>
            <p:cNvSpPr/>
            <p:nvPr/>
          </p:nvSpPr>
          <p:spPr bwMode="auto">
            <a:xfrm>
              <a:off x="8192760" y="271133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117"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8344902" y="2146595"/>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17" name="Isosceles Triangle 16"/>
            <p:cNvSpPr/>
            <p:nvPr/>
          </p:nvSpPr>
          <p:spPr bwMode="auto">
            <a:xfrm>
              <a:off x="6279242" y="1770638"/>
              <a:ext cx="2706008" cy="342900"/>
            </a:xfrm>
            <a:prstGeom prst="triangle">
              <a:avLst>
                <a:gd name="adj" fmla="val 63721"/>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grpSp>
      <p:grpSp>
        <p:nvGrpSpPr>
          <p:cNvPr id="27" name="Group 26"/>
          <p:cNvGrpSpPr/>
          <p:nvPr/>
        </p:nvGrpSpPr>
        <p:grpSpPr>
          <a:xfrm>
            <a:off x="4984100" y="2966282"/>
            <a:ext cx="2702446" cy="1143000"/>
            <a:chOff x="4984100" y="2966282"/>
            <a:chExt cx="2702446" cy="1143000"/>
          </a:xfrm>
        </p:grpSpPr>
        <p:sp>
          <p:nvSpPr>
            <p:cNvPr id="150" name="Rectangle 149"/>
            <p:cNvSpPr/>
            <p:nvPr/>
          </p:nvSpPr>
          <p:spPr bwMode="auto">
            <a:xfrm>
              <a:off x="4998710" y="334728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151"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4998710" y="3347282"/>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152" name="Rectangle 151"/>
            <p:cNvSpPr/>
            <p:nvPr/>
          </p:nvSpPr>
          <p:spPr bwMode="auto">
            <a:xfrm>
              <a:off x="5157718" y="334728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3" name="Rectangle 152"/>
            <p:cNvSpPr/>
            <p:nvPr/>
          </p:nvSpPr>
          <p:spPr bwMode="auto">
            <a:xfrm>
              <a:off x="5310118" y="334728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4" name="Rectangle 153"/>
            <p:cNvSpPr/>
            <p:nvPr/>
          </p:nvSpPr>
          <p:spPr bwMode="auto">
            <a:xfrm>
              <a:off x="5462518" y="334728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5" name="Rectangle 154"/>
            <p:cNvSpPr/>
            <p:nvPr/>
          </p:nvSpPr>
          <p:spPr bwMode="auto">
            <a:xfrm>
              <a:off x="4998710" y="353778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6" name="Rectangle 155"/>
            <p:cNvSpPr/>
            <p:nvPr/>
          </p:nvSpPr>
          <p:spPr bwMode="auto">
            <a:xfrm>
              <a:off x="5310118" y="353778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7" name="Rectangle 156"/>
            <p:cNvSpPr/>
            <p:nvPr/>
          </p:nvSpPr>
          <p:spPr bwMode="auto">
            <a:xfrm>
              <a:off x="5462518" y="353778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8" name="Rectangle 157"/>
            <p:cNvSpPr/>
            <p:nvPr/>
          </p:nvSpPr>
          <p:spPr bwMode="auto">
            <a:xfrm>
              <a:off x="5151368" y="353778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9" name="Rectangle 158"/>
            <p:cNvSpPr/>
            <p:nvPr/>
          </p:nvSpPr>
          <p:spPr bwMode="auto">
            <a:xfrm>
              <a:off x="4998710" y="372828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0" name="Rectangle 159"/>
            <p:cNvSpPr/>
            <p:nvPr/>
          </p:nvSpPr>
          <p:spPr bwMode="auto">
            <a:xfrm>
              <a:off x="5157718" y="372828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1" name="Rectangle 160"/>
            <p:cNvSpPr/>
            <p:nvPr/>
          </p:nvSpPr>
          <p:spPr bwMode="auto">
            <a:xfrm>
              <a:off x="5310118" y="372828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2" name="Rectangle 161"/>
            <p:cNvSpPr/>
            <p:nvPr/>
          </p:nvSpPr>
          <p:spPr bwMode="auto">
            <a:xfrm>
              <a:off x="5462518" y="372828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3" name="Rectangle 162"/>
            <p:cNvSpPr/>
            <p:nvPr/>
          </p:nvSpPr>
          <p:spPr bwMode="auto">
            <a:xfrm>
              <a:off x="4998710" y="391878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4" name="Rectangle 163"/>
            <p:cNvSpPr/>
            <p:nvPr/>
          </p:nvSpPr>
          <p:spPr bwMode="auto">
            <a:xfrm>
              <a:off x="5310118" y="391878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5" name="Rectangle 164"/>
            <p:cNvSpPr/>
            <p:nvPr/>
          </p:nvSpPr>
          <p:spPr bwMode="auto">
            <a:xfrm>
              <a:off x="5462518" y="391878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6" name="Rectangle 165"/>
            <p:cNvSpPr/>
            <p:nvPr/>
          </p:nvSpPr>
          <p:spPr bwMode="auto">
            <a:xfrm>
              <a:off x="5151368" y="391878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7" name="Rectangle 166"/>
            <p:cNvSpPr/>
            <p:nvPr/>
          </p:nvSpPr>
          <p:spPr bwMode="auto">
            <a:xfrm>
              <a:off x="5681206" y="334728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168"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5681206" y="3347282"/>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169" name="Rectangle 168"/>
            <p:cNvSpPr/>
            <p:nvPr/>
          </p:nvSpPr>
          <p:spPr bwMode="auto">
            <a:xfrm>
              <a:off x="5840214" y="334728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0" name="Rectangle 169"/>
            <p:cNvSpPr/>
            <p:nvPr/>
          </p:nvSpPr>
          <p:spPr bwMode="auto">
            <a:xfrm>
              <a:off x="5992614" y="334728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1" name="Rectangle 170"/>
            <p:cNvSpPr/>
            <p:nvPr/>
          </p:nvSpPr>
          <p:spPr bwMode="auto">
            <a:xfrm>
              <a:off x="6145014" y="334728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2" name="Rectangle 171"/>
            <p:cNvSpPr/>
            <p:nvPr/>
          </p:nvSpPr>
          <p:spPr bwMode="auto">
            <a:xfrm>
              <a:off x="5681206" y="353778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3" name="Rectangle 172"/>
            <p:cNvSpPr/>
            <p:nvPr/>
          </p:nvSpPr>
          <p:spPr bwMode="auto">
            <a:xfrm>
              <a:off x="5992614" y="353778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4" name="Rectangle 173"/>
            <p:cNvSpPr/>
            <p:nvPr/>
          </p:nvSpPr>
          <p:spPr bwMode="auto">
            <a:xfrm>
              <a:off x="6145014" y="353778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5" name="Rectangle 174"/>
            <p:cNvSpPr/>
            <p:nvPr/>
          </p:nvSpPr>
          <p:spPr bwMode="auto">
            <a:xfrm>
              <a:off x="5833864" y="353778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6" name="Rectangle 175"/>
            <p:cNvSpPr/>
            <p:nvPr/>
          </p:nvSpPr>
          <p:spPr bwMode="auto">
            <a:xfrm>
              <a:off x="5681206" y="372828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7" name="Rectangle 176"/>
            <p:cNvSpPr/>
            <p:nvPr/>
          </p:nvSpPr>
          <p:spPr bwMode="auto">
            <a:xfrm>
              <a:off x="5840214" y="372828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8" name="Rectangle 177"/>
            <p:cNvSpPr/>
            <p:nvPr/>
          </p:nvSpPr>
          <p:spPr bwMode="auto">
            <a:xfrm>
              <a:off x="5992614" y="372828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9" name="Rectangle 178"/>
            <p:cNvSpPr/>
            <p:nvPr/>
          </p:nvSpPr>
          <p:spPr bwMode="auto">
            <a:xfrm>
              <a:off x="6145014" y="372828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0" name="Rectangle 179"/>
            <p:cNvSpPr/>
            <p:nvPr/>
          </p:nvSpPr>
          <p:spPr bwMode="auto">
            <a:xfrm>
              <a:off x="5681206" y="391878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1" name="Rectangle 180"/>
            <p:cNvSpPr/>
            <p:nvPr/>
          </p:nvSpPr>
          <p:spPr bwMode="auto">
            <a:xfrm>
              <a:off x="5992614" y="391878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2" name="Rectangle 181"/>
            <p:cNvSpPr/>
            <p:nvPr/>
          </p:nvSpPr>
          <p:spPr bwMode="auto">
            <a:xfrm>
              <a:off x="6145014" y="391878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3" name="Rectangle 182"/>
            <p:cNvSpPr/>
            <p:nvPr/>
          </p:nvSpPr>
          <p:spPr bwMode="auto">
            <a:xfrm>
              <a:off x="5833864" y="391878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4" name="Rectangle 183"/>
            <p:cNvSpPr/>
            <p:nvPr/>
          </p:nvSpPr>
          <p:spPr bwMode="auto">
            <a:xfrm>
              <a:off x="6381234" y="334051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185"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6381234" y="3340516"/>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186" name="Rectangle 185"/>
            <p:cNvSpPr/>
            <p:nvPr/>
          </p:nvSpPr>
          <p:spPr bwMode="auto">
            <a:xfrm>
              <a:off x="6540242" y="334051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7" name="Rectangle 186"/>
            <p:cNvSpPr/>
            <p:nvPr/>
          </p:nvSpPr>
          <p:spPr bwMode="auto">
            <a:xfrm>
              <a:off x="6692642" y="334051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8" name="Rectangle 187"/>
            <p:cNvSpPr/>
            <p:nvPr/>
          </p:nvSpPr>
          <p:spPr bwMode="auto">
            <a:xfrm>
              <a:off x="6845042" y="334051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9" name="Rectangle 188"/>
            <p:cNvSpPr/>
            <p:nvPr/>
          </p:nvSpPr>
          <p:spPr bwMode="auto">
            <a:xfrm>
              <a:off x="6381234" y="353101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0" name="Rectangle 189"/>
            <p:cNvSpPr/>
            <p:nvPr/>
          </p:nvSpPr>
          <p:spPr bwMode="auto">
            <a:xfrm>
              <a:off x="6692642" y="353101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1" name="Rectangle 190"/>
            <p:cNvSpPr/>
            <p:nvPr/>
          </p:nvSpPr>
          <p:spPr bwMode="auto">
            <a:xfrm>
              <a:off x="6845042" y="353101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2" name="Rectangle 191"/>
            <p:cNvSpPr/>
            <p:nvPr/>
          </p:nvSpPr>
          <p:spPr bwMode="auto">
            <a:xfrm>
              <a:off x="6533892" y="353101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3" name="Rectangle 192"/>
            <p:cNvSpPr/>
            <p:nvPr/>
          </p:nvSpPr>
          <p:spPr bwMode="auto">
            <a:xfrm>
              <a:off x="6381234" y="372151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4" name="Rectangle 193"/>
            <p:cNvSpPr/>
            <p:nvPr/>
          </p:nvSpPr>
          <p:spPr bwMode="auto">
            <a:xfrm>
              <a:off x="6540242" y="372151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5" name="Rectangle 194"/>
            <p:cNvSpPr/>
            <p:nvPr/>
          </p:nvSpPr>
          <p:spPr bwMode="auto">
            <a:xfrm>
              <a:off x="6692642" y="372151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6" name="Rectangle 195"/>
            <p:cNvSpPr/>
            <p:nvPr/>
          </p:nvSpPr>
          <p:spPr bwMode="auto">
            <a:xfrm>
              <a:off x="6845042" y="372151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7" name="Rectangle 196"/>
            <p:cNvSpPr/>
            <p:nvPr/>
          </p:nvSpPr>
          <p:spPr bwMode="auto">
            <a:xfrm>
              <a:off x="6381234" y="391201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8" name="Rectangle 197"/>
            <p:cNvSpPr/>
            <p:nvPr/>
          </p:nvSpPr>
          <p:spPr bwMode="auto">
            <a:xfrm>
              <a:off x="6692642" y="391201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9" name="Rectangle 198"/>
            <p:cNvSpPr/>
            <p:nvPr/>
          </p:nvSpPr>
          <p:spPr bwMode="auto">
            <a:xfrm>
              <a:off x="6845042" y="391201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00" name="Rectangle 199"/>
            <p:cNvSpPr/>
            <p:nvPr/>
          </p:nvSpPr>
          <p:spPr bwMode="auto">
            <a:xfrm>
              <a:off x="6533892" y="391201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01" name="Rectangle 200"/>
            <p:cNvSpPr/>
            <p:nvPr/>
          </p:nvSpPr>
          <p:spPr bwMode="auto">
            <a:xfrm>
              <a:off x="7063730" y="334051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202"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7063730" y="3340516"/>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p:cNvSpPr/>
            <p:nvPr/>
          </p:nvSpPr>
          <p:spPr bwMode="auto">
            <a:xfrm>
              <a:off x="7222738" y="334051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04" name="Rectangle 203"/>
            <p:cNvSpPr/>
            <p:nvPr/>
          </p:nvSpPr>
          <p:spPr bwMode="auto">
            <a:xfrm>
              <a:off x="7375138" y="334051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05" name="Rectangle 204"/>
            <p:cNvSpPr/>
            <p:nvPr/>
          </p:nvSpPr>
          <p:spPr bwMode="auto">
            <a:xfrm>
              <a:off x="7527538" y="334051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06" name="Rectangle 205"/>
            <p:cNvSpPr/>
            <p:nvPr/>
          </p:nvSpPr>
          <p:spPr bwMode="auto">
            <a:xfrm>
              <a:off x="7063730" y="353101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07" name="Rectangle 206"/>
            <p:cNvSpPr/>
            <p:nvPr/>
          </p:nvSpPr>
          <p:spPr bwMode="auto">
            <a:xfrm>
              <a:off x="7375138" y="353101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08" name="Rectangle 207"/>
            <p:cNvSpPr/>
            <p:nvPr/>
          </p:nvSpPr>
          <p:spPr bwMode="auto">
            <a:xfrm>
              <a:off x="7527538" y="353101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09" name="Rectangle 208"/>
            <p:cNvSpPr/>
            <p:nvPr/>
          </p:nvSpPr>
          <p:spPr bwMode="auto">
            <a:xfrm>
              <a:off x="7216388" y="353101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0" name="Rectangle 209"/>
            <p:cNvSpPr/>
            <p:nvPr/>
          </p:nvSpPr>
          <p:spPr bwMode="auto">
            <a:xfrm>
              <a:off x="7063730" y="372151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1" name="Rectangle 210"/>
            <p:cNvSpPr/>
            <p:nvPr/>
          </p:nvSpPr>
          <p:spPr bwMode="auto">
            <a:xfrm>
              <a:off x="7222738" y="372151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2" name="Rectangle 211"/>
            <p:cNvSpPr/>
            <p:nvPr/>
          </p:nvSpPr>
          <p:spPr bwMode="auto">
            <a:xfrm>
              <a:off x="7375138" y="372151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3" name="Rectangle 212"/>
            <p:cNvSpPr/>
            <p:nvPr/>
          </p:nvSpPr>
          <p:spPr bwMode="auto">
            <a:xfrm>
              <a:off x="7527538" y="372151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4" name="Rectangle 213"/>
            <p:cNvSpPr/>
            <p:nvPr/>
          </p:nvSpPr>
          <p:spPr bwMode="auto">
            <a:xfrm>
              <a:off x="7063730" y="391201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5" name="Rectangle 214"/>
            <p:cNvSpPr/>
            <p:nvPr/>
          </p:nvSpPr>
          <p:spPr bwMode="auto">
            <a:xfrm>
              <a:off x="7375138" y="391201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6" name="Rectangle 215"/>
            <p:cNvSpPr/>
            <p:nvPr/>
          </p:nvSpPr>
          <p:spPr bwMode="auto">
            <a:xfrm>
              <a:off x="7527538" y="391201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7" name="Rectangle 216"/>
            <p:cNvSpPr/>
            <p:nvPr/>
          </p:nvSpPr>
          <p:spPr bwMode="auto">
            <a:xfrm>
              <a:off x="7216388" y="391201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218"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4992102" y="3531016"/>
              <a:ext cx="159008" cy="176969"/>
            </a:xfrm>
            <a:prstGeom prst="rect">
              <a:avLst/>
            </a:prstGeom>
            <a:noFill/>
            <a:extLst>
              <a:ext uri="{909E8E84-426E-40DD-AFC4-6F175D3DCCD1}">
                <a14:hiddenFill xmlns:a14="http://schemas.microsoft.com/office/drawing/2010/main">
                  <a:solidFill>
                    <a:srgbClr val="FFFFFF"/>
                  </a:solidFill>
                </a14:hiddenFill>
              </a:ext>
            </a:extLst>
          </p:spPr>
        </p:pic>
        <p:pic>
          <p:nvPicPr>
            <p:cNvPr id="219"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5830302" y="3537782"/>
              <a:ext cx="159008" cy="176969"/>
            </a:xfrm>
            <a:prstGeom prst="rect">
              <a:avLst/>
            </a:prstGeom>
            <a:noFill/>
            <a:extLst>
              <a:ext uri="{909E8E84-426E-40DD-AFC4-6F175D3DCCD1}">
                <a14:hiddenFill xmlns:a14="http://schemas.microsoft.com/office/drawing/2010/main">
                  <a:solidFill>
                    <a:srgbClr val="FFFFFF"/>
                  </a:solidFill>
                </a14:hiddenFill>
              </a:ext>
            </a:extLst>
          </p:spPr>
        </p:pic>
        <p:pic>
          <p:nvPicPr>
            <p:cNvPr id="220"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6692642" y="3524251"/>
              <a:ext cx="159008" cy="176969"/>
            </a:xfrm>
            <a:prstGeom prst="rect">
              <a:avLst/>
            </a:prstGeom>
            <a:noFill/>
            <a:extLst>
              <a:ext uri="{909E8E84-426E-40DD-AFC4-6F175D3DCCD1}">
                <a14:hiddenFill xmlns:a14="http://schemas.microsoft.com/office/drawing/2010/main">
                  <a:solidFill>
                    <a:srgbClr val="FFFFFF"/>
                  </a:solidFill>
                </a14:hiddenFill>
              </a:ext>
            </a:extLst>
          </p:spPr>
        </p:pic>
        <p:pic>
          <p:nvPicPr>
            <p:cNvPr id="221"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7527538" y="3524251"/>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301" name="Isosceles Triangle 300"/>
            <p:cNvSpPr/>
            <p:nvPr/>
          </p:nvSpPr>
          <p:spPr bwMode="auto">
            <a:xfrm>
              <a:off x="4984100" y="2966282"/>
              <a:ext cx="2622942" cy="342900"/>
            </a:xfrm>
            <a:prstGeom prst="triangle">
              <a:avLst>
                <a:gd name="adj" fmla="val 61136"/>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grpSp>
      <p:grpSp>
        <p:nvGrpSpPr>
          <p:cNvPr id="31" name="Group 30"/>
          <p:cNvGrpSpPr/>
          <p:nvPr/>
        </p:nvGrpSpPr>
        <p:grpSpPr>
          <a:xfrm>
            <a:off x="4550420" y="4185482"/>
            <a:ext cx="2655064" cy="1162050"/>
            <a:chOff x="4550420" y="4185482"/>
            <a:chExt cx="2655064" cy="1162050"/>
          </a:xfrm>
        </p:grpSpPr>
        <p:sp>
          <p:nvSpPr>
            <p:cNvPr id="222" name="Rectangle 221"/>
            <p:cNvSpPr/>
            <p:nvPr/>
          </p:nvSpPr>
          <p:spPr bwMode="auto">
            <a:xfrm>
              <a:off x="4558308" y="458553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223"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4558308" y="4585532"/>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224" name="Rectangle 223"/>
            <p:cNvSpPr/>
            <p:nvPr/>
          </p:nvSpPr>
          <p:spPr bwMode="auto">
            <a:xfrm>
              <a:off x="4717316" y="458553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25" name="Rectangle 224"/>
            <p:cNvSpPr/>
            <p:nvPr/>
          </p:nvSpPr>
          <p:spPr bwMode="auto">
            <a:xfrm>
              <a:off x="4869716" y="458553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26" name="Rectangle 225"/>
            <p:cNvSpPr/>
            <p:nvPr/>
          </p:nvSpPr>
          <p:spPr bwMode="auto">
            <a:xfrm>
              <a:off x="5022116" y="458553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27" name="Rectangle 226"/>
            <p:cNvSpPr/>
            <p:nvPr/>
          </p:nvSpPr>
          <p:spPr bwMode="auto">
            <a:xfrm>
              <a:off x="4558308" y="477603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28" name="Rectangle 227"/>
            <p:cNvSpPr/>
            <p:nvPr/>
          </p:nvSpPr>
          <p:spPr bwMode="auto">
            <a:xfrm>
              <a:off x="4869716" y="477603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29" name="Rectangle 228"/>
            <p:cNvSpPr/>
            <p:nvPr/>
          </p:nvSpPr>
          <p:spPr bwMode="auto">
            <a:xfrm>
              <a:off x="5022116" y="477603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30" name="Rectangle 229"/>
            <p:cNvSpPr/>
            <p:nvPr/>
          </p:nvSpPr>
          <p:spPr bwMode="auto">
            <a:xfrm>
              <a:off x="4710966" y="477603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31" name="Rectangle 230"/>
            <p:cNvSpPr/>
            <p:nvPr/>
          </p:nvSpPr>
          <p:spPr bwMode="auto">
            <a:xfrm>
              <a:off x="4558308" y="496653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32" name="Rectangle 231"/>
            <p:cNvSpPr/>
            <p:nvPr/>
          </p:nvSpPr>
          <p:spPr bwMode="auto">
            <a:xfrm>
              <a:off x="4717316" y="496653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33" name="Rectangle 232"/>
            <p:cNvSpPr/>
            <p:nvPr/>
          </p:nvSpPr>
          <p:spPr bwMode="auto">
            <a:xfrm>
              <a:off x="4869716" y="496653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34" name="Rectangle 233"/>
            <p:cNvSpPr/>
            <p:nvPr/>
          </p:nvSpPr>
          <p:spPr bwMode="auto">
            <a:xfrm>
              <a:off x="5022116" y="496653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35" name="Rectangle 234"/>
            <p:cNvSpPr/>
            <p:nvPr/>
          </p:nvSpPr>
          <p:spPr bwMode="auto">
            <a:xfrm>
              <a:off x="4558308" y="515703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36" name="Rectangle 235"/>
            <p:cNvSpPr/>
            <p:nvPr/>
          </p:nvSpPr>
          <p:spPr bwMode="auto">
            <a:xfrm>
              <a:off x="4869716" y="515703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37" name="Rectangle 236"/>
            <p:cNvSpPr/>
            <p:nvPr/>
          </p:nvSpPr>
          <p:spPr bwMode="auto">
            <a:xfrm>
              <a:off x="5022116" y="515703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38" name="Rectangle 237"/>
            <p:cNvSpPr/>
            <p:nvPr/>
          </p:nvSpPr>
          <p:spPr bwMode="auto">
            <a:xfrm>
              <a:off x="4710966" y="515703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239"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4550420" y="4776032"/>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240" name="Rectangle 239"/>
            <p:cNvSpPr/>
            <p:nvPr/>
          </p:nvSpPr>
          <p:spPr bwMode="auto">
            <a:xfrm>
              <a:off x="5228868" y="458553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241"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5228868" y="4585532"/>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242" name="Rectangle 241"/>
            <p:cNvSpPr/>
            <p:nvPr/>
          </p:nvSpPr>
          <p:spPr bwMode="auto">
            <a:xfrm>
              <a:off x="5387876" y="458553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43" name="Rectangle 242"/>
            <p:cNvSpPr/>
            <p:nvPr/>
          </p:nvSpPr>
          <p:spPr bwMode="auto">
            <a:xfrm>
              <a:off x="5540276" y="458553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44" name="Rectangle 243"/>
            <p:cNvSpPr/>
            <p:nvPr/>
          </p:nvSpPr>
          <p:spPr bwMode="auto">
            <a:xfrm>
              <a:off x="5692676" y="458553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45" name="Rectangle 244"/>
            <p:cNvSpPr/>
            <p:nvPr/>
          </p:nvSpPr>
          <p:spPr bwMode="auto">
            <a:xfrm>
              <a:off x="5228868" y="477603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46" name="Rectangle 245"/>
            <p:cNvSpPr/>
            <p:nvPr/>
          </p:nvSpPr>
          <p:spPr bwMode="auto">
            <a:xfrm>
              <a:off x="5540276" y="477603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47" name="Rectangle 246"/>
            <p:cNvSpPr/>
            <p:nvPr/>
          </p:nvSpPr>
          <p:spPr bwMode="auto">
            <a:xfrm>
              <a:off x="5692676" y="477603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48" name="Rectangle 247"/>
            <p:cNvSpPr/>
            <p:nvPr/>
          </p:nvSpPr>
          <p:spPr bwMode="auto">
            <a:xfrm>
              <a:off x="5381526" y="477603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49" name="Rectangle 248"/>
            <p:cNvSpPr/>
            <p:nvPr/>
          </p:nvSpPr>
          <p:spPr bwMode="auto">
            <a:xfrm>
              <a:off x="5228868" y="496653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50" name="Rectangle 249"/>
            <p:cNvSpPr/>
            <p:nvPr/>
          </p:nvSpPr>
          <p:spPr bwMode="auto">
            <a:xfrm>
              <a:off x="5387876" y="496653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51" name="Rectangle 250"/>
            <p:cNvSpPr/>
            <p:nvPr/>
          </p:nvSpPr>
          <p:spPr bwMode="auto">
            <a:xfrm>
              <a:off x="5540276" y="496653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52" name="Rectangle 251"/>
            <p:cNvSpPr/>
            <p:nvPr/>
          </p:nvSpPr>
          <p:spPr bwMode="auto">
            <a:xfrm>
              <a:off x="5692676" y="496653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53" name="Rectangle 252"/>
            <p:cNvSpPr/>
            <p:nvPr/>
          </p:nvSpPr>
          <p:spPr bwMode="auto">
            <a:xfrm>
              <a:off x="5228868" y="515703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54" name="Rectangle 253"/>
            <p:cNvSpPr/>
            <p:nvPr/>
          </p:nvSpPr>
          <p:spPr bwMode="auto">
            <a:xfrm>
              <a:off x="5540276" y="5157032"/>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55" name="Rectangle 254"/>
            <p:cNvSpPr/>
            <p:nvPr/>
          </p:nvSpPr>
          <p:spPr bwMode="auto">
            <a:xfrm>
              <a:off x="5692676" y="515703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56" name="Rectangle 255"/>
            <p:cNvSpPr/>
            <p:nvPr/>
          </p:nvSpPr>
          <p:spPr bwMode="auto">
            <a:xfrm>
              <a:off x="5381526" y="5157032"/>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257"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5220980" y="4776032"/>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258" name="Rectangle 257"/>
            <p:cNvSpPr/>
            <p:nvPr/>
          </p:nvSpPr>
          <p:spPr bwMode="auto">
            <a:xfrm>
              <a:off x="5915412" y="457876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259"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5915412" y="4578766"/>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260" name="Rectangle 259"/>
            <p:cNvSpPr/>
            <p:nvPr/>
          </p:nvSpPr>
          <p:spPr bwMode="auto">
            <a:xfrm>
              <a:off x="6074420" y="457876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61" name="Rectangle 260"/>
            <p:cNvSpPr/>
            <p:nvPr/>
          </p:nvSpPr>
          <p:spPr bwMode="auto">
            <a:xfrm>
              <a:off x="6226820" y="457876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62" name="Rectangle 261"/>
            <p:cNvSpPr/>
            <p:nvPr/>
          </p:nvSpPr>
          <p:spPr bwMode="auto">
            <a:xfrm>
              <a:off x="6379220" y="457876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63" name="Rectangle 262"/>
            <p:cNvSpPr/>
            <p:nvPr/>
          </p:nvSpPr>
          <p:spPr bwMode="auto">
            <a:xfrm>
              <a:off x="5915412" y="476926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64" name="Rectangle 263"/>
            <p:cNvSpPr/>
            <p:nvPr/>
          </p:nvSpPr>
          <p:spPr bwMode="auto">
            <a:xfrm>
              <a:off x="6226820" y="476926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65" name="Rectangle 264"/>
            <p:cNvSpPr/>
            <p:nvPr/>
          </p:nvSpPr>
          <p:spPr bwMode="auto">
            <a:xfrm>
              <a:off x="6379220" y="476926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66" name="Rectangle 265"/>
            <p:cNvSpPr/>
            <p:nvPr/>
          </p:nvSpPr>
          <p:spPr bwMode="auto">
            <a:xfrm>
              <a:off x="6068070" y="476926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67" name="Rectangle 266"/>
            <p:cNvSpPr/>
            <p:nvPr/>
          </p:nvSpPr>
          <p:spPr bwMode="auto">
            <a:xfrm>
              <a:off x="5915412" y="495976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68" name="Rectangle 267"/>
            <p:cNvSpPr/>
            <p:nvPr/>
          </p:nvSpPr>
          <p:spPr bwMode="auto">
            <a:xfrm>
              <a:off x="6074420" y="495976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69" name="Rectangle 268"/>
            <p:cNvSpPr/>
            <p:nvPr/>
          </p:nvSpPr>
          <p:spPr bwMode="auto">
            <a:xfrm>
              <a:off x="6226820" y="495976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70" name="Rectangle 269"/>
            <p:cNvSpPr/>
            <p:nvPr/>
          </p:nvSpPr>
          <p:spPr bwMode="auto">
            <a:xfrm>
              <a:off x="6379220" y="495976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71" name="Rectangle 270"/>
            <p:cNvSpPr/>
            <p:nvPr/>
          </p:nvSpPr>
          <p:spPr bwMode="auto">
            <a:xfrm>
              <a:off x="5915412" y="515026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72" name="Rectangle 271"/>
            <p:cNvSpPr/>
            <p:nvPr/>
          </p:nvSpPr>
          <p:spPr bwMode="auto">
            <a:xfrm>
              <a:off x="6226820" y="515026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73" name="Rectangle 272"/>
            <p:cNvSpPr/>
            <p:nvPr/>
          </p:nvSpPr>
          <p:spPr bwMode="auto">
            <a:xfrm>
              <a:off x="6379220" y="515026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74" name="Rectangle 273"/>
            <p:cNvSpPr/>
            <p:nvPr/>
          </p:nvSpPr>
          <p:spPr bwMode="auto">
            <a:xfrm>
              <a:off x="6068070" y="515026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275"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5907524" y="4769266"/>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276" name="Rectangle 275"/>
            <p:cNvSpPr/>
            <p:nvPr/>
          </p:nvSpPr>
          <p:spPr bwMode="auto">
            <a:xfrm>
              <a:off x="6585972" y="457876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277"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6585972" y="4578766"/>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278" name="Rectangle 277"/>
            <p:cNvSpPr/>
            <p:nvPr/>
          </p:nvSpPr>
          <p:spPr bwMode="auto">
            <a:xfrm>
              <a:off x="6744980" y="457876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79" name="Rectangle 278"/>
            <p:cNvSpPr/>
            <p:nvPr/>
          </p:nvSpPr>
          <p:spPr bwMode="auto">
            <a:xfrm>
              <a:off x="6897380" y="457876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0" name="Rectangle 279"/>
            <p:cNvSpPr/>
            <p:nvPr/>
          </p:nvSpPr>
          <p:spPr bwMode="auto">
            <a:xfrm>
              <a:off x="7049780" y="457876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1" name="Rectangle 280"/>
            <p:cNvSpPr/>
            <p:nvPr/>
          </p:nvSpPr>
          <p:spPr bwMode="auto">
            <a:xfrm>
              <a:off x="6585972" y="476926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2" name="Rectangle 281"/>
            <p:cNvSpPr/>
            <p:nvPr/>
          </p:nvSpPr>
          <p:spPr bwMode="auto">
            <a:xfrm>
              <a:off x="6897380" y="476926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3" name="Rectangle 282"/>
            <p:cNvSpPr/>
            <p:nvPr/>
          </p:nvSpPr>
          <p:spPr bwMode="auto">
            <a:xfrm>
              <a:off x="7049780" y="476926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4" name="Rectangle 283"/>
            <p:cNvSpPr/>
            <p:nvPr/>
          </p:nvSpPr>
          <p:spPr bwMode="auto">
            <a:xfrm>
              <a:off x="6738630" y="476926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5" name="Rectangle 284"/>
            <p:cNvSpPr/>
            <p:nvPr/>
          </p:nvSpPr>
          <p:spPr bwMode="auto">
            <a:xfrm>
              <a:off x="6585972" y="495976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6" name="Rectangle 285"/>
            <p:cNvSpPr/>
            <p:nvPr/>
          </p:nvSpPr>
          <p:spPr bwMode="auto">
            <a:xfrm>
              <a:off x="6744980" y="495976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7" name="Rectangle 286"/>
            <p:cNvSpPr/>
            <p:nvPr/>
          </p:nvSpPr>
          <p:spPr bwMode="auto">
            <a:xfrm>
              <a:off x="6897380" y="495976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8" name="Rectangle 287"/>
            <p:cNvSpPr/>
            <p:nvPr/>
          </p:nvSpPr>
          <p:spPr bwMode="auto">
            <a:xfrm>
              <a:off x="7049780" y="495976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9" name="Rectangle 288"/>
            <p:cNvSpPr/>
            <p:nvPr/>
          </p:nvSpPr>
          <p:spPr bwMode="auto">
            <a:xfrm>
              <a:off x="6585972" y="515026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90" name="Rectangle 289"/>
            <p:cNvSpPr/>
            <p:nvPr/>
          </p:nvSpPr>
          <p:spPr bwMode="auto">
            <a:xfrm>
              <a:off x="6897380" y="5150266"/>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91" name="Rectangle 290"/>
            <p:cNvSpPr/>
            <p:nvPr/>
          </p:nvSpPr>
          <p:spPr bwMode="auto">
            <a:xfrm>
              <a:off x="7049780" y="515026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92" name="Rectangle 291"/>
            <p:cNvSpPr/>
            <p:nvPr/>
          </p:nvSpPr>
          <p:spPr bwMode="auto">
            <a:xfrm>
              <a:off x="6738630" y="5150266"/>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293"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6578084" y="4769266"/>
              <a:ext cx="159008" cy="176969"/>
            </a:xfrm>
            <a:prstGeom prst="rect">
              <a:avLst/>
            </a:prstGeom>
            <a:noFill/>
            <a:extLst>
              <a:ext uri="{909E8E84-426E-40DD-AFC4-6F175D3DCCD1}">
                <a14:hiddenFill xmlns:a14="http://schemas.microsoft.com/office/drawing/2010/main">
                  <a:solidFill>
                    <a:srgbClr val="FFFFFF"/>
                  </a:solidFill>
                </a14:hiddenFill>
              </a:ext>
            </a:extLst>
          </p:spPr>
        </p:pic>
        <p:pic>
          <p:nvPicPr>
            <p:cNvPr id="294"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4563636" y="4966532"/>
              <a:ext cx="159008" cy="176969"/>
            </a:xfrm>
            <a:prstGeom prst="rect">
              <a:avLst/>
            </a:prstGeom>
            <a:noFill/>
            <a:extLst>
              <a:ext uri="{909E8E84-426E-40DD-AFC4-6F175D3DCCD1}">
                <a14:hiddenFill xmlns:a14="http://schemas.microsoft.com/office/drawing/2010/main">
                  <a:solidFill>
                    <a:srgbClr val="FFFFFF"/>
                  </a:solidFill>
                </a14:hiddenFill>
              </a:ext>
            </a:extLst>
          </p:spPr>
        </p:pic>
        <p:pic>
          <p:nvPicPr>
            <p:cNvPr id="295"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5372388" y="4966532"/>
              <a:ext cx="159008" cy="176969"/>
            </a:xfrm>
            <a:prstGeom prst="rect">
              <a:avLst/>
            </a:prstGeom>
            <a:noFill/>
            <a:extLst>
              <a:ext uri="{909E8E84-426E-40DD-AFC4-6F175D3DCCD1}">
                <a14:hiddenFill xmlns:a14="http://schemas.microsoft.com/office/drawing/2010/main">
                  <a:solidFill>
                    <a:srgbClr val="FFFFFF"/>
                  </a:solidFill>
                </a14:hiddenFill>
              </a:ext>
            </a:extLst>
          </p:spPr>
        </p:pic>
        <p:pic>
          <p:nvPicPr>
            <p:cNvPr id="296"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6219984" y="4959766"/>
              <a:ext cx="159008" cy="176969"/>
            </a:xfrm>
            <a:prstGeom prst="rect">
              <a:avLst/>
            </a:prstGeom>
            <a:noFill/>
            <a:extLst>
              <a:ext uri="{909E8E84-426E-40DD-AFC4-6F175D3DCCD1}">
                <a14:hiddenFill xmlns:a14="http://schemas.microsoft.com/office/drawing/2010/main">
                  <a:solidFill>
                    <a:srgbClr val="FFFFFF"/>
                  </a:solidFill>
                </a14:hiddenFill>
              </a:ext>
            </a:extLst>
          </p:spPr>
        </p:pic>
        <p:pic>
          <p:nvPicPr>
            <p:cNvPr id="297"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7046476" y="4953001"/>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302" name="Isosceles Triangle 301"/>
            <p:cNvSpPr/>
            <p:nvPr/>
          </p:nvSpPr>
          <p:spPr bwMode="auto">
            <a:xfrm>
              <a:off x="4582542" y="4185482"/>
              <a:ext cx="2622942" cy="342900"/>
            </a:xfrm>
            <a:prstGeom prst="triangle">
              <a:avLst>
                <a:gd name="adj" fmla="val 25306"/>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grpSp>
      <p:grpSp>
        <p:nvGrpSpPr>
          <p:cNvPr id="32" name="Group 31"/>
          <p:cNvGrpSpPr/>
          <p:nvPr/>
        </p:nvGrpSpPr>
        <p:grpSpPr>
          <a:xfrm>
            <a:off x="4114133" y="5410200"/>
            <a:ext cx="2655064" cy="1162050"/>
            <a:chOff x="4114133" y="5410200"/>
            <a:chExt cx="2655064" cy="1162050"/>
          </a:xfrm>
        </p:grpSpPr>
        <p:sp>
          <p:nvSpPr>
            <p:cNvPr id="303" name="Rectangle 302"/>
            <p:cNvSpPr/>
            <p:nvPr/>
          </p:nvSpPr>
          <p:spPr bwMode="auto">
            <a:xfrm>
              <a:off x="4122021" y="581025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304"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4122021" y="5810250"/>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305" name="Rectangle 304"/>
            <p:cNvSpPr/>
            <p:nvPr/>
          </p:nvSpPr>
          <p:spPr bwMode="auto">
            <a:xfrm>
              <a:off x="4281029" y="581025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06" name="Rectangle 305"/>
            <p:cNvSpPr/>
            <p:nvPr/>
          </p:nvSpPr>
          <p:spPr bwMode="auto">
            <a:xfrm>
              <a:off x="4433429" y="581025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07" name="Rectangle 306"/>
            <p:cNvSpPr/>
            <p:nvPr/>
          </p:nvSpPr>
          <p:spPr bwMode="auto">
            <a:xfrm>
              <a:off x="4585829" y="581025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08" name="Rectangle 307"/>
            <p:cNvSpPr/>
            <p:nvPr/>
          </p:nvSpPr>
          <p:spPr bwMode="auto">
            <a:xfrm>
              <a:off x="4122021" y="600075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09" name="Rectangle 308"/>
            <p:cNvSpPr/>
            <p:nvPr/>
          </p:nvSpPr>
          <p:spPr bwMode="auto">
            <a:xfrm>
              <a:off x="4433429" y="600075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10" name="Rectangle 309"/>
            <p:cNvSpPr/>
            <p:nvPr/>
          </p:nvSpPr>
          <p:spPr bwMode="auto">
            <a:xfrm>
              <a:off x="4585829" y="600075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11" name="Rectangle 310"/>
            <p:cNvSpPr/>
            <p:nvPr/>
          </p:nvSpPr>
          <p:spPr bwMode="auto">
            <a:xfrm>
              <a:off x="4274679" y="600075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12" name="Rectangle 311"/>
            <p:cNvSpPr/>
            <p:nvPr/>
          </p:nvSpPr>
          <p:spPr bwMode="auto">
            <a:xfrm>
              <a:off x="4122021" y="619125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13" name="Rectangle 312"/>
            <p:cNvSpPr/>
            <p:nvPr/>
          </p:nvSpPr>
          <p:spPr bwMode="auto">
            <a:xfrm>
              <a:off x="4281029" y="619125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14" name="Rectangle 313"/>
            <p:cNvSpPr/>
            <p:nvPr/>
          </p:nvSpPr>
          <p:spPr bwMode="auto">
            <a:xfrm>
              <a:off x="4433429" y="619125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15" name="Rectangle 314"/>
            <p:cNvSpPr/>
            <p:nvPr/>
          </p:nvSpPr>
          <p:spPr bwMode="auto">
            <a:xfrm>
              <a:off x="4585829" y="619125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16" name="Rectangle 315"/>
            <p:cNvSpPr/>
            <p:nvPr/>
          </p:nvSpPr>
          <p:spPr bwMode="auto">
            <a:xfrm>
              <a:off x="4122021" y="638175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17" name="Rectangle 316"/>
            <p:cNvSpPr/>
            <p:nvPr/>
          </p:nvSpPr>
          <p:spPr bwMode="auto">
            <a:xfrm>
              <a:off x="4433429" y="638175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18" name="Rectangle 317"/>
            <p:cNvSpPr/>
            <p:nvPr/>
          </p:nvSpPr>
          <p:spPr bwMode="auto">
            <a:xfrm>
              <a:off x="4585829" y="638175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19" name="Rectangle 318"/>
            <p:cNvSpPr/>
            <p:nvPr/>
          </p:nvSpPr>
          <p:spPr bwMode="auto">
            <a:xfrm>
              <a:off x="4274679" y="638175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320"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4114133" y="6000750"/>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321" name="Rectangle 320"/>
            <p:cNvSpPr/>
            <p:nvPr/>
          </p:nvSpPr>
          <p:spPr bwMode="auto">
            <a:xfrm>
              <a:off x="4792581" y="581025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322"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4792581" y="5810250"/>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323" name="Rectangle 322"/>
            <p:cNvSpPr/>
            <p:nvPr/>
          </p:nvSpPr>
          <p:spPr bwMode="auto">
            <a:xfrm>
              <a:off x="4951589" y="581025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24" name="Rectangle 323"/>
            <p:cNvSpPr/>
            <p:nvPr/>
          </p:nvSpPr>
          <p:spPr bwMode="auto">
            <a:xfrm>
              <a:off x="5103989" y="581025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25" name="Rectangle 324"/>
            <p:cNvSpPr/>
            <p:nvPr/>
          </p:nvSpPr>
          <p:spPr bwMode="auto">
            <a:xfrm>
              <a:off x="5256389" y="581025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26" name="Rectangle 325"/>
            <p:cNvSpPr/>
            <p:nvPr/>
          </p:nvSpPr>
          <p:spPr bwMode="auto">
            <a:xfrm>
              <a:off x="4792581" y="600075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27" name="Rectangle 326"/>
            <p:cNvSpPr/>
            <p:nvPr/>
          </p:nvSpPr>
          <p:spPr bwMode="auto">
            <a:xfrm>
              <a:off x="5103989" y="600075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28" name="Rectangle 327"/>
            <p:cNvSpPr/>
            <p:nvPr/>
          </p:nvSpPr>
          <p:spPr bwMode="auto">
            <a:xfrm>
              <a:off x="5256389" y="600075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29" name="Rectangle 328"/>
            <p:cNvSpPr/>
            <p:nvPr/>
          </p:nvSpPr>
          <p:spPr bwMode="auto">
            <a:xfrm>
              <a:off x="4945239" y="600075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30" name="Rectangle 329"/>
            <p:cNvSpPr/>
            <p:nvPr/>
          </p:nvSpPr>
          <p:spPr bwMode="auto">
            <a:xfrm>
              <a:off x="4792581" y="619125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31" name="Rectangle 330"/>
            <p:cNvSpPr/>
            <p:nvPr/>
          </p:nvSpPr>
          <p:spPr bwMode="auto">
            <a:xfrm>
              <a:off x="4951589" y="619125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32" name="Rectangle 331"/>
            <p:cNvSpPr/>
            <p:nvPr/>
          </p:nvSpPr>
          <p:spPr bwMode="auto">
            <a:xfrm>
              <a:off x="5103989" y="619125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33" name="Rectangle 332"/>
            <p:cNvSpPr/>
            <p:nvPr/>
          </p:nvSpPr>
          <p:spPr bwMode="auto">
            <a:xfrm>
              <a:off x="5256389" y="619125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34" name="Rectangle 333"/>
            <p:cNvSpPr/>
            <p:nvPr/>
          </p:nvSpPr>
          <p:spPr bwMode="auto">
            <a:xfrm>
              <a:off x="4792581" y="638175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35" name="Rectangle 334"/>
            <p:cNvSpPr/>
            <p:nvPr/>
          </p:nvSpPr>
          <p:spPr bwMode="auto">
            <a:xfrm>
              <a:off x="5103989" y="6381750"/>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36" name="Rectangle 335"/>
            <p:cNvSpPr/>
            <p:nvPr/>
          </p:nvSpPr>
          <p:spPr bwMode="auto">
            <a:xfrm>
              <a:off x="5256389" y="638175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37" name="Rectangle 336"/>
            <p:cNvSpPr/>
            <p:nvPr/>
          </p:nvSpPr>
          <p:spPr bwMode="auto">
            <a:xfrm>
              <a:off x="4945239" y="6381750"/>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338"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4784693" y="6000750"/>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339" name="Rectangle 338"/>
            <p:cNvSpPr/>
            <p:nvPr/>
          </p:nvSpPr>
          <p:spPr bwMode="auto">
            <a:xfrm>
              <a:off x="5479125" y="5803484"/>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340"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5479125" y="5803484"/>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341" name="Rectangle 340"/>
            <p:cNvSpPr/>
            <p:nvPr/>
          </p:nvSpPr>
          <p:spPr bwMode="auto">
            <a:xfrm>
              <a:off x="5638133" y="5803484"/>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42" name="Rectangle 341"/>
            <p:cNvSpPr/>
            <p:nvPr/>
          </p:nvSpPr>
          <p:spPr bwMode="auto">
            <a:xfrm>
              <a:off x="5790533" y="5803484"/>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43" name="Rectangle 342"/>
            <p:cNvSpPr/>
            <p:nvPr/>
          </p:nvSpPr>
          <p:spPr bwMode="auto">
            <a:xfrm>
              <a:off x="5942933" y="5803484"/>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44" name="Rectangle 343"/>
            <p:cNvSpPr/>
            <p:nvPr/>
          </p:nvSpPr>
          <p:spPr bwMode="auto">
            <a:xfrm>
              <a:off x="5479125" y="5993984"/>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45" name="Rectangle 344"/>
            <p:cNvSpPr/>
            <p:nvPr/>
          </p:nvSpPr>
          <p:spPr bwMode="auto">
            <a:xfrm>
              <a:off x="5790533" y="5993984"/>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46" name="Rectangle 345"/>
            <p:cNvSpPr/>
            <p:nvPr/>
          </p:nvSpPr>
          <p:spPr bwMode="auto">
            <a:xfrm>
              <a:off x="5942933" y="5993984"/>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47" name="Rectangle 346"/>
            <p:cNvSpPr/>
            <p:nvPr/>
          </p:nvSpPr>
          <p:spPr bwMode="auto">
            <a:xfrm>
              <a:off x="5631783" y="5993984"/>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48" name="Rectangle 347"/>
            <p:cNvSpPr/>
            <p:nvPr/>
          </p:nvSpPr>
          <p:spPr bwMode="auto">
            <a:xfrm>
              <a:off x="5479125" y="6184484"/>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49" name="Rectangle 348"/>
            <p:cNvSpPr/>
            <p:nvPr/>
          </p:nvSpPr>
          <p:spPr bwMode="auto">
            <a:xfrm>
              <a:off x="5638133" y="6184484"/>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50" name="Rectangle 349"/>
            <p:cNvSpPr/>
            <p:nvPr/>
          </p:nvSpPr>
          <p:spPr bwMode="auto">
            <a:xfrm>
              <a:off x="5790533" y="6184484"/>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51" name="Rectangle 350"/>
            <p:cNvSpPr/>
            <p:nvPr/>
          </p:nvSpPr>
          <p:spPr bwMode="auto">
            <a:xfrm>
              <a:off x="5942933" y="6184484"/>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52" name="Rectangle 351"/>
            <p:cNvSpPr/>
            <p:nvPr/>
          </p:nvSpPr>
          <p:spPr bwMode="auto">
            <a:xfrm>
              <a:off x="5479125" y="6374984"/>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53" name="Rectangle 352"/>
            <p:cNvSpPr/>
            <p:nvPr/>
          </p:nvSpPr>
          <p:spPr bwMode="auto">
            <a:xfrm>
              <a:off x="5790533" y="6374984"/>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54" name="Rectangle 353"/>
            <p:cNvSpPr/>
            <p:nvPr/>
          </p:nvSpPr>
          <p:spPr bwMode="auto">
            <a:xfrm>
              <a:off x="5942933" y="6374984"/>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55" name="Rectangle 354"/>
            <p:cNvSpPr/>
            <p:nvPr/>
          </p:nvSpPr>
          <p:spPr bwMode="auto">
            <a:xfrm>
              <a:off x="5631783" y="6374984"/>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356"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5471237" y="5993984"/>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357" name="Rectangle 356"/>
            <p:cNvSpPr/>
            <p:nvPr/>
          </p:nvSpPr>
          <p:spPr bwMode="auto">
            <a:xfrm>
              <a:off x="6149685" y="5803484"/>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358"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6149685" y="5803484"/>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359" name="Rectangle 358"/>
            <p:cNvSpPr/>
            <p:nvPr/>
          </p:nvSpPr>
          <p:spPr bwMode="auto">
            <a:xfrm>
              <a:off x="6308693" y="5803484"/>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60" name="Rectangle 359"/>
            <p:cNvSpPr/>
            <p:nvPr/>
          </p:nvSpPr>
          <p:spPr bwMode="auto">
            <a:xfrm>
              <a:off x="6461093" y="5803484"/>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61" name="Rectangle 360"/>
            <p:cNvSpPr/>
            <p:nvPr/>
          </p:nvSpPr>
          <p:spPr bwMode="auto">
            <a:xfrm>
              <a:off x="6613493" y="5803484"/>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62" name="Rectangle 361"/>
            <p:cNvSpPr/>
            <p:nvPr/>
          </p:nvSpPr>
          <p:spPr bwMode="auto">
            <a:xfrm>
              <a:off x="6149685" y="5993984"/>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63" name="Rectangle 362"/>
            <p:cNvSpPr/>
            <p:nvPr/>
          </p:nvSpPr>
          <p:spPr bwMode="auto">
            <a:xfrm>
              <a:off x="6461093" y="5993984"/>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64" name="Rectangle 363"/>
            <p:cNvSpPr/>
            <p:nvPr/>
          </p:nvSpPr>
          <p:spPr bwMode="auto">
            <a:xfrm>
              <a:off x="6613493" y="5993984"/>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65" name="Rectangle 364"/>
            <p:cNvSpPr/>
            <p:nvPr/>
          </p:nvSpPr>
          <p:spPr bwMode="auto">
            <a:xfrm>
              <a:off x="6302343" y="5993984"/>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66" name="Rectangle 365"/>
            <p:cNvSpPr/>
            <p:nvPr/>
          </p:nvSpPr>
          <p:spPr bwMode="auto">
            <a:xfrm>
              <a:off x="6149685" y="6184484"/>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67" name="Rectangle 366"/>
            <p:cNvSpPr/>
            <p:nvPr/>
          </p:nvSpPr>
          <p:spPr bwMode="auto">
            <a:xfrm>
              <a:off x="6308693" y="6184484"/>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68" name="Rectangle 367"/>
            <p:cNvSpPr/>
            <p:nvPr/>
          </p:nvSpPr>
          <p:spPr bwMode="auto">
            <a:xfrm>
              <a:off x="6461093" y="6184484"/>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69" name="Rectangle 368"/>
            <p:cNvSpPr/>
            <p:nvPr/>
          </p:nvSpPr>
          <p:spPr bwMode="auto">
            <a:xfrm>
              <a:off x="6613493" y="6184484"/>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70" name="Rectangle 369"/>
            <p:cNvSpPr/>
            <p:nvPr/>
          </p:nvSpPr>
          <p:spPr bwMode="auto">
            <a:xfrm>
              <a:off x="6149685" y="6374984"/>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71" name="Rectangle 370"/>
            <p:cNvSpPr/>
            <p:nvPr/>
          </p:nvSpPr>
          <p:spPr bwMode="auto">
            <a:xfrm>
              <a:off x="6461093" y="6374984"/>
              <a:ext cx="152400" cy="1905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72" name="Rectangle 371"/>
            <p:cNvSpPr/>
            <p:nvPr/>
          </p:nvSpPr>
          <p:spPr bwMode="auto">
            <a:xfrm>
              <a:off x="6613493" y="6374984"/>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73" name="Rectangle 372"/>
            <p:cNvSpPr/>
            <p:nvPr/>
          </p:nvSpPr>
          <p:spPr bwMode="auto">
            <a:xfrm>
              <a:off x="6302343" y="6374984"/>
              <a:ext cx="152400" cy="1905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374"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6141797" y="5993984"/>
              <a:ext cx="159008" cy="176969"/>
            </a:xfrm>
            <a:prstGeom prst="rect">
              <a:avLst/>
            </a:prstGeom>
            <a:noFill/>
            <a:extLst>
              <a:ext uri="{909E8E84-426E-40DD-AFC4-6F175D3DCCD1}">
                <a14:hiddenFill xmlns:a14="http://schemas.microsoft.com/office/drawing/2010/main">
                  <a:solidFill>
                    <a:srgbClr val="FFFFFF"/>
                  </a:solidFill>
                </a14:hiddenFill>
              </a:ext>
            </a:extLst>
          </p:spPr>
        </p:pic>
        <p:pic>
          <p:nvPicPr>
            <p:cNvPr id="375"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4127349" y="6191250"/>
              <a:ext cx="159008" cy="176969"/>
            </a:xfrm>
            <a:prstGeom prst="rect">
              <a:avLst/>
            </a:prstGeom>
            <a:noFill/>
            <a:extLst>
              <a:ext uri="{909E8E84-426E-40DD-AFC4-6F175D3DCCD1}">
                <a14:hiddenFill xmlns:a14="http://schemas.microsoft.com/office/drawing/2010/main">
                  <a:solidFill>
                    <a:srgbClr val="FFFFFF"/>
                  </a:solidFill>
                </a14:hiddenFill>
              </a:ext>
            </a:extLst>
          </p:spPr>
        </p:pic>
        <p:pic>
          <p:nvPicPr>
            <p:cNvPr id="376"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4790212" y="6191250"/>
              <a:ext cx="159008" cy="176969"/>
            </a:xfrm>
            <a:prstGeom prst="rect">
              <a:avLst/>
            </a:prstGeom>
            <a:noFill/>
            <a:extLst>
              <a:ext uri="{909E8E84-426E-40DD-AFC4-6F175D3DCCD1}">
                <a14:hiddenFill xmlns:a14="http://schemas.microsoft.com/office/drawing/2010/main">
                  <a:solidFill>
                    <a:srgbClr val="FFFFFF"/>
                  </a:solidFill>
                </a14:hiddenFill>
              </a:ext>
            </a:extLst>
          </p:spPr>
        </p:pic>
        <p:pic>
          <p:nvPicPr>
            <p:cNvPr id="377"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5475821" y="6201576"/>
              <a:ext cx="159008" cy="176969"/>
            </a:xfrm>
            <a:prstGeom prst="rect">
              <a:avLst/>
            </a:prstGeom>
            <a:noFill/>
            <a:extLst>
              <a:ext uri="{909E8E84-426E-40DD-AFC4-6F175D3DCCD1}">
                <a14:hiddenFill xmlns:a14="http://schemas.microsoft.com/office/drawing/2010/main">
                  <a:solidFill>
                    <a:srgbClr val="FFFFFF"/>
                  </a:solidFill>
                </a14:hiddenFill>
              </a:ext>
            </a:extLst>
          </p:spPr>
        </p:pic>
        <p:pic>
          <p:nvPicPr>
            <p:cNvPr id="378"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6150620" y="6194810"/>
              <a:ext cx="159008" cy="176969"/>
            </a:xfrm>
            <a:prstGeom prst="rect">
              <a:avLst/>
            </a:prstGeom>
            <a:noFill/>
            <a:extLst>
              <a:ext uri="{909E8E84-426E-40DD-AFC4-6F175D3DCCD1}">
                <a14:hiddenFill xmlns:a14="http://schemas.microsoft.com/office/drawing/2010/main">
                  <a:solidFill>
                    <a:srgbClr val="FFFFFF"/>
                  </a:solidFill>
                </a14:hiddenFill>
              </a:ext>
            </a:extLst>
          </p:spPr>
        </p:pic>
        <p:sp>
          <p:nvSpPr>
            <p:cNvPr id="379" name="Isosceles Triangle 378"/>
            <p:cNvSpPr/>
            <p:nvPr/>
          </p:nvSpPr>
          <p:spPr bwMode="auto">
            <a:xfrm>
              <a:off x="4146255" y="5410200"/>
              <a:ext cx="2622942" cy="342900"/>
            </a:xfrm>
            <a:prstGeom prst="triangle">
              <a:avLst>
                <a:gd name="adj" fmla="val 25306"/>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380"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4927308" y="6378545"/>
              <a:ext cx="159008" cy="176969"/>
            </a:xfrm>
            <a:prstGeom prst="rect">
              <a:avLst/>
            </a:prstGeom>
            <a:noFill/>
            <a:extLst>
              <a:ext uri="{909E8E84-426E-40DD-AFC4-6F175D3DCCD1}">
                <a14:hiddenFill xmlns:a14="http://schemas.microsoft.com/office/drawing/2010/main">
                  <a:solidFill>
                    <a:srgbClr val="FFFFFF"/>
                  </a:solidFill>
                </a14:hiddenFill>
              </a:ext>
            </a:extLst>
          </p:spPr>
        </p:pic>
        <p:pic>
          <p:nvPicPr>
            <p:cNvPr id="381"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5774904" y="6371779"/>
              <a:ext cx="159008" cy="176969"/>
            </a:xfrm>
            <a:prstGeom prst="rect">
              <a:avLst/>
            </a:prstGeom>
            <a:noFill/>
            <a:extLst>
              <a:ext uri="{909E8E84-426E-40DD-AFC4-6F175D3DCCD1}">
                <a14:hiddenFill xmlns:a14="http://schemas.microsoft.com/office/drawing/2010/main">
                  <a:solidFill>
                    <a:srgbClr val="FFFFFF"/>
                  </a:solidFill>
                </a14:hiddenFill>
              </a:ext>
            </a:extLst>
          </p:spPr>
        </p:pic>
        <p:pic>
          <p:nvPicPr>
            <p:cNvPr id="382"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6601396" y="6365014"/>
              <a:ext cx="159008" cy="176969"/>
            </a:xfrm>
            <a:prstGeom prst="rect">
              <a:avLst/>
            </a:prstGeom>
            <a:noFill/>
            <a:extLst>
              <a:ext uri="{909E8E84-426E-40DD-AFC4-6F175D3DCCD1}">
                <a14:hiddenFill xmlns:a14="http://schemas.microsoft.com/office/drawing/2010/main">
                  <a:solidFill>
                    <a:srgbClr val="FFFFFF"/>
                  </a:solidFill>
                </a14:hiddenFill>
              </a:ext>
            </a:extLst>
          </p:spPr>
        </p:pic>
        <p:pic>
          <p:nvPicPr>
            <p:cNvPr id="383" name="Picture 2" descr="C:\Users\Mark Redekopp\AppData\Local\Microsoft\Windows\Temporary Internet Files\Content.IE5\9V1EE37Y\MC900433871[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443" t="1" r="44776" b="50159"/>
            <a:stretch/>
          </p:blipFill>
          <p:spPr bwMode="auto">
            <a:xfrm>
              <a:off x="4122021" y="6395281"/>
              <a:ext cx="159008" cy="176969"/>
            </a:xfrm>
            <a:prstGeom prst="rect">
              <a:avLst/>
            </a:prstGeom>
            <a:noFill/>
            <a:extLst>
              <a:ext uri="{909E8E84-426E-40DD-AFC4-6F175D3DCCD1}">
                <a14:hiddenFill xmlns:a14="http://schemas.microsoft.com/office/drawing/2010/main">
                  <a:solidFill>
                    <a:srgbClr val="FFFFFF"/>
                  </a:solidFill>
                </a14:hiddenFill>
              </a:ext>
            </a:extLst>
          </p:spPr>
        </p:pic>
      </p:grpSp>
      <p:sp>
        <p:nvSpPr>
          <p:cNvPr id="384" name="TextBox 383"/>
          <p:cNvSpPr txBox="1"/>
          <p:nvPr/>
        </p:nvSpPr>
        <p:spPr>
          <a:xfrm>
            <a:off x="1295400" y="5505450"/>
            <a:ext cx="2590800" cy="304800"/>
          </a:xfrm>
          <a:prstGeom prst="rect">
            <a:avLst/>
          </a:prstGeom>
          <a:noFill/>
        </p:spPr>
        <p:txBody>
          <a:bodyPr wrap="square" rtlCol="0">
            <a:noAutofit/>
          </a:bodyPr>
          <a:lstStyle/>
          <a:p>
            <a:pPr algn="r"/>
            <a:r>
              <a:rPr lang="en-US" sz="1400" dirty="0">
                <a:solidFill>
                  <a:srgbClr val="FF0000"/>
                </a:solidFill>
              </a:rPr>
              <a:t>Brute force enumeration might test only when a complete assignment is made (i.e. all 4 queens on the board)</a:t>
            </a:r>
          </a:p>
        </p:txBody>
      </p:sp>
      <p:sp>
        <p:nvSpPr>
          <p:cNvPr id="18" name="&quot;No&quot; Symbol 17"/>
          <p:cNvSpPr/>
          <p:nvPr/>
        </p:nvSpPr>
        <p:spPr bwMode="auto">
          <a:xfrm>
            <a:off x="5108439" y="3736116"/>
            <a:ext cx="421034" cy="457200"/>
          </a:xfrm>
          <a:prstGeom prst="noSmoking">
            <a:avLst/>
          </a:prstGeom>
          <a:solidFill>
            <a:schemeClr val="tx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85" name="&quot;No&quot; Symbol 384"/>
          <p:cNvSpPr/>
          <p:nvPr/>
        </p:nvSpPr>
        <p:spPr bwMode="auto">
          <a:xfrm>
            <a:off x="3936194" y="4185482"/>
            <a:ext cx="3515143" cy="2672518"/>
          </a:xfrm>
          <a:prstGeom prst="noSmoking">
            <a:avLst>
              <a:gd name="adj" fmla="val 1802"/>
            </a:avLst>
          </a:prstGeom>
          <a:solidFill>
            <a:schemeClr val="tx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86" name="&quot;No&quot; Symbol 385"/>
          <p:cNvSpPr/>
          <p:nvPr/>
        </p:nvSpPr>
        <p:spPr bwMode="auto">
          <a:xfrm>
            <a:off x="5833864" y="3743950"/>
            <a:ext cx="421034" cy="457200"/>
          </a:xfrm>
          <a:prstGeom prst="noSmoking">
            <a:avLst/>
          </a:prstGeom>
          <a:solidFill>
            <a:schemeClr val="tx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Tree>
    <p:extLst>
      <p:ext uri="{BB962C8B-B14F-4D97-AF65-F5344CB8AC3E}">
        <p14:creationId xmlns:p14="http://schemas.microsoft.com/office/powerpoint/2010/main" val="416640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8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84" grpId="0"/>
      <p:bldP spid="18" grpId="0" animBg="1"/>
      <p:bldP spid="385" grpId="0" animBg="1"/>
      <p:bldP spid="38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N-Queens Solution Development</a:t>
            </a:r>
          </a:p>
        </p:txBody>
      </p:sp>
      <p:sp>
        <p:nvSpPr>
          <p:cNvPr id="3" name="Content Placeholder 2"/>
          <p:cNvSpPr>
            <a:spLocks noGrp="1"/>
          </p:cNvSpPr>
          <p:nvPr>
            <p:ph idx="1"/>
          </p:nvPr>
        </p:nvSpPr>
        <p:spPr>
          <a:xfrm>
            <a:off x="304800" y="1066800"/>
            <a:ext cx="5105400" cy="4419600"/>
          </a:xfrm>
        </p:spPr>
        <p:txBody>
          <a:bodyPr/>
          <a:lstStyle/>
          <a:p>
            <a:r>
              <a:rPr lang="en-US" sz="2000" dirty="0"/>
              <a:t>Let's develop the code</a:t>
            </a:r>
          </a:p>
          <a:p>
            <a:r>
              <a:rPr lang="en-US" sz="2000" dirty="0"/>
              <a:t>1 queen per row</a:t>
            </a:r>
          </a:p>
          <a:p>
            <a:pPr lvl="1"/>
            <a:r>
              <a:rPr lang="en-US" sz="1800" dirty="0"/>
              <a:t>Use an array where index represents the queen (and the row) and value is the column</a:t>
            </a:r>
          </a:p>
          <a:p>
            <a:r>
              <a:rPr lang="en-US" sz="2000" dirty="0"/>
              <a:t>Start at row 0 and initiate the search [i.e. search(0) ]</a:t>
            </a:r>
          </a:p>
          <a:p>
            <a:r>
              <a:rPr lang="en-US" sz="2000" dirty="0"/>
              <a:t>Base case:  </a:t>
            </a:r>
          </a:p>
          <a:p>
            <a:pPr lvl="1"/>
            <a:r>
              <a:rPr lang="en-US" sz="1800" dirty="0"/>
              <a:t>Rows range from 0 to n-1 so STOP when row == n</a:t>
            </a:r>
          </a:p>
          <a:p>
            <a:pPr lvl="1"/>
            <a:r>
              <a:rPr lang="en-US" sz="1800" dirty="0"/>
              <a:t>Means we found a solution</a:t>
            </a:r>
          </a:p>
          <a:p>
            <a:r>
              <a:rPr lang="en-US" sz="2000" dirty="0"/>
              <a:t>Recursive case</a:t>
            </a:r>
          </a:p>
          <a:p>
            <a:pPr lvl="1"/>
            <a:r>
              <a:rPr lang="en-US" sz="1800" dirty="0"/>
              <a:t>Recursively try all column options for that queen</a:t>
            </a:r>
          </a:p>
          <a:p>
            <a:pPr lvl="1"/>
            <a:r>
              <a:rPr lang="en-US" sz="1800" dirty="0"/>
              <a:t>But haven't implemented check of viable configuration…</a:t>
            </a:r>
          </a:p>
          <a:p>
            <a:pPr marL="457200" lvl="1" indent="0">
              <a:buNone/>
            </a:pPr>
            <a:endParaRPr lang="en-US" sz="1800" dirty="0"/>
          </a:p>
          <a:p>
            <a:endParaRPr lang="en-US" sz="2000" dirty="0"/>
          </a:p>
        </p:txBody>
      </p:sp>
      <p:sp>
        <p:nvSpPr>
          <p:cNvPr id="4" name="Rectangle 3"/>
          <p:cNvSpPr/>
          <p:nvPr/>
        </p:nvSpPr>
        <p:spPr bwMode="auto">
          <a:xfrm>
            <a:off x="6566142" y="1143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 name="Rectangle 4"/>
          <p:cNvSpPr/>
          <p:nvPr/>
        </p:nvSpPr>
        <p:spPr bwMode="auto">
          <a:xfrm>
            <a:off x="6909042" y="1143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 name="Rectangle 5"/>
          <p:cNvSpPr/>
          <p:nvPr/>
        </p:nvSpPr>
        <p:spPr bwMode="auto">
          <a:xfrm>
            <a:off x="7257344" y="1143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 name="Rectangle 6"/>
          <p:cNvSpPr/>
          <p:nvPr/>
        </p:nvSpPr>
        <p:spPr bwMode="auto">
          <a:xfrm>
            <a:off x="7600244" y="1143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 name="Rectangle 11"/>
          <p:cNvSpPr/>
          <p:nvPr/>
        </p:nvSpPr>
        <p:spPr bwMode="auto">
          <a:xfrm>
            <a:off x="6909042" y="1524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 name="Rectangle 12"/>
          <p:cNvSpPr/>
          <p:nvPr/>
        </p:nvSpPr>
        <p:spPr bwMode="auto">
          <a:xfrm>
            <a:off x="7251942" y="1524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 name="Rectangle 13"/>
          <p:cNvSpPr/>
          <p:nvPr/>
        </p:nvSpPr>
        <p:spPr bwMode="auto">
          <a:xfrm>
            <a:off x="7600244" y="1524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 name="Rectangle 18"/>
          <p:cNvSpPr/>
          <p:nvPr/>
        </p:nvSpPr>
        <p:spPr bwMode="auto">
          <a:xfrm>
            <a:off x="6566142" y="1524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0" name="Rectangle 19"/>
          <p:cNvSpPr/>
          <p:nvPr/>
        </p:nvSpPr>
        <p:spPr bwMode="auto">
          <a:xfrm>
            <a:off x="6566142" y="1905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 name="Rectangle 20"/>
          <p:cNvSpPr/>
          <p:nvPr/>
        </p:nvSpPr>
        <p:spPr bwMode="auto">
          <a:xfrm>
            <a:off x="6909042" y="1905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2" name="Rectangle 21"/>
          <p:cNvSpPr/>
          <p:nvPr/>
        </p:nvSpPr>
        <p:spPr bwMode="auto">
          <a:xfrm>
            <a:off x="7257344" y="1905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3" name="Rectangle 22"/>
          <p:cNvSpPr/>
          <p:nvPr/>
        </p:nvSpPr>
        <p:spPr bwMode="auto">
          <a:xfrm>
            <a:off x="7600244" y="1905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 name="Rectangle 27"/>
          <p:cNvSpPr/>
          <p:nvPr/>
        </p:nvSpPr>
        <p:spPr bwMode="auto">
          <a:xfrm>
            <a:off x="6909042" y="2286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9" name="Rectangle 28"/>
          <p:cNvSpPr/>
          <p:nvPr/>
        </p:nvSpPr>
        <p:spPr bwMode="auto">
          <a:xfrm>
            <a:off x="7251942" y="2286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0" name="Rectangle 29"/>
          <p:cNvSpPr/>
          <p:nvPr/>
        </p:nvSpPr>
        <p:spPr bwMode="auto">
          <a:xfrm>
            <a:off x="7600244" y="2286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5" name="Rectangle 34"/>
          <p:cNvSpPr/>
          <p:nvPr/>
        </p:nvSpPr>
        <p:spPr bwMode="auto">
          <a:xfrm>
            <a:off x="6566142" y="2286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92"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570122" y="1524000"/>
            <a:ext cx="318015" cy="353937"/>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909042" y="2248611"/>
            <a:ext cx="318015" cy="353937"/>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7264384" y="1118432"/>
            <a:ext cx="318015" cy="353937"/>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7625129" y="1887554"/>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81" name="Text Box 5"/>
          <p:cNvSpPr txBox="1">
            <a:spLocks noChangeArrowheads="1"/>
          </p:cNvSpPr>
          <p:nvPr/>
        </p:nvSpPr>
        <p:spPr bwMode="auto">
          <a:xfrm>
            <a:off x="5526280" y="3581400"/>
            <a:ext cx="3352800" cy="2971800"/>
          </a:xfrm>
          <a:prstGeom prst="rect">
            <a:avLst/>
          </a:prstGeom>
          <a:solidFill>
            <a:srgbClr val="FFFFCC"/>
          </a:solidFill>
          <a:ln w="9525">
            <a:solidFill>
              <a:schemeClr val="tx1"/>
            </a:solidFill>
            <a:miter lim="800000"/>
            <a:headEnd/>
            <a:tailEnd/>
          </a:ln>
        </p:spPr>
        <p:txBody>
          <a:bodyPr/>
          <a:lstStyle/>
          <a:p>
            <a:pPr marL="1588" indent="-1588" algn="l">
              <a:spcBef>
                <a:spcPts val="0"/>
              </a:spcBef>
            </a:pP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*q;  // pointer to array storing</a:t>
            </a:r>
            <a:br>
              <a:rPr lang="en-US" sz="1100" dirty="0">
                <a:solidFill>
                  <a:schemeClr val="tx1"/>
                </a:solidFill>
                <a:latin typeface="Consolas" panose="020B0609020204030204" pitchFamily="49" charset="0"/>
              </a:rPr>
            </a:br>
            <a:r>
              <a:rPr lang="en-US" sz="1100" dirty="0">
                <a:solidFill>
                  <a:schemeClr val="tx1"/>
                </a:solidFill>
                <a:latin typeface="Consolas" panose="020B0609020204030204" pitchFamily="49" charset="0"/>
              </a:rPr>
              <a:t>         // each queens location</a:t>
            </a:r>
          </a:p>
          <a:p>
            <a:pPr marL="1588" indent="-1588" algn="l">
              <a:spcBef>
                <a:spcPts val="0"/>
              </a:spcBef>
            </a:pP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n;   // number of board / size</a:t>
            </a:r>
          </a:p>
          <a:p>
            <a:pPr marL="1588" indent="-1588" algn="l">
              <a:spcBef>
                <a:spcPts val="0"/>
              </a:spcBef>
            </a:pPr>
            <a:endParaRPr lang="en-US" sz="1100" dirty="0">
              <a:solidFill>
                <a:schemeClr val="tx1"/>
              </a:solidFill>
              <a:latin typeface="Consolas" panose="020B0609020204030204" pitchFamily="49" charset="0"/>
            </a:endParaRPr>
          </a:p>
          <a:p>
            <a:pPr marL="1588" indent="-1588" algn="l">
              <a:spcBef>
                <a:spcPts val="0"/>
              </a:spcBef>
            </a:pPr>
            <a:r>
              <a:rPr lang="en-US" sz="1100" dirty="0">
                <a:solidFill>
                  <a:schemeClr val="tx1"/>
                </a:solidFill>
                <a:latin typeface="Consolas" panose="020B0609020204030204" pitchFamily="49" charset="0"/>
              </a:rPr>
              <a:t>void search(</a:t>
            </a: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row)</a:t>
            </a:r>
            <a:br>
              <a:rPr lang="en-US" sz="1100" dirty="0">
                <a:solidFill>
                  <a:schemeClr val="tx1"/>
                </a:solidFill>
                <a:latin typeface="Consolas" panose="020B0609020204030204" pitchFamily="49" charset="0"/>
              </a:rPr>
            </a:br>
            <a:r>
              <a:rPr lang="en-US" sz="1100" dirty="0">
                <a:solidFill>
                  <a:schemeClr val="tx1"/>
                </a:solidFill>
                <a:latin typeface="Consolas" panose="020B0609020204030204" pitchFamily="49" charset="0"/>
              </a:rPr>
              <a:t>{</a:t>
            </a:r>
            <a:br>
              <a:rPr lang="en-US" sz="1100" dirty="0">
                <a:solidFill>
                  <a:schemeClr val="tx1"/>
                </a:solidFill>
                <a:latin typeface="Consolas" panose="020B0609020204030204" pitchFamily="49" charset="0"/>
              </a:rPr>
            </a:br>
            <a:r>
              <a:rPr lang="en-US" sz="1100" dirty="0">
                <a:solidFill>
                  <a:schemeClr val="tx1"/>
                </a:solidFill>
                <a:latin typeface="Consolas" panose="020B0609020204030204" pitchFamily="49" charset="0"/>
              </a:rPr>
              <a:t>  if(row == n)</a:t>
            </a:r>
          </a:p>
          <a:p>
            <a:pPr marL="1588" indent="-1588" algn="l">
              <a:spcBef>
                <a:spcPts val="0"/>
              </a:spcBef>
            </a:pPr>
            <a:r>
              <a:rPr lang="en-US" sz="1100" dirty="0">
                <a:solidFill>
                  <a:schemeClr val="tx1"/>
                </a:solidFill>
                <a:latin typeface="Consolas" panose="020B0609020204030204" pitchFamily="49" charset="0"/>
              </a:rPr>
              <a:t>    </a:t>
            </a:r>
            <a:r>
              <a:rPr lang="en-US" sz="1100" dirty="0" err="1">
                <a:solidFill>
                  <a:schemeClr val="tx1"/>
                </a:solidFill>
                <a:latin typeface="Consolas" panose="020B0609020204030204" pitchFamily="49" charset="0"/>
              </a:rPr>
              <a:t>printSolution</a:t>
            </a:r>
            <a:r>
              <a:rPr lang="en-US" sz="1100" dirty="0">
                <a:solidFill>
                  <a:schemeClr val="tx1"/>
                </a:solidFill>
                <a:latin typeface="Consolas" panose="020B0609020204030204" pitchFamily="49" charset="0"/>
              </a:rPr>
              <a:t>(); // solved!</a:t>
            </a:r>
          </a:p>
          <a:p>
            <a:pPr marL="1588" indent="-1588" algn="l">
              <a:spcBef>
                <a:spcPts val="0"/>
              </a:spcBef>
            </a:pPr>
            <a:r>
              <a:rPr lang="en-US" sz="1100" dirty="0">
                <a:solidFill>
                  <a:schemeClr val="tx1"/>
                </a:solidFill>
                <a:latin typeface="Consolas" panose="020B0609020204030204" pitchFamily="49" charset="0"/>
              </a:rPr>
              <a:t>  else {</a:t>
            </a:r>
            <a:br>
              <a:rPr lang="en-US" sz="1100" dirty="0">
                <a:solidFill>
                  <a:schemeClr val="tx1"/>
                </a:solidFill>
                <a:latin typeface="Consolas" panose="020B0609020204030204" pitchFamily="49" charset="0"/>
              </a:rPr>
            </a:br>
            <a:r>
              <a:rPr lang="en-US" sz="1100" dirty="0">
                <a:solidFill>
                  <a:schemeClr val="tx1"/>
                </a:solidFill>
                <a:latin typeface="Consolas" panose="020B0609020204030204" pitchFamily="49" charset="0"/>
              </a:rPr>
              <a:t>   for(q[row]=0; q[row]&lt;n; q[row]++){</a:t>
            </a:r>
          </a:p>
          <a:p>
            <a:pPr marL="1588" indent="-1588" algn="l">
              <a:spcBef>
                <a:spcPts val="0"/>
              </a:spcBef>
            </a:pPr>
            <a:r>
              <a:rPr lang="en-US" sz="1100" dirty="0">
                <a:solidFill>
                  <a:schemeClr val="tx1"/>
                </a:solidFill>
                <a:latin typeface="Consolas" panose="020B0609020204030204" pitchFamily="49" charset="0"/>
              </a:rPr>
              <a:t>     search(row+1);</a:t>
            </a:r>
            <a:br>
              <a:rPr lang="en-US" sz="1100" dirty="0">
                <a:solidFill>
                  <a:schemeClr val="tx1"/>
                </a:solidFill>
                <a:latin typeface="Consolas" panose="020B0609020204030204" pitchFamily="49" charset="0"/>
              </a:rPr>
            </a:br>
            <a:r>
              <a:rPr lang="en-US" sz="1100" dirty="0">
                <a:solidFill>
                  <a:schemeClr val="tx1"/>
                </a:solidFill>
                <a:latin typeface="Consolas" panose="020B0609020204030204" pitchFamily="49" charset="0"/>
              </a:rPr>
              <a:t>  }</a:t>
            </a:r>
            <a:br>
              <a:rPr lang="en-US" sz="1100" dirty="0">
                <a:solidFill>
                  <a:schemeClr val="tx1"/>
                </a:solidFill>
                <a:latin typeface="Consolas" panose="020B0609020204030204" pitchFamily="49" charset="0"/>
              </a:rPr>
            </a:br>
            <a:r>
              <a:rPr lang="en-US" sz="1100" dirty="0">
                <a:solidFill>
                  <a:schemeClr val="tx1"/>
                </a:solidFill>
                <a:latin typeface="Consolas" panose="020B0609020204030204" pitchFamily="49" charset="0"/>
              </a:rPr>
              <a:t>}  </a:t>
            </a:r>
          </a:p>
        </p:txBody>
      </p:sp>
      <p:sp>
        <p:nvSpPr>
          <p:cNvPr id="83" name="TextBox 82"/>
          <p:cNvSpPr txBox="1"/>
          <p:nvPr/>
        </p:nvSpPr>
        <p:spPr>
          <a:xfrm>
            <a:off x="5423142" y="3135948"/>
            <a:ext cx="2286000" cy="304800"/>
          </a:xfrm>
          <a:prstGeom prst="rect">
            <a:avLst/>
          </a:prstGeom>
          <a:noFill/>
        </p:spPr>
        <p:txBody>
          <a:bodyPr wrap="square" rtlCol="0">
            <a:noAutofit/>
          </a:bodyPr>
          <a:lstStyle/>
          <a:p>
            <a:pPr algn="r"/>
            <a:r>
              <a:rPr lang="en-US" sz="1400" dirty="0"/>
              <a:t>q[</a:t>
            </a:r>
            <a:r>
              <a:rPr lang="en-US" sz="1400" dirty="0" err="1"/>
              <a:t>i</a:t>
            </a:r>
            <a:r>
              <a:rPr lang="en-US" sz="1400" dirty="0"/>
              <a:t>] = column of queen </a:t>
            </a:r>
            <a:r>
              <a:rPr lang="en-US" sz="1400" dirty="0" err="1"/>
              <a:t>i</a:t>
            </a:r>
            <a:endParaRPr lang="en-US" sz="1400" dirty="0"/>
          </a:p>
        </p:txBody>
      </p:sp>
      <p:sp>
        <p:nvSpPr>
          <p:cNvPr id="85" name="Rectangle 14"/>
          <p:cNvSpPr>
            <a:spLocks noChangeArrowheads="1"/>
          </p:cNvSpPr>
          <p:nvPr/>
        </p:nvSpPr>
        <p:spPr bwMode="auto">
          <a:xfrm>
            <a:off x="7709142" y="3135948"/>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2</a:t>
            </a:r>
          </a:p>
        </p:txBody>
      </p:sp>
      <p:sp>
        <p:nvSpPr>
          <p:cNvPr id="86" name="Rectangle 14"/>
          <p:cNvSpPr>
            <a:spLocks noChangeArrowheads="1"/>
          </p:cNvSpPr>
          <p:nvPr/>
        </p:nvSpPr>
        <p:spPr bwMode="auto">
          <a:xfrm>
            <a:off x="8013942" y="3135948"/>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87" name="Rectangle 14"/>
          <p:cNvSpPr>
            <a:spLocks noChangeArrowheads="1"/>
          </p:cNvSpPr>
          <p:nvPr/>
        </p:nvSpPr>
        <p:spPr bwMode="auto">
          <a:xfrm>
            <a:off x="8318742" y="3135948"/>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3</a:t>
            </a:r>
          </a:p>
        </p:txBody>
      </p:sp>
      <p:sp>
        <p:nvSpPr>
          <p:cNvPr id="88" name="Rectangle 14"/>
          <p:cNvSpPr>
            <a:spLocks noChangeArrowheads="1"/>
          </p:cNvSpPr>
          <p:nvPr/>
        </p:nvSpPr>
        <p:spPr bwMode="auto">
          <a:xfrm>
            <a:off x="8623542" y="3135948"/>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1</a:t>
            </a:r>
          </a:p>
        </p:txBody>
      </p:sp>
      <p:sp>
        <p:nvSpPr>
          <p:cNvPr id="89" name="Rectangle 14"/>
          <p:cNvSpPr>
            <a:spLocks noChangeArrowheads="1"/>
          </p:cNvSpPr>
          <p:nvPr/>
        </p:nvSpPr>
        <p:spPr bwMode="auto">
          <a:xfrm>
            <a:off x="7709142" y="2907348"/>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90" name="Rectangle 14"/>
          <p:cNvSpPr>
            <a:spLocks noChangeArrowheads="1"/>
          </p:cNvSpPr>
          <p:nvPr/>
        </p:nvSpPr>
        <p:spPr bwMode="auto">
          <a:xfrm>
            <a:off x="8013942" y="2907348"/>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91" name="Rectangle 14"/>
          <p:cNvSpPr>
            <a:spLocks noChangeArrowheads="1"/>
          </p:cNvSpPr>
          <p:nvPr/>
        </p:nvSpPr>
        <p:spPr bwMode="auto">
          <a:xfrm>
            <a:off x="8318742" y="2907348"/>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94" name="Rectangle 14"/>
          <p:cNvSpPr>
            <a:spLocks noChangeArrowheads="1"/>
          </p:cNvSpPr>
          <p:nvPr/>
        </p:nvSpPr>
        <p:spPr bwMode="auto">
          <a:xfrm>
            <a:off x="8623542" y="2907348"/>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103" name="TextBox 102"/>
          <p:cNvSpPr txBox="1"/>
          <p:nvPr/>
        </p:nvSpPr>
        <p:spPr>
          <a:xfrm>
            <a:off x="5499342" y="2831148"/>
            <a:ext cx="2209800" cy="304800"/>
          </a:xfrm>
          <a:prstGeom prst="rect">
            <a:avLst/>
          </a:prstGeom>
          <a:noFill/>
        </p:spPr>
        <p:txBody>
          <a:bodyPr wrap="square" rtlCol="0">
            <a:noAutofit/>
          </a:bodyPr>
          <a:lstStyle/>
          <a:p>
            <a:pPr algn="r"/>
            <a:r>
              <a:rPr lang="en-US" sz="1400" dirty="0">
                <a:solidFill>
                  <a:srgbClr val="FF0000"/>
                </a:solidFill>
              </a:rPr>
              <a:t>Index = Queen </a:t>
            </a:r>
            <a:r>
              <a:rPr lang="en-US" sz="1400" dirty="0" err="1">
                <a:solidFill>
                  <a:srgbClr val="FF0000"/>
                </a:solidFill>
              </a:rPr>
              <a:t>i</a:t>
            </a:r>
            <a:r>
              <a:rPr lang="en-US" sz="1400" dirty="0">
                <a:solidFill>
                  <a:srgbClr val="FF0000"/>
                </a:solidFill>
              </a:rPr>
              <a:t> in row </a:t>
            </a:r>
            <a:r>
              <a:rPr lang="en-US" sz="1400" dirty="0" err="1">
                <a:solidFill>
                  <a:srgbClr val="FF0000"/>
                </a:solidFill>
              </a:rPr>
              <a:t>i</a:t>
            </a:r>
            <a:endParaRPr lang="en-US" sz="1400" dirty="0">
              <a:solidFill>
                <a:srgbClr val="FF0000"/>
              </a:solidFill>
            </a:endParaRPr>
          </a:p>
        </p:txBody>
      </p:sp>
      <p:sp>
        <p:nvSpPr>
          <p:cNvPr id="104" name="TextBox 103"/>
          <p:cNvSpPr txBox="1"/>
          <p:nvPr/>
        </p:nvSpPr>
        <p:spPr>
          <a:xfrm>
            <a:off x="5943600" y="839982"/>
            <a:ext cx="508242" cy="304800"/>
          </a:xfrm>
          <a:prstGeom prst="rect">
            <a:avLst/>
          </a:prstGeom>
          <a:noFill/>
        </p:spPr>
        <p:txBody>
          <a:bodyPr wrap="square" rtlCol="0">
            <a:noAutofit/>
          </a:bodyPr>
          <a:lstStyle/>
          <a:p>
            <a:pPr algn="r"/>
            <a:r>
              <a:rPr lang="en-US" sz="1400" dirty="0" err="1">
                <a:solidFill>
                  <a:srgbClr val="FF0000"/>
                </a:solidFill>
              </a:rPr>
              <a:t>i</a:t>
            </a:r>
            <a:endParaRPr lang="en-US" sz="1400" dirty="0">
              <a:solidFill>
                <a:srgbClr val="FF0000"/>
              </a:solidFill>
            </a:endParaRPr>
          </a:p>
        </p:txBody>
      </p:sp>
      <p:sp>
        <p:nvSpPr>
          <p:cNvPr id="105" name="TextBox 104"/>
          <p:cNvSpPr txBox="1"/>
          <p:nvPr/>
        </p:nvSpPr>
        <p:spPr>
          <a:xfrm>
            <a:off x="6019800" y="1167569"/>
            <a:ext cx="508242" cy="304800"/>
          </a:xfrm>
          <a:prstGeom prst="rect">
            <a:avLst/>
          </a:prstGeom>
          <a:noFill/>
        </p:spPr>
        <p:txBody>
          <a:bodyPr wrap="square" rtlCol="0">
            <a:noAutofit/>
          </a:bodyPr>
          <a:lstStyle/>
          <a:p>
            <a:pPr algn="r"/>
            <a:r>
              <a:rPr lang="en-US" sz="1400" dirty="0">
                <a:solidFill>
                  <a:srgbClr val="FF0000"/>
                </a:solidFill>
              </a:rPr>
              <a:t>0</a:t>
            </a:r>
          </a:p>
        </p:txBody>
      </p:sp>
      <p:sp>
        <p:nvSpPr>
          <p:cNvPr id="106" name="TextBox 105"/>
          <p:cNvSpPr txBox="1"/>
          <p:nvPr/>
        </p:nvSpPr>
        <p:spPr>
          <a:xfrm>
            <a:off x="6019800" y="1548568"/>
            <a:ext cx="508242" cy="304800"/>
          </a:xfrm>
          <a:prstGeom prst="rect">
            <a:avLst/>
          </a:prstGeom>
          <a:noFill/>
        </p:spPr>
        <p:txBody>
          <a:bodyPr wrap="square" rtlCol="0">
            <a:noAutofit/>
          </a:bodyPr>
          <a:lstStyle/>
          <a:p>
            <a:pPr algn="r"/>
            <a:r>
              <a:rPr lang="en-US" sz="1400" dirty="0">
                <a:solidFill>
                  <a:srgbClr val="FF0000"/>
                </a:solidFill>
              </a:rPr>
              <a:t>1</a:t>
            </a:r>
          </a:p>
        </p:txBody>
      </p:sp>
      <p:sp>
        <p:nvSpPr>
          <p:cNvPr id="107" name="TextBox 106"/>
          <p:cNvSpPr txBox="1"/>
          <p:nvPr/>
        </p:nvSpPr>
        <p:spPr>
          <a:xfrm>
            <a:off x="6019800" y="1943811"/>
            <a:ext cx="508242" cy="304800"/>
          </a:xfrm>
          <a:prstGeom prst="rect">
            <a:avLst/>
          </a:prstGeom>
          <a:noFill/>
        </p:spPr>
        <p:txBody>
          <a:bodyPr wrap="square" rtlCol="0">
            <a:noAutofit/>
          </a:bodyPr>
          <a:lstStyle/>
          <a:p>
            <a:pPr algn="r"/>
            <a:r>
              <a:rPr lang="en-US" sz="1400" dirty="0">
                <a:solidFill>
                  <a:srgbClr val="FF0000"/>
                </a:solidFill>
              </a:rPr>
              <a:t>2</a:t>
            </a:r>
          </a:p>
        </p:txBody>
      </p:sp>
      <p:sp>
        <p:nvSpPr>
          <p:cNvPr id="108" name="TextBox 107"/>
          <p:cNvSpPr txBox="1"/>
          <p:nvPr/>
        </p:nvSpPr>
        <p:spPr>
          <a:xfrm>
            <a:off x="6019800" y="2324100"/>
            <a:ext cx="508242" cy="304800"/>
          </a:xfrm>
          <a:prstGeom prst="rect">
            <a:avLst/>
          </a:prstGeom>
          <a:noFill/>
        </p:spPr>
        <p:txBody>
          <a:bodyPr wrap="square" rtlCol="0">
            <a:noAutofit/>
          </a:bodyPr>
          <a:lstStyle/>
          <a:p>
            <a:pPr algn="r"/>
            <a:r>
              <a:rPr lang="en-US" sz="1400" dirty="0">
                <a:solidFill>
                  <a:srgbClr val="FF0000"/>
                </a:solidFill>
              </a:rPr>
              <a:t>3</a:t>
            </a:r>
          </a:p>
        </p:txBody>
      </p:sp>
    </p:spTree>
    <p:extLst>
      <p:ext uri="{BB962C8B-B14F-4D97-AF65-F5344CB8AC3E}">
        <p14:creationId xmlns:p14="http://schemas.microsoft.com/office/powerpoint/2010/main" val="237612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103" grpId="0"/>
      <p:bldP spid="104" grpId="0"/>
      <p:bldP spid="105" grpId="0"/>
      <p:bldP spid="106" grpId="0"/>
      <p:bldP spid="107" grpId="0"/>
      <p:bldP spid="10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N-Queens Solution Development</a:t>
            </a:r>
          </a:p>
        </p:txBody>
      </p:sp>
      <p:sp>
        <p:nvSpPr>
          <p:cNvPr id="3" name="Content Placeholder 2"/>
          <p:cNvSpPr>
            <a:spLocks noGrp="1"/>
          </p:cNvSpPr>
          <p:nvPr>
            <p:ph idx="1"/>
          </p:nvPr>
        </p:nvSpPr>
        <p:spPr>
          <a:xfrm>
            <a:off x="304800" y="1066800"/>
            <a:ext cx="5105400" cy="4419600"/>
          </a:xfrm>
        </p:spPr>
        <p:txBody>
          <a:bodyPr/>
          <a:lstStyle/>
          <a:p>
            <a:r>
              <a:rPr lang="en-US" sz="2000" dirty="0"/>
              <a:t>To check whether it is safe to place a queen in a particular column, let's keep a "threat" 2-D array indicating the threat level at each square on the board</a:t>
            </a:r>
          </a:p>
          <a:p>
            <a:pPr lvl="1"/>
            <a:r>
              <a:rPr lang="en-US" sz="1600" dirty="0"/>
              <a:t>Threat level of 0 means SAFE</a:t>
            </a:r>
          </a:p>
          <a:p>
            <a:pPr lvl="1"/>
            <a:r>
              <a:rPr lang="en-US" sz="1400" dirty="0"/>
              <a:t>When we place a queen we'll update squares that are now under threat</a:t>
            </a:r>
          </a:p>
          <a:p>
            <a:pPr lvl="1"/>
            <a:r>
              <a:rPr lang="en-US" sz="1400" dirty="0"/>
              <a:t>Let's name the array 't'</a:t>
            </a:r>
          </a:p>
          <a:p>
            <a:r>
              <a:rPr lang="en-US" sz="1800" dirty="0"/>
              <a:t>Dynamically allocating 2D arrays in C/C++ doesn't really work</a:t>
            </a:r>
          </a:p>
          <a:p>
            <a:pPr lvl="1"/>
            <a:r>
              <a:rPr lang="en-US" sz="1400" dirty="0"/>
              <a:t>Instead conceive of 2D array as an "array of arrays" which boils down to a pointer to a pointer</a:t>
            </a:r>
          </a:p>
          <a:p>
            <a:pPr marL="457200" lvl="1" indent="0">
              <a:buNone/>
            </a:pPr>
            <a:endParaRPr lang="en-US" sz="1400" dirty="0"/>
          </a:p>
        </p:txBody>
      </p:sp>
      <p:sp>
        <p:nvSpPr>
          <p:cNvPr id="4" name="Rectangle 3"/>
          <p:cNvSpPr/>
          <p:nvPr/>
        </p:nvSpPr>
        <p:spPr bwMode="auto">
          <a:xfrm>
            <a:off x="5956542" y="1143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 name="Rectangle 4"/>
          <p:cNvSpPr/>
          <p:nvPr/>
        </p:nvSpPr>
        <p:spPr bwMode="auto">
          <a:xfrm>
            <a:off x="6299442" y="1143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 name="Rectangle 5"/>
          <p:cNvSpPr/>
          <p:nvPr/>
        </p:nvSpPr>
        <p:spPr bwMode="auto">
          <a:xfrm>
            <a:off x="6647744" y="1143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 name="Rectangle 6"/>
          <p:cNvSpPr/>
          <p:nvPr/>
        </p:nvSpPr>
        <p:spPr bwMode="auto">
          <a:xfrm>
            <a:off x="6990644" y="1143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 name="Rectangle 11"/>
          <p:cNvSpPr/>
          <p:nvPr/>
        </p:nvSpPr>
        <p:spPr bwMode="auto">
          <a:xfrm>
            <a:off x="6299442" y="1524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 name="Rectangle 12"/>
          <p:cNvSpPr/>
          <p:nvPr/>
        </p:nvSpPr>
        <p:spPr bwMode="auto">
          <a:xfrm>
            <a:off x="6642342" y="1524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 name="Rectangle 13"/>
          <p:cNvSpPr/>
          <p:nvPr/>
        </p:nvSpPr>
        <p:spPr bwMode="auto">
          <a:xfrm>
            <a:off x="6990644" y="1524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 name="Rectangle 18"/>
          <p:cNvSpPr/>
          <p:nvPr/>
        </p:nvSpPr>
        <p:spPr bwMode="auto">
          <a:xfrm>
            <a:off x="5956542" y="1524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0" name="Rectangle 19"/>
          <p:cNvSpPr/>
          <p:nvPr/>
        </p:nvSpPr>
        <p:spPr bwMode="auto">
          <a:xfrm>
            <a:off x="5956542" y="1905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 name="Rectangle 20"/>
          <p:cNvSpPr/>
          <p:nvPr/>
        </p:nvSpPr>
        <p:spPr bwMode="auto">
          <a:xfrm>
            <a:off x="6299442" y="1905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2" name="Rectangle 21"/>
          <p:cNvSpPr/>
          <p:nvPr/>
        </p:nvSpPr>
        <p:spPr bwMode="auto">
          <a:xfrm>
            <a:off x="6647744" y="1905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3" name="Rectangle 22"/>
          <p:cNvSpPr/>
          <p:nvPr/>
        </p:nvSpPr>
        <p:spPr bwMode="auto">
          <a:xfrm>
            <a:off x="6990644" y="1905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 name="Rectangle 27"/>
          <p:cNvSpPr/>
          <p:nvPr/>
        </p:nvSpPr>
        <p:spPr bwMode="auto">
          <a:xfrm>
            <a:off x="6299442" y="2286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9" name="Rectangle 28"/>
          <p:cNvSpPr/>
          <p:nvPr/>
        </p:nvSpPr>
        <p:spPr bwMode="auto">
          <a:xfrm>
            <a:off x="6642342" y="2286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0" name="Rectangle 29"/>
          <p:cNvSpPr/>
          <p:nvPr/>
        </p:nvSpPr>
        <p:spPr bwMode="auto">
          <a:xfrm>
            <a:off x="6990644" y="2286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5" name="Rectangle 34"/>
          <p:cNvSpPr/>
          <p:nvPr/>
        </p:nvSpPr>
        <p:spPr bwMode="auto">
          <a:xfrm>
            <a:off x="5956542" y="2286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1" name="Text Box 5"/>
          <p:cNvSpPr txBox="1">
            <a:spLocks noChangeArrowheads="1"/>
          </p:cNvSpPr>
          <p:nvPr/>
        </p:nvSpPr>
        <p:spPr bwMode="auto">
          <a:xfrm>
            <a:off x="5791200" y="3581400"/>
            <a:ext cx="3249662" cy="3276600"/>
          </a:xfrm>
          <a:prstGeom prst="rect">
            <a:avLst/>
          </a:prstGeom>
          <a:solidFill>
            <a:srgbClr val="FFFFCC"/>
          </a:solidFill>
          <a:ln w="9525">
            <a:solidFill>
              <a:schemeClr val="tx1"/>
            </a:solidFill>
            <a:miter lim="800000"/>
            <a:headEnd/>
            <a:tailEnd/>
          </a:ln>
        </p:spPr>
        <p:txBody>
          <a:bodyPr/>
          <a:lstStyle/>
          <a:p>
            <a:pPr marL="1588" indent="-1588" algn="l">
              <a:spcBef>
                <a:spcPts val="0"/>
              </a:spcBef>
            </a:pP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*q;  // pointer to array storing</a:t>
            </a:r>
            <a:br>
              <a:rPr lang="en-US" sz="1100" dirty="0">
                <a:solidFill>
                  <a:schemeClr val="tx1"/>
                </a:solidFill>
                <a:latin typeface="Consolas" panose="020B0609020204030204" pitchFamily="49" charset="0"/>
              </a:rPr>
            </a:br>
            <a:r>
              <a:rPr lang="en-US" sz="1100" dirty="0">
                <a:solidFill>
                  <a:schemeClr val="tx1"/>
                </a:solidFill>
                <a:latin typeface="Consolas" panose="020B0609020204030204" pitchFamily="49" charset="0"/>
              </a:rPr>
              <a:t>         // each queens location</a:t>
            </a:r>
          </a:p>
          <a:p>
            <a:pPr marL="1588" indent="-1588" algn="l">
              <a:spcBef>
                <a:spcPts val="0"/>
              </a:spcBef>
            </a:pP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n;   // number of board / size</a:t>
            </a:r>
          </a:p>
          <a:p>
            <a:pPr marL="1588" indent="-1588" algn="l">
              <a:spcBef>
                <a:spcPts val="0"/>
              </a:spcBef>
            </a:pP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**t; // thread 2D array</a:t>
            </a:r>
          </a:p>
          <a:p>
            <a:pPr marL="1588" indent="-1588" algn="l">
              <a:spcBef>
                <a:spcPts val="0"/>
              </a:spcBef>
            </a:pPr>
            <a:endParaRPr lang="en-US" sz="1100" dirty="0">
              <a:solidFill>
                <a:schemeClr val="tx1"/>
              </a:solidFill>
              <a:latin typeface="Consolas" panose="020B0609020204030204" pitchFamily="49" charset="0"/>
            </a:endParaRPr>
          </a:p>
          <a:p>
            <a:pPr marL="1588" indent="-1588" algn="l">
              <a:spcBef>
                <a:spcPts val="0"/>
              </a:spcBef>
            </a:pP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main()</a:t>
            </a:r>
          </a:p>
          <a:p>
            <a:pPr marL="1588" indent="-1588" algn="l">
              <a:spcBef>
                <a:spcPts val="0"/>
              </a:spcBef>
            </a:pPr>
            <a:r>
              <a:rPr lang="en-US" sz="1100" dirty="0">
                <a:solidFill>
                  <a:schemeClr val="tx1"/>
                </a:solidFill>
                <a:latin typeface="Consolas" panose="020B0609020204030204" pitchFamily="49" charset="0"/>
              </a:rPr>
              <a:t>{</a:t>
            </a:r>
          </a:p>
          <a:p>
            <a:pPr marL="1588" indent="-1588" algn="l">
              <a:spcBef>
                <a:spcPts val="0"/>
              </a:spcBef>
            </a:pPr>
            <a:r>
              <a:rPr lang="en-US" sz="1100" dirty="0">
                <a:solidFill>
                  <a:schemeClr val="tx1"/>
                </a:solidFill>
                <a:latin typeface="Consolas" panose="020B0609020204030204" pitchFamily="49" charset="0"/>
              </a:rPr>
              <a:t>  q = new </a:t>
            </a: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[n];</a:t>
            </a:r>
          </a:p>
          <a:p>
            <a:pPr marL="1588" indent="-1588" algn="l">
              <a:spcBef>
                <a:spcPts val="0"/>
              </a:spcBef>
            </a:pPr>
            <a:r>
              <a:rPr lang="en-US" sz="1100" dirty="0">
                <a:solidFill>
                  <a:schemeClr val="tx1"/>
                </a:solidFill>
                <a:latin typeface="Consolas" panose="020B0609020204030204" pitchFamily="49" charset="0"/>
              </a:rPr>
              <a:t>  t = </a:t>
            </a:r>
            <a:r>
              <a:rPr lang="en-US" sz="1100" b="1" dirty="0">
                <a:solidFill>
                  <a:srgbClr val="0000FF"/>
                </a:solidFill>
                <a:latin typeface="Consolas" panose="020B0609020204030204" pitchFamily="49" charset="0"/>
              </a:rPr>
              <a:t>new </a:t>
            </a:r>
            <a:r>
              <a:rPr lang="en-US" sz="1100" b="1" dirty="0" err="1">
                <a:solidFill>
                  <a:srgbClr val="0000FF"/>
                </a:solidFill>
                <a:latin typeface="Consolas" panose="020B0609020204030204" pitchFamily="49" charset="0"/>
              </a:rPr>
              <a:t>int</a:t>
            </a:r>
            <a:r>
              <a:rPr lang="en-US" sz="1100" b="1" dirty="0">
                <a:solidFill>
                  <a:srgbClr val="0000FF"/>
                </a:solidFill>
                <a:latin typeface="Consolas" panose="020B0609020204030204" pitchFamily="49" charset="0"/>
              </a:rPr>
              <a:t>*[n];</a:t>
            </a:r>
          </a:p>
          <a:p>
            <a:pPr marL="1588" indent="-1588" algn="l">
              <a:spcBef>
                <a:spcPts val="0"/>
              </a:spcBef>
            </a:pPr>
            <a:r>
              <a:rPr lang="en-US" sz="1100" dirty="0">
                <a:solidFill>
                  <a:schemeClr val="tx1"/>
                </a:solidFill>
                <a:latin typeface="Consolas" panose="020B0609020204030204" pitchFamily="49" charset="0"/>
              </a:rPr>
              <a:t>  for(</a:t>
            </a: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a:t>
            </a:r>
            <a:r>
              <a:rPr lang="en-US" sz="1100" dirty="0" err="1">
                <a:solidFill>
                  <a:schemeClr val="tx1"/>
                </a:solidFill>
                <a:latin typeface="Consolas" panose="020B0609020204030204" pitchFamily="49" charset="0"/>
              </a:rPr>
              <a:t>i</a:t>
            </a:r>
            <a:r>
              <a:rPr lang="en-US" sz="1100" dirty="0">
                <a:solidFill>
                  <a:schemeClr val="tx1"/>
                </a:solidFill>
                <a:latin typeface="Consolas" panose="020B0609020204030204" pitchFamily="49" charset="0"/>
              </a:rPr>
              <a:t>=0; </a:t>
            </a:r>
            <a:r>
              <a:rPr lang="en-US" sz="1100" dirty="0" err="1">
                <a:solidFill>
                  <a:schemeClr val="tx1"/>
                </a:solidFill>
                <a:latin typeface="Consolas" panose="020B0609020204030204" pitchFamily="49" charset="0"/>
              </a:rPr>
              <a:t>i</a:t>
            </a:r>
            <a:r>
              <a:rPr lang="en-US" sz="1100" dirty="0">
                <a:solidFill>
                  <a:schemeClr val="tx1"/>
                </a:solidFill>
                <a:latin typeface="Consolas" panose="020B0609020204030204" pitchFamily="49" charset="0"/>
              </a:rPr>
              <a:t> &lt; n; </a:t>
            </a:r>
            <a:r>
              <a:rPr lang="en-US" sz="1100" dirty="0" err="1">
                <a:solidFill>
                  <a:schemeClr val="tx1"/>
                </a:solidFill>
                <a:latin typeface="Consolas" panose="020B0609020204030204" pitchFamily="49" charset="0"/>
              </a:rPr>
              <a:t>i</a:t>
            </a:r>
            <a:r>
              <a:rPr lang="en-US" sz="1100" dirty="0">
                <a:solidFill>
                  <a:schemeClr val="tx1"/>
                </a:solidFill>
                <a:latin typeface="Consolas" panose="020B0609020204030204" pitchFamily="49" charset="0"/>
              </a:rPr>
              <a:t>++){</a:t>
            </a:r>
          </a:p>
          <a:p>
            <a:pPr marL="1588" indent="-1588" algn="l">
              <a:spcBef>
                <a:spcPts val="0"/>
              </a:spcBef>
            </a:pPr>
            <a:r>
              <a:rPr lang="en-US" sz="1100" dirty="0">
                <a:solidFill>
                  <a:schemeClr val="tx1"/>
                </a:solidFill>
                <a:latin typeface="Consolas" panose="020B0609020204030204" pitchFamily="49" charset="0"/>
              </a:rPr>
              <a:t>    t[</a:t>
            </a:r>
            <a:r>
              <a:rPr lang="en-US" sz="1100" dirty="0" err="1">
                <a:solidFill>
                  <a:schemeClr val="tx1"/>
                </a:solidFill>
                <a:latin typeface="Consolas" panose="020B0609020204030204" pitchFamily="49" charset="0"/>
              </a:rPr>
              <a:t>i</a:t>
            </a:r>
            <a:r>
              <a:rPr lang="en-US" sz="1100" dirty="0">
                <a:solidFill>
                  <a:schemeClr val="tx1"/>
                </a:solidFill>
                <a:latin typeface="Consolas" panose="020B0609020204030204" pitchFamily="49" charset="0"/>
              </a:rPr>
              <a:t>] = </a:t>
            </a:r>
            <a:r>
              <a:rPr lang="en-US" sz="1100" b="1" dirty="0">
                <a:solidFill>
                  <a:srgbClr val="00B050"/>
                </a:solidFill>
                <a:latin typeface="Consolas" panose="020B0609020204030204" pitchFamily="49" charset="0"/>
              </a:rPr>
              <a:t>new </a:t>
            </a:r>
            <a:r>
              <a:rPr lang="en-US" sz="1100" b="1" dirty="0" err="1">
                <a:solidFill>
                  <a:srgbClr val="00B050"/>
                </a:solidFill>
                <a:latin typeface="Consolas" panose="020B0609020204030204" pitchFamily="49" charset="0"/>
              </a:rPr>
              <a:t>int</a:t>
            </a:r>
            <a:r>
              <a:rPr lang="en-US" sz="1100" b="1" dirty="0">
                <a:solidFill>
                  <a:srgbClr val="00B050"/>
                </a:solidFill>
                <a:latin typeface="Consolas" panose="020B0609020204030204" pitchFamily="49" charset="0"/>
              </a:rPr>
              <a:t>[n];</a:t>
            </a:r>
          </a:p>
          <a:p>
            <a:pPr marL="1588" indent="-1588" algn="l">
              <a:spcBef>
                <a:spcPts val="0"/>
              </a:spcBef>
            </a:pPr>
            <a:r>
              <a:rPr lang="en-US" sz="1100" dirty="0">
                <a:solidFill>
                  <a:schemeClr val="tx1"/>
                </a:solidFill>
                <a:latin typeface="Consolas" panose="020B0609020204030204" pitchFamily="49" charset="0"/>
              </a:rPr>
              <a:t>    for(</a:t>
            </a: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j = 0; j &lt; n; j++){</a:t>
            </a:r>
          </a:p>
          <a:p>
            <a:pPr marL="1588" indent="-1588" algn="l">
              <a:spcBef>
                <a:spcPts val="0"/>
              </a:spcBef>
            </a:pPr>
            <a:r>
              <a:rPr lang="en-US" sz="1100" dirty="0">
                <a:solidFill>
                  <a:schemeClr val="tx1"/>
                </a:solidFill>
                <a:latin typeface="Consolas" panose="020B0609020204030204" pitchFamily="49" charset="0"/>
              </a:rPr>
              <a:t>      t[</a:t>
            </a:r>
            <a:r>
              <a:rPr lang="en-US" sz="1100" dirty="0" err="1">
                <a:solidFill>
                  <a:schemeClr val="tx1"/>
                </a:solidFill>
                <a:latin typeface="Consolas" panose="020B0609020204030204" pitchFamily="49" charset="0"/>
              </a:rPr>
              <a:t>i</a:t>
            </a:r>
            <a:r>
              <a:rPr lang="en-US" sz="1100" dirty="0">
                <a:solidFill>
                  <a:schemeClr val="tx1"/>
                </a:solidFill>
                <a:latin typeface="Consolas" panose="020B0609020204030204" pitchFamily="49" charset="0"/>
              </a:rPr>
              <a:t>][j] = 0;</a:t>
            </a:r>
          </a:p>
          <a:p>
            <a:pPr marL="1588" indent="-1588" algn="l">
              <a:spcBef>
                <a:spcPts val="0"/>
              </a:spcBef>
            </a:pPr>
            <a:r>
              <a:rPr lang="en-US" sz="1100" dirty="0">
                <a:solidFill>
                  <a:schemeClr val="tx1"/>
                </a:solidFill>
                <a:latin typeface="Consolas" panose="020B0609020204030204" pitchFamily="49" charset="0"/>
              </a:rPr>
              <a:t>    }</a:t>
            </a:r>
          </a:p>
          <a:p>
            <a:pPr marL="1588" indent="-1588" algn="l">
              <a:spcBef>
                <a:spcPts val="0"/>
              </a:spcBef>
            </a:pPr>
            <a:r>
              <a:rPr lang="en-US" sz="1100" dirty="0">
                <a:solidFill>
                  <a:schemeClr val="tx1"/>
                </a:solidFill>
                <a:latin typeface="Consolas" panose="020B0609020204030204" pitchFamily="49" charset="0"/>
              </a:rPr>
              <a:t>  }</a:t>
            </a:r>
          </a:p>
          <a:p>
            <a:pPr marL="1588" indent="-1588" algn="l">
              <a:spcBef>
                <a:spcPts val="0"/>
              </a:spcBef>
            </a:pPr>
            <a:r>
              <a:rPr lang="en-US" sz="1100" dirty="0">
                <a:solidFill>
                  <a:schemeClr val="tx1"/>
                </a:solidFill>
                <a:latin typeface="Consolas" panose="020B0609020204030204" pitchFamily="49" charset="0"/>
              </a:rPr>
              <a:t>  </a:t>
            </a:r>
            <a:r>
              <a:rPr lang="en-US" sz="1100" b="1" dirty="0">
                <a:solidFill>
                  <a:schemeClr val="tx1"/>
                </a:solidFill>
                <a:latin typeface="Consolas" panose="020B0609020204030204" pitchFamily="49" charset="0"/>
              </a:rPr>
              <a:t>search(0); // start search</a:t>
            </a:r>
          </a:p>
          <a:p>
            <a:pPr marL="1588" indent="-1588" algn="l">
              <a:spcBef>
                <a:spcPts val="0"/>
              </a:spcBef>
            </a:pPr>
            <a:r>
              <a:rPr lang="en-US" sz="1100" dirty="0">
                <a:solidFill>
                  <a:schemeClr val="tx1"/>
                </a:solidFill>
                <a:latin typeface="Consolas" panose="020B0609020204030204" pitchFamily="49" charset="0"/>
              </a:rPr>
              <a:t>  // </a:t>
            </a:r>
            <a:r>
              <a:rPr lang="en-US" sz="1100" dirty="0" err="1">
                <a:solidFill>
                  <a:schemeClr val="tx1"/>
                </a:solidFill>
                <a:latin typeface="Consolas" panose="020B0609020204030204" pitchFamily="49" charset="0"/>
              </a:rPr>
              <a:t>deallocate</a:t>
            </a:r>
            <a:r>
              <a:rPr lang="en-US" sz="1100" dirty="0">
                <a:solidFill>
                  <a:schemeClr val="tx1"/>
                </a:solidFill>
                <a:latin typeface="Consolas" panose="020B0609020204030204" pitchFamily="49" charset="0"/>
              </a:rPr>
              <a:t> arrays</a:t>
            </a:r>
          </a:p>
          <a:p>
            <a:pPr marL="1588" indent="-1588" algn="l">
              <a:spcBef>
                <a:spcPts val="0"/>
              </a:spcBef>
            </a:pPr>
            <a:r>
              <a:rPr lang="en-US" sz="1100" dirty="0">
                <a:solidFill>
                  <a:schemeClr val="tx1"/>
                </a:solidFill>
                <a:latin typeface="Consolas" panose="020B0609020204030204" pitchFamily="49" charset="0"/>
              </a:rPr>
              <a:t>  return 0;</a:t>
            </a:r>
          </a:p>
          <a:p>
            <a:pPr marL="1588" indent="-1588" algn="l">
              <a:spcBef>
                <a:spcPts val="0"/>
              </a:spcBef>
            </a:pPr>
            <a:r>
              <a:rPr lang="en-US" sz="1100" dirty="0">
                <a:solidFill>
                  <a:schemeClr val="tx1"/>
                </a:solidFill>
                <a:latin typeface="Consolas" panose="020B0609020204030204" pitchFamily="49" charset="0"/>
              </a:rPr>
              <a:t>}</a:t>
            </a:r>
          </a:p>
        </p:txBody>
      </p:sp>
      <p:sp>
        <p:nvSpPr>
          <p:cNvPr id="83" name="TextBox 82"/>
          <p:cNvSpPr txBox="1"/>
          <p:nvPr/>
        </p:nvSpPr>
        <p:spPr>
          <a:xfrm>
            <a:off x="5423142" y="3135948"/>
            <a:ext cx="2286000" cy="304800"/>
          </a:xfrm>
          <a:prstGeom prst="rect">
            <a:avLst/>
          </a:prstGeom>
          <a:noFill/>
        </p:spPr>
        <p:txBody>
          <a:bodyPr wrap="square" rtlCol="0">
            <a:noAutofit/>
          </a:bodyPr>
          <a:lstStyle/>
          <a:p>
            <a:pPr algn="r"/>
            <a:r>
              <a:rPr lang="en-US" sz="1400" dirty="0"/>
              <a:t>q[</a:t>
            </a:r>
            <a:r>
              <a:rPr lang="en-US" sz="1400" dirty="0" err="1"/>
              <a:t>i</a:t>
            </a:r>
            <a:r>
              <a:rPr lang="en-US" sz="1400" dirty="0"/>
              <a:t>] = column of queen </a:t>
            </a:r>
            <a:r>
              <a:rPr lang="en-US" sz="1400" dirty="0" err="1"/>
              <a:t>i</a:t>
            </a:r>
            <a:endParaRPr lang="en-US" sz="1400" dirty="0"/>
          </a:p>
        </p:txBody>
      </p:sp>
      <p:sp>
        <p:nvSpPr>
          <p:cNvPr id="85" name="Rectangle 14"/>
          <p:cNvSpPr>
            <a:spLocks noChangeArrowheads="1"/>
          </p:cNvSpPr>
          <p:nvPr/>
        </p:nvSpPr>
        <p:spPr bwMode="auto">
          <a:xfrm>
            <a:off x="7709142" y="3135948"/>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86" name="Rectangle 14"/>
          <p:cNvSpPr>
            <a:spLocks noChangeArrowheads="1"/>
          </p:cNvSpPr>
          <p:nvPr/>
        </p:nvSpPr>
        <p:spPr bwMode="auto">
          <a:xfrm>
            <a:off x="8013942" y="3135948"/>
            <a:ext cx="304800" cy="381000"/>
          </a:xfrm>
          <a:prstGeom prst="rect">
            <a:avLst/>
          </a:prstGeom>
          <a:solidFill>
            <a:srgbClr val="DDDDDD"/>
          </a:solidFill>
          <a:ln w="9525">
            <a:solidFill>
              <a:schemeClr val="tx1"/>
            </a:solidFill>
            <a:miter lim="800000"/>
            <a:headEnd/>
            <a:tailEnd/>
          </a:ln>
        </p:spPr>
        <p:txBody>
          <a:bodyPr wrap="none" anchor="ctr"/>
          <a:lstStyle/>
          <a:p>
            <a:pPr algn="ctr"/>
            <a:endParaRPr lang="en-US" sz="1200" b="1" dirty="0"/>
          </a:p>
        </p:txBody>
      </p:sp>
      <p:sp>
        <p:nvSpPr>
          <p:cNvPr id="87" name="Rectangle 14"/>
          <p:cNvSpPr>
            <a:spLocks noChangeArrowheads="1"/>
          </p:cNvSpPr>
          <p:nvPr/>
        </p:nvSpPr>
        <p:spPr bwMode="auto">
          <a:xfrm>
            <a:off x="8318742" y="3135948"/>
            <a:ext cx="304800" cy="381000"/>
          </a:xfrm>
          <a:prstGeom prst="rect">
            <a:avLst/>
          </a:prstGeom>
          <a:solidFill>
            <a:srgbClr val="DDDDDD"/>
          </a:solidFill>
          <a:ln w="9525">
            <a:solidFill>
              <a:schemeClr val="tx1"/>
            </a:solidFill>
            <a:miter lim="800000"/>
            <a:headEnd/>
            <a:tailEnd/>
          </a:ln>
        </p:spPr>
        <p:txBody>
          <a:bodyPr wrap="none" anchor="ctr"/>
          <a:lstStyle/>
          <a:p>
            <a:pPr algn="ctr"/>
            <a:endParaRPr lang="en-US" sz="1200" b="1" dirty="0"/>
          </a:p>
        </p:txBody>
      </p:sp>
      <p:sp>
        <p:nvSpPr>
          <p:cNvPr id="88" name="Rectangle 14"/>
          <p:cNvSpPr>
            <a:spLocks noChangeArrowheads="1"/>
          </p:cNvSpPr>
          <p:nvPr/>
        </p:nvSpPr>
        <p:spPr bwMode="auto">
          <a:xfrm>
            <a:off x="8623542" y="3135948"/>
            <a:ext cx="304800" cy="381000"/>
          </a:xfrm>
          <a:prstGeom prst="rect">
            <a:avLst/>
          </a:prstGeom>
          <a:solidFill>
            <a:srgbClr val="DDDDDD"/>
          </a:solidFill>
          <a:ln w="9525">
            <a:solidFill>
              <a:schemeClr val="tx1"/>
            </a:solidFill>
            <a:miter lim="800000"/>
            <a:headEnd/>
            <a:tailEnd/>
          </a:ln>
        </p:spPr>
        <p:txBody>
          <a:bodyPr wrap="none" anchor="ctr"/>
          <a:lstStyle/>
          <a:p>
            <a:pPr algn="ctr"/>
            <a:endParaRPr lang="en-US" sz="1200" b="1" dirty="0"/>
          </a:p>
        </p:txBody>
      </p:sp>
      <p:sp>
        <p:nvSpPr>
          <p:cNvPr id="89" name="Rectangle 14"/>
          <p:cNvSpPr>
            <a:spLocks noChangeArrowheads="1"/>
          </p:cNvSpPr>
          <p:nvPr/>
        </p:nvSpPr>
        <p:spPr bwMode="auto">
          <a:xfrm>
            <a:off x="7709142" y="2907348"/>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90" name="Rectangle 14"/>
          <p:cNvSpPr>
            <a:spLocks noChangeArrowheads="1"/>
          </p:cNvSpPr>
          <p:nvPr/>
        </p:nvSpPr>
        <p:spPr bwMode="auto">
          <a:xfrm>
            <a:off x="8013942" y="2907348"/>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91" name="Rectangle 14"/>
          <p:cNvSpPr>
            <a:spLocks noChangeArrowheads="1"/>
          </p:cNvSpPr>
          <p:nvPr/>
        </p:nvSpPr>
        <p:spPr bwMode="auto">
          <a:xfrm>
            <a:off x="8318742" y="2907348"/>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94" name="Rectangle 14"/>
          <p:cNvSpPr>
            <a:spLocks noChangeArrowheads="1"/>
          </p:cNvSpPr>
          <p:nvPr/>
        </p:nvSpPr>
        <p:spPr bwMode="auto">
          <a:xfrm>
            <a:off x="8623542" y="2907348"/>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103" name="TextBox 102"/>
          <p:cNvSpPr txBox="1"/>
          <p:nvPr/>
        </p:nvSpPr>
        <p:spPr>
          <a:xfrm>
            <a:off x="5499342" y="2831148"/>
            <a:ext cx="2209800" cy="304800"/>
          </a:xfrm>
          <a:prstGeom prst="rect">
            <a:avLst/>
          </a:prstGeom>
          <a:noFill/>
        </p:spPr>
        <p:txBody>
          <a:bodyPr wrap="square" rtlCol="0">
            <a:noAutofit/>
          </a:bodyPr>
          <a:lstStyle/>
          <a:p>
            <a:pPr algn="r"/>
            <a:r>
              <a:rPr lang="en-US" sz="1400" dirty="0">
                <a:solidFill>
                  <a:srgbClr val="FF0000"/>
                </a:solidFill>
              </a:rPr>
              <a:t>Index = Queen </a:t>
            </a:r>
            <a:r>
              <a:rPr lang="en-US" sz="1400" dirty="0" err="1">
                <a:solidFill>
                  <a:srgbClr val="FF0000"/>
                </a:solidFill>
              </a:rPr>
              <a:t>i</a:t>
            </a:r>
            <a:r>
              <a:rPr lang="en-US" sz="1400" dirty="0">
                <a:solidFill>
                  <a:srgbClr val="FF0000"/>
                </a:solidFill>
              </a:rPr>
              <a:t> in row </a:t>
            </a:r>
            <a:r>
              <a:rPr lang="en-US" sz="1400" dirty="0" err="1">
                <a:solidFill>
                  <a:srgbClr val="FF0000"/>
                </a:solidFill>
              </a:rPr>
              <a:t>i</a:t>
            </a:r>
            <a:endParaRPr lang="en-US" sz="1400" dirty="0">
              <a:solidFill>
                <a:srgbClr val="FF0000"/>
              </a:solidFill>
            </a:endParaRPr>
          </a:p>
        </p:txBody>
      </p:sp>
      <p:sp>
        <p:nvSpPr>
          <p:cNvPr id="104" name="TextBox 103"/>
          <p:cNvSpPr txBox="1"/>
          <p:nvPr/>
        </p:nvSpPr>
        <p:spPr>
          <a:xfrm>
            <a:off x="5334000" y="839982"/>
            <a:ext cx="508242" cy="304800"/>
          </a:xfrm>
          <a:prstGeom prst="rect">
            <a:avLst/>
          </a:prstGeom>
          <a:noFill/>
        </p:spPr>
        <p:txBody>
          <a:bodyPr wrap="square" rtlCol="0">
            <a:noAutofit/>
          </a:bodyPr>
          <a:lstStyle/>
          <a:p>
            <a:pPr algn="r"/>
            <a:r>
              <a:rPr lang="en-US" sz="1400" dirty="0" err="1">
                <a:solidFill>
                  <a:srgbClr val="FF0000"/>
                </a:solidFill>
              </a:rPr>
              <a:t>i</a:t>
            </a:r>
            <a:endParaRPr lang="en-US" sz="1400" dirty="0">
              <a:solidFill>
                <a:srgbClr val="FF0000"/>
              </a:solidFill>
            </a:endParaRPr>
          </a:p>
        </p:txBody>
      </p:sp>
      <p:sp>
        <p:nvSpPr>
          <p:cNvPr id="105" name="TextBox 104"/>
          <p:cNvSpPr txBox="1"/>
          <p:nvPr/>
        </p:nvSpPr>
        <p:spPr>
          <a:xfrm>
            <a:off x="5410200" y="1167569"/>
            <a:ext cx="508242" cy="304800"/>
          </a:xfrm>
          <a:prstGeom prst="rect">
            <a:avLst/>
          </a:prstGeom>
          <a:noFill/>
        </p:spPr>
        <p:txBody>
          <a:bodyPr wrap="square" rtlCol="0">
            <a:noAutofit/>
          </a:bodyPr>
          <a:lstStyle/>
          <a:p>
            <a:pPr algn="r"/>
            <a:r>
              <a:rPr lang="en-US" sz="1400" dirty="0">
                <a:solidFill>
                  <a:srgbClr val="FF0000"/>
                </a:solidFill>
              </a:rPr>
              <a:t>0</a:t>
            </a:r>
          </a:p>
        </p:txBody>
      </p:sp>
      <p:sp>
        <p:nvSpPr>
          <p:cNvPr id="106" name="TextBox 105"/>
          <p:cNvSpPr txBox="1"/>
          <p:nvPr/>
        </p:nvSpPr>
        <p:spPr>
          <a:xfrm>
            <a:off x="5410200" y="1548568"/>
            <a:ext cx="508242" cy="304800"/>
          </a:xfrm>
          <a:prstGeom prst="rect">
            <a:avLst/>
          </a:prstGeom>
          <a:noFill/>
        </p:spPr>
        <p:txBody>
          <a:bodyPr wrap="square" rtlCol="0">
            <a:noAutofit/>
          </a:bodyPr>
          <a:lstStyle/>
          <a:p>
            <a:pPr algn="r"/>
            <a:r>
              <a:rPr lang="en-US" sz="1400" dirty="0">
                <a:solidFill>
                  <a:srgbClr val="FF0000"/>
                </a:solidFill>
              </a:rPr>
              <a:t>1</a:t>
            </a:r>
          </a:p>
        </p:txBody>
      </p:sp>
      <p:sp>
        <p:nvSpPr>
          <p:cNvPr id="107" name="TextBox 106"/>
          <p:cNvSpPr txBox="1"/>
          <p:nvPr/>
        </p:nvSpPr>
        <p:spPr>
          <a:xfrm>
            <a:off x="5410200" y="1943811"/>
            <a:ext cx="508242" cy="304800"/>
          </a:xfrm>
          <a:prstGeom prst="rect">
            <a:avLst/>
          </a:prstGeom>
          <a:noFill/>
        </p:spPr>
        <p:txBody>
          <a:bodyPr wrap="square" rtlCol="0">
            <a:noAutofit/>
          </a:bodyPr>
          <a:lstStyle/>
          <a:p>
            <a:pPr algn="r"/>
            <a:r>
              <a:rPr lang="en-US" sz="1400" dirty="0">
                <a:solidFill>
                  <a:srgbClr val="FF0000"/>
                </a:solidFill>
              </a:rPr>
              <a:t>2</a:t>
            </a:r>
          </a:p>
        </p:txBody>
      </p:sp>
      <p:sp>
        <p:nvSpPr>
          <p:cNvPr id="108" name="TextBox 107"/>
          <p:cNvSpPr txBox="1"/>
          <p:nvPr/>
        </p:nvSpPr>
        <p:spPr>
          <a:xfrm>
            <a:off x="5410200" y="2324100"/>
            <a:ext cx="508242" cy="304800"/>
          </a:xfrm>
          <a:prstGeom prst="rect">
            <a:avLst/>
          </a:prstGeom>
          <a:noFill/>
        </p:spPr>
        <p:txBody>
          <a:bodyPr wrap="square" rtlCol="0">
            <a:noAutofit/>
          </a:bodyPr>
          <a:lstStyle/>
          <a:p>
            <a:pPr algn="r"/>
            <a:r>
              <a:rPr lang="en-US" sz="1400" dirty="0">
                <a:solidFill>
                  <a:srgbClr val="FF0000"/>
                </a:solidFill>
              </a:rPr>
              <a:t>3</a:t>
            </a:r>
          </a:p>
        </p:txBody>
      </p:sp>
      <p:sp>
        <p:nvSpPr>
          <p:cNvPr id="40" name="Rectangle 14"/>
          <p:cNvSpPr>
            <a:spLocks noChangeArrowheads="1"/>
          </p:cNvSpPr>
          <p:nvPr/>
        </p:nvSpPr>
        <p:spPr bwMode="auto">
          <a:xfrm>
            <a:off x="1219200" y="5410200"/>
            <a:ext cx="609600" cy="2286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00FF"/>
                </a:solidFill>
              </a:rPr>
              <a:t>1a0</a:t>
            </a:r>
          </a:p>
        </p:txBody>
      </p:sp>
      <p:sp>
        <p:nvSpPr>
          <p:cNvPr id="41" name="Rectangle 14"/>
          <p:cNvSpPr>
            <a:spLocks noChangeArrowheads="1"/>
          </p:cNvSpPr>
          <p:nvPr/>
        </p:nvSpPr>
        <p:spPr bwMode="auto">
          <a:xfrm>
            <a:off x="2422021" y="4866831"/>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42" name="Rectangle 14"/>
          <p:cNvSpPr>
            <a:spLocks noChangeArrowheads="1"/>
          </p:cNvSpPr>
          <p:nvPr/>
        </p:nvSpPr>
        <p:spPr bwMode="auto">
          <a:xfrm>
            <a:off x="2726821" y="4866831"/>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43" name="Rectangle 14"/>
          <p:cNvSpPr>
            <a:spLocks noChangeArrowheads="1"/>
          </p:cNvSpPr>
          <p:nvPr/>
        </p:nvSpPr>
        <p:spPr bwMode="auto">
          <a:xfrm>
            <a:off x="3031621" y="4866831"/>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44" name="Rectangle 14"/>
          <p:cNvSpPr>
            <a:spLocks noChangeArrowheads="1"/>
          </p:cNvSpPr>
          <p:nvPr/>
        </p:nvSpPr>
        <p:spPr bwMode="auto">
          <a:xfrm>
            <a:off x="1219200" y="5638800"/>
            <a:ext cx="609600" cy="2286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00FF"/>
                </a:solidFill>
              </a:rPr>
              <a:t>2c0</a:t>
            </a:r>
          </a:p>
        </p:txBody>
      </p:sp>
      <p:sp>
        <p:nvSpPr>
          <p:cNvPr id="45" name="Rectangle 14"/>
          <p:cNvSpPr>
            <a:spLocks noChangeArrowheads="1"/>
          </p:cNvSpPr>
          <p:nvPr/>
        </p:nvSpPr>
        <p:spPr bwMode="auto">
          <a:xfrm>
            <a:off x="1220624" y="5867400"/>
            <a:ext cx="609600" cy="2286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00FF"/>
                </a:solidFill>
              </a:rPr>
              <a:t>1b4</a:t>
            </a:r>
          </a:p>
        </p:txBody>
      </p:sp>
      <p:sp>
        <p:nvSpPr>
          <p:cNvPr id="46" name="Rectangle 14"/>
          <p:cNvSpPr>
            <a:spLocks noChangeArrowheads="1"/>
          </p:cNvSpPr>
          <p:nvPr/>
        </p:nvSpPr>
        <p:spPr bwMode="auto">
          <a:xfrm>
            <a:off x="1220624" y="6096000"/>
            <a:ext cx="609600" cy="2286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00FF"/>
                </a:solidFill>
              </a:rPr>
              <a:t>3e0</a:t>
            </a:r>
          </a:p>
        </p:txBody>
      </p:sp>
      <p:sp>
        <p:nvSpPr>
          <p:cNvPr id="47" name="Rectangle 14"/>
          <p:cNvSpPr>
            <a:spLocks noChangeArrowheads="1"/>
          </p:cNvSpPr>
          <p:nvPr/>
        </p:nvSpPr>
        <p:spPr bwMode="auto">
          <a:xfrm>
            <a:off x="3336421" y="4866831"/>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48" name="Rectangle 14"/>
          <p:cNvSpPr>
            <a:spLocks noChangeArrowheads="1"/>
          </p:cNvSpPr>
          <p:nvPr/>
        </p:nvSpPr>
        <p:spPr bwMode="auto">
          <a:xfrm>
            <a:off x="2422021" y="533400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49" name="Rectangle 14"/>
          <p:cNvSpPr>
            <a:spLocks noChangeArrowheads="1"/>
          </p:cNvSpPr>
          <p:nvPr/>
        </p:nvSpPr>
        <p:spPr bwMode="auto">
          <a:xfrm>
            <a:off x="2726821" y="533400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50" name="Rectangle 14"/>
          <p:cNvSpPr>
            <a:spLocks noChangeArrowheads="1"/>
          </p:cNvSpPr>
          <p:nvPr/>
        </p:nvSpPr>
        <p:spPr bwMode="auto">
          <a:xfrm>
            <a:off x="3031621" y="533400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51" name="Rectangle 14"/>
          <p:cNvSpPr>
            <a:spLocks noChangeArrowheads="1"/>
          </p:cNvSpPr>
          <p:nvPr/>
        </p:nvSpPr>
        <p:spPr bwMode="auto">
          <a:xfrm>
            <a:off x="3336421" y="533400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52" name="Rectangle 14"/>
          <p:cNvSpPr>
            <a:spLocks noChangeArrowheads="1"/>
          </p:cNvSpPr>
          <p:nvPr/>
        </p:nvSpPr>
        <p:spPr bwMode="auto">
          <a:xfrm>
            <a:off x="2438400" y="4638231"/>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53" name="Rectangle 14"/>
          <p:cNvSpPr>
            <a:spLocks noChangeArrowheads="1"/>
          </p:cNvSpPr>
          <p:nvPr/>
        </p:nvSpPr>
        <p:spPr bwMode="auto">
          <a:xfrm>
            <a:off x="2743200" y="4638231"/>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54" name="Rectangle 14"/>
          <p:cNvSpPr>
            <a:spLocks noChangeArrowheads="1"/>
          </p:cNvSpPr>
          <p:nvPr/>
        </p:nvSpPr>
        <p:spPr bwMode="auto">
          <a:xfrm>
            <a:off x="3048000" y="4638231"/>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55" name="Rectangle 14"/>
          <p:cNvSpPr>
            <a:spLocks noChangeArrowheads="1"/>
          </p:cNvSpPr>
          <p:nvPr/>
        </p:nvSpPr>
        <p:spPr bwMode="auto">
          <a:xfrm>
            <a:off x="3352800" y="4638231"/>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56" name="Rectangle 14"/>
          <p:cNvSpPr>
            <a:spLocks noChangeArrowheads="1"/>
          </p:cNvSpPr>
          <p:nvPr/>
        </p:nvSpPr>
        <p:spPr bwMode="auto">
          <a:xfrm>
            <a:off x="914400" y="5410200"/>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57" name="Rectangle 14"/>
          <p:cNvSpPr>
            <a:spLocks noChangeArrowheads="1"/>
          </p:cNvSpPr>
          <p:nvPr/>
        </p:nvSpPr>
        <p:spPr bwMode="auto">
          <a:xfrm>
            <a:off x="912264" y="5638800"/>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58" name="Rectangle 14"/>
          <p:cNvSpPr>
            <a:spLocks noChangeArrowheads="1"/>
          </p:cNvSpPr>
          <p:nvPr/>
        </p:nvSpPr>
        <p:spPr bwMode="auto">
          <a:xfrm>
            <a:off x="915824" y="5867400"/>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59" name="Rectangle 14"/>
          <p:cNvSpPr>
            <a:spLocks noChangeArrowheads="1"/>
          </p:cNvSpPr>
          <p:nvPr/>
        </p:nvSpPr>
        <p:spPr bwMode="auto">
          <a:xfrm>
            <a:off x="915824" y="6096000"/>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61" name="Rectangle 14"/>
          <p:cNvSpPr>
            <a:spLocks noChangeArrowheads="1"/>
          </p:cNvSpPr>
          <p:nvPr/>
        </p:nvSpPr>
        <p:spPr bwMode="auto">
          <a:xfrm>
            <a:off x="285215" y="5495659"/>
            <a:ext cx="435124" cy="228600"/>
          </a:xfrm>
          <a:prstGeom prst="rect">
            <a:avLst/>
          </a:prstGeom>
          <a:solidFill>
            <a:srgbClr val="DDDDDD"/>
          </a:solidFill>
          <a:ln w="9525">
            <a:solidFill>
              <a:schemeClr val="tx1"/>
            </a:solidFill>
            <a:miter lim="800000"/>
            <a:headEnd/>
            <a:tailEnd/>
          </a:ln>
        </p:spPr>
        <p:txBody>
          <a:bodyPr wrap="none" anchor="ctr"/>
          <a:lstStyle/>
          <a:p>
            <a:pPr algn="ctr"/>
            <a:r>
              <a:rPr lang="en-US" sz="1200" b="1" dirty="0"/>
              <a:t>410</a:t>
            </a:r>
          </a:p>
        </p:txBody>
      </p:sp>
      <p:sp>
        <p:nvSpPr>
          <p:cNvPr id="62" name="Rectangle 14"/>
          <p:cNvSpPr>
            <a:spLocks noChangeArrowheads="1"/>
          </p:cNvSpPr>
          <p:nvPr/>
        </p:nvSpPr>
        <p:spPr bwMode="auto">
          <a:xfrm>
            <a:off x="2422021" y="5794048"/>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63" name="Rectangle 14"/>
          <p:cNvSpPr>
            <a:spLocks noChangeArrowheads="1"/>
          </p:cNvSpPr>
          <p:nvPr/>
        </p:nvSpPr>
        <p:spPr bwMode="auto">
          <a:xfrm>
            <a:off x="2726821" y="5794048"/>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64" name="Rectangle 14"/>
          <p:cNvSpPr>
            <a:spLocks noChangeArrowheads="1"/>
          </p:cNvSpPr>
          <p:nvPr/>
        </p:nvSpPr>
        <p:spPr bwMode="auto">
          <a:xfrm>
            <a:off x="3031621" y="5794048"/>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65" name="Rectangle 14"/>
          <p:cNvSpPr>
            <a:spLocks noChangeArrowheads="1"/>
          </p:cNvSpPr>
          <p:nvPr/>
        </p:nvSpPr>
        <p:spPr bwMode="auto">
          <a:xfrm>
            <a:off x="3336421" y="5794048"/>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66" name="Rectangle 14"/>
          <p:cNvSpPr>
            <a:spLocks noChangeArrowheads="1"/>
          </p:cNvSpPr>
          <p:nvPr/>
        </p:nvSpPr>
        <p:spPr bwMode="auto">
          <a:xfrm>
            <a:off x="2422021" y="624840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67" name="Rectangle 14"/>
          <p:cNvSpPr>
            <a:spLocks noChangeArrowheads="1"/>
          </p:cNvSpPr>
          <p:nvPr/>
        </p:nvSpPr>
        <p:spPr bwMode="auto">
          <a:xfrm>
            <a:off x="2726821" y="624840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68" name="Rectangle 14"/>
          <p:cNvSpPr>
            <a:spLocks noChangeArrowheads="1"/>
          </p:cNvSpPr>
          <p:nvPr/>
        </p:nvSpPr>
        <p:spPr bwMode="auto">
          <a:xfrm>
            <a:off x="3031621" y="624840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69" name="Rectangle 14"/>
          <p:cNvSpPr>
            <a:spLocks noChangeArrowheads="1"/>
          </p:cNvSpPr>
          <p:nvPr/>
        </p:nvSpPr>
        <p:spPr bwMode="auto">
          <a:xfrm>
            <a:off x="3336421" y="624840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cxnSp>
        <p:nvCxnSpPr>
          <p:cNvPr id="17" name="Straight Arrow Connector 16"/>
          <p:cNvCxnSpPr>
            <a:stCxn id="44" idx="3"/>
            <a:endCxn id="48" idx="1"/>
          </p:cNvCxnSpPr>
          <p:nvPr/>
        </p:nvCxnSpPr>
        <p:spPr bwMode="auto">
          <a:xfrm flipV="1">
            <a:off x="1828800" y="5524500"/>
            <a:ext cx="593221" cy="228600"/>
          </a:xfrm>
          <a:prstGeom prst="straightConnector1">
            <a:avLst/>
          </a:prstGeom>
          <a:noFill/>
          <a:ln w="19050" cap="flat" cmpd="sng" algn="ctr">
            <a:solidFill>
              <a:schemeClr val="tx1"/>
            </a:solidFill>
            <a:prstDash val="solid"/>
            <a:round/>
            <a:headEnd type="none" w="med" len="med"/>
            <a:tailEnd type="triangle" w="med" len="med"/>
          </a:ln>
          <a:effectLst/>
        </p:spPr>
      </p:cxnSp>
      <p:cxnSp>
        <p:nvCxnSpPr>
          <p:cNvPr id="82" name="Straight Arrow Connector 81"/>
          <p:cNvCxnSpPr>
            <a:stCxn id="40" idx="3"/>
            <a:endCxn id="41" idx="1"/>
          </p:cNvCxnSpPr>
          <p:nvPr/>
        </p:nvCxnSpPr>
        <p:spPr bwMode="auto">
          <a:xfrm flipV="1">
            <a:off x="1828800" y="5057331"/>
            <a:ext cx="593221" cy="467169"/>
          </a:xfrm>
          <a:prstGeom prst="straightConnector1">
            <a:avLst/>
          </a:prstGeom>
          <a:noFill/>
          <a:ln w="19050" cap="flat" cmpd="sng" algn="ctr">
            <a:solidFill>
              <a:schemeClr val="tx1"/>
            </a:solidFill>
            <a:prstDash val="solid"/>
            <a:round/>
            <a:headEnd type="none" w="med" len="med"/>
            <a:tailEnd type="triangle" w="med" len="med"/>
          </a:ln>
          <a:effectLst/>
        </p:spPr>
      </p:cxnSp>
      <p:cxnSp>
        <p:nvCxnSpPr>
          <p:cNvPr id="84" name="Straight Arrow Connector 83"/>
          <p:cNvCxnSpPr>
            <a:stCxn id="45" idx="3"/>
            <a:endCxn id="62" idx="1"/>
          </p:cNvCxnSpPr>
          <p:nvPr/>
        </p:nvCxnSpPr>
        <p:spPr bwMode="auto">
          <a:xfrm>
            <a:off x="1830224" y="5981700"/>
            <a:ext cx="591797" cy="2848"/>
          </a:xfrm>
          <a:prstGeom prst="straightConnector1">
            <a:avLst/>
          </a:prstGeom>
          <a:noFill/>
          <a:ln w="19050" cap="flat" cmpd="sng" algn="ctr">
            <a:solidFill>
              <a:schemeClr val="tx1"/>
            </a:solidFill>
            <a:prstDash val="solid"/>
            <a:round/>
            <a:headEnd type="none" w="med" len="med"/>
            <a:tailEnd type="triangle" w="med" len="med"/>
          </a:ln>
          <a:effectLst/>
        </p:spPr>
      </p:cxnSp>
      <p:cxnSp>
        <p:nvCxnSpPr>
          <p:cNvPr id="93" name="Straight Arrow Connector 92"/>
          <p:cNvCxnSpPr>
            <a:stCxn id="46" idx="3"/>
            <a:endCxn id="66" idx="1"/>
          </p:cNvCxnSpPr>
          <p:nvPr/>
        </p:nvCxnSpPr>
        <p:spPr bwMode="auto">
          <a:xfrm>
            <a:off x="1830224" y="6210300"/>
            <a:ext cx="591797" cy="228600"/>
          </a:xfrm>
          <a:prstGeom prst="straightConnector1">
            <a:avLst/>
          </a:prstGeom>
          <a:noFill/>
          <a:ln w="19050" cap="flat" cmpd="sng" algn="ctr">
            <a:solidFill>
              <a:schemeClr val="tx1"/>
            </a:solidFill>
            <a:prstDash val="solid"/>
            <a:round/>
            <a:headEnd type="none" w="med" len="med"/>
            <a:tailEnd type="triangle" w="med" len="med"/>
          </a:ln>
          <a:effectLst/>
        </p:spPr>
      </p:cxnSp>
      <p:sp>
        <p:nvSpPr>
          <p:cNvPr id="95" name="Rectangle 14"/>
          <p:cNvSpPr>
            <a:spLocks noChangeArrowheads="1"/>
          </p:cNvSpPr>
          <p:nvPr/>
        </p:nvSpPr>
        <p:spPr bwMode="auto">
          <a:xfrm>
            <a:off x="1220624" y="4822679"/>
            <a:ext cx="606040" cy="228600"/>
          </a:xfrm>
          <a:prstGeom prst="rect">
            <a:avLst/>
          </a:prstGeom>
          <a:noFill/>
          <a:ln w="9525">
            <a:noFill/>
            <a:miter lim="800000"/>
            <a:headEnd/>
            <a:tailEnd/>
          </a:ln>
        </p:spPr>
        <p:txBody>
          <a:bodyPr wrap="none" anchor="ctr"/>
          <a:lstStyle/>
          <a:p>
            <a:pPr algn="ctr"/>
            <a:r>
              <a:rPr lang="en-US" sz="1200" b="1" dirty="0">
                <a:solidFill>
                  <a:srgbClr val="FF0000"/>
                </a:solidFill>
              </a:rPr>
              <a:t>Each entry </a:t>
            </a:r>
            <a:br>
              <a:rPr lang="en-US" sz="1200" b="1" dirty="0">
                <a:solidFill>
                  <a:srgbClr val="FF0000"/>
                </a:solidFill>
              </a:rPr>
            </a:br>
            <a:r>
              <a:rPr lang="en-US" sz="1200" b="1" dirty="0">
                <a:solidFill>
                  <a:srgbClr val="FF0000"/>
                </a:solidFill>
              </a:rPr>
              <a:t>is </a:t>
            </a:r>
            <a:r>
              <a:rPr lang="en-US" sz="1200" b="1" dirty="0" err="1">
                <a:solidFill>
                  <a:srgbClr val="FF0000"/>
                </a:solidFill>
              </a:rPr>
              <a:t>int</a:t>
            </a:r>
            <a:r>
              <a:rPr lang="en-US" sz="1200" b="1" dirty="0">
                <a:solidFill>
                  <a:srgbClr val="FF0000"/>
                </a:solidFill>
              </a:rPr>
              <a:t> *</a:t>
            </a:r>
          </a:p>
        </p:txBody>
      </p:sp>
      <p:sp>
        <p:nvSpPr>
          <p:cNvPr id="96" name="Rectangle 14"/>
          <p:cNvSpPr>
            <a:spLocks noChangeArrowheads="1"/>
          </p:cNvSpPr>
          <p:nvPr/>
        </p:nvSpPr>
        <p:spPr bwMode="auto">
          <a:xfrm>
            <a:off x="197977" y="5870248"/>
            <a:ext cx="609600" cy="228600"/>
          </a:xfrm>
          <a:prstGeom prst="rect">
            <a:avLst/>
          </a:prstGeom>
          <a:noFill/>
          <a:ln w="9525">
            <a:noFill/>
            <a:miter lim="800000"/>
            <a:headEnd/>
            <a:tailEnd/>
          </a:ln>
        </p:spPr>
        <p:txBody>
          <a:bodyPr wrap="none" anchor="ctr"/>
          <a:lstStyle/>
          <a:p>
            <a:pPr algn="ctr"/>
            <a:r>
              <a:rPr lang="en-US" sz="1200" b="1" dirty="0">
                <a:solidFill>
                  <a:srgbClr val="FF0000"/>
                </a:solidFill>
              </a:rPr>
              <a:t>Thus t is</a:t>
            </a:r>
            <a:br>
              <a:rPr lang="en-US" sz="1200" b="1" dirty="0">
                <a:solidFill>
                  <a:srgbClr val="FF0000"/>
                </a:solidFill>
              </a:rPr>
            </a:br>
            <a:r>
              <a:rPr lang="en-US" sz="1200" b="1" dirty="0" err="1">
                <a:solidFill>
                  <a:srgbClr val="FF0000"/>
                </a:solidFill>
              </a:rPr>
              <a:t>int</a:t>
            </a:r>
            <a:r>
              <a:rPr lang="en-US" sz="1200" b="1" dirty="0">
                <a:solidFill>
                  <a:srgbClr val="FF0000"/>
                </a:solidFill>
              </a:rPr>
              <a:t> **</a:t>
            </a:r>
          </a:p>
        </p:txBody>
      </p:sp>
      <p:sp>
        <p:nvSpPr>
          <p:cNvPr id="97" name="Rectangle 14"/>
          <p:cNvSpPr>
            <a:spLocks noChangeArrowheads="1"/>
          </p:cNvSpPr>
          <p:nvPr/>
        </p:nvSpPr>
        <p:spPr bwMode="auto">
          <a:xfrm>
            <a:off x="0" y="5496371"/>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t</a:t>
            </a:r>
          </a:p>
        </p:txBody>
      </p:sp>
      <p:cxnSp>
        <p:nvCxnSpPr>
          <p:cNvPr id="99" name="Straight Arrow Connector 98"/>
          <p:cNvCxnSpPr>
            <a:stCxn id="61" idx="3"/>
          </p:cNvCxnSpPr>
          <p:nvPr/>
        </p:nvCxnSpPr>
        <p:spPr bwMode="auto">
          <a:xfrm flipV="1">
            <a:off x="720339" y="5524500"/>
            <a:ext cx="237858" cy="85459"/>
          </a:xfrm>
          <a:prstGeom prst="straightConnector1">
            <a:avLst/>
          </a:prstGeom>
          <a:noFill/>
          <a:ln w="19050" cap="flat" cmpd="sng" algn="ctr">
            <a:solidFill>
              <a:schemeClr val="tx1"/>
            </a:solidFill>
            <a:prstDash val="solid"/>
            <a:round/>
            <a:headEnd type="none" w="med" len="med"/>
            <a:tailEnd type="triangle" w="med" len="med"/>
          </a:ln>
          <a:effectLst/>
        </p:spPr>
      </p:cxnSp>
      <p:sp>
        <p:nvSpPr>
          <p:cNvPr id="100" name="Rectangle 14"/>
          <p:cNvSpPr>
            <a:spLocks noChangeArrowheads="1"/>
          </p:cNvSpPr>
          <p:nvPr/>
        </p:nvSpPr>
        <p:spPr bwMode="auto">
          <a:xfrm>
            <a:off x="3886200" y="5815413"/>
            <a:ext cx="1066800" cy="228600"/>
          </a:xfrm>
          <a:prstGeom prst="rect">
            <a:avLst/>
          </a:prstGeom>
          <a:noFill/>
          <a:ln w="9525">
            <a:noFill/>
            <a:miter lim="800000"/>
            <a:headEnd/>
            <a:tailEnd/>
          </a:ln>
        </p:spPr>
        <p:txBody>
          <a:bodyPr wrap="none" anchor="ctr"/>
          <a:lstStyle/>
          <a:p>
            <a:pPr algn="l"/>
            <a:r>
              <a:rPr lang="en-US" sz="1200" b="1" dirty="0">
                <a:solidFill>
                  <a:srgbClr val="FF0000"/>
                </a:solidFill>
              </a:rPr>
              <a:t>t[2] = 0x1b4</a:t>
            </a:r>
          </a:p>
        </p:txBody>
      </p:sp>
      <p:sp>
        <p:nvSpPr>
          <p:cNvPr id="101" name="Rectangle 14"/>
          <p:cNvSpPr>
            <a:spLocks noChangeArrowheads="1"/>
          </p:cNvSpPr>
          <p:nvPr/>
        </p:nvSpPr>
        <p:spPr bwMode="auto">
          <a:xfrm>
            <a:off x="3886200" y="6096000"/>
            <a:ext cx="1066800" cy="228600"/>
          </a:xfrm>
          <a:prstGeom prst="rect">
            <a:avLst/>
          </a:prstGeom>
          <a:noFill/>
          <a:ln w="9525">
            <a:noFill/>
            <a:miter lim="800000"/>
            <a:headEnd/>
            <a:tailEnd/>
          </a:ln>
        </p:spPr>
        <p:txBody>
          <a:bodyPr wrap="none" anchor="ctr"/>
          <a:lstStyle/>
          <a:p>
            <a:pPr algn="l"/>
            <a:r>
              <a:rPr lang="en-US" sz="1200" b="1" dirty="0">
                <a:solidFill>
                  <a:srgbClr val="FF0000"/>
                </a:solidFill>
              </a:rPr>
              <a:t>t[2][1] = 0</a:t>
            </a:r>
          </a:p>
        </p:txBody>
      </p:sp>
      <p:cxnSp>
        <p:nvCxnSpPr>
          <p:cNvPr id="102" name="Straight Arrow Connector 101"/>
          <p:cNvCxnSpPr>
            <a:stCxn id="101" idx="1"/>
            <a:endCxn id="63" idx="3"/>
          </p:cNvCxnSpPr>
          <p:nvPr/>
        </p:nvCxnSpPr>
        <p:spPr bwMode="auto">
          <a:xfrm flipH="1" flipV="1">
            <a:off x="3031621" y="5984548"/>
            <a:ext cx="854579" cy="225752"/>
          </a:xfrm>
          <a:prstGeom prst="straightConnector1">
            <a:avLst/>
          </a:prstGeom>
          <a:noFill/>
          <a:ln w="19050" cap="flat" cmpd="sng" algn="ctr">
            <a:solidFill>
              <a:schemeClr val="tx1"/>
            </a:solidFill>
            <a:prstDash val="solid"/>
            <a:round/>
            <a:headEnd type="none" w="med" len="med"/>
            <a:tailEnd type="triangle" w="med" len="med"/>
          </a:ln>
          <a:effectLst/>
        </p:spPr>
      </p:cxnSp>
      <p:sp>
        <p:nvSpPr>
          <p:cNvPr id="110" name="Text Box 5"/>
          <p:cNvSpPr txBox="1">
            <a:spLocks noChangeArrowheads="1"/>
          </p:cNvSpPr>
          <p:nvPr/>
        </p:nvSpPr>
        <p:spPr bwMode="auto">
          <a:xfrm>
            <a:off x="5423142" y="3581400"/>
            <a:ext cx="368058" cy="3276600"/>
          </a:xfrm>
          <a:prstGeom prst="rect">
            <a:avLst/>
          </a:prstGeom>
          <a:solidFill>
            <a:schemeClr val="bg1"/>
          </a:solidFill>
          <a:ln w="9525">
            <a:solidFill>
              <a:schemeClr val="tx1"/>
            </a:solidFill>
            <a:miter lim="800000"/>
            <a:headEnd/>
            <a:tailEnd/>
          </a:ln>
        </p:spPr>
        <p:txBody>
          <a:bodyPr/>
          <a:lstStyle/>
          <a:p>
            <a:pPr marL="1588" indent="-1588" algn="l">
              <a:spcBef>
                <a:spcPts val="0"/>
              </a:spcBef>
            </a:pPr>
            <a:r>
              <a:rPr lang="en-US" sz="1100" dirty="0">
                <a:solidFill>
                  <a:schemeClr val="tx1"/>
                </a:solidFill>
                <a:latin typeface="Consolas" panose="020B0609020204030204" pitchFamily="49" charset="0"/>
              </a:rPr>
              <a:t>00</a:t>
            </a:r>
          </a:p>
          <a:p>
            <a:pPr marL="1588" indent="-1588" algn="l">
              <a:spcBef>
                <a:spcPts val="0"/>
              </a:spcBef>
            </a:pPr>
            <a:r>
              <a:rPr lang="en-US" sz="1100" dirty="0">
                <a:solidFill>
                  <a:schemeClr val="tx1"/>
                </a:solidFill>
                <a:latin typeface="Consolas" panose="020B0609020204030204" pitchFamily="49" charset="0"/>
              </a:rPr>
              <a:t>01</a:t>
            </a:r>
          </a:p>
          <a:p>
            <a:pPr marL="1588" indent="-1588" algn="l">
              <a:spcBef>
                <a:spcPts val="0"/>
              </a:spcBef>
            </a:pPr>
            <a:r>
              <a:rPr lang="en-US" sz="1100" dirty="0">
                <a:solidFill>
                  <a:schemeClr val="tx1"/>
                </a:solidFill>
                <a:latin typeface="Consolas" panose="020B0609020204030204" pitchFamily="49" charset="0"/>
              </a:rPr>
              <a:t>02</a:t>
            </a:r>
          </a:p>
          <a:p>
            <a:pPr marL="1588" indent="-1588" algn="l">
              <a:spcBef>
                <a:spcPts val="0"/>
              </a:spcBef>
            </a:pPr>
            <a:r>
              <a:rPr lang="en-US" sz="1100" dirty="0">
                <a:solidFill>
                  <a:schemeClr val="tx1"/>
                </a:solidFill>
                <a:latin typeface="Consolas" panose="020B0609020204030204" pitchFamily="49" charset="0"/>
              </a:rPr>
              <a:t>03</a:t>
            </a:r>
          </a:p>
          <a:p>
            <a:pPr marL="1588" indent="-1588" algn="l">
              <a:spcBef>
                <a:spcPts val="0"/>
              </a:spcBef>
            </a:pPr>
            <a:r>
              <a:rPr lang="en-US" sz="1100" dirty="0">
                <a:solidFill>
                  <a:schemeClr val="tx1"/>
                </a:solidFill>
                <a:latin typeface="Consolas" panose="020B0609020204030204" pitchFamily="49" charset="0"/>
              </a:rPr>
              <a:t>04</a:t>
            </a:r>
          </a:p>
          <a:p>
            <a:pPr marL="1588" indent="-1588" algn="l">
              <a:spcBef>
                <a:spcPts val="0"/>
              </a:spcBef>
            </a:pPr>
            <a:r>
              <a:rPr lang="en-US" sz="1100" dirty="0">
                <a:solidFill>
                  <a:schemeClr val="tx1"/>
                </a:solidFill>
                <a:latin typeface="Consolas" panose="020B0609020204030204" pitchFamily="49" charset="0"/>
              </a:rPr>
              <a:t>05</a:t>
            </a:r>
          </a:p>
          <a:p>
            <a:pPr marL="1588" indent="-1588" algn="l">
              <a:spcBef>
                <a:spcPts val="0"/>
              </a:spcBef>
            </a:pPr>
            <a:r>
              <a:rPr lang="en-US" sz="1100" dirty="0">
                <a:solidFill>
                  <a:schemeClr val="tx1"/>
                </a:solidFill>
                <a:latin typeface="Consolas" panose="020B0609020204030204" pitchFamily="49" charset="0"/>
              </a:rPr>
              <a:t>06</a:t>
            </a:r>
          </a:p>
          <a:p>
            <a:pPr marL="1588" indent="-1588" algn="l">
              <a:spcBef>
                <a:spcPts val="0"/>
              </a:spcBef>
            </a:pPr>
            <a:r>
              <a:rPr lang="en-US" sz="1100" dirty="0">
                <a:solidFill>
                  <a:schemeClr val="tx1"/>
                </a:solidFill>
                <a:latin typeface="Consolas" panose="020B0609020204030204" pitchFamily="49" charset="0"/>
              </a:rPr>
              <a:t>07</a:t>
            </a:r>
          </a:p>
          <a:p>
            <a:pPr marL="1588" indent="-1588" algn="l">
              <a:spcBef>
                <a:spcPts val="0"/>
              </a:spcBef>
            </a:pPr>
            <a:r>
              <a:rPr lang="en-US" sz="1100" dirty="0">
                <a:solidFill>
                  <a:schemeClr val="tx1"/>
                </a:solidFill>
                <a:latin typeface="Consolas" panose="020B0609020204030204" pitchFamily="49" charset="0"/>
              </a:rPr>
              <a:t>08</a:t>
            </a:r>
          </a:p>
          <a:p>
            <a:pPr marL="1588" indent="-1588" algn="l">
              <a:spcBef>
                <a:spcPts val="0"/>
              </a:spcBef>
            </a:pPr>
            <a:r>
              <a:rPr lang="en-US" sz="1100" dirty="0">
                <a:solidFill>
                  <a:schemeClr val="tx1"/>
                </a:solidFill>
                <a:latin typeface="Consolas" panose="020B0609020204030204" pitchFamily="49" charset="0"/>
              </a:rPr>
              <a:t>09</a:t>
            </a:r>
          </a:p>
          <a:p>
            <a:pPr marL="1588" indent="-1588" algn="l">
              <a:spcBef>
                <a:spcPts val="0"/>
              </a:spcBef>
            </a:pPr>
            <a:r>
              <a:rPr lang="en-US" sz="1100" dirty="0">
                <a:solidFill>
                  <a:schemeClr val="tx1"/>
                </a:solidFill>
                <a:latin typeface="Consolas" panose="020B0609020204030204" pitchFamily="49" charset="0"/>
              </a:rPr>
              <a:t>10</a:t>
            </a:r>
          </a:p>
          <a:p>
            <a:pPr marL="1588" indent="-1588" algn="l">
              <a:spcBef>
                <a:spcPts val="0"/>
              </a:spcBef>
            </a:pPr>
            <a:r>
              <a:rPr lang="en-US" sz="1100" dirty="0">
                <a:solidFill>
                  <a:schemeClr val="tx1"/>
                </a:solidFill>
                <a:latin typeface="Consolas" panose="020B0609020204030204" pitchFamily="49" charset="0"/>
              </a:rPr>
              <a:t>11</a:t>
            </a:r>
          </a:p>
          <a:p>
            <a:pPr marL="1588" indent="-1588" algn="l">
              <a:spcBef>
                <a:spcPts val="0"/>
              </a:spcBef>
            </a:pPr>
            <a:r>
              <a:rPr lang="en-US" sz="1100" dirty="0">
                <a:solidFill>
                  <a:schemeClr val="tx1"/>
                </a:solidFill>
                <a:latin typeface="Consolas" panose="020B0609020204030204" pitchFamily="49" charset="0"/>
              </a:rPr>
              <a:t>12</a:t>
            </a:r>
          </a:p>
          <a:p>
            <a:pPr marL="1588" indent="-1588" algn="l">
              <a:spcBef>
                <a:spcPts val="0"/>
              </a:spcBef>
            </a:pPr>
            <a:r>
              <a:rPr lang="en-US" sz="1100" dirty="0">
                <a:solidFill>
                  <a:schemeClr val="tx1"/>
                </a:solidFill>
                <a:latin typeface="Consolas" panose="020B0609020204030204" pitchFamily="49" charset="0"/>
              </a:rPr>
              <a:t>13</a:t>
            </a:r>
          </a:p>
          <a:p>
            <a:pPr marL="1588" indent="-1588" algn="l">
              <a:spcBef>
                <a:spcPts val="0"/>
              </a:spcBef>
            </a:pPr>
            <a:r>
              <a:rPr lang="en-US" sz="1100" dirty="0">
                <a:solidFill>
                  <a:schemeClr val="tx1"/>
                </a:solidFill>
                <a:latin typeface="Consolas" panose="020B0609020204030204" pitchFamily="49" charset="0"/>
              </a:rPr>
              <a:t>14</a:t>
            </a:r>
          </a:p>
          <a:p>
            <a:pPr marL="1588" indent="-1588" algn="l">
              <a:spcBef>
                <a:spcPts val="0"/>
              </a:spcBef>
            </a:pPr>
            <a:r>
              <a:rPr lang="en-US" sz="1100" dirty="0">
                <a:solidFill>
                  <a:schemeClr val="tx1"/>
                </a:solidFill>
                <a:latin typeface="Consolas" panose="020B0609020204030204" pitchFamily="49" charset="0"/>
              </a:rPr>
              <a:t>15</a:t>
            </a:r>
          </a:p>
          <a:p>
            <a:pPr marL="1588" indent="-1588" algn="l">
              <a:spcBef>
                <a:spcPts val="0"/>
              </a:spcBef>
            </a:pPr>
            <a:r>
              <a:rPr lang="en-US" sz="1100" dirty="0">
                <a:solidFill>
                  <a:schemeClr val="tx1"/>
                </a:solidFill>
                <a:latin typeface="Consolas" panose="020B0609020204030204" pitchFamily="49" charset="0"/>
              </a:rPr>
              <a:t>16</a:t>
            </a:r>
          </a:p>
          <a:p>
            <a:pPr marL="1588" indent="-1588" algn="l">
              <a:spcBef>
                <a:spcPts val="0"/>
              </a:spcBef>
            </a:pPr>
            <a:r>
              <a:rPr lang="en-US" sz="1100" dirty="0">
                <a:solidFill>
                  <a:schemeClr val="tx1"/>
                </a:solidFill>
                <a:latin typeface="Consolas" panose="020B0609020204030204" pitchFamily="49" charset="0"/>
              </a:rPr>
              <a:t>17</a:t>
            </a:r>
          </a:p>
          <a:p>
            <a:pPr marL="1588" indent="-1588" algn="l">
              <a:spcBef>
                <a:spcPts val="0"/>
              </a:spcBef>
            </a:pPr>
            <a:r>
              <a:rPr lang="en-US" sz="1100" dirty="0">
                <a:solidFill>
                  <a:schemeClr val="tx1"/>
                </a:solidFill>
                <a:latin typeface="Consolas" panose="020B0609020204030204" pitchFamily="49" charset="0"/>
              </a:rPr>
              <a:t>18</a:t>
            </a:r>
          </a:p>
        </p:txBody>
      </p:sp>
      <p:sp>
        <p:nvSpPr>
          <p:cNvPr id="111" name="Rectangle 14"/>
          <p:cNvSpPr>
            <a:spLocks noChangeArrowheads="1"/>
          </p:cNvSpPr>
          <p:nvPr/>
        </p:nvSpPr>
        <p:spPr bwMode="auto">
          <a:xfrm>
            <a:off x="47357" y="4616869"/>
            <a:ext cx="910840" cy="401651"/>
          </a:xfrm>
          <a:prstGeom prst="rect">
            <a:avLst/>
          </a:prstGeom>
          <a:noFill/>
          <a:ln w="9525">
            <a:noFill/>
            <a:miter lim="800000"/>
            <a:headEnd/>
            <a:tailEnd/>
          </a:ln>
        </p:spPr>
        <p:txBody>
          <a:bodyPr wrap="square" anchor="ctr"/>
          <a:lstStyle/>
          <a:p>
            <a:pPr algn="ctr"/>
            <a:r>
              <a:rPr lang="en-US" sz="1200" b="1" dirty="0">
                <a:solidFill>
                  <a:schemeClr val="bg1">
                    <a:lumMod val="50000"/>
                  </a:schemeClr>
                </a:solidFill>
              </a:rPr>
              <a:t>Allocated on line 08</a:t>
            </a:r>
          </a:p>
        </p:txBody>
      </p:sp>
      <p:cxnSp>
        <p:nvCxnSpPr>
          <p:cNvPr id="112" name="Straight Arrow Connector 111"/>
          <p:cNvCxnSpPr/>
          <p:nvPr/>
        </p:nvCxnSpPr>
        <p:spPr bwMode="auto">
          <a:xfrm>
            <a:off x="912264" y="5051279"/>
            <a:ext cx="308360" cy="353936"/>
          </a:xfrm>
          <a:prstGeom prst="straightConnector1">
            <a:avLst/>
          </a:prstGeom>
          <a:noFill/>
          <a:ln w="19050" cap="flat" cmpd="sng" algn="ctr">
            <a:solidFill>
              <a:schemeClr val="bg1">
                <a:lumMod val="50000"/>
              </a:schemeClr>
            </a:solidFill>
            <a:prstDash val="solid"/>
            <a:round/>
            <a:headEnd type="none" w="med" len="med"/>
            <a:tailEnd type="triangle" w="med" len="med"/>
          </a:ln>
          <a:effectLst/>
        </p:spPr>
      </p:cxnSp>
      <p:sp>
        <p:nvSpPr>
          <p:cNvPr id="114" name="Rectangle 14"/>
          <p:cNvSpPr>
            <a:spLocks noChangeArrowheads="1"/>
          </p:cNvSpPr>
          <p:nvPr/>
        </p:nvSpPr>
        <p:spPr bwMode="auto">
          <a:xfrm>
            <a:off x="3964180" y="4627549"/>
            <a:ext cx="1369820" cy="401651"/>
          </a:xfrm>
          <a:prstGeom prst="rect">
            <a:avLst/>
          </a:prstGeom>
          <a:noFill/>
          <a:ln w="9525">
            <a:noFill/>
            <a:miter lim="800000"/>
            <a:headEnd/>
            <a:tailEnd/>
          </a:ln>
        </p:spPr>
        <p:txBody>
          <a:bodyPr wrap="square" anchor="ctr"/>
          <a:lstStyle/>
          <a:p>
            <a:pPr algn="l"/>
            <a:r>
              <a:rPr lang="en-US" sz="1200" b="1" dirty="0">
                <a:solidFill>
                  <a:schemeClr val="bg1">
                    <a:lumMod val="50000"/>
                  </a:schemeClr>
                </a:solidFill>
              </a:rPr>
              <a:t>Each allocated on an iteration of line 10</a:t>
            </a:r>
          </a:p>
        </p:txBody>
      </p:sp>
      <p:cxnSp>
        <p:nvCxnSpPr>
          <p:cNvPr id="115" name="Straight Arrow Connector 114"/>
          <p:cNvCxnSpPr>
            <a:stCxn id="114" idx="1"/>
            <a:endCxn id="47" idx="3"/>
          </p:cNvCxnSpPr>
          <p:nvPr/>
        </p:nvCxnSpPr>
        <p:spPr bwMode="auto">
          <a:xfrm flipH="1">
            <a:off x="3641221" y="4828375"/>
            <a:ext cx="322959" cy="228956"/>
          </a:xfrm>
          <a:prstGeom prst="straightConnector1">
            <a:avLst/>
          </a:prstGeom>
          <a:noFill/>
          <a:ln w="19050" cap="flat" cmpd="sng" algn="ctr">
            <a:solidFill>
              <a:schemeClr val="bg1">
                <a:lumMod val="50000"/>
              </a:schemeClr>
            </a:solidFill>
            <a:prstDash val="solid"/>
            <a:round/>
            <a:headEnd type="none" w="med" len="med"/>
            <a:tailEnd type="triangle" w="med" len="med"/>
          </a:ln>
          <a:effectLst/>
        </p:spPr>
      </p:cxnSp>
      <p:cxnSp>
        <p:nvCxnSpPr>
          <p:cNvPr id="118" name="Straight Arrow Connector 117"/>
          <p:cNvCxnSpPr>
            <a:stCxn id="114" idx="1"/>
            <a:endCxn id="51" idx="3"/>
          </p:cNvCxnSpPr>
          <p:nvPr/>
        </p:nvCxnSpPr>
        <p:spPr bwMode="auto">
          <a:xfrm flipH="1">
            <a:off x="3641221" y="4828375"/>
            <a:ext cx="322959" cy="696125"/>
          </a:xfrm>
          <a:prstGeom prst="straightConnector1">
            <a:avLst/>
          </a:prstGeom>
          <a:noFill/>
          <a:ln w="19050" cap="flat" cmpd="sng" algn="ctr">
            <a:solidFill>
              <a:schemeClr val="bg1">
                <a:lumMod val="50000"/>
              </a:schemeClr>
            </a:solidFill>
            <a:prstDash val="solid"/>
            <a:round/>
            <a:headEnd type="none" w="med" len="med"/>
            <a:tailEnd type="triangle" w="med" len="med"/>
          </a:ln>
          <a:effectLst/>
        </p:spPr>
      </p:cxnSp>
      <p:cxnSp>
        <p:nvCxnSpPr>
          <p:cNvPr id="121" name="Straight Arrow Connector 120"/>
          <p:cNvCxnSpPr>
            <a:stCxn id="114" idx="1"/>
            <a:endCxn id="65" idx="3"/>
          </p:cNvCxnSpPr>
          <p:nvPr/>
        </p:nvCxnSpPr>
        <p:spPr bwMode="auto">
          <a:xfrm flipH="1">
            <a:off x="3641221" y="4828375"/>
            <a:ext cx="322959" cy="1156173"/>
          </a:xfrm>
          <a:prstGeom prst="straightConnector1">
            <a:avLst/>
          </a:prstGeom>
          <a:noFill/>
          <a:ln w="19050" cap="flat" cmpd="sng" algn="ctr">
            <a:solidFill>
              <a:schemeClr val="bg1">
                <a:lumMod val="50000"/>
              </a:schemeClr>
            </a:solidFill>
            <a:prstDash val="solid"/>
            <a:round/>
            <a:headEnd type="none" w="med" len="med"/>
            <a:tailEnd type="triangle" w="med" len="med"/>
          </a:ln>
          <a:effectLst/>
        </p:spPr>
      </p:cxnSp>
      <p:cxnSp>
        <p:nvCxnSpPr>
          <p:cNvPr id="124" name="Straight Arrow Connector 123"/>
          <p:cNvCxnSpPr>
            <a:stCxn id="114" idx="1"/>
            <a:endCxn id="69" idx="3"/>
          </p:cNvCxnSpPr>
          <p:nvPr/>
        </p:nvCxnSpPr>
        <p:spPr bwMode="auto">
          <a:xfrm flipH="1">
            <a:off x="3641221" y="4828375"/>
            <a:ext cx="322959" cy="1610525"/>
          </a:xfrm>
          <a:prstGeom prst="straightConnector1">
            <a:avLst/>
          </a:prstGeom>
          <a:noFill/>
          <a:ln w="19050" cap="flat" cmpd="sng" algn="ctr">
            <a:solidFill>
              <a:schemeClr val="bg1">
                <a:lumMod val="50000"/>
              </a:schemeClr>
            </a:solidFill>
            <a:prstDash val="solid"/>
            <a:round/>
            <a:headEnd type="none" w="med" len="med"/>
            <a:tailEnd type="triangle" w="med" len="med"/>
          </a:ln>
          <a:effectLst/>
        </p:spPr>
      </p:cxnSp>
      <p:pic>
        <p:nvPicPr>
          <p:cNvPr id="92"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5959041" y="1144782"/>
            <a:ext cx="318015" cy="353937"/>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7709142" y="1144782"/>
            <a:ext cx="1219200" cy="1522218"/>
            <a:chOff x="7709142" y="1144782"/>
            <a:chExt cx="1219200" cy="1522218"/>
          </a:xfrm>
        </p:grpSpPr>
        <p:sp>
          <p:nvSpPr>
            <p:cNvPr id="98" name="Rectangle 14"/>
            <p:cNvSpPr>
              <a:spLocks noChangeArrowheads="1"/>
            </p:cNvSpPr>
            <p:nvPr/>
          </p:nvSpPr>
          <p:spPr bwMode="auto">
            <a:xfrm>
              <a:off x="7709142" y="1144782"/>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113" name="Rectangle 14"/>
            <p:cNvSpPr>
              <a:spLocks noChangeArrowheads="1"/>
            </p:cNvSpPr>
            <p:nvPr/>
          </p:nvSpPr>
          <p:spPr bwMode="auto">
            <a:xfrm>
              <a:off x="8013942" y="1144782"/>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1</a:t>
              </a:r>
            </a:p>
          </p:txBody>
        </p:sp>
        <p:sp>
          <p:nvSpPr>
            <p:cNvPr id="116" name="Rectangle 14"/>
            <p:cNvSpPr>
              <a:spLocks noChangeArrowheads="1"/>
            </p:cNvSpPr>
            <p:nvPr/>
          </p:nvSpPr>
          <p:spPr bwMode="auto">
            <a:xfrm>
              <a:off x="8318742" y="1144782"/>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1</a:t>
              </a:r>
            </a:p>
          </p:txBody>
        </p:sp>
        <p:sp>
          <p:nvSpPr>
            <p:cNvPr id="117" name="Rectangle 14"/>
            <p:cNvSpPr>
              <a:spLocks noChangeArrowheads="1"/>
            </p:cNvSpPr>
            <p:nvPr/>
          </p:nvSpPr>
          <p:spPr bwMode="auto">
            <a:xfrm>
              <a:off x="8623542" y="1144782"/>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1</a:t>
              </a:r>
            </a:p>
          </p:txBody>
        </p:sp>
        <p:sp>
          <p:nvSpPr>
            <p:cNvPr id="119" name="Rectangle 14"/>
            <p:cNvSpPr>
              <a:spLocks noChangeArrowheads="1"/>
            </p:cNvSpPr>
            <p:nvPr/>
          </p:nvSpPr>
          <p:spPr bwMode="auto">
            <a:xfrm>
              <a:off x="7709142" y="1525782"/>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1</a:t>
              </a:r>
            </a:p>
          </p:txBody>
        </p:sp>
        <p:sp>
          <p:nvSpPr>
            <p:cNvPr id="120" name="Rectangle 14"/>
            <p:cNvSpPr>
              <a:spLocks noChangeArrowheads="1"/>
            </p:cNvSpPr>
            <p:nvPr/>
          </p:nvSpPr>
          <p:spPr bwMode="auto">
            <a:xfrm>
              <a:off x="8013942" y="1525782"/>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1</a:t>
              </a:r>
            </a:p>
          </p:txBody>
        </p:sp>
        <p:sp>
          <p:nvSpPr>
            <p:cNvPr id="122" name="Rectangle 14"/>
            <p:cNvSpPr>
              <a:spLocks noChangeArrowheads="1"/>
            </p:cNvSpPr>
            <p:nvPr/>
          </p:nvSpPr>
          <p:spPr bwMode="auto">
            <a:xfrm>
              <a:off x="8318742" y="1525782"/>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123" name="Rectangle 14"/>
            <p:cNvSpPr>
              <a:spLocks noChangeArrowheads="1"/>
            </p:cNvSpPr>
            <p:nvPr/>
          </p:nvSpPr>
          <p:spPr bwMode="auto">
            <a:xfrm>
              <a:off x="8623542" y="1525782"/>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125" name="Rectangle 14"/>
            <p:cNvSpPr>
              <a:spLocks noChangeArrowheads="1"/>
            </p:cNvSpPr>
            <p:nvPr/>
          </p:nvSpPr>
          <p:spPr bwMode="auto">
            <a:xfrm>
              <a:off x="7709142" y="1899659"/>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1</a:t>
              </a:r>
            </a:p>
          </p:txBody>
        </p:sp>
        <p:sp>
          <p:nvSpPr>
            <p:cNvPr id="126" name="Rectangle 14"/>
            <p:cNvSpPr>
              <a:spLocks noChangeArrowheads="1"/>
            </p:cNvSpPr>
            <p:nvPr/>
          </p:nvSpPr>
          <p:spPr bwMode="auto">
            <a:xfrm>
              <a:off x="8013942" y="1899659"/>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127" name="Rectangle 14"/>
            <p:cNvSpPr>
              <a:spLocks noChangeArrowheads="1"/>
            </p:cNvSpPr>
            <p:nvPr/>
          </p:nvSpPr>
          <p:spPr bwMode="auto">
            <a:xfrm>
              <a:off x="8318742" y="1899659"/>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1</a:t>
              </a:r>
            </a:p>
          </p:txBody>
        </p:sp>
        <p:sp>
          <p:nvSpPr>
            <p:cNvPr id="128" name="Rectangle 14"/>
            <p:cNvSpPr>
              <a:spLocks noChangeArrowheads="1"/>
            </p:cNvSpPr>
            <p:nvPr/>
          </p:nvSpPr>
          <p:spPr bwMode="auto">
            <a:xfrm>
              <a:off x="8623542" y="1899659"/>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129" name="Rectangle 14"/>
            <p:cNvSpPr>
              <a:spLocks noChangeArrowheads="1"/>
            </p:cNvSpPr>
            <p:nvPr/>
          </p:nvSpPr>
          <p:spPr bwMode="auto">
            <a:xfrm>
              <a:off x="7709142" y="228600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1</a:t>
              </a:r>
            </a:p>
          </p:txBody>
        </p:sp>
        <p:sp>
          <p:nvSpPr>
            <p:cNvPr id="130" name="Rectangle 14"/>
            <p:cNvSpPr>
              <a:spLocks noChangeArrowheads="1"/>
            </p:cNvSpPr>
            <p:nvPr/>
          </p:nvSpPr>
          <p:spPr bwMode="auto">
            <a:xfrm>
              <a:off x="8013942" y="228600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131" name="Rectangle 14"/>
            <p:cNvSpPr>
              <a:spLocks noChangeArrowheads="1"/>
            </p:cNvSpPr>
            <p:nvPr/>
          </p:nvSpPr>
          <p:spPr bwMode="auto">
            <a:xfrm>
              <a:off x="8318742" y="228600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132" name="Rectangle 14"/>
            <p:cNvSpPr>
              <a:spLocks noChangeArrowheads="1"/>
            </p:cNvSpPr>
            <p:nvPr/>
          </p:nvSpPr>
          <p:spPr bwMode="auto">
            <a:xfrm>
              <a:off x="8623542" y="228600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1</a:t>
              </a:r>
            </a:p>
          </p:txBody>
        </p:sp>
      </p:grpSp>
    </p:spTree>
    <p:extLst>
      <p:ext uri="{BB962C8B-B14F-4D97-AF65-F5344CB8AC3E}">
        <p14:creationId xmlns:p14="http://schemas.microsoft.com/office/powerpoint/2010/main" val="227276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8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6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9"/>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84"/>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3"/>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24"/>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21"/>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18"/>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1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14"/>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95"/>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96"/>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00"/>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101"/>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1"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p:bldP spid="53" grpId="0"/>
      <p:bldP spid="54" grpId="0"/>
      <p:bldP spid="55" grpId="0"/>
      <p:bldP spid="56" grpId="0"/>
      <p:bldP spid="57" grpId="0"/>
      <p:bldP spid="58" grpId="0"/>
      <p:bldP spid="59" grpId="0"/>
      <p:bldP spid="61" grpId="0" animBg="1"/>
      <p:bldP spid="62" grpId="0" animBg="1"/>
      <p:bldP spid="63" grpId="0" animBg="1"/>
      <p:bldP spid="64" grpId="0" animBg="1"/>
      <p:bldP spid="65" grpId="0" animBg="1"/>
      <p:bldP spid="66" grpId="0" animBg="1"/>
      <p:bldP spid="67" grpId="0" animBg="1"/>
      <p:bldP spid="68" grpId="0" animBg="1"/>
      <p:bldP spid="69" grpId="0" animBg="1"/>
      <p:bldP spid="95" grpId="0"/>
      <p:bldP spid="96" grpId="0"/>
      <p:bldP spid="97" grpId="0"/>
      <p:bldP spid="100" grpId="0"/>
      <p:bldP spid="101" grpId="0"/>
      <p:bldP spid="110" grpId="0" animBg="1"/>
      <p:bldP spid="111" grpId="0"/>
      <p:bldP spid="11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N-Queens Solution Development</a:t>
            </a:r>
          </a:p>
        </p:txBody>
      </p:sp>
      <p:sp>
        <p:nvSpPr>
          <p:cNvPr id="3" name="Content Placeholder 2"/>
          <p:cNvSpPr>
            <a:spLocks noGrp="1"/>
          </p:cNvSpPr>
          <p:nvPr>
            <p:ph idx="1"/>
          </p:nvPr>
        </p:nvSpPr>
        <p:spPr>
          <a:xfrm>
            <a:off x="304800" y="1066800"/>
            <a:ext cx="5105400" cy="2590800"/>
          </a:xfrm>
        </p:spPr>
        <p:txBody>
          <a:bodyPr/>
          <a:lstStyle/>
          <a:p>
            <a:r>
              <a:rPr lang="en-US" sz="2000" dirty="0">
                <a:solidFill>
                  <a:srgbClr val="0000FF"/>
                </a:solidFill>
              </a:rPr>
              <a:t>After we place a queen in a location, let's check that it has no threats</a:t>
            </a:r>
          </a:p>
          <a:p>
            <a:r>
              <a:rPr lang="en-US" sz="2000" dirty="0">
                <a:solidFill>
                  <a:schemeClr val="tx2">
                    <a:lumMod val="60000"/>
                    <a:lumOff val="40000"/>
                  </a:schemeClr>
                </a:solidFill>
              </a:rPr>
              <a:t>If it's safe then we update the threats (+1) due to this new queen placement</a:t>
            </a:r>
          </a:p>
          <a:p>
            <a:r>
              <a:rPr lang="en-US" sz="2000" dirty="0"/>
              <a:t>Now </a:t>
            </a:r>
            <a:r>
              <a:rPr lang="en-US" sz="2000" dirty="0" err="1"/>
              <a:t>recurse</a:t>
            </a:r>
            <a:r>
              <a:rPr lang="en-US" sz="2000" dirty="0"/>
              <a:t> to next row</a:t>
            </a:r>
          </a:p>
          <a:p>
            <a:r>
              <a:rPr lang="en-US" sz="2000" dirty="0">
                <a:solidFill>
                  <a:schemeClr val="tx2">
                    <a:lumMod val="60000"/>
                    <a:lumOff val="40000"/>
                  </a:schemeClr>
                </a:solidFill>
              </a:rPr>
              <a:t>If we return, it means the problem was either solved or more often, that no solution existed given our placement so we remove the threats (-1)</a:t>
            </a:r>
          </a:p>
          <a:p>
            <a:r>
              <a:rPr lang="en-US" sz="2000" dirty="0">
                <a:solidFill>
                  <a:srgbClr val="00B050"/>
                </a:solidFill>
              </a:rPr>
              <a:t>Then we iterate to try the next location for this queen</a:t>
            </a:r>
          </a:p>
          <a:p>
            <a:pPr marL="457200" lvl="1" indent="0">
              <a:buNone/>
            </a:pPr>
            <a:endParaRPr lang="en-US" sz="1800" dirty="0"/>
          </a:p>
          <a:p>
            <a:endParaRPr lang="en-US" sz="2000" dirty="0"/>
          </a:p>
        </p:txBody>
      </p:sp>
      <p:sp>
        <p:nvSpPr>
          <p:cNvPr id="4" name="Rectangle 3"/>
          <p:cNvSpPr/>
          <p:nvPr/>
        </p:nvSpPr>
        <p:spPr bwMode="auto">
          <a:xfrm>
            <a:off x="6566142" y="1143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 name="Rectangle 4"/>
          <p:cNvSpPr/>
          <p:nvPr/>
        </p:nvSpPr>
        <p:spPr bwMode="auto">
          <a:xfrm>
            <a:off x="6909042" y="1143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 name="Rectangle 5"/>
          <p:cNvSpPr/>
          <p:nvPr/>
        </p:nvSpPr>
        <p:spPr bwMode="auto">
          <a:xfrm>
            <a:off x="7257344" y="1143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 name="Rectangle 6"/>
          <p:cNvSpPr/>
          <p:nvPr/>
        </p:nvSpPr>
        <p:spPr bwMode="auto">
          <a:xfrm>
            <a:off x="7600244" y="1143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 name="Rectangle 11"/>
          <p:cNvSpPr/>
          <p:nvPr/>
        </p:nvSpPr>
        <p:spPr bwMode="auto">
          <a:xfrm>
            <a:off x="6909042" y="1524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 name="Rectangle 12"/>
          <p:cNvSpPr/>
          <p:nvPr/>
        </p:nvSpPr>
        <p:spPr bwMode="auto">
          <a:xfrm>
            <a:off x="7251942" y="1524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 name="Rectangle 13"/>
          <p:cNvSpPr/>
          <p:nvPr/>
        </p:nvSpPr>
        <p:spPr bwMode="auto">
          <a:xfrm>
            <a:off x="7600244" y="1524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 name="Rectangle 18"/>
          <p:cNvSpPr/>
          <p:nvPr/>
        </p:nvSpPr>
        <p:spPr bwMode="auto">
          <a:xfrm>
            <a:off x="6566142" y="1524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0" name="Rectangle 19"/>
          <p:cNvSpPr/>
          <p:nvPr/>
        </p:nvSpPr>
        <p:spPr bwMode="auto">
          <a:xfrm>
            <a:off x="6566142" y="1905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 name="Rectangle 20"/>
          <p:cNvSpPr/>
          <p:nvPr/>
        </p:nvSpPr>
        <p:spPr bwMode="auto">
          <a:xfrm>
            <a:off x="6909042" y="1905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2" name="Rectangle 21"/>
          <p:cNvSpPr/>
          <p:nvPr/>
        </p:nvSpPr>
        <p:spPr bwMode="auto">
          <a:xfrm>
            <a:off x="7257344" y="1905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3" name="Rectangle 22"/>
          <p:cNvSpPr/>
          <p:nvPr/>
        </p:nvSpPr>
        <p:spPr bwMode="auto">
          <a:xfrm>
            <a:off x="7600244" y="1905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8" name="Rectangle 27"/>
          <p:cNvSpPr/>
          <p:nvPr/>
        </p:nvSpPr>
        <p:spPr bwMode="auto">
          <a:xfrm>
            <a:off x="6909042" y="2286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9" name="Rectangle 28"/>
          <p:cNvSpPr/>
          <p:nvPr/>
        </p:nvSpPr>
        <p:spPr bwMode="auto">
          <a:xfrm>
            <a:off x="7251942" y="2286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0" name="Rectangle 29"/>
          <p:cNvSpPr/>
          <p:nvPr/>
        </p:nvSpPr>
        <p:spPr bwMode="auto">
          <a:xfrm>
            <a:off x="7600244" y="2286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5" name="Rectangle 34"/>
          <p:cNvSpPr/>
          <p:nvPr/>
        </p:nvSpPr>
        <p:spPr bwMode="auto">
          <a:xfrm>
            <a:off x="6566142" y="2286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79"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572621" y="1118432"/>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81" name="Text Box 5"/>
          <p:cNvSpPr txBox="1">
            <a:spLocks noChangeArrowheads="1"/>
          </p:cNvSpPr>
          <p:nvPr/>
        </p:nvSpPr>
        <p:spPr bwMode="auto">
          <a:xfrm>
            <a:off x="5526280" y="3581400"/>
            <a:ext cx="3465320" cy="3124200"/>
          </a:xfrm>
          <a:prstGeom prst="rect">
            <a:avLst/>
          </a:prstGeom>
          <a:solidFill>
            <a:srgbClr val="FFFFCC"/>
          </a:solidFill>
          <a:ln w="9525">
            <a:solidFill>
              <a:schemeClr val="tx1"/>
            </a:solidFill>
            <a:miter lim="800000"/>
            <a:headEnd/>
            <a:tailEnd/>
          </a:ln>
        </p:spPr>
        <p:txBody>
          <a:bodyPr/>
          <a:lstStyle/>
          <a:p>
            <a:pPr marL="1588" indent="-1588" algn="l">
              <a:spcBef>
                <a:spcPts val="0"/>
              </a:spcBef>
            </a:pP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*q;  // pointer to array storing</a:t>
            </a:r>
            <a:br>
              <a:rPr lang="en-US" sz="1100" dirty="0">
                <a:solidFill>
                  <a:schemeClr val="tx1"/>
                </a:solidFill>
                <a:latin typeface="Consolas" panose="020B0609020204030204" pitchFamily="49" charset="0"/>
              </a:rPr>
            </a:br>
            <a:r>
              <a:rPr lang="en-US" sz="1100" dirty="0">
                <a:solidFill>
                  <a:schemeClr val="tx1"/>
                </a:solidFill>
                <a:latin typeface="Consolas" panose="020B0609020204030204" pitchFamily="49" charset="0"/>
              </a:rPr>
              <a:t>         // each queens location</a:t>
            </a:r>
          </a:p>
          <a:p>
            <a:pPr marL="1588" indent="-1588" algn="l">
              <a:spcBef>
                <a:spcPts val="0"/>
              </a:spcBef>
            </a:pP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n;   // number of board / size</a:t>
            </a:r>
          </a:p>
          <a:p>
            <a:pPr marL="1588" indent="-1588" algn="l">
              <a:spcBef>
                <a:spcPts val="0"/>
              </a:spcBef>
            </a:pP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**t; // n x n threat array</a:t>
            </a:r>
          </a:p>
          <a:p>
            <a:pPr marL="1588" indent="-1588" algn="l">
              <a:spcBef>
                <a:spcPts val="0"/>
              </a:spcBef>
            </a:pPr>
            <a:r>
              <a:rPr lang="en-US" sz="1100" dirty="0">
                <a:solidFill>
                  <a:schemeClr val="tx1"/>
                </a:solidFill>
                <a:latin typeface="Consolas" panose="020B0609020204030204" pitchFamily="49" charset="0"/>
              </a:rPr>
              <a:t>void search(</a:t>
            </a: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row)</a:t>
            </a:r>
            <a:br>
              <a:rPr lang="en-US" sz="1100" dirty="0">
                <a:solidFill>
                  <a:schemeClr val="tx1"/>
                </a:solidFill>
                <a:latin typeface="Consolas" panose="020B0609020204030204" pitchFamily="49" charset="0"/>
              </a:rPr>
            </a:br>
            <a:r>
              <a:rPr lang="en-US" sz="1100" dirty="0">
                <a:solidFill>
                  <a:schemeClr val="tx1"/>
                </a:solidFill>
                <a:latin typeface="Consolas" panose="020B0609020204030204" pitchFamily="49" charset="0"/>
              </a:rPr>
              <a:t>{</a:t>
            </a:r>
            <a:br>
              <a:rPr lang="en-US" sz="1100" dirty="0">
                <a:solidFill>
                  <a:schemeClr val="tx1"/>
                </a:solidFill>
                <a:latin typeface="Consolas" panose="020B0609020204030204" pitchFamily="49" charset="0"/>
              </a:rPr>
            </a:br>
            <a:r>
              <a:rPr lang="en-US" sz="1100" dirty="0">
                <a:solidFill>
                  <a:schemeClr val="tx1"/>
                </a:solidFill>
                <a:latin typeface="Consolas" panose="020B0609020204030204" pitchFamily="49" charset="0"/>
              </a:rPr>
              <a:t>  if(row == n)</a:t>
            </a:r>
          </a:p>
          <a:p>
            <a:pPr marL="1588" indent="-1588" algn="l">
              <a:spcBef>
                <a:spcPts val="0"/>
              </a:spcBef>
            </a:pPr>
            <a:r>
              <a:rPr lang="en-US" sz="1100" dirty="0">
                <a:solidFill>
                  <a:schemeClr val="tx1"/>
                </a:solidFill>
                <a:latin typeface="Consolas" panose="020B0609020204030204" pitchFamily="49" charset="0"/>
              </a:rPr>
              <a:t>    </a:t>
            </a:r>
            <a:r>
              <a:rPr lang="en-US" sz="1100" dirty="0" err="1">
                <a:solidFill>
                  <a:schemeClr val="tx1"/>
                </a:solidFill>
                <a:latin typeface="Consolas" panose="020B0609020204030204" pitchFamily="49" charset="0"/>
              </a:rPr>
              <a:t>printSolution</a:t>
            </a:r>
            <a:r>
              <a:rPr lang="en-US" sz="1100" dirty="0">
                <a:solidFill>
                  <a:schemeClr val="tx1"/>
                </a:solidFill>
                <a:latin typeface="Consolas" panose="020B0609020204030204" pitchFamily="49" charset="0"/>
              </a:rPr>
              <a:t>(); // solved!</a:t>
            </a:r>
          </a:p>
          <a:p>
            <a:pPr marL="1588" indent="-1588" algn="l">
              <a:spcBef>
                <a:spcPts val="0"/>
              </a:spcBef>
            </a:pPr>
            <a:r>
              <a:rPr lang="en-US" sz="1100" dirty="0">
                <a:solidFill>
                  <a:schemeClr val="tx1"/>
                </a:solidFill>
                <a:latin typeface="Consolas" panose="020B0609020204030204" pitchFamily="49" charset="0"/>
              </a:rPr>
              <a:t>  else {</a:t>
            </a:r>
            <a:br>
              <a:rPr lang="en-US" sz="1100" dirty="0">
                <a:solidFill>
                  <a:schemeClr val="tx1"/>
                </a:solidFill>
                <a:latin typeface="Consolas" panose="020B0609020204030204" pitchFamily="49" charset="0"/>
              </a:rPr>
            </a:br>
            <a:r>
              <a:rPr lang="en-US" sz="1100" dirty="0">
                <a:solidFill>
                  <a:schemeClr val="tx1"/>
                </a:solidFill>
                <a:latin typeface="Consolas" panose="020B0609020204030204" pitchFamily="49" charset="0"/>
              </a:rPr>
              <a:t>   </a:t>
            </a:r>
            <a:r>
              <a:rPr lang="en-US" sz="1100" b="1" dirty="0">
                <a:solidFill>
                  <a:srgbClr val="00B050"/>
                </a:solidFill>
                <a:latin typeface="Consolas" panose="020B0609020204030204" pitchFamily="49" charset="0"/>
              </a:rPr>
              <a:t>for(q[row]=0; q[row]&lt;n; q[row]++){</a:t>
            </a:r>
          </a:p>
          <a:p>
            <a:pPr marL="1588" indent="-1588" algn="l">
              <a:spcBef>
                <a:spcPts val="0"/>
              </a:spcBef>
            </a:pPr>
            <a:r>
              <a:rPr lang="en-US" sz="1100" dirty="0">
                <a:solidFill>
                  <a:schemeClr val="tx1"/>
                </a:solidFill>
                <a:latin typeface="Consolas" panose="020B0609020204030204" pitchFamily="49" charset="0"/>
              </a:rPr>
              <a:t>     </a:t>
            </a:r>
            <a:r>
              <a:rPr lang="en-US" sz="1100" b="1" dirty="0">
                <a:solidFill>
                  <a:srgbClr val="0000FF"/>
                </a:solidFill>
                <a:latin typeface="Consolas" panose="020B0609020204030204" pitchFamily="49" charset="0"/>
              </a:rPr>
              <a:t>// check that col: q[row] is safe</a:t>
            </a:r>
          </a:p>
          <a:p>
            <a:pPr marL="1588" indent="-1588" algn="l">
              <a:spcBef>
                <a:spcPts val="0"/>
              </a:spcBef>
            </a:pPr>
            <a:r>
              <a:rPr lang="en-US" sz="1100" b="1" dirty="0">
                <a:solidFill>
                  <a:srgbClr val="0000FF"/>
                </a:solidFill>
                <a:latin typeface="Consolas" panose="020B0609020204030204" pitchFamily="49" charset="0"/>
              </a:rPr>
              <a:t>     if(t[row][q[row]] == 0){</a:t>
            </a:r>
          </a:p>
          <a:p>
            <a:pPr marL="1588" indent="-1588" algn="l">
              <a:spcBef>
                <a:spcPts val="0"/>
              </a:spcBef>
            </a:pPr>
            <a:r>
              <a:rPr lang="en-US" sz="1100" b="1" dirty="0">
                <a:solidFill>
                  <a:schemeClr val="tx2">
                    <a:lumMod val="60000"/>
                    <a:lumOff val="40000"/>
                  </a:schemeClr>
                </a:solidFill>
                <a:latin typeface="Consolas" panose="020B0609020204030204" pitchFamily="49" charset="0"/>
              </a:rPr>
              <a:t>       // if safe place and continue</a:t>
            </a:r>
          </a:p>
          <a:p>
            <a:pPr marL="1588" indent="-1588" algn="l">
              <a:spcBef>
                <a:spcPts val="0"/>
              </a:spcBef>
            </a:pPr>
            <a:r>
              <a:rPr lang="en-US" sz="1100" b="1" dirty="0">
                <a:solidFill>
                  <a:schemeClr val="tx2">
                    <a:lumMod val="60000"/>
                    <a:lumOff val="40000"/>
                  </a:schemeClr>
                </a:solidFill>
                <a:latin typeface="Consolas" panose="020B0609020204030204" pitchFamily="49" charset="0"/>
              </a:rPr>
              <a:t>       </a:t>
            </a:r>
            <a:r>
              <a:rPr lang="en-US" sz="1100" b="1" dirty="0" err="1">
                <a:solidFill>
                  <a:schemeClr val="tx2">
                    <a:lumMod val="60000"/>
                    <a:lumOff val="40000"/>
                  </a:schemeClr>
                </a:solidFill>
                <a:latin typeface="Consolas" panose="020B0609020204030204" pitchFamily="49" charset="0"/>
              </a:rPr>
              <a:t>addToThreats</a:t>
            </a:r>
            <a:r>
              <a:rPr lang="en-US" sz="1100" b="1" dirty="0">
                <a:solidFill>
                  <a:schemeClr val="tx2">
                    <a:lumMod val="60000"/>
                    <a:lumOff val="40000"/>
                  </a:schemeClr>
                </a:solidFill>
                <a:latin typeface="Consolas" panose="020B0609020204030204" pitchFamily="49" charset="0"/>
              </a:rPr>
              <a:t>(row, q[row], 1);</a:t>
            </a:r>
          </a:p>
          <a:p>
            <a:pPr marL="1588" indent="-1588" algn="l">
              <a:spcBef>
                <a:spcPts val="0"/>
              </a:spcBef>
            </a:pPr>
            <a:r>
              <a:rPr lang="en-US" sz="1100" b="1" dirty="0">
                <a:solidFill>
                  <a:schemeClr val="tx1"/>
                </a:solidFill>
                <a:latin typeface="Consolas" panose="020B0609020204030204" pitchFamily="49" charset="0"/>
              </a:rPr>
              <a:t>       search(row+1</a:t>
            </a:r>
            <a:r>
              <a:rPr lang="en-US" sz="1100" b="1" dirty="0">
                <a:latin typeface="Consolas" panose="020B0609020204030204" pitchFamily="49" charset="0"/>
              </a:rPr>
              <a:t>)</a:t>
            </a:r>
            <a:r>
              <a:rPr lang="en-US" sz="1100" b="1" dirty="0">
                <a:solidFill>
                  <a:schemeClr val="tx1"/>
                </a:solidFill>
                <a:latin typeface="Consolas" panose="020B0609020204030204" pitchFamily="49" charset="0"/>
              </a:rPr>
              <a:t>;</a:t>
            </a:r>
          </a:p>
          <a:p>
            <a:pPr marL="1588" indent="-1588" algn="l">
              <a:spcBef>
                <a:spcPts val="0"/>
              </a:spcBef>
            </a:pPr>
            <a:r>
              <a:rPr lang="en-US" sz="1100" b="1" dirty="0">
                <a:solidFill>
                  <a:schemeClr val="tx2">
                    <a:lumMod val="60000"/>
                    <a:lumOff val="40000"/>
                  </a:schemeClr>
                </a:solidFill>
                <a:latin typeface="Consolas" panose="020B0609020204030204" pitchFamily="49" charset="0"/>
              </a:rPr>
              <a:t>       // if return, remove placement</a:t>
            </a:r>
          </a:p>
          <a:p>
            <a:pPr marL="1588" indent="-1588" algn="l">
              <a:spcBef>
                <a:spcPts val="0"/>
              </a:spcBef>
            </a:pPr>
            <a:r>
              <a:rPr lang="en-US" sz="1100" b="1" dirty="0">
                <a:solidFill>
                  <a:schemeClr val="tx2">
                    <a:lumMod val="60000"/>
                    <a:lumOff val="40000"/>
                  </a:schemeClr>
                </a:solidFill>
                <a:latin typeface="Consolas" panose="020B0609020204030204" pitchFamily="49" charset="0"/>
              </a:rPr>
              <a:t>       </a:t>
            </a:r>
            <a:r>
              <a:rPr lang="en-US" sz="1100" b="1" dirty="0" err="1">
                <a:solidFill>
                  <a:schemeClr val="tx2">
                    <a:lumMod val="60000"/>
                    <a:lumOff val="40000"/>
                  </a:schemeClr>
                </a:solidFill>
                <a:latin typeface="Consolas" panose="020B0609020204030204" pitchFamily="49" charset="0"/>
              </a:rPr>
              <a:t>addToThreats</a:t>
            </a:r>
            <a:r>
              <a:rPr lang="en-US" sz="1100" b="1" dirty="0">
                <a:solidFill>
                  <a:schemeClr val="tx2">
                    <a:lumMod val="60000"/>
                    <a:lumOff val="40000"/>
                  </a:schemeClr>
                </a:solidFill>
                <a:latin typeface="Consolas" panose="020B0609020204030204" pitchFamily="49" charset="0"/>
              </a:rPr>
              <a:t>(row, q[row], -1);</a:t>
            </a:r>
          </a:p>
          <a:p>
            <a:pPr marL="1588" indent="-1588" algn="l">
              <a:spcBef>
                <a:spcPts val="0"/>
              </a:spcBef>
            </a:pPr>
            <a:r>
              <a:rPr lang="en-US" sz="1100" dirty="0">
                <a:solidFill>
                  <a:schemeClr val="tx1"/>
                </a:solidFill>
                <a:latin typeface="Consolas" panose="020B0609020204030204" pitchFamily="49" charset="0"/>
              </a:rPr>
              <a:t>} } }</a:t>
            </a:r>
            <a:br>
              <a:rPr lang="en-US" sz="1100" dirty="0">
                <a:solidFill>
                  <a:schemeClr val="tx1"/>
                </a:solidFill>
                <a:latin typeface="Consolas" panose="020B0609020204030204" pitchFamily="49" charset="0"/>
              </a:rPr>
            </a:br>
            <a:endParaRPr lang="en-US" sz="1100" dirty="0">
              <a:solidFill>
                <a:schemeClr val="tx1"/>
              </a:solidFill>
              <a:latin typeface="Consolas" panose="020B0609020204030204" pitchFamily="49" charset="0"/>
            </a:endParaRPr>
          </a:p>
        </p:txBody>
      </p:sp>
      <p:sp>
        <p:nvSpPr>
          <p:cNvPr id="83" name="TextBox 82"/>
          <p:cNvSpPr txBox="1"/>
          <p:nvPr/>
        </p:nvSpPr>
        <p:spPr>
          <a:xfrm>
            <a:off x="5423142" y="3135948"/>
            <a:ext cx="2286000" cy="304800"/>
          </a:xfrm>
          <a:prstGeom prst="rect">
            <a:avLst/>
          </a:prstGeom>
          <a:noFill/>
        </p:spPr>
        <p:txBody>
          <a:bodyPr wrap="square" rtlCol="0">
            <a:noAutofit/>
          </a:bodyPr>
          <a:lstStyle/>
          <a:p>
            <a:pPr algn="r"/>
            <a:r>
              <a:rPr lang="en-US" sz="1400" dirty="0"/>
              <a:t>q[</a:t>
            </a:r>
            <a:r>
              <a:rPr lang="en-US" sz="1400" dirty="0" err="1"/>
              <a:t>i</a:t>
            </a:r>
            <a:r>
              <a:rPr lang="en-US" sz="1400" dirty="0"/>
              <a:t>] = column of queen </a:t>
            </a:r>
            <a:r>
              <a:rPr lang="en-US" sz="1400" dirty="0" err="1"/>
              <a:t>i</a:t>
            </a:r>
            <a:endParaRPr lang="en-US" sz="1400" dirty="0"/>
          </a:p>
        </p:txBody>
      </p:sp>
      <p:sp>
        <p:nvSpPr>
          <p:cNvPr id="85" name="Rectangle 14"/>
          <p:cNvSpPr>
            <a:spLocks noChangeArrowheads="1"/>
          </p:cNvSpPr>
          <p:nvPr/>
        </p:nvSpPr>
        <p:spPr bwMode="auto">
          <a:xfrm>
            <a:off x="7709142" y="3135948"/>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86" name="Rectangle 14"/>
          <p:cNvSpPr>
            <a:spLocks noChangeArrowheads="1"/>
          </p:cNvSpPr>
          <p:nvPr/>
        </p:nvSpPr>
        <p:spPr bwMode="auto">
          <a:xfrm>
            <a:off x="8013942" y="3135948"/>
            <a:ext cx="304800" cy="381000"/>
          </a:xfrm>
          <a:prstGeom prst="rect">
            <a:avLst/>
          </a:prstGeom>
          <a:solidFill>
            <a:srgbClr val="DDDDDD"/>
          </a:solidFill>
          <a:ln w="9525">
            <a:solidFill>
              <a:schemeClr val="tx1"/>
            </a:solidFill>
            <a:miter lim="800000"/>
            <a:headEnd/>
            <a:tailEnd/>
          </a:ln>
        </p:spPr>
        <p:txBody>
          <a:bodyPr wrap="none" anchor="ctr"/>
          <a:lstStyle/>
          <a:p>
            <a:pPr algn="ctr"/>
            <a:endParaRPr lang="en-US" sz="1200" b="1" dirty="0"/>
          </a:p>
        </p:txBody>
      </p:sp>
      <p:sp>
        <p:nvSpPr>
          <p:cNvPr id="87" name="Rectangle 14"/>
          <p:cNvSpPr>
            <a:spLocks noChangeArrowheads="1"/>
          </p:cNvSpPr>
          <p:nvPr/>
        </p:nvSpPr>
        <p:spPr bwMode="auto">
          <a:xfrm>
            <a:off x="8318742" y="3135948"/>
            <a:ext cx="304800" cy="381000"/>
          </a:xfrm>
          <a:prstGeom prst="rect">
            <a:avLst/>
          </a:prstGeom>
          <a:solidFill>
            <a:srgbClr val="DDDDDD"/>
          </a:solidFill>
          <a:ln w="9525">
            <a:solidFill>
              <a:schemeClr val="tx1"/>
            </a:solidFill>
            <a:miter lim="800000"/>
            <a:headEnd/>
            <a:tailEnd/>
          </a:ln>
        </p:spPr>
        <p:txBody>
          <a:bodyPr wrap="none" anchor="ctr"/>
          <a:lstStyle/>
          <a:p>
            <a:pPr algn="ctr"/>
            <a:endParaRPr lang="en-US" sz="1200" b="1" dirty="0"/>
          </a:p>
        </p:txBody>
      </p:sp>
      <p:sp>
        <p:nvSpPr>
          <p:cNvPr id="88" name="Rectangle 14"/>
          <p:cNvSpPr>
            <a:spLocks noChangeArrowheads="1"/>
          </p:cNvSpPr>
          <p:nvPr/>
        </p:nvSpPr>
        <p:spPr bwMode="auto">
          <a:xfrm>
            <a:off x="8623542" y="3135948"/>
            <a:ext cx="304800" cy="381000"/>
          </a:xfrm>
          <a:prstGeom prst="rect">
            <a:avLst/>
          </a:prstGeom>
          <a:solidFill>
            <a:srgbClr val="DDDDDD"/>
          </a:solidFill>
          <a:ln w="9525">
            <a:solidFill>
              <a:schemeClr val="tx1"/>
            </a:solidFill>
            <a:miter lim="800000"/>
            <a:headEnd/>
            <a:tailEnd/>
          </a:ln>
        </p:spPr>
        <p:txBody>
          <a:bodyPr wrap="none" anchor="ctr"/>
          <a:lstStyle/>
          <a:p>
            <a:pPr algn="ctr"/>
            <a:endParaRPr lang="en-US" sz="1200" b="1" dirty="0"/>
          </a:p>
        </p:txBody>
      </p:sp>
      <p:sp>
        <p:nvSpPr>
          <p:cNvPr id="89" name="Rectangle 14"/>
          <p:cNvSpPr>
            <a:spLocks noChangeArrowheads="1"/>
          </p:cNvSpPr>
          <p:nvPr/>
        </p:nvSpPr>
        <p:spPr bwMode="auto">
          <a:xfrm>
            <a:off x="7709142" y="2907348"/>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90" name="Rectangle 14"/>
          <p:cNvSpPr>
            <a:spLocks noChangeArrowheads="1"/>
          </p:cNvSpPr>
          <p:nvPr/>
        </p:nvSpPr>
        <p:spPr bwMode="auto">
          <a:xfrm>
            <a:off x="8013942" y="2907348"/>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91" name="Rectangle 14"/>
          <p:cNvSpPr>
            <a:spLocks noChangeArrowheads="1"/>
          </p:cNvSpPr>
          <p:nvPr/>
        </p:nvSpPr>
        <p:spPr bwMode="auto">
          <a:xfrm>
            <a:off x="8318742" y="2907348"/>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94" name="Rectangle 14"/>
          <p:cNvSpPr>
            <a:spLocks noChangeArrowheads="1"/>
          </p:cNvSpPr>
          <p:nvPr/>
        </p:nvSpPr>
        <p:spPr bwMode="auto">
          <a:xfrm>
            <a:off x="8623542" y="2907348"/>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103" name="TextBox 102"/>
          <p:cNvSpPr txBox="1"/>
          <p:nvPr/>
        </p:nvSpPr>
        <p:spPr>
          <a:xfrm>
            <a:off x="5499342" y="2831148"/>
            <a:ext cx="2209800" cy="304800"/>
          </a:xfrm>
          <a:prstGeom prst="rect">
            <a:avLst/>
          </a:prstGeom>
          <a:noFill/>
        </p:spPr>
        <p:txBody>
          <a:bodyPr wrap="square" rtlCol="0">
            <a:noAutofit/>
          </a:bodyPr>
          <a:lstStyle/>
          <a:p>
            <a:pPr algn="r"/>
            <a:r>
              <a:rPr lang="en-US" sz="1400" dirty="0">
                <a:solidFill>
                  <a:srgbClr val="FF0000"/>
                </a:solidFill>
              </a:rPr>
              <a:t>Index = Queen </a:t>
            </a:r>
            <a:r>
              <a:rPr lang="en-US" sz="1400" dirty="0" err="1">
                <a:solidFill>
                  <a:srgbClr val="FF0000"/>
                </a:solidFill>
              </a:rPr>
              <a:t>i</a:t>
            </a:r>
            <a:r>
              <a:rPr lang="en-US" sz="1400" dirty="0">
                <a:solidFill>
                  <a:srgbClr val="FF0000"/>
                </a:solidFill>
              </a:rPr>
              <a:t> in row </a:t>
            </a:r>
            <a:r>
              <a:rPr lang="en-US" sz="1400" dirty="0" err="1">
                <a:solidFill>
                  <a:srgbClr val="FF0000"/>
                </a:solidFill>
              </a:rPr>
              <a:t>i</a:t>
            </a:r>
            <a:endParaRPr lang="en-US" sz="1400" dirty="0">
              <a:solidFill>
                <a:srgbClr val="FF0000"/>
              </a:solidFill>
            </a:endParaRPr>
          </a:p>
        </p:txBody>
      </p:sp>
      <p:sp>
        <p:nvSpPr>
          <p:cNvPr id="104" name="TextBox 103"/>
          <p:cNvSpPr txBox="1"/>
          <p:nvPr/>
        </p:nvSpPr>
        <p:spPr>
          <a:xfrm>
            <a:off x="5943600" y="839982"/>
            <a:ext cx="508242" cy="304800"/>
          </a:xfrm>
          <a:prstGeom prst="rect">
            <a:avLst/>
          </a:prstGeom>
          <a:noFill/>
        </p:spPr>
        <p:txBody>
          <a:bodyPr wrap="square" rtlCol="0">
            <a:noAutofit/>
          </a:bodyPr>
          <a:lstStyle/>
          <a:p>
            <a:pPr algn="r"/>
            <a:r>
              <a:rPr lang="en-US" sz="1400" dirty="0" err="1">
                <a:solidFill>
                  <a:srgbClr val="FF0000"/>
                </a:solidFill>
              </a:rPr>
              <a:t>i</a:t>
            </a:r>
            <a:endParaRPr lang="en-US" sz="1400" dirty="0">
              <a:solidFill>
                <a:srgbClr val="FF0000"/>
              </a:solidFill>
            </a:endParaRPr>
          </a:p>
        </p:txBody>
      </p:sp>
      <p:sp>
        <p:nvSpPr>
          <p:cNvPr id="105" name="TextBox 104"/>
          <p:cNvSpPr txBox="1"/>
          <p:nvPr/>
        </p:nvSpPr>
        <p:spPr>
          <a:xfrm>
            <a:off x="6019800" y="1167569"/>
            <a:ext cx="508242" cy="304800"/>
          </a:xfrm>
          <a:prstGeom prst="rect">
            <a:avLst/>
          </a:prstGeom>
          <a:noFill/>
        </p:spPr>
        <p:txBody>
          <a:bodyPr wrap="square" rtlCol="0">
            <a:noAutofit/>
          </a:bodyPr>
          <a:lstStyle/>
          <a:p>
            <a:pPr algn="r"/>
            <a:r>
              <a:rPr lang="en-US" sz="1400" dirty="0">
                <a:solidFill>
                  <a:srgbClr val="FF0000"/>
                </a:solidFill>
              </a:rPr>
              <a:t>0</a:t>
            </a:r>
          </a:p>
        </p:txBody>
      </p:sp>
      <p:sp>
        <p:nvSpPr>
          <p:cNvPr id="106" name="TextBox 105"/>
          <p:cNvSpPr txBox="1"/>
          <p:nvPr/>
        </p:nvSpPr>
        <p:spPr>
          <a:xfrm>
            <a:off x="6019800" y="1548568"/>
            <a:ext cx="508242" cy="304800"/>
          </a:xfrm>
          <a:prstGeom prst="rect">
            <a:avLst/>
          </a:prstGeom>
          <a:noFill/>
        </p:spPr>
        <p:txBody>
          <a:bodyPr wrap="square" rtlCol="0">
            <a:noAutofit/>
          </a:bodyPr>
          <a:lstStyle/>
          <a:p>
            <a:pPr algn="r"/>
            <a:r>
              <a:rPr lang="en-US" sz="1400" dirty="0">
                <a:solidFill>
                  <a:srgbClr val="FF0000"/>
                </a:solidFill>
              </a:rPr>
              <a:t>1</a:t>
            </a:r>
          </a:p>
        </p:txBody>
      </p:sp>
      <p:sp>
        <p:nvSpPr>
          <p:cNvPr id="107" name="TextBox 106"/>
          <p:cNvSpPr txBox="1"/>
          <p:nvPr/>
        </p:nvSpPr>
        <p:spPr>
          <a:xfrm>
            <a:off x="6019800" y="1943811"/>
            <a:ext cx="508242" cy="304800"/>
          </a:xfrm>
          <a:prstGeom prst="rect">
            <a:avLst/>
          </a:prstGeom>
          <a:noFill/>
        </p:spPr>
        <p:txBody>
          <a:bodyPr wrap="square" rtlCol="0">
            <a:noAutofit/>
          </a:bodyPr>
          <a:lstStyle/>
          <a:p>
            <a:pPr algn="r"/>
            <a:r>
              <a:rPr lang="en-US" sz="1400" dirty="0">
                <a:solidFill>
                  <a:srgbClr val="FF0000"/>
                </a:solidFill>
              </a:rPr>
              <a:t>2</a:t>
            </a:r>
          </a:p>
        </p:txBody>
      </p:sp>
      <p:sp>
        <p:nvSpPr>
          <p:cNvPr id="108" name="TextBox 107"/>
          <p:cNvSpPr txBox="1"/>
          <p:nvPr/>
        </p:nvSpPr>
        <p:spPr>
          <a:xfrm>
            <a:off x="6019800" y="2324100"/>
            <a:ext cx="508242" cy="304800"/>
          </a:xfrm>
          <a:prstGeom prst="rect">
            <a:avLst/>
          </a:prstGeom>
          <a:noFill/>
        </p:spPr>
        <p:txBody>
          <a:bodyPr wrap="square" rtlCol="0">
            <a:noAutofit/>
          </a:bodyPr>
          <a:lstStyle/>
          <a:p>
            <a:pPr algn="r"/>
            <a:r>
              <a:rPr lang="en-US" sz="1400" dirty="0">
                <a:solidFill>
                  <a:srgbClr val="FF0000"/>
                </a:solidFill>
              </a:rPr>
              <a:t>3</a:t>
            </a:r>
          </a:p>
        </p:txBody>
      </p:sp>
      <p:sp>
        <p:nvSpPr>
          <p:cNvPr id="40" name="Rectangle 14"/>
          <p:cNvSpPr>
            <a:spLocks noChangeArrowheads="1"/>
          </p:cNvSpPr>
          <p:nvPr/>
        </p:nvSpPr>
        <p:spPr bwMode="auto">
          <a:xfrm>
            <a:off x="4174621" y="5319403"/>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41" name="Rectangle 14"/>
          <p:cNvSpPr>
            <a:spLocks noChangeArrowheads="1"/>
          </p:cNvSpPr>
          <p:nvPr/>
        </p:nvSpPr>
        <p:spPr bwMode="auto">
          <a:xfrm>
            <a:off x="4479421" y="5319403"/>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00FF"/>
                </a:solidFill>
              </a:rPr>
              <a:t>0</a:t>
            </a:r>
          </a:p>
        </p:txBody>
      </p:sp>
      <p:sp>
        <p:nvSpPr>
          <p:cNvPr id="42" name="Rectangle 14"/>
          <p:cNvSpPr>
            <a:spLocks noChangeArrowheads="1"/>
          </p:cNvSpPr>
          <p:nvPr/>
        </p:nvSpPr>
        <p:spPr bwMode="auto">
          <a:xfrm>
            <a:off x="4784221" y="5319403"/>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43" name="Rectangle 14"/>
          <p:cNvSpPr>
            <a:spLocks noChangeArrowheads="1"/>
          </p:cNvSpPr>
          <p:nvPr/>
        </p:nvSpPr>
        <p:spPr bwMode="auto">
          <a:xfrm>
            <a:off x="5089021" y="5319403"/>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44" name="Rectangle 14"/>
          <p:cNvSpPr>
            <a:spLocks noChangeArrowheads="1"/>
          </p:cNvSpPr>
          <p:nvPr/>
        </p:nvSpPr>
        <p:spPr bwMode="auto">
          <a:xfrm>
            <a:off x="4174621" y="5519872"/>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45" name="Rectangle 14"/>
          <p:cNvSpPr>
            <a:spLocks noChangeArrowheads="1"/>
          </p:cNvSpPr>
          <p:nvPr/>
        </p:nvSpPr>
        <p:spPr bwMode="auto">
          <a:xfrm>
            <a:off x="4479421" y="5519872"/>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46" name="Rectangle 14"/>
          <p:cNvSpPr>
            <a:spLocks noChangeArrowheads="1"/>
          </p:cNvSpPr>
          <p:nvPr/>
        </p:nvSpPr>
        <p:spPr bwMode="auto">
          <a:xfrm>
            <a:off x="4784221" y="5519872"/>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47" name="Rectangle 14"/>
          <p:cNvSpPr>
            <a:spLocks noChangeArrowheads="1"/>
          </p:cNvSpPr>
          <p:nvPr/>
        </p:nvSpPr>
        <p:spPr bwMode="auto">
          <a:xfrm>
            <a:off x="5089021" y="5519872"/>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48" name="Rectangle 14"/>
          <p:cNvSpPr>
            <a:spLocks noChangeArrowheads="1"/>
          </p:cNvSpPr>
          <p:nvPr/>
        </p:nvSpPr>
        <p:spPr bwMode="auto">
          <a:xfrm>
            <a:off x="4191000" y="5090803"/>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49" name="Rectangle 14"/>
          <p:cNvSpPr>
            <a:spLocks noChangeArrowheads="1"/>
          </p:cNvSpPr>
          <p:nvPr/>
        </p:nvSpPr>
        <p:spPr bwMode="auto">
          <a:xfrm>
            <a:off x="4495800" y="5090803"/>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50" name="Rectangle 14"/>
          <p:cNvSpPr>
            <a:spLocks noChangeArrowheads="1"/>
          </p:cNvSpPr>
          <p:nvPr/>
        </p:nvSpPr>
        <p:spPr bwMode="auto">
          <a:xfrm>
            <a:off x="4800600" y="5090803"/>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51" name="Rectangle 14"/>
          <p:cNvSpPr>
            <a:spLocks noChangeArrowheads="1"/>
          </p:cNvSpPr>
          <p:nvPr/>
        </p:nvSpPr>
        <p:spPr bwMode="auto">
          <a:xfrm>
            <a:off x="5105400" y="5090803"/>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60" name="Rectangle 14"/>
          <p:cNvSpPr>
            <a:spLocks noChangeArrowheads="1"/>
          </p:cNvSpPr>
          <p:nvPr/>
        </p:nvSpPr>
        <p:spPr bwMode="auto">
          <a:xfrm>
            <a:off x="4174621" y="5719631"/>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61" name="Rectangle 14"/>
          <p:cNvSpPr>
            <a:spLocks noChangeArrowheads="1"/>
          </p:cNvSpPr>
          <p:nvPr/>
        </p:nvSpPr>
        <p:spPr bwMode="auto">
          <a:xfrm>
            <a:off x="4479421" y="5719631"/>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62" name="Rectangle 14"/>
          <p:cNvSpPr>
            <a:spLocks noChangeArrowheads="1"/>
          </p:cNvSpPr>
          <p:nvPr/>
        </p:nvSpPr>
        <p:spPr bwMode="auto">
          <a:xfrm>
            <a:off x="4784221" y="5719631"/>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63" name="Rectangle 14"/>
          <p:cNvSpPr>
            <a:spLocks noChangeArrowheads="1"/>
          </p:cNvSpPr>
          <p:nvPr/>
        </p:nvSpPr>
        <p:spPr bwMode="auto">
          <a:xfrm>
            <a:off x="5089021" y="5719631"/>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64" name="Rectangle 14"/>
          <p:cNvSpPr>
            <a:spLocks noChangeArrowheads="1"/>
          </p:cNvSpPr>
          <p:nvPr/>
        </p:nvSpPr>
        <p:spPr bwMode="auto">
          <a:xfrm>
            <a:off x="4174621" y="5920100"/>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65" name="Rectangle 14"/>
          <p:cNvSpPr>
            <a:spLocks noChangeArrowheads="1"/>
          </p:cNvSpPr>
          <p:nvPr/>
        </p:nvSpPr>
        <p:spPr bwMode="auto">
          <a:xfrm>
            <a:off x="4479421" y="5920100"/>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66" name="Rectangle 14"/>
          <p:cNvSpPr>
            <a:spLocks noChangeArrowheads="1"/>
          </p:cNvSpPr>
          <p:nvPr/>
        </p:nvSpPr>
        <p:spPr bwMode="auto">
          <a:xfrm>
            <a:off x="4784221" y="5920100"/>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67" name="Rectangle 14"/>
          <p:cNvSpPr>
            <a:spLocks noChangeArrowheads="1"/>
          </p:cNvSpPr>
          <p:nvPr/>
        </p:nvSpPr>
        <p:spPr bwMode="auto">
          <a:xfrm>
            <a:off x="5089021" y="5920100"/>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68" name="Rectangle 14"/>
          <p:cNvSpPr>
            <a:spLocks noChangeArrowheads="1"/>
          </p:cNvSpPr>
          <p:nvPr/>
        </p:nvSpPr>
        <p:spPr bwMode="auto">
          <a:xfrm>
            <a:off x="3886200" y="5043800"/>
            <a:ext cx="304800" cy="228600"/>
          </a:xfrm>
          <a:prstGeom prst="rect">
            <a:avLst/>
          </a:prstGeom>
          <a:noFill/>
          <a:ln w="9525">
            <a:noFill/>
            <a:miter lim="800000"/>
            <a:headEnd/>
            <a:tailEnd/>
          </a:ln>
        </p:spPr>
        <p:txBody>
          <a:bodyPr wrap="none" anchor="ctr"/>
          <a:lstStyle/>
          <a:p>
            <a:pPr algn="ctr"/>
            <a:r>
              <a:rPr lang="en-US" sz="1400" b="1" dirty="0"/>
              <a:t>t</a:t>
            </a:r>
          </a:p>
        </p:txBody>
      </p:sp>
      <p:sp>
        <p:nvSpPr>
          <p:cNvPr id="69" name="Rectangle 14"/>
          <p:cNvSpPr>
            <a:spLocks noChangeArrowheads="1"/>
          </p:cNvSpPr>
          <p:nvPr/>
        </p:nvSpPr>
        <p:spPr bwMode="auto">
          <a:xfrm>
            <a:off x="3869821" y="5319403"/>
            <a:ext cx="304800" cy="200469"/>
          </a:xfrm>
          <a:prstGeom prst="rect">
            <a:avLst/>
          </a:prstGeom>
          <a:solidFill>
            <a:schemeClr val="bg1"/>
          </a:solidFill>
          <a:ln w="9525">
            <a:noFill/>
            <a:miter lim="800000"/>
            <a:headEnd/>
            <a:tailEnd/>
          </a:ln>
        </p:spPr>
        <p:txBody>
          <a:bodyPr wrap="none" anchor="ctr"/>
          <a:lstStyle/>
          <a:p>
            <a:pPr algn="ctr"/>
            <a:r>
              <a:rPr lang="en-US" sz="1200" b="1" dirty="0">
                <a:solidFill>
                  <a:schemeClr val="tx2">
                    <a:lumMod val="60000"/>
                    <a:lumOff val="40000"/>
                  </a:schemeClr>
                </a:solidFill>
              </a:rPr>
              <a:t>0</a:t>
            </a:r>
          </a:p>
        </p:txBody>
      </p:sp>
      <p:sp>
        <p:nvSpPr>
          <p:cNvPr id="70" name="Rectangle 14"/>
          <p:cNvSpPr>
            <a:spLocks noChangeArrowheads="1"/>
          </p:cNvSpPr>
          <p:nvPr/>
        </p:nvSpPr>
        <p:spPr bwMode="auto">
          <a:xfrm>
            <a:off x="3869821" y="5524146"/>
            <a:ext cx="304800" cy="200469"/>
          </a:xfrm>
          <a:prstGeom prst="rect">
            <a:avLst/>
          </a:prstGeom>
          <a:solidFill>
            <a:schemeClr val="bg1"/>
          </a:solidFill>
          <a:ln w="9525">
            <a:noFill/>
            <a:miter lim="800000"/>
            <a:headEnd/>
            <a:tailEnd/>
          </a:ln>
        </p:spPr>
        <p:txBody>
          <a:bodyPr wrap="none" anchor="ctr"/>
          <a:lstStyle/>
          <a:p>
            <a:pPr algn="ctr"/>
            <a:r>
              <a:rPr lang="en-US" sz="1200" b="1" dirty="0">
                <a:solidFill>
                  <a:schemeClr val="tx2">
                    <a:lumMod val="60000"/>
                    <a:lumOff val="40000"/>
                  </a:schemeClr>
                </a:solidFill>
              </a:rPr>
              <a:t>1</a:t>
            </a:r>
          </a:p>
        </p:txBody>
      </p:sp>
      <p:sp>
        <p:nvSpPr>
          <p:cNvPr id="71" name="Rectangle 14"/>
          <p:cNvSpPr>
            <a:spLocks noChangeArrowheads="1"/>
          </p:cNvSpPr>
          <p:nvPr/>
        </p:nvSpPr>
        <p:spPr bwMode="auto">
          <a:xfrm>
            <a:off x="3869821" y="5709660"/>
            <a:ext cx="304800" cy="200469"/>
          </a:xfrm>
          <a:prstGeom prst="rect">
            <a:avLst/>
          </a:prstGeom>
          <a:solidFill>
            <a:schemeClr val="bg1"/>
          </a:solidFill>
          <a:ln w="9525">
            <a:noFill/>
            <a:miter lim="800000"/>
            <a:headEnd/>
            <a:tailEnd/>
          </a:ln>
        </p:spPr>
        <p:txBody>
          <a:bodyPr wrap="none" anchor="ctr"/>
          <a:lstStyle/>
          <a:p>
            <a:pPr algn="ctr"/>
            <a:r>
              <a:rPr lang="en-US" sz="1200" b="1" dirty="0">
                <a:solidFill>
                  <a:schemeClr val="tx2">
                    <a:lumMod val="60000"/>
                    <a:lumOff val="40000"/>
                  </a:schemeClr>
                </a:solidFill>
              </a:rPr>
              <a:t>2</a:t>
            </a:r>
          </a:p>
        </p:txBody>
      </p:sp>
      <p:sp>
        <p:nvSpPr>
          <p:cNvPr id="72" name="Rectangle 14"/>
          <p:cNvSpPr>
            <a:spLocks noChangeArrowheads="1"/>
          </p:cNvSpPr>
          <p:nvPr/>
        </p:nvSpPr>
        <p:spPr bwMode="auto">
          <a:xfrm>
            <a:off x="3869821" y="5891257"/>
            <a:ext cx="304800" cy="200469"/>
          </a:xfrm>
          <a:prstGeom prst="rect">
            <a:avLst/>
          </a:prstGeom>
          <a:solidFill>
            <a:schemeClr val="bg1"/>
          </a:solidFill>
          <a:ln w="9525">
            <a:noFill/>
            <a:miter lim="800000"/>
            <a:headEnd/>
            <a:tailEnd/>
          </a:ln>
        </p:spPr>
        <p:txBody>
          <a:bodyPr wrap="none" anchor="ctr"/>
          <a:lstStyle/>
          <a:p>
            <a:pPr algn="ctr"/>
            <a:r>
              <a:rPr lang="en-US" sz="1200" b="1" dirty="0">
                <a:solidFill>
                  <a:schemeClr val="tx2">
                    <a:lumMod val="60000"/>
                    <a:lumOff val="40000"/>
                  </a:schemeClr>
                </a:solidFill>
              </a:rPr>
              <a:t>3</a:t>
            </a:r>
          </a:p>
        </p:txBody>
      </p:sp>
      <p:sp>
        <p:nvSpPr>
          <p:cNvPr id="73" name="Rectangle 14"/>
          <p:cNvSpPr>
            <a:spLocks noChangeArrowheads="1"/>
          </p:cNvSpPr>
          <p:nvPr/>
        </p:nvSpPr>
        <p:spPr bwMode="auto">
          <a:xfrm>
            <a:off x="2498221" y="5304803"/>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00FF"/>
                </a:solidFill>
              </a:rPr>
              <a:t>0</a:t>
            </a:r>
          </a:p>
        </p:txBody>
      </p:sp>
      <p:sp>
        <p:nvSpPr>
          <p:cNvPr id="74" name="Rectangle 14"/>
          <p:cNvSpPr>
            <a:spLocks noChangeArrowheads="1"/>
          </p:cNvSpPr>
          <p:nvPr/>
        </p:nvSpPr>
        <p:spPr bwMode="auto">
          <a:xfrm>
            <a:off x="2803021" y="5304803"/>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2">
                    <a:lumMod val="60000"/>
                    <a:lumOff val="40000"/>
                  </a:schemeClr>
                </a:solidFill>
              </a:rPr>
              <a:t>1</a:t>
            </a:r>
          </a:p>
        </p:txBody>
      </p:sp>
      <p:sp>
        <p:nvSpPr>
          <p:cNvPr id="75" name="Rectangle 14"/>
          <p:cNvSpPr>
            <a:spLocks noChangeArrowheads="1"/>
          </p:cNvSpPr>
          <p:nvPr/>
        </p:nvSpPr>
        <p:spPr bwMode="auto">
          <a:xfrm>
            <a:off x="3107821" y="5304803"/>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2">
                    <a:lumMod val="60000"/>
                    <a:lumOff val="40000"/>
                  </a:schemeClr>
                </a:solidFill>
              </a:rPr>
              <a:t>1</a:t>
            </a:r>
          </a:p>
        </p:txBody>
      </p:sp>
      <p:sp>
        <p:nvSpPr>
          <p:cNvPr id="76" name="Rectangle 14"/>
          <p:cNvSpPr>
            <a:spLocks noChangeArrowheads="1"/>
          </p:cNvSpPr>
          <p:nvPr/>
        </p:nvSpPr>
        <p:spPr bwMode="auto">
          <a:xfrm>
            <a:off x="3412621" y="5304803"/>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2">
                    <a:lumMod val="60000"/>
                    <a:lumOff val="40000"/>
                  </a:schemeClr>
                </a:solidFill>
              </a:rPr>
              <a:t>1</a:t>
            </a:r>
          </a:p>
        </p:txBody>
      </p:sp>
      <p:sp>
        <p:nvSpPr>
          <p:cNvPr id="77" name="Rectangle 14"/>
          <p:cNvSpPr>
            <a:spLocks noChangeArrowheads="1"/>
          </p:cNvSpPr>
          <p:nvPr/>
        </p:nvSpPr>
        <p:spPr bwMode="auto">
          <a:xfrm>
            <a:off x="2498221" y="5505272"/>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2">
                    <a:lumMod val="60000"/>
                    <a:lumOff val="40000"/>
                  </a:schemeClr>
                </a:solidFill>
              </a:rPr>
              <a:t>1</a:t>
            </a:r>
          </a:p>
        </p:txBody>
      </p:sp>
      <p:sp>
        <p:nvSpPr>
          <p:cNvPr id="78" name="Rectangle 14"/>
          <p:cNvSpPr>
            <a:spLocks noChangeArrowheads="1"/>
          </p:cNvSpPr>
          <p:nvPr/>
        </p:nvSpPr>
        <p:spPr bwMode="auto">
          <a:xfrm>
            <a:off x="2803021" y="5505272"/>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2">
                    <a:lumMod val="60000"/>
                    <a:lumOff val="40000"/>
                  </a:schemeClr>
                </a:solidFill>
              </a:rPr>
              <a:t>1</a:t>
            </a:r>
          </a:p>
        </p:txBody>
      </p:sp>
      <p:sp>
        <p:nvSpPr>
          <p:cNvPr id="80" name="Rectangle 14"/>
          <p:cNvSpPr>
            <a:spLocks noChangeArrowheads="1"/>
          </p:cNvSpPr>
          <p:nvPr/>
        </p:nvSpPr>
        <p:spPr bwMode="auto">
          <a:xfrm>
            <a:off x="3107821" y="5505272"/>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82" name="Rectangle 14"/>
          <p:cNvSpPr>
            <a:spLocks noChangeArrowheads="1"/>
          </p:cNvSpPr>
          <p:nvPr/>
        </p:nvSpPr>
        <p:spPr bwMode="auto">
          <a:xfrm>
            <a:off x="3412621" y="5505272"/>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84" name="Rectangle 14"/>
          <p:cNvSpPr>
            <a:spLocks noChangeArrowheads="1"/>
          </p:cNvSpPr>
          <p:nvPr/>
        </p:nvSpPr>
        <p:spPr bwMode="auto">
          <a:xfrm>
            <a:off x="2514600" y="5076203"/>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92" name="Rectangle 14"/>
          <p:cNvSpPr>
            <a:spLocks noChangeArrowheads="1"/>
          </p:cNvSpPr>
          <p:nvPr/>
        </p:nvSpPr>
        <p:spPr bwMode="auto">
          <a:xfrm>
            <a:off x="2819400" y="5076203"/>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93" name="Rectangle 14"/>
          <p:cNvSpPr>
            <a:spLocks noChangeArrowheads="1"/>
          </p:cNvSpPr>
          <p:nvPr/>
        </p:nvSpPr>
        <p:spPr bwMode="auto">
          <a:xfrm>
            <a:off x="3124200" y="5076203"/>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95" name="Rectangle 14"/>
          <p:cNvSpPr>
            <a:spLocks noChangeArrowheads="1"/>
          </p:cNvSpPr>
          <p:nvPr/>
        </p:nvSpPr>
        <p:spPr bwMode="auto">
          <a:xfrm>
            <a:off x="3429000" y="5076203"/>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96" name="Rectangle 14"/>
          <p:cNvSpPr>
            <a:spLocks noChangeArrowheads="1"/>
          </p:cNvSpPr>
          <p:nvPr/>
        </p:nvSpPr>
        <p:spPr bwMode="auto">
          <a:xfrm>
            <a:off x="2498221" y="5705031"/>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2">
                    <a:lumMod val="60000"/>
                    <a:lumOff val="40000"/>
                  </a:schemeClr>
                </a:solidFill>
              </a:rPr>
              <a:t>1</a:t>
            </a:r>
          </a:p>
        </p:txBody>
      </p:sp>
      <p:sp>
        <p:nvSpPr>
          <p:cNvPr id="97" name="Rectangle 14"/>
          <p:cNvSpPr>
            <a:spLocks noChangeArrowheads="1"/>
          </p:cNvSpPr>
          <p:nvPr/>
        </p:nvSpPr>
        <p:spPr bwMode="auto">
          <a:xfrm>
            <a:off x="2803021" y="5705031"/>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98" name="Rectangle 14"/>
          <p:cNvSpPr>
            <a:spLocks noChangeArrowheads="1"/>
          </p:cNvSpPr>
          <p:nvPr/>
        </p:nvSpPr>
        <p:spPr bwMode="auto">
          <a:xfrm>
            <a:off x="3107821" y="5705031"/>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2">
                    <a:lumMod val="60000"/>
                    <a:lumOff val="40000"/>
                  </a:schemeClr>
                </a:solidFill>
              </a:rPr>
              <a:t>1</a:t>
            </a:r>
          </a:p>
        </p:txBody>
      </p:sp>
      <p:sp>
        <p:nvSpPr>
          <p:cNvPr id="99" name="Rectangle 14"/>
          <p:cNvSpPr>
            <a:spLocks noChangeArrowheads="1"/>
          </p:cNvSpPr>
          <p:nvPr/>
        </p:nvSpPr>
        <p:spPr bwMode="auto">
          <a:xfrm>
            <a:off x="3412621" y="5705031"/>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100" name="Rectangle 14"/>
          <p:cNvSpPr>
            <a:spLocks noChangeArrowheads="1"/>
          </p:cNvSpPr>
          <p:nvPr/>
        </p:nvSpPr>
        <p:spPr bwMode="auto">
          <a:xfrm>
            <a:off x="2498221" y="5905500"/>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2">
                    <a:lumMod val="60000"/>
                    <a:lumOff val="40000"/>
                  </a:schemeClr>
                </a:solidFill>
              </a:rPr>
              <a:t>1</a:t>
            </a:r>
          </a:p>
        </p:txBody>
      </p:sp>
      <p:sp>
        <p:nvSpPr>
          <p:cNvPr id="101" name="Rectangle 14"/>
          <p:cNvSpPr>
            <a:spLocks noChangeArrowheads="1"/>
          </p:cNvSpPr>
          <p:nvPr/>
        </p:nvSpPr>
        <p:spPr bwMode="auto">
          <a:xfrm>
            <a:off x="2803021" y="5905500"/>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102" name="Rectangle 14"/>
          <p:cNvSpPr>
            <a:spLocks noChangeArrowheads="1"/>
          </p:cNvSpPr>
          <p:nvPr/>
        </p:nvSpPr>
        <p:spPr bwMode="auto">
          <a:xfrm>
            <a:off x="3107821" y="5905500"/>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109" name="Rectangle 14"/>
          <p:cNvSpPr>
            <a:spLocks noChangeArrowheads="1"/>
          </p:cNvSpPr>
          <p:nvPr/>
        </p:nvSpPr>
        <p:spPr bwMode="auto">
          <a:xfrm>
            <a:off x="3412621" y="5905500"/>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2">
                    <a:lumMod val="60000"/>
                    <a:lumOff val="40000"/>
                  </a:schemeClr>
                </a:solidFill>
              </a:rPr>
              <a:t>1</a:t>
            </a:r>
          </a:p>
        </p:txBody>
      </p:sp>
      <p:sp>
        <p:nvSpPr>
          <p:cNvPr id="110" name="Rectangle 14"/>
          <p:cNvSpPr>
            <a:spLocks noChangeArrowheads="1"/>
          </p:cNvSpPr>
          <p:nvPr/>
        </p:nvSpPr>
        <p:spPr bwMode="auto">
          <a:xfrm>
            <a:off x="2209800" y="5029200"/>
            <a:ext cx="304800" cy="228600"/>
          </a:xfrm>
          <a:prstGeom prst="rect">
            <a:avLst/>
          </a:prstGeom>
          <a:noFill/>
          <a:ln w="9525">
            <a:noFill/>
            <a:miter lim="800000"/>
            <a:headEnd/>
            <a:tailEnd/>
          </a:ln>
        </p:spPr>
        <p:txBody>
          <a:bodyPr wrap="none" anchor="ctr"/>
          <a:lstStyle/>
          <a:p>
            <a:pPr algn="ctr"/>
            <a:r>
              <a:rPr lang="en-US" sz="1400" b="1" dirty="0"/>
              <a:t>t</a:t>
            </a:r>
          </a:p>
        </p:txBody>
      </p:sp>
      <p:sp>
        <p:nvSpPr>
          <p:cNvPr id="111" name="Rectangle 14"/>
          <p:cNvSpPr>
            <a:spLocks noChangeArrowheads="1"/>
          </p:cNvSpPr>
          <p:nvPr/>
        </p:nvSpPr>
        <p:spPr bwMode="auto">
          <a:xfrm>
            <a:off x="2193421" y="5304803"/>
            <a:ext cx="304800" cy="200469"/>
          </a:xfrm>
          <a:prstGeom prst="rect">
            <a:avLst/>
          </a:prstGeom>
          <a:solidFill>
            <a:schemeClr val="bg1"/>
          </a:solidFill>
          <a:ln w="9525">
            <a:noFill/>
            <a:miter lim="800000"/>
            <a:headEnd/>
            <a:tailEnd/>
          </a:ln>
        </p:spPr>
        <p:txBody>
          <a:bodyPr wrap="none" anchor="ctr"/>
          <a:lstStyle/>
          <a:p>
            <a:pPr algn="ctr"/>
            <a:r>
              <a:rPr lang="en-US" sz="1200" b="1" dirty="0">
                <a:solidFill>
                  <a:schemeClr val="tx2">
                    <a:lumMod val="60000"/>
                    <a:lumOff val="40000"/>
                  </a:schemeClr>
                </a:solidFill>
              </a:rPr>
              <a:t>0</a:t>
            </a:r>
          </a:p>
        </p:txBody>
      </p:sp>
      <p:sp>
        <p:nvSpPr>
          <p:cNvPr id="112" name="Rectangle 14"/>
          <p:cNvSpPr>
            <a:spLocks noChangeArrowheads="1"/>
          </p:cNvSpPr>
          <p:nvPr/>
        </p:nvSpPr>
        <p:spPr bwMode="auto">
          <a:xfrm>
            <a:off x="2193421" y="5509546"/>
            <a:ext cx="304800" cy="200469"/>
          </a:xfrm>
          <a:prstGeom prst="rect">
            <a:avLst/>
          </a:prstGeom>
          <a:solidFill>
            <a:schemeClr val="bg1"/>
          </a:solidFill>
          <a:ln w="9525">
            <a:noFill/>
            <a:miter lim="800000"/>
            <a:headEnd/>
            <a:tailEnd/>
          </a:ln>
        </p:spPr>
        <p:txBody>
          <a:bodyPr wrap="none" anchor="ctr"/>
          <a:lstStyle/>
          <a:p>
            <a:pPr algn="ctr"/>
            <a:r>
              <a:rPr lang="en-US" sz="1200" b="1" dirty="0">
                <a:solidFill>
                  <a:schemeClr val="tx2">
                    <a:lumMod val="60000"/>
                    <a:lumOff val="40000"/>
                  </a:schemeClr>
                </a:solidFill>
              </a:rPr>
              <a:t>1</a:t>
            </a:r>
          </a:p>
        </p:txBody>
      </p:sp>
      <p:sp>
        <p:nvSpPr>
          <p:cNvPr id="113" name="Rectangle 14"/>
          <p:cNvSpPr>
            <a:spLocks noChangeArrowheads="1"/>
          </p:cNvSpPr>
          <p:nvPr/>
        </p:nvSpPr>
        <p:spPr bwMode="auto">
          <a:xfrm>
            <a:off x="2193421" y="5695060"/>
            <a:ext cx="304800" cy="200469"/>
          </a:xfrm>
          <a:prstGeom prst="rect">
            <a:avLst/>
          </a:prstGeom>
          <a:solidFill>
            <a:schemeClr val="bg1"/>
          </a:solidFill>
          <a:ln w="9525">
            <a:noFill/>
            <a:miter lim="800000"/>
            <a:headEnd/>
            <a:tailEnd/>
          </a:ln>
        </p:spPr>
        <p:txBody>
          <a:bodyPr wrap="none" anchor="ctr"/>
          <a:lstStyle/>
          <a:p>
            <a:pPr algn="ctr"/>
            <a:r>
              <a:rPr lang="en-US" sz="1200" b="1" dirty="0">
                <a:solidFill>
                  <a:schemeClr val="tx2">
                    <a:lumMod val="60000"/>
                    <a:lumOff val="40000"/>
                  </a:schemeClr>
                </a:solidFill>
              </a:rPr>
              <a:t>2</a:t>
            </a:r>
          </a:p>
        </p:txBody>
      </p:sp>
      <p:sp>
        <p:nvSpPr>
          <p:cNvPr id="114" name="Rectangle 14"/>
          <p:cNvSpPr>
            <a:spLocks noChangeArrowheads="1"/>
          </p:cNvSpPr>
          <p:nvPr/>
        </p:nvSpPr>
        <p:spPr bwMode="auto">
          <a:xfrm>
            <a:off x="2193421" y="5876657"/>
            <a:ext cx="304800" cy="200469"/>
          </a:xfrm>
          <a:prstGeom prst="rect">
            <a:avLst/>
          </a:prstGeom>
          <a:solidFill>
            <a:schemeClr val="bg1"/>
          </a:solidFill>
          <a:ln w="9525">
            <a:noFill/>
            <a:miter lim="800000"/>
            <a:headEnd/>
            <a:tailEnd/>
          </a:ln>
        </p:spPr>
        <p:txBody>
          <a:bodyPr wrap="none" anchor="ctr"/>
          <a:lstStyle/>
          <a:p>
            <a:pPr algn="ctr"/>
            <a:r>
              <a:rPr lang="en-US" sz="1200" b="1" dirty="0">
                <a:solidFill>
                  <a:schemeClr val="tx2">
                    <a:lumMod val="60000"/>
                    <a:lumOff val="40000"/>
                  </a:schemeClr>
                </a:solidFill>
              </a:rPr>
              <a:t>3</a:t>
            </a:r>
          </a:p>
        </p:txBody>
      </p:sp>
      <p:sp>
        <p:nvSpPr>
          <p:cNvPr id="115" name="Rectangle 14"/>
          <p:cNvSpPr>
            <a:spLocks noChangeArrowheads="1"/>
          </p:cNvSpPr>
          <p:nvPr/>
        </p:nvSpPr>
        <p:spPr bwMode="auto">
          <a:xfrm>
            <a:off x="745621" y="5323677"/>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00FF"/>
                </a:solidFill>
              </a:rPr>
              <a:t>0</a:t>
            </a:r>
          </a:p>
        </p:txBody>
      </p:sp>
      <p:sp>
        <p:nvSpPr>
          <p:cNvPr id="116" name="Rectangle 14"/>
          <p:cNvSpPr>
            <a:spLocks noChangeArrowheads="1"/>
          </p:cNvSpPr>
          <p:nvPr/>
        </p:nvSpPr>
        <p:spPr bwMode="auto">
          <a:xfrm>
            <a:off x="1050421" y="5323677"/>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117" name="Rectangle 14"/>
          <p:cNvSpPr>
            <a:spLocks noChangeArrowheads="1"/>
          </p:cNvSpPr>
          <p:nvPr/>
        </p:nvSpPr>
        <p:spPr bwMode="auto">
          <a:xfrm>
            <a:off x="1355221" y="5323677"/>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118" name="Rectangle 14"/>
          <p:cNvSpPr>
            <a:spLocks noChangeArrowheads="1"/>
          </p:cNvSpPr>
          <p:nvPr/>
        </p:nvSpPr>
        <p:spPr bwMode="auto">
          <a:xfrm>
            <a:off x="1660021" y="5323677"/>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119" name="Rectangle 14"/>
          <p:cNvSpPr>
            <a:spLocks noChangeArrowheads="1"/>
          </p:cNvSpPr>
          <p:nvPr/>
        </p:nvSpPr>
        <p:spPr bwMode="auto">
          <a:xfrm>
            <a:off x="745621" y="5524146"/>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120" name="Rectangle 14"/>
          <p:cNvSpPr>
            <a:spLocks noChangeArrowheads="1"/>
          </p:cNvSpPr>
          <p:nvPr/>
        </p:nvSpPr>
        <p:spPr bwMode="auto">
          <a:xfrm>
            <a:off x="1050421" y="5524146"/>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121" name="Rectangle 14"/>
          <p:cNvSpPr>
            <a:spLocks noChangeArrowheads="1"/>
          </p:cNvSpPr>
          <p:nvPr/>
        </p:nvSpPr>
        <p:spPr bwMode="auto">
          <a:xfrm>
            <a:off x="1355221" y="5524146"/>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122" name="Rectangle 14"/>
          <p:cNvSpPr>
            <a:spLocks noChangeArrowheads="1"/>
          </p:cNvSpPr>
          <p:nvPr/>
        </p:nvSpPr>
        <p:spPr bwMode="auto">
          <a:xfrm>
            <a:off x="1660021" y="5524146"/>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123" name="Rectangle 14"/>
          <p:cNvSpPr>
            <a:spLocks noChangeArrowheads="1"/>
          </p:cNvSpPr>
          <p:nvPr/>
        </p:nvSpPr>
        <p:spPr bwMode="auto">
          <a:xfrm>
            <a:off x="762000" y="5095077"/>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124" name="Rectangle 14"/>
          <p:cNvSpPr>
            <a:spLocks noChangeArrowheads="1"/>
          </p:cNvSpPr>
          <p:nvPr/>
        </p:nvSpPr>
        <p:spPr bwMode="auto">
          <a:xfrm>
            <a:off x="1066800" y="5095077"/>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125" name="Rectangle 14"/>
          <p:cNvSpPr>
            <a:spLocks noChangeArrowheads="1"/>
          </p:cNvSpPr>
          <p:nvPr/>
        </p:nvSpPr>
        <p:spPr bwMode="auto">
          <a:xfrm>
            <a:off x="1371600" y="5095077"/>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126" name="Rectangle 14"/>
          <p:cNvSpPr>
            <a:spLocks noChangeArrowheads="1"/>
          </p:cNvSpPr>
          <p:nvPr/>
        </p:nvSpPr>
        <p:spPr bwMode="auto">
          <a:xfrm>
            <a:off x="1676400" y="5095077"/>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127" name="Rectangle 14"/>
          <p:cNvSpPr>
            <a:spLocks noChangeArrowheads="1"/>
          </p:cNvSpPr>
          <p:nvPr/>
        </p:nvSpPr>
        <p:spPr bwMode="auto">
          <a:xfrm>
            <a:off x="745621" y="5723905"/>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128" name="Rectangle 14"/>
          <p:cNvSpPr>
            <a:spLocks noChangeArrowheads="1"/>
          </p:cNvSpPr>
          <p:nvPr/>
        </p:nvSpPr>
        <p:spPr bwMode="auto">
          <a:xfrm>
            <a:off x="1050421" y="5723905"/>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129" name="Rectangle 14"/>
          <p:cNvSpPr>
            <a:spLocks noChangeArrowheads="1"/>
          </p:cNvSpPr>
          <p:nvPr/>
        </p:nvSpPr>
        <p:spPr bwMode="auto">
          <a:xfrm>
            <a:off x="1355221" y="5723905"/>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130" name="Rectangle 14"/>
          <p:cNvSpPr>
            <a:spLocks noChangeArrowheads="1"/>
          </p:cNvSpPr>
          <p:nvPr/>
        </p:nvSpPr>
        <p:spPr bwMode="auto">
          <a:xfrm>
            <a:off x="1660021" y="5723905"/>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131" name="Rectangle 14"/>
          <p:cNvSpPr>
            <a:spLocks noChangeArrowheads="1"/>
          </p:cNvSpPr>
          <p:nvPr/>
        </p:nvSpPr>
        <p:spPr bwMode="auto">
          <a:xfrm>
            <a:off x="745621" y="5924374"/>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132" name="Rectangle 14"/>
          <p:cNvSpPr>
            <a:spLocks noChangeArrowheads="1"/>
          </p:cNvSpPr>
          <p:nvPr/>
        </p:nvSpPr>
        <p:spPr bwMode="auto">
          <a:xfrm>
            <a:off x="1050421" y="5924374"/>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133" name="Rectangle 14"/>
          <p:cNvSpPr>
            <a:spLocks noChangeArrowheads="1"/>
          </p:cNvSpPr>
          <p:nvPr/>
        </p:nvSpPr>
        <p:spPr bwMode="auto">
          <a:xfrm>
            <a:off x="1355221" y="5924374"/>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134" name="Rectangle 14"/>
          <p:cNvSpPr>
            <a:spLocks noChangeArrowheads="1"/>
          </p:cNvSpPr>
          <p:nvPr/>
        </p:nvSpPr>
        <p:spPr bwMode="auto">
          <a:xfrm>
            <a:off x="1660021" y="5924374"/>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135" name="Rectangle 14"/>
          <p:cNvSpPr>
            <a:spLocks noChangeArrowheads="1"/>
          </p:cNvSpPr>
          <p:nvPr/>
        </p:nvSpPr>
        <p:spPr bwMode="auto">
          <a:xfrm>
            <a:off x="457200" y="5048074"/>
            <a:ext cx="304800" cy="228600"/>
          </a:xfrm>
          <a:prstGeom prst="rect">
            <a:avLst/>
          </a:prstGeom>
          <a:noFill/>
          <a:ln w="9525">
            <a:noFill/>
            <a:miter lim="800000"/>
            <a:headEnd/>
            <a:tailEnd/>
          </a:ln>
        </p:spPr>
        <p:txBody>
          <a:bodyPr wrap="none" anchor="ctr"/>
          <a:lstStyle/>
          <a:p>
            <a:pPr algn="ctr"/>
            <a:r>
              <a:rPr lang="en-US" sz="1400" b="1" dirty="0"/>
              <a:t>t</a:t>
            </a:r>
          </a:p>
        </p:txBody>
      </p:sp>
      <p:sp>
        <p:nvSpPr>
          <p:cNvPr id="136" name="Rectangle 14"/>
          <p:cNvSpPr>
            <a:spLocks noChangeArrowheads="1"/>
          </p:cNvSpPr>
          <p:nvPr/>
        </p:nvSpPr>
        <p:spPr bwMode="auto">
          <a:xfrm>
            <a:off x="440821" y="5323677"/>
            <a:ext cx="304800" cy="200469"/>
          </a:xfrm>
          <a:prstGeom prst="rect">
            <a:avLst/>
          </a:prstGeom>
          <a:solidFill>
            <a:schemeClr val="bg1"/>
          </a:solidFill>
          <a:ln w="9525">
            <a:noFill/>
            <a:miter lim="800000"/>
            <a:headEnd/>
            <a:tailEnd/>
          </a:ln>
        </p:spPr>
        <p:txBody>
          <a:bodyPr wrap="none" anchor="ctr"/>
          <a:lstStyle/>
          <a:p>
            <a:pPr algn="ctr"/>
            <a:r>
              <a:rPr lang="en-US" sz="1200" b="1" dirty="0">
                <a:solidFill>
                  <a:schemeClr val="tx2">
                    <a:lumMod val="60000"/>
                    <a:lumOff val="40000"/>
                  </a:schemeClr>
                </a:solidFill>
              </a:rPr>
              <a:t>0</a:t>
            </a:r>
          </a:p>
        </p:txBody>
      </p:sp>
      <p:sp>
        <p:nvSpPr>
          <p:cNvPr id="137" name="Rectangle 14"/>
          <p:cNvSpPr>
            <a:spLocks noChangeArrowheads="1"/>
          </p:cNvSpPr>
          <p:nvPr/>
        </p:nvSpPr>
        <p:spPr bwMode="auto">
          <a:xfrm>
            <a:off x="440821" y="5528420"/>
            <a:ext cx="304800" cy="200469"/>
          </a:xfrm>
          <a:prstGeom prst="rect">
            <a:avLst/>
          </a:prstGeom>
          <a:solidFill>
            <a:schemeClr val="bg1"/>
          </a:solidFill>
          <a:ln w="9525">
            <a:noFill/>
            <a:miter lim="800000"/>
            <a:headEnd/>
            <a:tailEnd/>
          </a:ln>
        </p:spPr>
        <p:txBody>
          <a:bodyPr wrap="none" anchor="ctr"/>
          <a:lstStyle/>
          <a:p>
            <a:pPr algn="ctr"/>
            <a:r>
              <a:rPr lang="en-US" sz="1200" b="1" dirty="0">
                <a:solidFill>
                  <a:schemeClr val="tx2">
                    <a:lumMod val="60000"/>
                    <a:lumOff val="40000"/>
                  </a:schemeClr>
                </a:solidFill>
              </a:rPr>
              <a:t>1</a:t>
            </a:r>
          </a:p>
        </p:txBody>
      </p:sp>
      <p:sp>
        <p:nvSpPr>
          <p:cNvPr id="138" name="Rectangle 14"/>
          <p:cNvSpPr>
            <a:spLocks noChangeArrowheads="1"/>
          </p:cNvSpPr>
          <p:nvPr/>
        </p:nvSpPr>
        <p:spPr bwMode="auto">
          <a:xfrm>
            <a:off x="440821" y="5713934"/>
            <a:ext cx="304800" cy="200469"/>
          </a:xfrm>
          <a:prstGeom prst="rect">
            <a:avLst/>
          </a:prstGeom>
          <a:solidFill>
            <a:schemeClr val="bg1"/>
          </a:solidFill>
          <a:ln w="9525">
            <a:noFill/>
            <a:miter lim="800000"/>
            <a:headEnd/>
            <a:tailEnd/>
          </a:ln>
        </p:spPr>
        <p:txBody>
          <a:bodyPr wrap="none" anchor="ctr"/>
          <a:lstStyle/>
          <a:p>
            <a:pPr algn="ctr"/>
            <a:r>
              <a:rPr lang="en-US" sz="1200" b="1" dirty="0">
                <a:solidFill>
                  <a:schemeClr val="tx2">
                    <a:lumMod val="60000"/>
                    <a:lumOff val="40000"/>
                  </a:schemeClr>
                </a:solidFill>
              </a:rPr>
              <a:t>2</a:t>
            </a:r>
          </a:p>
        </p:txBody>
      </p:sp>
      <p:sp>
        <p:nvSpPr>
          <p:cNvPr id="139" name="Rectangle 14"/>
          <p:cNvSpPr>
            <a:spLocks noChangeArrowheads="1"/>
          </p:cNvSpPr>
          <p:nvPr/>
        </p:nvSpPr>
        <p:spPr bwMode="auto">
          <a:xfrm>
            <a:off x="440821" y="5895531"/>
            <a:ext cx="304800" cy="200469"/>
          </a:xfrm>
          <a:prstGeom prst="rect">
            <a:avLst/>
          </a:prstGeom>
          <a:solidFill>
            <a:schemeClr val="bg1"/>
          </a:solidFill>
          <a:ln w="9525">
            <a:noFill/>
            <a:miter lim="800000"/>
            <a:headEnd/>
            <a:tailEnd/>
          </a:ln>
        </p:spPr>
        <p:txBody>
          <a:bodyPr wrap="none" anchor="ctr"/>
          <a:lstStyle/>
          <a:p>
            <a:pPr algn="ctr"/>
            <a:r>
              <a:rPr lang="en-US" sz="1200" b="1" dirty="0">
                <a:solidFill>
                  <a:schemeClr val="tx2">
                    <a:lumMod val="60000"/>
                    <a:lumOff val="40000"/>
                  </a:schemeClr>
                </a:solidFill>
              </a:rPr>
              <a:t>3</a:t>
            </a:r>
          </a:p>
        </p:txBody>
      </p:sp>
      <p:sp>
        <p:nvSpPr>
          <p:cNvPr id="140" name="Rectangle 14"/>
          <p:cNvSpPr>
            <a:spLocks noChangeArrowheads="1"/>
          </p:cNvSpPr>
          <p:nvPr/>
        </p:nvSpPr>
        <p:spPr bwMode="auto">
          <a:xfrm>
            <a:off x="440821" y="6114876"/>
            <a:ext cx="1752600" cy="575778"/>
          </a:xfrm>
          <a:prstGeom prst="rect">
            <a:avLst/>
          </a:prstGeom>
          <a:solidFill>
            <a:schemeClr val="bg1"/>
          </a:solidFill>
          <a:ln w="9525">
            <a:solidFill>
              <a:schemeClr val="tx1"/>
            </a:solidFill>
            <a:miter lim="800000"/>
            <a:headEnd/>
            <a:tailEnd/>
          </a:ln>
        </p:spPr>
        <p:txBody>
          <a:bodyPr wrap="none" anchor="t"/>
          <a:lstStyle/>
          <a:p>
            <a:pPr algn="ctr"/>
            <a:r>
              <a:rPr lang="en-US" sz="1100" b="1" dirty="0"/>
              <a:t>Safe to place</a:t>
            </a:r>
            <a:br>
              <a:rPr lang="en-US" sz="1100" b="1" dirty="0"/>
            </a:br>
            <a:r>
              <a:rPr lang="en-US" sz="1100" b="1" dirty="0"/>
              <a:t>queen in upper left</a:t>
            </a:r>
          </a:p>
        </p:txBody>
      </p:sp>
      <p:sp>
        <p:nvSpPr>
          <p:cNvPr id="141" name="Rectangle 14"/>
          <p:cNvSpPr>
            <a:spLocks noChangeArrowheads="1"/>
          </p:cNvSpPr>
          <p:nvPr/>
        </p:nvSpPr>
        <p:spPr bwMode="auto">
          <a:xfrm>
            <a:off x="2178465" y="6114875"/>
            <a:ext cx="1752600" cy="575778"/>
          </a:xfrm>
          <a:prstGeom prst="rect">
            <a:avLst/>
          </a:prstGeom>
          <a:solidFill>
            <a:schemeClr val="bg1"/>
          </a:solidFill>
          <a:ln w="9525">
            <a:solidFill>
              <a:schemeClr val="tx1"/>
            </a:solidFill>
            <a:miter lim="800000"/>
            <a:headEnd/>
            <a:tailEnd/>
          </a:ln>
        </p:spPr>
        <p:txBody>
          <a:bodyPr wrap="none" anchor="t"/>
          <a:lstStyle/>
          <a:p>
            <a:pPr algn="ctr"/>
            <a:r>
              <a:rPr lang="en-US" sz="1100" b="1" dirty="0"/>
              <a:t>Now add threats</a:t>
            </a:r>
          </a:p>
        </p:txBody>
      </p:sp>
      <p:sp>
        <p:nvSpPr>
          <p:cNvPr id="142" name="Rectangle 14"/>
          <p:cNvSpPr>
            <a:spLocks noChangeArrowheads="1"/>
          </p:cNvSpPr>
          <p:nvPr/>
        </p:nvSpPr>
        <p:spPr bwMode="auto">
          <a:xfrm>
            <a:off x="3924300" y="6114875"/>
            <a:ext cx="1575042" cy="575778"/>
          </a:xfrm>
          <a:prstGeom prst="rect">
            <a:avLst/>
          </a:prstGeom>
          <a:solidFill>
            <a:schemeClr val="bg1"/>
          </a:solidFill>
          <a:ln w="9525">
            <a:solidFill>
              <a:schemeClr val="tx1"/>
            </a:solidFill>
            <a:miter lim="800000"/>
            <a:headEnd/>
            <a:tailEnd/>
          </a:ln>
        </p:spPr>
        <p:txBody>
          <a:bodyPr wrap="none" anchor="t"/>
          <a:lstStyle/>
          <a:p>
            <a:pPr algn="ctr"/>
            <a:r>
              <a:rPr lang="en-US" sz="1100" b="1" dirty="0"/>
              <a:t>Upon return, </a:t>
            </a:r>
            <a:br>
              <a:rPr lang="en-US" sz="1100" b="1" dirty="0"/>
            </a:br>
            <a:r>
              <a:rPr lang="en-US" sz="1100" b="1" dirty="0"/>
              <a:t>remove threat and</a:t>
            </a:r>
            <a:br>
              <a:rPr lang="en-US" sz="1100" b="1" dirty="0"/>
            </a:br>
            <a:r>
              <a:rPr lang="en-US" sz="1100" b="1" dirty="0"/>
              <a:t>iterate to next option</a:t>
            </a:r>
          </a:p>
        </p:txBody>
      </p:sp>
    </p:spTree>
    <p:extLst>
      <p:ext uri="{BB962C8B-B14F-4D97-AF65-F5344CB8AC3E}">
        <p14:creationId xmlns:p14="http://schemas.microsoft.com/office/powerpoint/2010/main" val="163187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addToThreats</a:t>
            </a:r>
            <a:r>
              <a:rPr lang="en-US" dirty="0"/>
              <a:t> Code</a:t>
            </a:r>
          </a:p>
        </p:txBody>
      </p:sp>
      <p:sp>
        <p:nvSpPr>
          <p:cNvPr id="3" name="Content Placeholder 2"/>
          <p:cNvSpPr>
            <a:spLocks noGrp="1"/>
          </p:cNvSpPr>
          <p:nvPr>
            <p:ph idx="1"/>
          </p:nvPr>
        </p:nvSpPr>
        <p:spPr>
          <a:xfrm>
            <a:off x="304800" y="1066800"/>
            <a:ext cx="4343400" cy="4028277"/>
          </a:xfrm>
        </p:spPr>
        <p:txBody>
          <a:bodyPr/>
          <a:lstStyle/>
          <a:p>
            <a:r>
              <a:rPr lang="en-US" sz="1600" dirty="0"/>
              <a:t>Observations</a:t>
            </a:r>
          </a:p>
          <a:p>
            <a:pPr lvl="1"/>
            <a:r>
              <a:rPr lang="en-US" sz="1400" dirty="0"/>
              <a:t>Already a queen in every higher row so </a:t>
            </a:r>
            <a:r>
              <a:rPr lang="en-US" sz="1400" dirty="0" err="1"/>
              <a:t>addToThreats</a:t>
            </a:r>
            <a:r>
              <a:rPr lang="en-US" sz="1400" dirty="0"/>
              <a:t> only needs to deal with positions lower on the board</a:t>
            </a:r>
          </a:p>
          <a:p>
            <a:pPr lvl="2"/>
            <a:r>
              <a:rPr lang="en-US" sz="1200" dirty="0"/>
              <a:t>Iterate row+1 to n-1</a:t>
            </a:r>
          </a:p>
          <a:p>
            <a:pPr lvl="1"/>
            <a:r>
              <a:rPr lang="en-US" sz="1400" dirty="0"/>
              <a:t>Enumerate all locations further down in the same column, left diagonal and right diagonal</a:t>
            </a:r>
          </a:p>
          <a:p>
            <a:pPr lvl="1"/>
            <a:r>
              <a:rPr lang="en-US" sz="1400" dirty="0"/>
              <a:t>Can use same code to add or remove a threat by passing in change</a:t>
            </a:r>
          </a:p>
          <a:p>
            <a:r>
              <a:rPr lang="en-US" sz="1600" dirty="0"/>
              <a:t>Can't just use 2D array of </a:t>
            </a:r>
            <a:r>
              <a:rPr lang="en-US" sz="1600" dirty="0" err="1"/>
              <a:t>booleans</a:t>
            </a:r>
            <a:r>
              <a:rPr lang="en-US" sz="1600" dirty="0"/>
              <a:t> as a square might be under threat from two places and if we remove 1 piece we want to make sure we still maintain the threat</a:t>
            </a:r>
          </a:p>
          <a:p>
            <a:pPr lvl="1"/>
            <a:endParaRPr lang="en-US" sz="1400" dirty="0"/>
          </a:p>
        </p:txBody>
      </p:sp>
      <p:sp>
        <p:nvSpPr>
          <p:cNvPr id="4" name="Rectangle 3"/>
          <p:cNvSpPr/>
          <p:nvPr/>
        </p:nvSpPr>
        <p:spPr bwMode="auto">
          <a:xfrm>
            <a:off x="6566142" y="1143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 name="Rectangle 4"/>
          <p:cNvSpPr/>
          <p:nvPr/>
        </p:nvSpPr>
        <p:spPr bwMode="auto">
          <a:xfrm>
            <a:off x="6909042" y="1143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 name="Rectangle 5"/>
          <p:cNvSpPr/>
          <p:nvPr/>
        </p:nvSpPr>
        <p:spPr bwMode="auto">
          <a:xfrm>
            <a:off x="7257344" y="1143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 name="Rectangle 6"/>
          <p:cNvSpPr/>
          <p:nvPr/>
        </p:nvSpPr>
        <p:spPr bwMode="auto">
          <a:xfrm>
            <a:off x="7600244" y="1143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 name="Rectangle 7"/>
          <p:cNvSpPr/>
          <p:nvPr/>
        </p:nvSpPr>
        <p:spPr bwMode="auto">
          <a:xfrm>
            <a:off x="6909042" y="1524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 name="Rectangle 8"/>
          <p:cNvSpPr/>
          <p:nvPr/>
        </p:nvSpPr>
        <p:spPr bwMode="auto">
          <a:xfrm>
            <a:off x="7251942" y="1524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 name="Rectangle 9"/>
          <p:cNvSpPr/>
          <p:nvPr/>
        </p:nvSpPr>
        <p:spPr bwMode="auto">
          <a:xfrm>
            <a:off x="7600244" y="1524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1" name="Rectangle 10"/>
          <p:cNvSpPr/>
          <p:nvPr/>
        </p:nvSpPr>
        <p:spPr bwMode="auto">
          <a:xfrm>
            <a:off x="6566142" y="1524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 name="Rectangle 11"/>
          <p:cNvSpPr/>
          <p:nvPr/>
        </p:nvSpPr>
        <p:spPr bwMode="auto">
          <a:xfrm>
            <a:off x="6566142" y="1905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 name="Rectangle 12"/>
          <p:cNvSpPr/>
          <p:nvPr/>
        </p:nvSpPr>
        <p:spPr bwMode="auto">
          <a:xfrm>
            <a:off x="6909042" y="1905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4" name="Rectangle 13"/>
          <p:cNvSpPr/>
          <p:nvPr/>
        </p:nvSpPr>
        <p:spPr bwMode="auto">
          <a:xfrm>
            <a:off x="7257344" y="1905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5" name="Rectangle 14"/>
          <p:cNvSpPr/>
          <p:nvPr/>
        </p:nvSpPr>
        <p:spPr bwMode="auto">
          <a:xfrm>
            <a:off x="7600244" y="1905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 name="Rectangle 15"/>
          <p:cNvSpPr/>
          <p:nvPr/>
        </p:nvSpPr>
        <p:spPr bwMode="auto">
          <a:xfrm>
            <a:off x="6909042" y="2286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7" name="Rectangle 16"/>
          <p:cNvSpPr/>
          <p:nvPr/>
        </p:nvSpPr>
        <p:spPr bwMode="auto">
          <a:xfrm>
            <a:off x="7251942" y="2286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8" name="Rectangle 17"/>
          <p:cNvSpPr/>
          <p:nvPr/>
        </p:nvSpPr>
        <p:spPr bwMode="auto">
          <a:xfrm>
            <a:off x="7600244" y="2286000"/>
            <a:ext cx="342900" cy="381000"/>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 name="Rectangle 18"/>
          <p:cNvSpPr/>
          <p:nvPr/>
        </p:nvSpPr>
        <p:spPr bwMode="auto">
          <a:xfrm>
            <a:off x="6566142" y="2286000"/>
            <a:ext cx="342900" cy="38100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pic>
        <p:nvPicPr>
          <p:cNvPr id="20"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6572621" y="1118432"/>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21" name="Text Box 5"/>
          <p:cNvSpPr txBox="1">
            <a:spLocks noChangeArrowheads="1"/>
          </p:cNvSpPr>
          <p:nvPr/>
        </p:nvSpPr>
        <p:spPr bwMode="auto">
          <a:xfrm>
            <a:off x="4648200" y="3581400"/>
            <a:ext cx="4343400" cy="3124200"/>
          </a:xfrm>
          <a:prstGeom prst="rect">
            <a:avLst/>
          </a:prstGeom>
          <a:solidFill>
            <a:srgbClr val="FFFFCC"/>
          </a:solidFill>
          <a:ln w="9525">
            <a:solidFill>
              <a:schemeClr val="tx1"/>
            </a:solidFill>
            <a:miter lim="800000"/>
            <a:headEnd/>
            <a:tailEnd/>
          </a:ln>
        </p:spPr>
        <p:txBody>
          <a:bodyPr/>
          <a:lstStyle/>
          <a:p>
            <a:pPr marL="1588" indent="-1588" algn="l">
              <a:spcBef>
                <a:spcPts val="0"/>
              </a:spcBef>
            </a:pPr>
            <a:r>
              <a:rPr lang="en-US" sz="1100" dirty="0">
                <a:solidFill>
                  <a:schemeClr val="tx1"/>
                </a:solidFill>
                <a:latin typeface="Consolas" panose="020B0609020204030204" pitchFamily="49" charset="0"/>
              </a:rPr>
              <a:t>void </a:t>
            </a:r>
            <a:r>
              <a:rPr lang="en-US" sz="1100" dirty="0" err="1">
                <a:solidFill>
                  <a:schemeClr val="tx1"/>
                </a:solidFill>
                <a:latin typeface="Consolas" panose="020B0609020204030204" pitchFamily="49" charset="0"/>
              </a:rPr>
              <a:t>addToThreats</a:t>
            </a:r>
            <a:r>
              <a:rPr lang="en-US" sz="1100" dirty="0">
                <a:solidFill>
                  <a:schemeClr val="tx1"/>
                </a:solidFill>
                <a:latin typeface="Consolas" panose="020B0609020204030204" pitchFamily="49" charset="0"/>
              </a:rPr>
              <a:t>(</a:t>
            </a: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row, </a:t>
            </a: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col, </a:t>
            </a: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change)</a:t>
            </a:r>
          </a:p>
          <a:p>
            <a:pPr marL="1588" indent="-1588" algn="l">
              <a:spcBef>
                <a:spcPts val="0"/>
              </a:spcBef>
            </a:pPr>
            <a:r>
              <a:rPr lang="en-US" sz="1100" dirty="0">
                <a:solidFill>
                  <a:schemeClr val="tx1"/>
                </a:solidFill>
                <a:latin typeface="Consolas" panose="020B0609020204030204" pitchFamily="49" charset="0"/>
              </a:rPr>
              <a:t>{</a:t>
            </a:r>
          </a:p>
          <a:p>
            <a:pPr marL="1588" indent="-1588" algn="l">
              <a:spcBef>
                <a:spcPts val="0"/>
              </a:spcBef>
            </a:pPr>
            <a:r>
              <a:rPr lang="en-US" sz="1100" dirty="0">
                <a:solidFill>
                  <a:schemeClr val="tx1"/>
                </a:solidFill>
                <a:latin typeface="Consolas" panose="020B0609020204030204" pitchFamily="49" charset="0"/>
              </a:rPr>
              <a:t>  for(</a:t>
            </a: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j = row+1; j &lt; n; j++){</a:t>
            </a:r>
          </a:p>
          <a:p>
            <a:pPr marL="1588" indent="-1588" algn="l">
              <a:spcBef>
                <a:spcPts val="0"/>
              </a:spcBef>
            </a:pPr>
            <a:r>
              <a:rPr lang="en-US" sz="1100" dirty="0">
                <a:solidFill>
                  <a:schemeClr val="tx1"/>
                </a:solidFill>
                <a:latin typeface="Consolas" panose="020B0609020204030204" pitchFamily="49" charset="0"/>
              </a:rPr>
              <a:t>    // go down column</a:t>
            </a:r>
          </a:p>
          <a:p>
            <a:pPr marL="1588" indent="-1588" algn="l">
              <a:spcBef>
                <a:spcPts val="0"/>
              </a:spcBef>
            </a:pPr>
            <a:r>
              <a:rPr lang="en-US" sz="1100" dirty="0">
                <a:solidFill>
                  <a:schemeClr val="tx1"/>
                </a:solidFill>
                <a:latin typeface="Consolas" panose="020B0609020204030204" pitchFamily="49" charset="0"/>
              </a:rPr>
              <a:t>    t[j][col] += change;</a:t>
            </a:r>
          </a:p>
          <a:p>
            <a:pPr marL="1588" indent="-1588" algn="l">
              <a:spcBef>
                <a:spcPts val="0"/>
              </a:spcBef>
            </a:pPr>
            <a:r>
              <a:rPr lang="en-US" sz="1100" dirty="0">
                <a:solidFill>
                  <a:schemeClr val="tx1"/>
                </a:solidFill>
                <a:latin typeface="Consolas" panose="020B0609020204030204" pitchFamily="49" charset="0"/>
              </a:rPr>
              <a:t>    // go down right diagonal</a:t>
            </a:r>
          </a:p>
          <a:p>
            <a:pPr marL="1588" indent="-1588" algn="l">
              <a:spcBef>
                <a:spcPts val="0"/>
              </a:spcBef>
            </a:pPr>
            <a:r>
              <a:rPr lang="en-US" sz="1100" dirty="0">
                <a:solidFill>
                  <a:schemeClr val="tx1"/>
                </a:solidFill>
                <a:latin typeface="Consolas" panose="020B0609020204030204" pitchFamily="49" charset="0"/>
              </a:rPr>
              <a:t>    if( col+(j-row) &lt; n )</a:t>
            </a:r>
          </a:p>
          <a:p>
            <a:pPr marL="1588" indent="-1588" algn="l">
              <a:spcBef>
                <a:spcPts val="0"/>
              </a:spcBef>
            </a:pPr>
            <a:r>
              <a:rPr lang="en-US" sz="1100" dirty="0">
                <a:solidFill>
                  <a:schemeClr val="tx1"/>
                </a:solidFill>
                <a:latin typeface="Consolas" panose="020B0609020204030204" pitchFamily="49" charset="0"/>
              </a:rPr>
              <a:t>       t[j][col+(j-row)] += change;</a:t>
            </a:r>
          </a:p>
          <a:p>
            <a:pPr marL="1588" indent="-1588" algn="l">
              <a:spcBef>
                <a:spcPts val="0"/>
              </a:spcBef>
            </a:pPr>
            <a:r>
              <a:rPr lang="en-US" sz="1100" dirty="0">
                <a:solidFill>
                  <a:schemeClr val="tx1"/>
                </a:solidFill>
                <a:latin typeface="Consolas" panose="020B0609020204030204" pitchFamily="49" charset="0"/>
              </a:rPr>
              <a:t>    // go down left diagonal</a:t>
            </a:r>
          </a:p>
          <a:p>
            <a:pPr marL="1588" indent="-1588" algn="l">
              <a:spcBef>
                <a:spcPts val="0"/>
              </a:spcBef>
            </a:pPr>
            <a:r>
              <a:rPr lang="en-US" sz="1100" dirty="0">
                <a:solidFill>
                  <a:schemeClr val="tx1"/>
                </a:solidFill>
                <a:latin typeface="Consolas" panose="020B0609020204030204" pitchFamily="49" charset="0"/>
              </a:rPr>
              <a:t>    if( col-(j-row) &gt;= 0)</a:t>
            </a:r>
          </a:p>
          <a:p>
            <a:pPr marL="1588" indent="-1588" algn="l">
              <a:spcBef>
                <a:spcPts val="0"/>
              </a:spcBef>
            </a:pPr>
            <a:r>
              <a:rPr lang="en-US" sz="1100" dirty="0">
                <a:solidFill>
                  <a:schemeClr val="tx1"/>
                </a:solidFill>
                <a:latin typeface="Consolas" panose="020B0609020204030204" pitchFamily="49" charset="0"/>
              </a:rPr>
              <a:t>       t[j][col-(j-row)] += change;</a:t>
            </a:r>
          </a:p>
          <a:p>
            <a:pPr marL="1588" indent="-1588" algn="l">
              <a:spcBef>
                <a:spcPts val="0"/>
              </a:spcBef>
            </a:pPr>
            <a:r>
              <a:rPr lang="en-US" sz="1100" dirty="0">
                <a:solidFill>
                  <a:schemeClr val="tx1"/>
                </a:solidFill>
                <a:latin typeface="Consolas" panose="020B0609020204030204" pitchFamily="49" charset="0"/>
              </a:rPr>
              <a:t>  }</a:t>
            </a:r>
          </a:p>
          <a:p>
            <a:pPr marL="1588" indent="-1588" algn="l">
              <a:spcBef>
                <a:spcPts val="0"/>
              </a:spcBef>
            </a:pPr>
            <a:r>
              <a:rPr lang="en-US" sz="1100" dirty="0">
                <a:solidFill>
                  <a:schemeClr val="tx1"/>
                </a:solidFill>
                <a:latin typeface="Consolas" panose="020B0609020204030204" pitchFamily="49" charset="0"/>
              </a:rPr>
              <a:t>}</a:t>
            </a:r>
          </a:p>
        </p:txBody>
      </p:sp>
      <p:sp>
        <p:nvSpPr>
          <p:cNvPr id="22" name="TextBox 21"/>
          <p:cNvSpPr txBox="1"/>
          <p:nvPr/>
        </p:nvSpPr>
        <p:spPr>
          <a:xfrm>
            <a:off x="5423142" y="3135948"/>
            <a:ext cx="2286000" cy="304800"/>
          </a:xfrm>
          <a:prstGeom prst="rect">
            <a:avLst/>
          </a:prstGeom>
          <a:noFill/>
        </p:spPr>
        <p:txBody>
          <a:bodyPr wrap="square" rtlCol="0">
            <a:noAutofit/>
          </a:bodyPr>
          <a:lstStyle/>
          <a:p>
            <a:pPr algn="r"/>
            <a:r>
              <a:rPr lang="en-US" sz="1400" dirty="0"/>
              <a:t>q[</a:t>
            </a:r>
            <a:r>
              <a:rPr lang="en-US" sz="1400" dirty="0" err="1"/>
              <a:t>i</a:t>
            </a:r>
            <a:r>
              <a:rPr lang="en-US" sz="1400" dirty="0"/>
              <a:t>] = column of queen </a:t>
            </a:r>
            <a:r>
              <a:rPr lang="en-US" sz="1400" dirty="0" err="1"/>
              <a:t>i</a:t>
            </a:r>
            <a:endParaRPr lang="en-US" sz="1400" dirty="0"/>
          </a:p>
        </p:txBody>
      </p:sp>
      <p:sp>
        <p:nvSpPr>
          <p:cNvPr id="23" name="Rectangle 14"/>
          <p:cNvSpPr>
            <a:spLocks noChangeArrowheads="1"/>
          </p:cNvSpPr>
          <p:nvPr/>
        </p:nvSpPr>
        <p:spPr bwMode="auto">
          <a:xfrm>
            <a:off x="7709142" y="3135948"/>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24" name="Rectangle 14"/>
          <p:cNvSpPr>
            <a:spLocks noChangeArrowheads="1"/>
          </p:cNvSpPr>
          <p:nvPr/>
        </p:nvSpPr>
        <p:spPr bwMode="auto">
          <a:xfrm>
            <a:off x="8013942" y="3135948"/>
            <a:ext cx="304800" cy="381000"/>
          </a:xfrm>
          <a:prstGeom prst="rect">
            <a:avLst/>
          </a:prstGeom>
          <a:solidFill>
            <a:srgbClr val="DDDDDD"/>
          </a:solidFill>
          <a:ln w="9525">
            <a:solidFill>
              <a:schemeClr val="tx1"/>
            </a:solidFill>
            <a:miter lim="800000"/>
            <a:headEnd/>
            <a:tailEnd/>
          </a:ln>
        </p:spPr>
        <p:txBody>
          <a:bodyPr wrap="none" anchor="ctr"/>
          <a:lstStyle/>
          <a:p>
            <a:pPr algn="ctr"/>
            <a:endParaRPr lang="en-US" sz="1200" b="1" dirty="0"/>
          </a:p>
        </p:txBody>
      </p:sp>
      <p:sp>
        <p:nvSpPr>
          <p:cNvPr id="25" name="Rectangle 14"/>
          <p:cNvSpPr>
            <a:spLocks noChangeArrowheads="1"/>
          </p:cNvSpPr>
          <p:nvPr/>
        </p:nvSpPr>
        <p:spPr bwMode="auto">
          <a:xfrm>
            <a:off x="8318742" y="3135948"/>
            <a:ext cx="304800" cy="381000"/>
          </a:xfrm>
          <a:prstGeom prst="rect">
            <a:avLst/>
          </a:prstGeom>
          <a:solidFill>
            <a:srgbClr val="DDDDDD"/>
          </a:solidFill>
          <a:ln w="9525">
            <a:solidFill>
              <a:schemeClr val="tx1"/>
            </a:solidFill>
            <a:miter lim="800000"/>
            <a:headEnd/>
            <a:tailEnd/>
          </a:ln>
        </p:spPr>
        <p:txBody>
          <a:bodyPr wrap="none" anchor="ctr"/>
          <a:lstStyle/>
          <a:p>
            <a:pPr algn="ctr"/>
            <a:endParaRPr lang="en-US" sz="1200" b="1" dirty="0"/>
          </a:p>
        </p:txBody>
      </p:sp>
      <p:sp>
        <p:nvSpPr>
          <p:cNvPr id="26" name="Rectangle 14"/>
          <p:cNvSpPr>
            <a:spLocks noChangeArrowheads="1"/>
          </p:cNvSpPr>
          <p:nvPr/>
        </p:nvSpPr>
        <p:spPr bwMode="auto">
          <a:xfrm>
            <a:off x="8623542" y="3135948"/>
            <a:ext cx="304800" cy="381000"/>
          </a:xfrm>
          <a:prstGeom prst="rect">
            <a:avLst/>
          </a:prstGeom>
          <a:solidFill>
            <a:srgbClr val="DDDDDD"/>
          </a:solidFill>
          <a:ln w="9525">
            <a:solidFill>
              <a:schemeClr val="tx1"/>
            </a:solidFill>
            <a:miter lim="800000"/>
            <a:headEnd/>
            <a:tailEnd/>
          </a:ln>
        </p:spPr>
        <p:txBody>
          <a:bodyPr wrap="none" anchor="ctr"/>
          <a:lstStyle/>
          <a:p>
            <a:pPr algn="ctr"/>
            <a:endParaRPr lang="en-US" sz="1200" b="1" dirty="0"/>
          </a:p>
        </p:txBody>
      </p:sp>
      <p:sp>
        <p:nvSpPr>
          <p:cNvPr id="27" name="Rectangle 14"/>
          <p:cNvSpPr>
            <a:spLocks noChangeArrowheads="1"/>
          </p:cNvSpPr>
          <p:nvPr/>
        </p:nvSpPr>
        <p:spPr bwMode="auto">
          <a:xfrm>
            <a:off x="7709142" y="2907348"/>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28" name="Rectangle 14"/>
          <p:cNvSpPr>
            <a:spLocks noChangeArrowheads="1"/>
          </p:cNvSpPr>
          <p:nvPr/>
        </p:nvSpPr>
        <p:spPr bwMode="auto">
          <a:xfrm>
            <a:off x="8013942" y="2907348"/>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29" name="Rectangle 14"/>
          <p:cNvSpPr>
            <a:spLocks noChangeArrowheads="1"/>
          </p:cNvSpPr>
          <p:nvPr/>
        </p:nvSpPr>
        <p:spPr bwMode="auto">
          <a:xfrm>
            <a:off x="8318742" y="2907348"/>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30" name="Rectangle 14"/>
          <p:cNvSpPr>
            <a:spLocks noChangeArrowheads="1"/>
          </p:cNvSpPr>
          <p:nvPr/>
        </p:nvSpPr>
        <p:spPr bwMode="auto">
          <a:xfrm>
            <a:off x="8623542" y="2907348"/>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31" name="TextBox 30"/>
          <p:cNvSpPr txBox="1"/>
          <p:nvPr/>
        </p:nvSpPr>
        <p:spPr>
          <a:xfrm>
            <a:off x="5499342" y="2831148"/>
            <a:ext cx="2209800" cy="304800"/>
          </a:xfrm>
          <a:prstGeom prst="rect">
            <a:avLst/>
          </a:prstGeom>
          <a:noFill/>
        </p:spPr>
        <p:txBody>
          <a:bodyPr wrap="square" rtlCol="0">
            <a:noAutofit/>
          </a:bodyPr>
          <a:lstStyle/>
          <a:p>
            <a:pPr algn="r"/>
            <a:r>
              <a:rPr lang="en-US" sz="1400" dirty="0">
                <a:solidFill>
                  <a:srgbClr val="FF0000"/>
                </a:solidFill>
              </a:rPr>
              <a:t>Index = Queen </a:t>
            </a:r>
            <a:r>
              <a:rPr lang="en-US" sz="1400" dirty="0" err="1">
                <a:solidFill>
                  <a:srgbClr val="FF0000"/>
                </a:solidFill>
              </a:rPr>
              <a:t>i</a:t>
            </a:r>
            <a:r>
              <a:rPr lang="en-US" sz="1400" dirty="0">
                <a:solidFill>
                  <a:srgbClr val="FF0000"/>
                </a:solidFill>
              </a:rPr>
              <a:t> in row </a:t>
            </a:r>
            <a:r>
              <a:rPr lang="en-US" sz="1400" dirty="0" err="1">
                <a:solidFill>
                  <a:srgbClr val="FF0000"/>
                </a:solidFill>
              </a:rPr>
              <a:t>i</a:t>
            </a:r>
            <a:endParaRPr lang="en-US" sz="1400" dirty="0">
              <a:solidFill>
                <a:srgbClr val="FF0000"/>
              </a:solidFill>
            </a:endParaRPr>
          </a:p>
        </p:txBody>
      </p:sp>
      <p:sp>
        <p:nvSpPr>
          <p:cNvPr id="32" name="TextBox 31"/>
          <p:cNvSpPr txBox="1"/>
          <p:nvPr/>
        </p:nvSpPr>
        <p:spPr>
          <a:xfrm>
            <a:off x="5943600" y="839982"/>
            <a:ext cx="508242" cy="304800"/>
          </a:xfrm>
          <a:prstGeom prst="rect">
            <a:avLst/>
          </a:prstGeom>
          <a:noFill/>
        </p:spPr>
        <p:txBody>
          <a:bodyPr wrap="square" rtlCol="0">
            <a:noAutofit/>
          </a:bodyPr>
          <a:lstStyle/>
          <a:p>
            <a:pPr algn="r"/>
            <a:r>
              <a:rPr lang="en-US" sz="1400" dirty="0" err="1">
                <a:solidFill>
                  <a:srgbClr val="FF0000"/>
                </a:solidFill>
              </a:rPr>
              <a:t>i</a:t>
            </a:r>
            <a:endParaRPr lang="en-US" sz="1400" dirty="0">
              <a:solidFill>
                <a:srgbClr val="FF0000"/>
              </a:solidFill>
            </a:endParaRPr>
          </a:p>
        </p:txBody>
      </p:sp>
      <p:sp>
        <p:nvSpPr>
          <p:cNvPr id="33" name="TextBox 32"/>
          <p:cNvSpPr txBox="1"/>
          <p:nvPr/>
        </p:nvSpPr>
        <p:spPr>
          <a:xfrm>
            <a:off x="6019800" y="1167569"/>
            <a:ext cx="508242" cy="304800"/>
          </a:xfrm>
          <a:prstGeom prst="rect">
            <a:avLst/>
          </a:prstGeom>
          <a:noFill/>
        </p:spPr>
        <p:txBody>
          <a:bodyPr wrap="square" rtlCol="0">
            <a:noAutofit/>
          </a:bodyPr>
          <a:lstStyle/>
          <a:p>
            <a:pPr algn="r"/>
            <a:r>
              <a:rPr lang="en-US" sz="1400" dirty="0">
                <a:solidFill>
                  <a:srgbClr val="FF0000"/>
                </a:solidFill>
              </a:rPr>
              <a:t>0</a:t>
            </a:r>
          </a:p>
        </p:txBody>
      </p:sp>
      <p:sp>
        <p:nvSpPr>
          <p:cNvPr id="34" name="TextBox 33"/>
          <p:cNvSpPr txBox="1"/>
          <p:nvPr/>
        </p:nvSpPr>
        <p:spPr>
          <a:xfrm>
            <a:off x="6019800" y="1548568"/>
            <a:ext cx="508242" cy="304800"/>
          </a:xfrm>
          <a:prstGeom prst="rect">
            <a:avLst/>
          </a:prstGeom>
          <a:noFill/>
        </p:spPr>
        <p:txBody>
          <a:bodyPr wrap="square" rtlCol="0">
            <a:noAutofit/>
          </a:bodyPr>
          <a:lstStyle/>
          <a:p>
            <a:pPr algn="r"/>
            <a:r>
              <a:rPr lang="en-US" sz="1400" dirty="0">
                <a:solidFill>
                  <a:srgbClr val="FF0000"/>
                </a:solidFill>
              </a:rPr>
              <a:t>1</a:t>
            </a:r>
          </a:p>
        </p:txBody>
      </p:sp>
      <p:sp>
        <p:nvSpPr>
          <p:cNvPr id="35" name="TextBox 34"/>
          <p:cNvSpPr txBox="1"/>
          <p:nvPr/>
        </p:nvSpPr>
        <p:spPr>
          <a:xfrm>
            <a:off x="6019800" y="1943811"/>
            <a:ext cx="508242" cy="304800"/>
          </a:xfrm>
          <a:prstGeom prst="rect">
            <a:avLst/>
          </a:prstGeom>
          <a:noFill/>
        </p:spPr>
        <p:txBody>
          <a:bodyPr wrap="square" rtlCol="0">
            <a:noAutofit/>
          </a:bodyPr>
          <a:lstStyle/>
          <a:p>
            <a:pPr algn="r"/>
            <a:r>
              <a:rPr lang="en-US" sz="1400" dirty="0">
                <a:solidFill>
                  <a:srgbClr val="FF0000"/>
                </a:solidFill>
              </a:rPr>
              <a:t>2</a:t>
            </a:r>
          </a:p>
        </p:txBody>
      </p:sp>
      <p:sp>
        <p:nvSpPr>
          <p:cNvPr id="36" name="TextBox 35"/>
          <p:cNvSpPr txBox="1"/>
          <p:nvPr/>
        </p:nvSpPr>
        <p:spPr>
          <a:xfrm>
            <a:off x="6019800" y="2324100"/>
            <a:ext cx="508242" cy="304800"/>
          </a:xfrm>
          <a:prstGeom prst="rect">
            <a:avLst/>
          </a:prstGeom>
          <a:noFill/>
        </p:spPr>
        <p:txBody>
          <a:bodyPr wrap="square" rtlCol="0">
            <a:noAutofit/>
          </a:bodyPr>
          <a:lstStyle/>
          <a:p>
            <a:pPr algn="r"/>
            <a:r>
              <a:rPr lang="en-US" sz="1400" dirty="0">
                <a:solidFill>
                  <a:srgbClr val="FF0000"/>
                </a:solidFill>
              </a:rPr>
              <a:t>3</a:t>
            </a:r>
          </a:p>
        </p:txBody>
      </p:sp>
      <p:sp>
        <p:nvSpPr>
          <p:cNvPr id="37" name="Rectangle 14"/>
          <p:cNvSpPr>
            <a:spLocks noChangeArrowheads="1"/>
          </p:cNvSpPr>
          <p:nvPr/>
        </p:nvSpPr>
        <p:spPr bwMode="auto">
          <a:xfrm>
            <a:off x="745621" y="5323677"/>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38" name="Rectangle 14"/>
          <p:cNvSpPr>
            <a:spLocks noChangeArrowheads="1"/>
          </p:cNvSpPr>
          <p:nvPr/>
        </p:nvSpPr>
        <p:spPr bwMode="auto">
          <a:xfrm>
            <a:off x="1050421" y="5323677"/>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1</a:t>
            </a:r>
          </a:p>
        </p:txBody>
      </p:sp>
      <p:sp>
        <p:nvSpPr>
          <p:cNvPr id="39" name="Rectangle 14"/>
          <p:cNvSpPr>
            <a:spLocks noChangeArrowheads="1"/>
          </p:cNvSpPr>
          <p:nvPr/>
        </p:nvSpPr>
        <p:spPr bwMode="auto">
          <a:xfrm>
            <a:off x="1355221" y="5323677"/>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1</a:t>
            </a:r>
          </a:p>
        </p:txBody>
      </p:sp>
      <p:sp>
        <p:nvSpPr>
          <p:cNvPr id="40" name="Rectangle 14"/>
          <p:cNvSpPr>
            <a:spLocks noChangeArrowheads="1"/>
          </p:cNvSpPr>
          <p:nvPr/>
        </p:nvSpPr>
        <p:spPr bwMode="auto">
          <a:xfrm>
            <a:off x="1660021" y="5323677"/>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1</a:t>
            </a:r>
          </a:p>
        </p:txBody>
      </p:sp>
      <p:sp>
        <p:nvSpPr>
          <p:cNvPr id="41" name="Rectangle 14"/>
          <p:cNvSpPr>
            <a:spLocks noChangeArrowheads="1"/>
          </p:cNvSpPr>
          <p:nvPr/>
        </p:nvSpPr>
        <p:spPr bwMode="auto">
          <a:xfrm>
            <a:off x="745621" y="5524146"/>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1</a:t>
            </a:r>
          </a:p>
        </p:txBody>
      </p:sp>
      <p:sp>
        <p:nvSpPr>
          <p:cNvPr id="42" name="Rectangle 14"/>
          <p:cNvSpPr>
            <a:spLocks noChangeArrowheads="1"/>
          </p:cNvSpPr>
          <p:nvPr/>
        </p:nvSpPr>
        <p:spPr bwMode="auto">
          <a:xfrm>
            <a:off x="1050421" y="5524146"/>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1</a:t>
            </a:r>
          </a:p>
        </p:txBody>
      </p:sp>
      <p:sp>
        <p:nvSpPr>
          <p:cNvPr id="43" name="Rectangle 14"/>
          <p:cNvSpPr>
            <a:spLocks noChangeArrowheads="1"/>
          </p:cNvSpPr>
          <p:nvPr/>
        </p:nvSpPr>
        <p:spPr bwMode="auto">
          <a:xfrm>
            <a:off x="1355221" y="5524146"/>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44" name="Rectangle 14"/>
          <p:cNvSpPr>
            <a:spLocks noChangeArrowheads="1"/>
          </p:cNvSpPr>
          <p:nvPr/>
        </p:nvSpPr>
        <p:spPr bwMode="auto">
          <a:xfrm>
            <a:off x="1660021" y="5524146"/>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45" name="Rectangle 14"/>
          <p:cNvSpPr>
            <a:spLocks noChangeArrowheads="1"/>
          </p:cNvSpPr>
          <p:nvPr/>
        </p:nvSpPr>
        <p:spPr bwMode="auto">
          <a:xfrm>
            <a:off x="762000" y="5095077"/>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46" name="Rectangle 14"/>
          <p:cNvSpPr>
            <a:spLocks noChangeArrowheads="1"/>
          </p:cNvSpPr>
          <p:nvPr/>
        </p:nvSpPr>
        <p:spPr bwMode="auto">
          <a:xfrm>
            <a:off x="1066800" y="5095077"/>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47" name="Rectangle 14"/>
          <p:cNvSpPr>
            <a:spLocks noChangeArrowheads="1"/>
          </p:cNvSpPr>
          <p:nvPr/>
        </p:nvSpPr>
        <p:spPr bwMode="auto">
          <a:xfrm>
            <a:off x="1371600" y="5095077"/>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48" name="Rectangle 14"/>
          <p:cNvSpPr>
            <a:spLocks noChangeArrowheads="1"/>
          </p:cNvSpPr>
          <p:nvPr/>
        </p:nvSpPr>
        <p:spPr bwMode="auto">
          <a:xfrm>
            <a:off x="1676400" y="5095077"/>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49" name="Rectangle 14"/>
          <p:cNvSpPr>
            <a:spLocks noChangeArrowheads="1"/>
          </p:cNvSpPr>
          <p:nvPr/>
        </p:nvSpPr>
        <p:spPr bwMode="auto">
          <a:xfrm>
            <a:off x="745621" y="5723905"/>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1</a:t>
            </a:r>
          </a:p>
        </p:txBody>
      </p:sp>
      <p:sp>
        <p:nvSpPr>
          <p:cNvPr id="50" name="Rectangle 14"/>
          <p:cNvSpPr>
            <a:spLocks noChangeArrowheads="1"/>
          </p:cNvSpPr>
          <p:nvPr/>
        </p:nvSpPr>
        <p:spPr bwMode="auto">
          <a:xfrm>
            <a:off x="1050421" y="5723905"/>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51" name="Rectangle 14"/>
          <p:cNvSpPr>
            <a:spLocks noChangeArrowheads="1"/>
          </p:cNvSpPr>
          <p:nvPr/>
        </p:nvSpPr>
        <p:spPr bwMode="auto">
          <a:xfrm>
            <a:off x="1355221" y="5723905"/>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1</a:t>
            </a:r>
          </a:p>
        </p:txBody>
      </p:sp>
      <p:sp>
        <p:nvSpPr>
          <p:cNvPr id="52" name="Rectangle 14"/>
          <p:cNvSpPr>
            <a:spLocks noChangeArrowheads="1"/>
          </p:cNvSpPr>
          <p:nvPr/>
        </p:nvSpPr>
        <p:spPr bwMode="auto">
          <a:xfrm>
            <a:off x="1660021" y="5723905"/>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53" name="Rectangle 14"/>
          <p:cNvSpPr>
            <a:spLocks noChangeArrowheads="1"/>
          </p:cNvSpPr>
          <p:nvPr/>
        </p:nvSpPr>
        <p:spPr bwMode="auto">
          <a:xfrm>
            <a:off x="745621" y="5924374"/>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1</a:t>
            </a:r>
          </a:p>
        </p:txBody>
      </p:sp>
      <p:sp>
        <p:nvSpPr>
          <p:cNvPr id="54" name="Rectangle 14"/>
          <p:cNvSpPr>
            <a:spLocks noChangeArrowheads="1"/>
          </p:cNvSpPr>
          <p:nvPr/>
        </p:nvSpPr>
        <p:spPr bwMode="auto">
          <a:xfrm>
            <a:off x="1050421" y="5924374"/>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55" name="Rectangle 14"/>
          <p:cNvSpPr>
            <a:spLocks noChangeArrowheads="1"/>
          </p:cNvSpPr>
          <p:nvPr/>
        </p:nvSpPr>
        <p:spPr bwMode="auto">
          <a:xfrm>
            <a:off x="1355221" y="5924374"/>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56" name="Rectangle 14"/>
          <p:cNvSpPr>
            <a:spLocks noChangeArrowheads="1"/>
          </p:cNvSpPr>
          <p:nvPr/>
        </p:nvSpPr>
        <p:spPr bwMode="auto">
          <a:xfrm>
            <a:off x="1660021" y="5924374"/>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1</a:t>
            </a:r>
          </a:p>
        </p:txBody>
      </p:sp>
      <p:sp>
        <p:nvSpPr>
          <p:cNvPr id="57" name="Rectangle 14"/>
          <p:cNvSpPr>
            <a:spLocks noChangeArrowheads="1"/>
          </p:cNvSpPr>
          <p:nvPr/>
        </p:nvSpPr>
        <p:spPr bwMode="auto">
          <a:xfrm>
            <a:off x="457200" y="5048074"/>
            <a:ext cx="304800" cy="228600"/>
          </a:xfrm>
          <a:prstGeom prst="rect">
            <a:avLst/>
          </a:prstGeom>
          <a:noFill/>
          <a:ln w="9525">
            <a:noFill/>
            <a:miter lim="800000"/>
            <a:headEnd/>
            <a:tailEnd/>
          </a:ln>
        </p:spPr>
        <p:txBody>
          <a:bodyPr wrap="none" anchor="ctr"/>
          <a:lstStyle/>
          <a:p>
            <a:pPr algn="ctr"/>
            <a:r>
              <a:rPr lang="en-US" sz="1400" b="1" dirty="0"/>
              <a:t>t</a:t>
            </a:r>
          </a:p>
        </p:txBody>
      </p:sp>
      <p:sp>
        <p:nvSpPr>
          <p:cNvPr id="58" name="Rectangle 14"/>
          <p:cNvSpPr>
            <a:spLocks noChangeArrowheads="1"/>
          </p:cNvSpPr>
          <p:nvPr/>
        </p:nvSpPr>
        <p:spPr bwMode="auto">
          <a:xfrm>
            <a:off x="440821" y="5323677"/>
            <a:ext cx="304800" cy="200469"/>
          </a:xfrm>
          <a:prstGeom prst="rect">
            <a:avLst/>
          </a:prstGeom>
          <a:solidFill>
            <a:schemeClr val="bg1"/>
          </a:solidFill>
          <a:ln w="9525">
            <a:noFill/>
            <a:miter lim="800000"/>
            <a:headEnd/>
            <a:tailEnd/>
          </a:ln>
        </p:spPr>
        <p:txBody>
          <a:bodyPr wrap="none" anchor="ctr"/>
          <a:lstStyle/>
          <a:p>
            <a:pPr algn="ctr"/>
            <a:r>
              <a:rPr lang="en-US" sz="1200" b="1" dirty="0">
                <a:solidFill>
                  <a:schemeClr val="tx2">
                    <a:lumMod val="60000"/>
                    <a:lumOff val="40000"/>
                  </a:schemeClr>
                </a:solidFill>
              </a:rPr>
              <a:t>0</a:t>
            </a:r>
          </a:p>
        </p:txBody>
      </p:sp>
      <p:sp>
        <p:nvSpPr>
          <p:cNvPr id="59" name="Rectangle 14"/>
          <p:cNvSpPr>
            <a:spLocks noChangeArrowheads="1"/>
          </p:cNvSpPr>
          <p:nvPr/>
        </p:nvSpPr>
        <p:spPr bwMode="auto">
          <a:xfrm>
            <a:off x="440821" y="5528420"/>
            <a:ext cx="304800" cy="200469"/>
          </a:xfrm>
          <a:prstGeom prst="rect">
            <a:avLst/>
          </a:prstGeom>
          <a:solidFill>
            <a:schemeClr val="bg1"/>
          </a:solidFill>
          <a:ln w="9525">
            <a:noFill/>
            <a:miter lim="800000"/>
            <a:headEnd/>
            <a:tailEnd/>
          </a:ln>
        </p:spPr>
        <p:txBody>
          <a:bodyPr wrap="none" anchor="ctr"/>
          <a:lstStyle/>
          <a:p>
            <a:pPr algn="ctr"/>
            <a:r>
              <a:rPr lang="en-US" sz="1200" b="1" dirty="0">
                <a:solidFill>
                  <a:schemeClr val="tx2">
                    <a:lumMod val="60000"/>
                    <a:lumOff val="40000"/>
                  </a:schemeClr>
                </a:solidFill>
              </a:rPr>
              <a:t>1</a:t>
            </a:r>
          </a:p>
        </p:txBody>
      </p:sp>
      <p:sp>
        <p:nvSpPr>
          <p:cNvPr id="60" name="Rectangle 14"/>
          <p:cNvSpPr>
            <a:spLocks noChangeArrowheads="1"/>
          </p:cNvSpPr>
          <p:nvPr/>
        </p:nvSpPr>
        <p:spPr bwMode="auto">
          <a:xfrm>
            <a:off x="440821" y="5713934"/>
            <a:ext cx="304800" cy="200469"/>
          </a:xfrm>
          <a:prstGeom prst="rect">
            <a:avLst/>
          </a:prstGeom>
          <a:solidFill>
            <a:schemeClr val="bg1"/>
          </a:solidFill>
          <a:ln w="9525">
            <a:noFill/>
            <a:miter lim="800000"/>
            <a:headEnd/>
            <a:tailEnd/>
          </a:ln>
        </p:spPr>
        <p:txBody>
          <a:bodyPr wrap="none" anchor="ctr"/>
          <a:lstStyle/>
          <a:p>
            <a:pPr algn="ctr"/>
            <a:r>
              <a:rPr lang="en-US" sz="1200" b="1" dirty="0">
                <a:solidFill>
                  <a:schemeClr val="tx2">
                    <a:lumMod val="60000"/>
                    <a:lumOff val="40000"/>
                  </a:schemeClr>
                </a:solidFill>
              </a:rPr>
              <a:t>2</a:t>
            </a:r>
          </a:p>
        </p:txBody>
      </p:sp>
      <p:sp>
        <p:nvSpPr>
          <p:cNvPr id="61" name="Rectangle 14"/>
          <p:cNvSpPr>
            <a:spLocks noChangeArrowheads="1"/>
          </p:cNvSpPr>
          <p:nvPr/>
        </p:nvSpPr>
        <p:spPr bwMode="auto">
          <a:xfrm>
            <a:off x="440821" y="5895531"/>
            <a:ext cx="304800" cy="200469"/>
          </a:xfrm>
          <a:prstGeom prst="rect">
            <a:avLst/>
          </a:prstGeom>
          <a:solidFill>
            <a:schemeClr val="bg1"/>
          </a:solidFill>
          <a:ln w="9525">
            <a:noFill/>
            <a:miter lim="800000"/>
            <a:headEnd/>
            <a:tailEnd/>
          </a:ln>
        </p:spPr>
        <p:txBody>
          <a:bodyPr wrap="none" anchor="ctr"/>
          <a:lstStyle/>
          <a:p>
            <a:pPr algn="ctr"/>
            <a:r>
              <a:rPr lang="en-US" sz="1200" b="1" dirty="0">
                <a:solidFill>
                  <a:schemeClr val="tx2">
                    <a:lumMod val="60000"/>
                    <a:lumOff val="40000"/>
                  </a:schemeClr>
                </a:solidFill>
              </a:rPr>
              <a:t>3</a:t>
            </a:r>
          </a:p>
        </p:txBody>
      </p:sp>
      <p:pic>
        <p:nvPicPr>
          <p:cNvPr id="63" name="Picture 2" descr="C:\Users\Mark Redekopp\AppData\Local\Microsoft\Windows\Temporary Internet Files\Content.IE5\9V1EE37Y\MC900433871[1].png"/>
          <p:cNvPicPr>
            <a:picLocks noChangeAspect="1" noChangeArrowheads="1"/>
          </p:cNvPicPr>
          <p:nvPr/>
        </p:nvPicPr>
        <p:blipFill rotWithShape="1">
          <a:blip r:embed="rId2">
            <a:extLst>
              <a:ext uri="{28A0092B-C50C-407E-A947-70E740481C1C}">
                <a14:useLocalDpi xmlns:a14="http://schemas.microsoft.com/office/drawing/2010/main" val="0"/>
              </a:ext>
            </a:extLst>
          </a:blip>
          <a:srcRect l="10443" t="1" r="44776" b="50159"/>
          <a:stretch/>
        </p:blipFill>
        <p:spPr bwMode="auto">
          <a:xfrm>
            <a:off x="7251942" y="1511893"/>
            <a:ext cx="318015" cy="353937"/>
          </a:xfrm>
          <a:prstGeom prst="rect">
            <a:avLst/>
          </a:prstGeom>
          <a:noFill/>
          <a:extLst>
            <a:ext uri="{909E8E84-426E-40DD-AFC4-6F175D3DCCD1}">
              <a14:hiddenFill xmlns:a14="http://schemas.microsoft.com/office/drawing/2010/main">
                <a:solidFill>
                  <a:srgbClr val="FFFFFF"/>
                </a:solidFill>
              </a14:hiddenFill>
            </a:ext>
          </a:extLst>
        </p:spPr>
      </p:pic>
      <p:sp>
        <p:nvSpPr>
          <p:cNvPr id="64" name="Rectangle 14"/>
          <p:cNvSpPr>
            <a:spLocks noChangeArrowheads="1"/>
          </p:cNvSpPr>
          <p:nvPr/>
        </p:nvSpPr>
        <p:spPr bwMode="auto">
          <a:xfrm>
            <a:off x="2498221" y="5315132"/>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65" name="Rectangle 14"/>
          <p:cNvSpPr>
            <a:spLocks noChangeArrowheads="1"/>
          </p:cNvSpPr>
          <p:nvPr/>
        </p:nvSpPr>
        <p:spPr bwMode="auto">
          <a:xfrm>
            <a:off x="2803021" y="5315132"/>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1</a:t>
            </a:r>
          </a:p>
        </p:txBody>
      </p:sp>
      <p:sp>
        <p:nvSpPr>
          <p:cNvPr id="66" name="Rectangle 14"/>
          <p:cNvSpPr>
            <a:spLocks noChangeArrowheads="1"/>
          </p:cNvSpPr>
          <p:nvPr/>
        </p:nvSpPr>
        <p:spPr bwMode="auto">
          <a:xfrm>
            <a:off x="3107821" y="5315132"/>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1</a:t>
            </a:r>
          </a:p>
        </p:txBody>
      </p:sp>
      <p:sp>
        <p:nvSpPr>
          <p:cNvPr id="67" name="Rectangle 14"/>
          <p:cNvSpPr>
            <a:spLocks noChangeArrowheads="1"/>
          </p:cNvSpPr>
          <p:nvPr/>
        </p:nvSpPr>
        <p:spPr bwMode="auto">
          <a:xfrm>
            <a:off x="3412621" y="5315132"/>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1</a:t>
            </a:r>
          </a:p>
        </p:txBody>
      </p:sp>
      <p:sp>
        <p:nvSpPr>
          <p:cNvPr id="68" name="Rectangle 14"/>
          <p:cNvSpPr>
            <a:spLocks noChangeArrowheads="1"/>
          </p:cNvSpPr>
          <p:nvPr/>
        </p:nvSpPr>
        <p:spPr bwMode="auto">
          <a:xfrm>
            <a:off x="2498221" y="5515601"/>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1</a:t>
            </a:r>
          </a:p>
        </p:txBody>
      </p:sp>
      <p:sp>
        <p:nvSpPr>
          <p:cNvPr id="69" name="Rectangle 14"/>
          <p:cNvSpPr>
            <a:spLocks noChangeArrowheads="1"/>
          </p:cNvSpPr>
          <p:nvPr/>
        </p:nvSpPr>
        <p:spPr bwMode="auto">
          <a:xfrm>
            <a:off x="2803021" y="5515601"/>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1</a:t>
            </a:r>
          </a:p>
        </p:txBody>
      </p:sp>
      <p:sp>
        <p:nvSpPr>
          <p:cNvPr id="70" name="Rectangle 14"/>
          <p:cNvSpPr>
            <a:spLocks noChangeArrowheads="1"/>
          </p:cNvSpPr>
          <p:nvPr/>
        </p:nvSpPr>
        <p:spPr bwMode="auto">
          <a:xfrm>
            <a:off x="3107821" y="5515601"/>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00FF"/>
                </a:solidFill>
              </a:rPr>
              <a:t>0</a:t>
            </a:r>
          </a:p>
        </p:txBody>
      </p:sp>
      <p:sp>
        <p:nvSpPr>
          <p:cNvPr id="71" name="Rectangle 14"/>
          <p:cNvSpPr>
            <a:spLocks noChangeArrowheads="1"/>
          </p:cNvSpPr>
          <p:nvPr/>
        </p:nvSpPr>
        <p:spPr bwMode="auto">
          <a:xfrm>
            <a:off x="3412621" y="5515601"/>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72" name="Rectangle 14"/>
          <p:cNvSpPr>
            <a:spLocks noChangeArrowheads="1"/>
          </p:cNvSpPr>
          <p:nvPr/>
        </p:nvSpPr>
        <p:spPr bwMode="auto">
          <a:xfrm>
            <a:off x="2514600" y="5086532"/>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73" name="Rectangle 14"/>
          <p:cNvSpPr>
            <a:spLocks noChangeArrowheads="1"/>
          </p:cNvSpPr>
          <p:nvPr/>
        </p:nvSpPr>
        <p:spPr bwMode="auto">
          <a:xfrm>
            <a:off x="2819400" y="5086532"/>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74" name="Rectangle 14"/>
          <p:cNvSpPr>
            <a:spLocks noChangeArrowheads="1"/>
          </p:cNvSpPr>
          <p:nvPr/>
        </p:nvSpPr>
        <p:spPr bwMode="auto">
          <a:xfrm>
            <a:off x="3124200" y="5086532"/>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75" name="Rectangle 14"/>
          <p:cNvSpPr>
            <a:spLocks noChangeArrowheads="1"/>
          </p:cNvSpPr>
          <p:nvPr/>
        </p:nvSpPr>
        <p:spPr bwMode="auto">
          <a:xfrm>
            <a:off x="3429000" y="5086532"/>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76" name="Rectangle 14"/>
          <p:cNvSpPr>
            <a:spLocks noChangeArrowheads="1"/>
          </p:cNvSpPr>
          <p:nvPr/>
        </p:nvSpPr>
        <p:spPr bwMode="auto">
          <a:xfrm>
            <a:off x="2498221" y="5715360"/>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1</a:t>
            </a:r>
          </a:p>
        </p:txBody>
      </p:sp>
      <p:sp>
        <p:nvSpPr>
          <p:cNvPr id="77" name="Rectangle 14"/>
          <p:cNvSpPr>
            <a:spLocks noChangeArrowheads="1"/>
          </p:cNvSpPr>
          <p:nvPr/>
        </p:nvSpPr>
        <p:spPr bwMode="auto">
          <a:xfrm>
            <a:off x="2803021" y="5715360"/>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00FF"/>
                </a:solidFill>
              </a:rPr>
              <a:t>1</a:t>
            </a:r>
          </a:p>
        </p:txBody>
      </p:sp>
      <p:sp>
        <p:nvSpPr>
          <p:cNvPr id="78" name="Rectangle 14"/>
          <p:cNvSpPr>
            <a:spLocks noChangeArrowheads="1"/>
          </p:cNvSpPr>
          <p:nvPr/>
        </p:nvSpPr>
        <p:spPr bwMode="auto">
          <a:xfrm>
            <a:off x="3107821" y="5715360"/>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00FF"/>
                </a:solidFill>
              </a:rPr>
              <a:t>2</a:t>
            </a:r>
          </a:p>
        </p:txBody>
      </p:sp>
      <p:sp>
        <p:nvSpPr>
          <p:cNvPr id="79" name="Rectangle 14"/>
          <p:cNvSpPr>
            <a:spLocks noChangeArrowheads="1"/>
          </p:cNvSpPr>
          <p:nvPr/>
        </p:nvSpPr>
        <p:spPr bwMode="auto">
          <a:xfrm>
            <a:off x="3412621" y="5715360"/>
            <a:ext cx="304800" cy="200469"/>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00FF"/>
                </a:solidFill>
              </a:rPr>
              <a:t>1</a:t>
            </a:r>
          </a:p>
        </p:txBody>
      </p:sp>
      <p:sp>
        <p:nvSpPr>
          <p:cNvPr id="80" name="Rectangle 14"/>
          <p:cNvSpPr>
            <a:spLocks noChangeArrowheads="1"/>
          </p:cNvSpPr>
          <p:nvPr/>
        </p:nvSpPr>
        <p:spPr bwMode="auto">
          <a:xfrm>
            <a:off x="2498221" y="5915829"/>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00FF"/>
                </a:solidFill>
              </a:rPr>
              <a:t>2</a:t>
            </a:r>
          </a:p>
        </p:txBody>
      </p:sp>
      <p:sp>
        <p:nvSpPr>
          <p:cNvPr id="81" name="Rectangle 14"/>
          <p:cNvSpPr>
            <a:spLocks noChangeArrowheads="1"/>
          </p:cNvSpPr>
          <p:nvPr/>
        </p:nvSpPr>
        <p:spPr bwMode="auto">
          <a:xfrm>
            <a:off x="2803021" y="5915829"/>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0</a:t>
            </a:r>
          </a:p>
        </p:txBody>
      </p:sp>
      <p:sp>
        <p:nvSpPr>
          <p:cNvPr id="82" name="Rectangle 14"/>
          <p:cNvSpPr>
            <a:spLocks noChangeArrowheads="1"/>
          </p:cNvSpPr>
          <p:nvPr/>
        </p:nvSpPr>
        <p:spPr bwMode="auto">
          <a:xfrm>
            <a:off x="3107821" y="5915829"/>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00FF"/>
                </a:solidFill>
              </a:rPr>
              <a:t>1</a:t>
            </a:r>
          </a:p>
        </p:txBody>
      </p:sp>
      <p:sp>
        <p:nvSpPr>
          <p:cNvPr id="83" name="Rectangle 14"/>
          <p:cNvSpPr>
            <a:spLocks noChangeArrowheads="1"/>
          </p:cNvSpPr>
          <p:nvPr/>
        </p:nvSpPr>
        <p:spPr bwMode="auto">
          <a:xfrm>
            <a:off x="3412621" y="5915829"/>
            <a:ext cx="304800"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rgbClr val="00B050"/>
                </a:solidFill>
              </a:rPr>
              <a:t>1</a:t>
            </a:r>
          </a:p>
        </p:txBody>
      </p:sp>
      <p:sp>
        <p:nvSpPr>
          <p:cNvPr id="84" name="Rectangle 14"/>
          <p:cNvSpPr>
            <a:spLocks noChangeArrowheads="1"/>
          </p:cNvSpPr>
          <p:nvPr/>
        </p:nvSpPr>
        <p:spPr bwMode="auto">
          <a:xfrm>
            <a:off x="2209800" y="5039529"/>
            <a:ext cx="304800" cy="228600"/>
          </a:xfrm>
          <a:prstGeom prst="rect">
            <a:avLst/>
          </a:prstGeom>
          <a:noFill/>
          <a:ln w="9525">
            <a:noFill/>
            <a:miter lim="800000"/>
            <a:headEnd/>
            <a:tailEnd/>
          </a:ln>
        </p:spPr>
        <p:txBody>
          <a:bodyPr wrap="none" anchor="ctr"/>
          <a:lstStyle/>
          <a:p>
            <a:pPr algn="ctr"/>
            <a:r>
              <a:rPr lang="en-US" sz="1400" b="1" dirty="0"/>
              <a:t>t</a:t>
            </a:r>
          </a:p>
        </p:txBody>
      </p:sp>
      <p:sp>
        <p:nvSpPr>
          <p:cNvPr id="85" name="Rectangle 14"/>
          <p:cNvSpPr>
            <a:spLocks noChangeArrowheads="1"/>
          </p:cNvSpPr>
          <p:nvPr/>
        </p:nvSpPr>
        <p:spPr bwMode="auto">
          <a:xfrm>
            <a:off x="2193421" y="5315132"/>
            <a:ext cx="304800" cy="200469"/>
          </a:xfrm>
          <a:prstGeom prst="rect">
            <a:avLst/>
          </a:prstGeom>
          <a:solidFill>
            <a:schemeClr val="bg1"/>
          </a:solidFill>
          <a:ln w="9525">
            <a:noFill/>
            <a:miter lim="800000"/>
            <a:headEnd/>
            <a:tailEnd/>
          </a:ln>
        </p:spPr>
        <p:txBody>
          <a:bodyPr wrap="none" anchor="ctr"/>
          <a:lstStyle/>
          <a:p>
            <a:pPr algn="ctr"/>
            <a:r>
              <a:rPr lang="en-US" sz="1200" b="1" dirty="0">
                <a:solidFill>
                  <a:schemeClr val="tx2">
                    <a:lumMod val="60000"/>
                    <a:lumOff val="40000"/>
                  </a:schemeClr>
                </a:solidFill>
              </a:rPr>
              <a:t>0</a:t>
            </a:r>
          </a:p>
        </p:txBody>
      </p:sp>
      <p:sp>
        <p:nvSpPr>
          <p:cNvPr id="86" name="Rectangle 14"/>
          <p:cNvSpPr>
            <a:spLocks noChangeArrowheads="1"/>
          </p:cNvSpPr>
          <p:nvPr/>
        </p:nvSpPr>
        <p:spPr bwMode="auto">
          <a:xfrm>
            <a:off x="2193421" y="5519875"/>
            <a:ext cx="304800" cy="200469"/>
          </a:xfrm>
          <a:prstGeom prst="rect">
            <a:avLst/>
          </a:prstGeom>
          <a:solidFill>
            <a:schemeClr val="bg1"/>
          </a:solidFill>
          <a:ln w="9525">
            <a:noFill/>
            <a:miter lim="800000"/>
            <a:headEnd/>
            <a:tailEnd/>
          </a:ln>
        </p:spPr>
        <p:txBody>
          <a:bodyPr wrap="none" anchor="ctr"/>
          <a:lstStyle/>
          <a:p>
            <a:pPr algn="ctr"/>
            <a:r>
              <a:rPr lang="en-US" sz="1200" b="1" dirty="0">
                <a:solidFill>
                  <a:schemeClr val="tx2">
                    <a:lumMod val="60000"/>
                    <a:lumOff val="40000"/>
                  </a:schemeClr>
                </a:solidFill>
              </a:rPr>
              <a:t>1</a:t>
            </a:r>
          </a:p>
        </p:txBody>
      </p:sp>
      <p:sp>
        <p:nvSpPr>
          <p:cNvPr id="87" name="Rectangle 14"/>
          <p:cNvSpPr>
            <a:spLocks noChangeArrowheads="1"/>
          </p:cNvSpPr>
          <p:nvPr/>
        </p:nvSpPr>
        <p:spPr bwMode="auto">
          <a:xfrm>
            <a:off x="2193421" y="5705389"/>
            <a:ext cx="304800" cy="200469"/>
          </a:xfrm>
          <a:prstGeom prst="rect">
            <a:avLst/>
          </a:prstGeom>
          <a:solidFill>
            <a:schemeClr val="bg1"/>
          </a:solidFill>
          <a:ln w="9525">
            <a:noFill/>
            <a:miter lim="800000"/>
            <a:headEnd/>
            <a:tailEnd/>
          </a:ln>
        </p:spPr>
        <p:txBody>
          <a:bodyPr wrap="none" anchor="ctr"/>
          <a:lstStyle/>
          <a:p>
            <a:pPr algn="ctr"/>
            <a:r>
              <a:rPr lang="en-US" sz="1200" b="1" dirty="0">
                <a:solidFill>
                  <a:schemeClr val="tx2">
                    <a:lumMod val="60000"/>
                    <a:lumOff val="40000"/>
                  </a:schemeClr>
                </a:solidFill>
              </a:rPr>
              <a:t>2</a:t>
            </a:r>
          </a:p>
        </p:txBody>
      </p:sp>
      <p:sp>
        <p:nvSpPr>
          <p:cNvPr id="88" name="Rectangle 14"/>
          <p:cNvSpPr>
            <a:spLocks noChangeArrowheads="1"/>
          </p:cNvSpPr>
          <p:nvPr/>
        </p:nvSpPr>
        <p:spPr bwMode="auto">
          <a:xfrm>
            <a:off x="2193421" y="5886986"/>
            <a:ext cx="304800" cy="200469"/>
          </a:xfrm>
          <a:prstGeom prst="rect">
            <a:avLst/>
          </a:prstGeom>
          <a:solidFill>
            <a:schemeClr val="bg1"/>
          </a:solidFill>
          <a:ln w="9525">
            <a:noFill/>
            <a:miter lim="800000"/>
            <a:headEnd/>
            <a:tailEnd/>
          </a:ln>
        </p:spPr>
        <p:txBody>
          <a:bodyPr wrap="none" anchor="ctr"/>
          <a:lstStyle/>
          <a:p>
            <a:pPr algn="ctr"/>
            <a:r>
              <a:rPr lang="en-US" sz="1200" b="1" dirty="0">
                <a:solidFill>
                  <a:schemeClr val="tx2">
                    <a:lumMod val="60000"/>
                    <a:lumOff val="40000"/>
                  </a:schemeClr>
                </a:solidFill>
              </a:rPr>
              <a:t>3</a:t>
            </a:r>
          </a:p>
        </p:txBody>
      </p:sp>
      <p:sp>
        <p:nvSpPr>
          <p:cNvPr id="89" name="Donut 88"/>
          <p:cNvSpPr/>
          <p:nvPr/>
        </p:nvSpPr>
        <p:spPr bwMode="auto">
          <a:xfrm>
            <a:off x="7080492" y="1453852"/>
            <a:ext cx="672858" cy="508832"/>
          </a:xfrm>
          <a:prstGeom prst="donut">
            <a:avLst>
              <a:gd name="adj" fmla="val 9762"/>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0" name="Donut 89"/>
          <p:cNvSpPr/>
          <p:nvPr/>
        </p:nvSpPr>
        <p:spPr bwMode="auto">
          <a:xfrm>
            <a:off x="1308342" y="5451685"/>
            <a:ext cx="368058" cy="277204"/>
          </a:xfrm>
          <a:prstGeom prst="donut">
            <a:avLst>
              <a:gd name="adj" fmla="val 9762"/>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1" name="Donut 90"/>
          <p:cNvSpPr/>
          <p:nvPr/>
        </p:nvSpPr>
        <p:spPr bwMode="auto">
          <a:xfrm>
            <a:off x="3076192" y="5475902"/>
            <a:ext cx="368058" cy="277204"/>
          </a:xfrm>
          <a:prstGeom prst="donut">
            <a:avLst>
              <a:gd name="adj" fmla="val 9762"/>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Tree>
    <p:extLst>
      <p:ext uri="{BB962C8B-B14F-4D97-AF65-F5344CB8AC3E}">
        <p14:creationId xmlns:p14="http://schemas.microsoft.com/office/powerpoint/2010/main" val="4721017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N-Queens Solution</a:t>
            </a:r>
          </a:p>
        </p:txBody>
      </p:sp>
      <p:sp>
        <p:nvSpPr>
          <p:cNvPr id="3" name="Content Placeholder 2"/>
          <p:cNvSpPr>
            <a:spLocks noGrp="1"/>
          </p:cNvSpPr>
          <p:nvPr>
            <p:ph idx="1"/>
          </p:nvPr>
        </p:nvSpPr>
        <p:spPr/>
        <p:txBody>
          <a:bodyPr/>
          <a:lstStyle/>
          <a:p>
            <a:endParaRPr lang="en-US" dirty="0"/>
          </a:p>
        </p:txBody>
      </p:sp>
      <p:sp>
        <p:nvSpPr>
          <p:cNvPr id="4" name="Text Box 5"/>
          <p:cNvSpPr txBox="1">
            <a:spLocks noChangeArrowheads="1"/>
          </p:cNvSpPr>
          <p:nvPr/>
        </p:nvSpPr>
        <p:spPr bwMode="auto">
          <a:xfrm>
            <a:off x="4648200" y="1061102"/>
            <a:ext cx="4343400" cy="5796898"/>
          </a:xfrm>
          <a:prstGeom prst="rect">
            <a:avLst/>
          </a:prstGeom>
          <a:solidFill>
            <a:srgbClr val="FFFFCC"/>
          </a:solidFill>
          <a:ln w="9525">
            <a:solidFill>
              <a:schemeClr val="tx1"/>
            </a:solidFill>
            <a:miter lim="800000"/>
            <a:headEnd/>
            <a:tailEnd/>
          </a:ln>
        </p:spPr>
        <p:txBody>
          <a:bodyPr/>
          <a:lstStyle/>
          <a:p>
            <a:pPr marL="1588" indent="-1588" algn="l">
              <a:spcBef>
                <a:spcPts val="0"/>
              </a:spcBef>
            </a:pPr>
            <a:r>
              <a:rPr lang="en-US" sz="1100" dirty="0">
                <a:solidFill>
                  <a:schemeClr val="tx1"/>
                </a:solidFill>
                <a:latin typeface="Consolas" panose="020B0609020204030204" pitchFamily="49" charset="0"/>
              </a:rPr>
              <a:t>void </a:t>
            </a:r>
            <a:r>
              <a:rPr lang="en-US" sz="1100" dirty="0" err="1">
                <a:solidFill>
                  <a:schemeClr val="tx1"/>
                </a:solidFill>
                <a:latin typeface="Consolas" panose="020B0609020204030204" pitchFamily="49" charset="0"/>
              </a:rPr>
              <a:t>addToThreats</a:t>
            </a:r>
            <a:r>
              <a:rPr lang="en-US" sz="1100" dirty="0">
                <a:solidFill>
                  <a:schemeClr val="tx1"/>
                </a:solidFill>
                <a:latin typeface="Consolas" panose="020B0609020204030204" pitchFamily="49" charset="0"/>
              </a:rPr>
              <a:t>(</a:t>
            </a: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row, </a:t>
            </a: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col, </a:t>
            </a: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change)</a:t>
            </a:r>
          </a:p>
          <a:p>
            <a:pPr marL="1588" indent="-1588" algn="l">
              <a:spcBef>
                <a:spcPts val="0"/>
              </a:spcBef>
            </a:pPr>
            <a:r>
              <a:rPr lang="en-US" sz="1100" dirty="0">
                <a:solidFill>
                  <a:schemeClr val="tx1"/>
                </a:solidFill>
                <a:latin typeface="Consolas" panose="020B0609020204030204" pitchFamily="49" charset="0"/>
              </a:rPr>
              <a:t>{</a:t>
            </a:r>
          </a:p>
          <a:p>
            <a:pPr marL="1588" indent="-1588" algn="l">
              <a:spcBef>
                <a:spcPts val="0"/>
              </a:spcBef>
            </a:pPr>
            <a:r>
              <a:rPr lang="en-US" sz="1100" dirty="0">
                <a:solidFill>
                  <a:schemeClr val="tx1"/>
                </a:solidFill>
                <a:latin typeface="Consolas" panose="020B0609020204030204" pitchFamily="49" charset="0"/>
              </a:rPr>
              <a:t>  for(</a:t>
            </a: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j = row+1; j &lt; n; j++){</a:t>
            </a:r>
          </a:p>
          <a:p>
            <a:pPr marL="1588" indent="-1588" algn="l">
              <a:spcBef>
                <a:spcPts val="0"/>
              </a:spcBef>
            </a:pPr>
            <a:r>
              <a:rPr lang="en-US" sz="1100" dirty="0">
                <a:solidFill>
                  <a:schemeClr val="tx1"/>
                </a:solidFill>
                <a:latin typeface="Consolas" panose="020B0609020204030204" pitchFamily="49" charset="0"/>
              </a:rPr>
              <a:t>    // go down column</a:t>
            </a:r>
          </a:p>
          <a:p>
            <a:pPr marL="1588" indent="-1588" algn="l">
              <a:spcBef>
                <a:spcPts val="0"/>
              </a:spcBef>
            </a:pPr>
            <a:r>
              <a:rPr lang="en-US" sz="1100" dirty="0">
                <a:solidFill>
                  <a:schemeClr val="tx1"/>
                </a:solidFill>
                <a:latin typeface="Consolas" panose="020B0609020204030204" pitchFamily="49" charset="0"/>
              </a:rPr>
              <a:t>    t[j][col] += change;</a:t>
            </a:r>
          </a:p>
          <a:p>
            <a:pPr marL="1588" indent="-1588" algn="l">
              <a:spcBef>
                <a:spcPts val="0"/>
              </a:spcBef>
            </a:pPr>
            <a:r>
              <a:rPr lang="en-US" sz="1100" dirty="0">
                <a:solidFill>
                  <a:schemeClr val="tx1"/>
                </a:solidFill>
                <a:latin typeface="Consolas" panose="020B0609020204030204" pitchFamily="49" charset="0"/>
              </a:rPr>
              <a:t>    // go down right diagonal</a:t>
            </a:r>
          </a:p>
          <a:p>
            <a:pPr marL="1588" indent="-1588" algn="l">
              <a:spcBef>
                <a:spcPts val="0"/>
              </a:spcBef>
            </a:pPr>
            <a:r>
              <a:rPr lang="en-US" sz="1100" dirty="0">
                <a:solidFill>
                  <a:schemeClr val="tx1"/>
                </a:solidFill>
                <a:latin typeface="Consolas" panose="020B0609020204030204" pitchFamily="49" charset="0"/>
              </a:rPr>
              <a:t>    if( col+(j-row) &lt; n )</a:t>
            </a:r>
          </a:p>
          <a:p>
            <a:pPr marL="1588" indent="-1588" algn="l">
              <a:spcBef>
                <a:spcPts val="0"/>
              </a:spcBef>
            </a:pPr>
            <a:r>
              <a:rPr lang="en-US" sz="1100" dirty="0">
                <a:solidFill>
                  <a:schemeClr val="tx1"/>
                </a:solidFill>
                <a:latin typeface="Consolas" panose="020B0609020204030204" pitchFamily="49" charset="0"/>
              </a:rPr>
              <a:t>       t[j][col+(j-row)] += change;</a:t>
            </a:r>
          </a:p>
          <a:p>
            <a:pPr marL="1588" indent="-1588" algn="l">
              <a:spcBef>
                <a:spcPts val="0"/>
              </a:spcBef>
            </a:pPr>
            <a:r>
              <a:rPr lang="en-US" sz="1100" dirty="0">
                <a:solidFill>
                  <a:schemeClr val="tx1"/>
                </a:solidFill>
                <a:latin typeface="Consolas" panose="020B0609020204030204" pitchFamily="49" charset="0"/>
              </a:rPr>
              <a:t>    // go down left diagonal</a:t>
            </a:r>
          </a:p>
          <a:p>
            <a:pPr marL="1588" indent="-1588" algn="l">
              <a:spcBef>
                <a:spcPts val="0"/>
              </a:spcBef>
            </a:pPr>
            <a:r>
              <a:rPr lang="en-US" sz="1100" dirty="0">
                <a:solidFill>
                  <a:schemeClr val="tx1"/>
                </a:solidFill>
                <a:latin typeface="Consolas" panose="020B0609020204030204" pitchFamily="49" charset="0"/>
              </a:rPr>
              <a:t>    if( col-(j-row) &gt;= 0)</a:t>
            </a:r>
          </a:p>
          <a:p>
            <a:pPr marL="1588" indent="-1588" algn="l">
              <a:spcBef>
                <a:spcPts val="0"/>
              </a:spcBef>
            </a:pPr>
            <a:r>
              <a:rPr lang="en-US" sz="1100" dirty="0">
                <a:solidFill>
                  <a:schemeClr val="tx1"/>
                </a:solidFill>
                <a:latin typeface="Consolas" panose="020B0609020204030204" pitchFamily="49" charset="0"/>
              </a:rPr>
              <a:t>       t[j][col-(j-row)] += change;</a:t>
            </a:r>
          </a:p>
          <a:p>
            <a:pPr marL="1588" indent="-1588" algn="l">
              <a:spcBef>
                <a:spcPts val="0"/>
              </a:spcBef>
            </a:pPr>
            <a:r>
              <a:rPr lang="en-US" sz="1100" dirty="0">
                <a:solidFill>
                  <a:schemeClr val="tx1"/>
                </a:solidFill>
                <a:latin typeface="Consolas" panose="020B0609020204030204" pitchFamily="49" charset="0"/>
              </a:rPr>
              <a:t>  }</a:t>
            </a:r>
          </a:p>
          <a:p>
            <a:pPr marL="1588" indent="-1588" algn="l">
              <a:spcBef>
                <a:spcPts val="0"/>
              </a:spcBef>
            </a:pPr>
            <a:r>
              <a:rPr lang="en-US" sz="1100" dirty="0">
                <a:solidFill>
                  <a:schemeClr val="tx1"/>
                </a:solidFill>
                <a:latin typeface="Consolas" panose="020B0609020204030204" pitchFamily="49" charset="0"/>
              </a:rPr>
              <a:t>}</a:t>
            </a:r>
          </a:p>
          <a:p>
            <a:pPr marL="1588" indent="-1588" algn="l">
              <a:spcBef>
                <a:spcPts val="0"/>
              </a:spcBef>
            </a:pPr>
            <a:endParaRPr lang="en-US" sz="1100" dirty="0">
              <a:solidFill>
                <a:schemeClr val="tx1"/>
              </a:solidFill>
              <a:latin typeface="Consolas" panose="020B0609020204030204" pitchFamily="49" charset="0"/>
            </a:endParaRPr>
          </a:p>
          <a:p>
            <a:pPr marL="1588" indent="-1588" algn="l">
              <a:spcBef>
                <a:spcPts val="0"/>
              </a:spcBef>
            </a:pPr>
            <a:r>
              <a:rPr lang="en-US" sz="1100" dirty="0" err="1">
                <a:solidFill>
                  <a:schemeClr val="tx1"/>
                </a:solidFill>
                <a:latin typeface="Consolas" panose="020B0609020204030204" pitchFamily="49" charset="0"/>
              </a:rPr>
              <a:t>bool</a:t>
            </a:r>
            <a:r>
              <a:rPr lang="en-US" sz="1100" dirty="0">
                <a:solidFill>
                  <a:schemeClr val="tx1"/>
                </a:solidFill>
                <a:latin typeface="Consolas" panose="020B0609020204030204" pitchFamily="49" charset="0"/>
              </a:rPr>
              <a:t> search(</a:t>
            </a: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row)</a:t>
            </a:r>
            <a:br>
              <a:rPr lang="en-US" sz="1100" dirty="0">
                <a:solidFill>
                  <a:schemeClr val="tx1"/>
                </a:solidFill>
                <a:latin typeface="Consolas" panose="020B0609020204030204" pitchFamily="49" charset="0"/>
              </a:rPr>
            </a:br>
            <a:r>
              <a:rPr lang="en-US" sz="1100" dirty="0">
                <a:solidFill>
                  <a:schemeClr val="tx1"/>
                </a:solidFill>
                <a:latin typeface="Consolas" panose="020B0609020204030204" pitchFamily="49" charset="0"/>
              </a:rPr>
              <a:t>{</a:t>
            </a:r>
            <a:br>
              <a:rPr lang="en-US" sz="1100" dirty="0">
                <a:solidFill>
                  <a:schemeClr val="tx1"/>
                </a:solidFill>
                <a:latin typeface="Consolas" panose="020B0609020204030204" pitchFamily="49" charset="0"/>
              </a:rPr>
            </a:br>
            <a:r>
              <a:rPr lang="en-US" sz="1100" dirty="0">
                <a:solidFill>
                  <a:schemeClr val="tx1"/>
                </a:solidFill>
                <a:latin typeface="Consolas" panose="020B0609020204030204" pitchFamily="49" charset="0"/>
              </a:rPr>
              <a:t>  if(row == n){</a:t>
            </a:r>
          </a:p>
          <a:p>
            <a:pPr marL="1588" indent="-1588" algn="l">
              <a:spcBef>
                <a:spcPts val="0"/>
              </a:spcBef>
            </a:pPr>
            <a:r>
              <a:rPr lang="en-US" sz="1100" dirty="0">
                <a:solidFill>
                  <a:schemeClr val="tx1"/>
                </a:solidFill>
                <a:latin typeface="Consolas" panose="020B0609020204030204" pitchFamily="49" charset="0"/>
              </a:rPr>
              <a:t>    </a:t>
            </a:r>
            <a:r>
              <a:rPr lang="en-US" sz="1100" dirty="0" err="1">
                <a:solidFill>
                  <a:schemeClr val="tx1"/>
                </a:solidFill>
                <a:latin typeface="Consolas" panose="020B0609020204030204" pitchFamily="49" charset="0"/>
              </a:rPr>
              <a:t>printSolution</a:t>
            </a:r>
            <a:r>
              <a:rPr lang="en-US" sz="1100" dirty="0">
                <a:solidFill>
                  <a:schemeClr val="tx1"/>
                </a:solidFill>
                <a:latin typeface="Consolas" panose="020B0609020204030204" pitchFamily="49" charset="0"/>
              </a:rPr>
              <a:t>(); // solved!</a:t>
            </a:r>
          </a:p>
          <a:p>
            <a:pPr marL="1588" indent="-1588" algn="l">
              <a:spcBef>
                <a:spcPts val="0"/>
              </a:spcBef>
            </a:pPr>
            <a:r>
              <a:rPr lang="en-US" sz="1100" dirty="0">
                <a:solidFill>
                  <a:schemeClr val="tx1"/>
                </a:solidFill>
                <a:latin typeface="Consolas" panose="020B0609020204030204" pitchFamily="49" charset="0"/>
              </a:rPr>
              <a:t>    return true;</a:t>
            </a:r>
          </a:p>
          <a:p>
            <a:pPr marL="1588" indent="-1588" algn="l">
              <a:spcBef>
                <a:spcPts val="0"/>
              </a:spcBef>
            </a:pPr>
            <a:r>
              <a:rPr lang="en-US" sz="1100" dirty="0">
                <a:solidFill>
                  <a:schemeClr val="tx1"/>
                </a:solidFill>
                <a:latin typeface="Consolas" panose="020B0609020204030204" pitchFamily="49" charset="0"/>
              </a:rPr>
              <a:t>  }</a:t>
            </a:r>
          </a:p>
          <a:p>
            <a:pPr marL="1588" indent="-1588" algn="l">
              <a:spcBef>
                <a:spcPts val="0"/>
              </a:spcBef>
            </a:pPr>
            <a:r>
              <a:rPr lang="en-US" sz="1100" dirty="0">
                <a:solidFill>
                  <a:schemeClr val="tx1"/>
                </a:solidFill>
                <a:latin typeface="Consolas" panose="020B0609020204030204" pitchFamily="49" charset="0"/>
              </a:rPr>
              <a:t>  else {</a:t>
            </a:r>
            <a:br>
              <a:rPr lang="en-US" sz="1100" dirty="0">
                <a:solidFill>
                  <a:schemeClr val="tx1"/>
                </a:solidFill>
                <a:latin typeface="Consolas" panose="020B0609020204030204" pitchFamily="49" charset="0"/>
              </a:rPr>
            </a:br>
            <a:r>
              <a:rPr lang="en-US" sz="1100" dirty="0">
                <a:solidFill>
                  <a:schemeClr val="tx1"/>
                </a:solidFill>
                <a:latin typeface="Consolas" panose="020B0609020204030204" pitchFamily="49" charset="0"/>
              </a:rPr>
              <a:t>   </a:t>
            </a:r>
            <a:r>
              <a:rPr lang="en-US" sz="1100" b="1" dirty="0">
                <a:solidFill>
                  <a:srgbClr val="00B050"/>
                </a:solidFill>
                <a:latin typeface="Consolas" panose="020B0609020204030204" pitchFamily="49" charset="0"/>
              </a:rPr>
              <a:t>for(q[row]=0; q[row]&lt;n; q[row]++){</a:t>
            </a:r>
          </a:p>
          <a:p>
            <a:pPr marL="1588" indent="-1588" algn="l">
              <a:spcBef>
                <a:spcPts val="0"/>
              </a:spcBef>
            </a:pPr>
            <a:r>
              <a:rPr lang="en-US" sz="1100" dirty="0">
                <a:solidFill>
                  <a:schemeClr val="tx1"/>
                </a:solidFill>
                <a:latin typeface="Consolas" panose="020B0609020204030204" pitchFamily="49" charset="0"/>
              </a:rPr>
              <a:t>     </a:t>
            </a:r>
            <a:r>
              <a:rPr lang="en-US" sz="1100" b="1" dirty="0">
                <a:solidFill>
                  <a:srgbClr val="0000FF"/>
                </a:solidFill>
                <a:latin typeface="Consolas" panose="020B0609020204030204" pitchFamily="49" charset="0"/>
              </a:rPr>
              <a:t>// check that col: q[row] is safe</a:t>
            </a:r>
          </a:p>
          <a:p>
            <a:pPr marL="1588" indent="-1588" algn="l">
              <a:spcBef>
                <a:spcPts val="0"/>
              </a:spcBef>
            </a:pPr>
            <a:r>
              <a:rPr lang="en-US" sz="1100" b="1" dirty="0">
                <a:solidFill>
                  <a:srgbClr val="0000FF"/>
                </a:solidFill>
                <a:latin typeface="Consolas" panose="020B0609020204030204" pitchFamily="49" charset="0"/>
              </a:rPr>
              <a:t>     if(t[row][q[row]] == 0){</a:t>
            </a:r>
          </a:p>
          <a:p>
            <a:pPr marL="1588" indent="-1588" algn="l">
              <a:spcBef>
                <a:spcPts val="0"/>
              </a:spcBef>
            </a:pPr>
            <a:r>
              <a:rPr lang="en-US" sz="1100" b="1" dirty="0">
                <a:solidFill>
                  <a:schemeClr val="tx2">
                    <a:lumMod val="60000"/>
                    <a:lumOff val="40000"/>
                  </a:schemeClr>
                </a:solidFill>
                <a:latin typeface="Consolas" panose="020B0609020204030204" pitchFamily="49" charset="0"/>
              </a:rPr>
              <a:t>       // if safe place and continue</a:t>
            </a:r>
          </a:p>
          <a:p>
            <a:pPr marL="1588" indent="-1588" algn="l">
              <a:spcBef>
                <a:spcPts val="0"/>
              </a:spcBef>
            </a:pPr>
            <a:r>
              <a:rPr lang="en-US" sz="1100" b="1" dirty="0">
                <a:solidFill>
                  <a:schemeClr val="tx2">
                    <a:lumMod val="60000"/>
                    <a:lumOff val="40000"/>
                  </a:schemeClr>
                </a:solidFill>
                <a:latin typeface="Consolas" panose="020B0609020204030204" pitchFamily="49" charset="0"/>
              </a:rPr>
              <a:t>       </a:t>
            </a:r>
            <a:r>
              <a:rPr lang="en-US" sz="1100" b="1" dirty="0" err="1">
                <a:solidFill>
                  <a:schemeClr val="tx2">
                    <a:lumMod val="60000"/>
                    <a:lumOff val="40000"/>
                  </a:schemeClr>
                </a:solidFill>
                <a:latin typeface="Consolas" panose="020B0609020204030204" pitchFamily="49" charset="0"/>
              </a:rPr>
              <a:t>addToThreats</a:t>
            </a:r>
            <a:r>
              <a:rPr lang="en-US" sz="1100" b="1" dirty="0">
                <a:solidFill>
                  <a:schemeClr val="tx2">
                    <a:lumMod val="60000"/>
                    <a:lumOff val="40000"/>
                  </a:schemeClr>
                </a:solidFill>
                <a:latin typeface="Consolas" panose="020B0609020204030204" pitchFamily="49" charset="0"/>
              </a:rPr>
              <a:t>(row, q[row], 1);</a:t>
            </a:r>
          </a:p>
          <a:p>
            <a:pPr marL="1588" indent="-1588" algn="l">
              <a:spcBef>
                <a:spcPts val="0"/>
              </a:spcBef>
            </a:pPr>
            <a:r>
              <a:rPr lang="en-US" sz="1100" b="1" dirty="0">
                <a:solidFill>
                  <a:schemeClr val="tx1"/>
                </a:solidFill>
                <a:latin typeface="Consolas" panose="020B0609020204030204" pitchFamily="49" charset="0"/>
              </a:rPr>
              <a:t>       </a:t>
            </a:r>
            <a:r>
              <a:rPr lang="en-US" sz="1100" b="1" dirty="0" err="1">
                <a:solidFill>
                  <a:schemeClr val="tx1"/>
                </a:solidFill>
                <a:latin typeface="Consolas" panose="020B0609020204030204" pitchFamily="49" charset="0"/>
              </a:rPr>
              <a:t>bool</a:t>
            </a:r>
            <a:r>
              <a:rPr lang="en-US" sz="1100" b="1" dirty="0">
                <a:solidFill>
                  <a:schemeClr val="tx1"/>
                </a:solidFill>
                <a:latin typeface="Consolas" panose="020B0609020204030204" pitchFamily="49" charset="0"/>
              </a:rPr>
              <a:t> status = search(row+1</a:t>
            </a:r>
            <a:r>
              <a:rPr lang="en-US" sz="1100" b="1" dirty="0">
                <a:latin typeface="Consolas" panose="020B0609020204030204" pitchFamily="49" charset="0"/>
              </a:rPr>
              <a:t>)</a:t>
            </a:r>
            <a:r>
              <a:rPr lang="en-US" sz="1100" b="1" dirty="0">
                <a:solidFill>
                  <a:schemeClr val="tx1"/>
                </a:solidFill>
                <a:latin typeface="Consolas" panose="020B0609020204030204" pitchFamily="49" charset="0"/>
              </a:rPr>
              <a:t>;</a:t>
            </a:r>
          </a:p>
          <a:p>
            <a:pPr marL="1588" indent="-1588" algn="l">
              <a:spcBef>
                <a:spcPts val="0"/>
              </a:spcBef>
            </a:pPr>
            <a:r>
              <a:rPr lang="en-US" sz="1100" b="1" dirty="0">
                <a:solidFill>
                  <a:schemeClr val="tx1"/>
                </a:solidFill>
                <a:latin typeface="Consolas" panose="020B0609020204030204" pitchFamily="49" charset="0"/>
              </a:rPr>
              <a:t>       if(status) return true;</a:t>
            </a:r>
          </a:p>
          <a:p>
            <a:pPr marL="1588" indent="-1588" algn="l">
              <a:spcBef>
                <a:spcPts val="0"/>
              </a:spcBef>
            </a:pPr>
            <a:r>
              <a:rPr lang="en-US" sz="1100" b="1" dirty="0">
                <a:solidFill>
                  <a:schemeClr val="tx2">
                    <a:lumMod val="60000"/>
                    <a:lumOff val="40000"/>
                  </a:schemeClr>
                </a:solidFill>
                <a:latin typeface="Consolas" panose="020B0609020204030204" pitchFamily="49" charset="0"/>
              </a:rPr>
              <a:t>       // if return, remove placement</a:t>
            </a:r>
          </a:p>
          <a:p>
            <a:pPr marL="1588" indent="-1588" algn="l">
              <a:spcBef>
                <a:spcPts val="0"/>
              </a:spcBef>
            </a:pPr>
            <a:r>
              <a:rPr lang="en-US" sz="1100" b="1" dirty="0">
                <a:solidFill>
                  <a:schemeClr val="tx2">
                    <a:lumMod val="60000"/>
                    <a:lumOff val="40000"/>
                  </a:schemeClr>
                </a:solidFill>
                <a:latin typeface="Consolas" panose="020B0609020204030204" pitchFamily="49" charset="0"/>
              </a:rPr>
              <a:t>       </a:t>
            </a:r>
            <a:r>
              <a:rPr lang="en-US" sz="1100" b="1" dirty="0" err="1">
                <a:solidFill>
                  <a:schemeClr val="tx2">
                    <a:lumMod val="60000"/>
                    <a:lumOff val="40000"/>
                  </a:schemeClr>
                </a:solidFill>
                <a:latin typeface="Consolas" panose="020B0609020204030204" pitchFamily="49" charset="0"/>
              </a:rPr>
              <a:t>addToThreats</a:t>
            </a:r>
            <a:r>
              <a:rPr lang="en-US" sz="1100" b="1" dirty="0">
                <a:solidFill>
                  <a:schemeClr val="tx2">
                    <a:lumMod val="60000"/>
                    <a:lumOff val="40000"/>
                  </a:schemeClr>
                </a:solidFill>
                <a:latin typeface="Consolas" panose="020B0609020204030204" pitchFamily="49" charset="0"/>
              </a:rPr>
              <a:t>(row, q[row], -1);</a:t>
            </a:r>
          </a:p>
          <a:p>
            <a:pPr marL="1588" indent="-1588" algn="l">
              <a:spcBef>
                <a:spcPts val="0"/>
              </a:spcBef>
            </a:pPr>
            <a:r>
              <a:rPr lang="en-US" sz="1100" dirty="0">
                <a:solidFill>
                  <a:schemeClr val="tx1"/>
                </a:solidFill>
                <a:latin typeface="Consolas" panose="020B0609020204030204" pitchFamily="49" charset="0"/>
              </a:rPr>
              <a:t>     } </a:t>
            </a:r>
          </a:p>
          <a:p>
            <a:pPr marL="1588" indent="-1588" algn="l">
              <a:spcBef>
                <a:spcPts val="0"/>
              </a:spcBef>
            </a:pPr>
            <a:r>
              <a:rPr lang="en-US" sz="1100" dirty="0">
                <a:solidFill>
                  <a:schemeClr val="tx1"/>
                </a:solidFill>
                <a:latin typeface="Consolas" panose="020B0609020204030204" pitchFamily="49" charset="0"/>
              </a:rPr>
              <a:t>   } </a:t>
            </a:r>
          </a:p>
          <a:p>
            <a:pPr marL="1588" indent="-1588" algn="l">
              <a:spcBef>
                <a:spcPts val="0"/>
              </a:spcBef>
            </a:pPr>
            <a:r>
              <a:rPr lang="en-US" sz="1100" dirty="0">
                <a:solidFill>
                  <a:schemeClr val="tx1"/>
                </a:solidFill>
                <a:latin typeface="Consolas" panose="020B0609020204030204" pitchFamily="49" charset="0"/>
              </a:rPr>
              <a:t>   return false;</a:t>
            </a:r>
          </a:p>
          <a:p>
            <a:pPr marL="1588" indent="-1588" algn="l">
              <a:spcBef>
                <a:spcPts val="0"/>
              </a:spcBef>
            </a:pPr>
            <a:r>
              <a:rPr lang="en-US" sz="1100" dirty="0">
                <a:solidFill>
                  <a:schemeClr val="tx1"/>
                </a:solidFill>
                <a:latin typeface="Consolas" panose="020B0609020204030204" pitchFamily="49" charset="0"/>
              </a:rPr>
              <a:t>} }</a:t>
            </a:r>
            <a:br>
              <a:rPr lang="en-US" sz="1100" dirty="0">
                <a:solidFill>
                  <a:schemeClr val="tx1"/>
                </a:solidFill>
                <a:latin typeface="Consolas" panose="020B0609020204030204" pitchFamily="49" charset="0"/>
              </a:rPr>
            </a:br>
            <a:endParaRPr lang="en-US" sz="1100" dirty="0">
              <a:solidFill>
                <a:schemeClr val="tx1"/>
              </a:solidFill>
              <a:latin typeface="Consolas" panose="020B0609020204030204" pitchFamily="49" charset="0"/>
            </a:endParaRPr>
          </a:p>
          <a:p>
            <a:pPr marL="1588" indent="-1588" algn="l">
              <a:spcBef>
                <a:spcPts val="0"/>
              </a:spcBef>
            </a:pPr>
            <a:endParaRPr lang="en-US" sz="1100" dirty="0">
              <a:solidFill>
                <a:schemeClr val="tx1"/>
              </a:solidFill>
              <a:latin typeface="Consolas" panose="020B0609020204030204" pitchFamily="49" charset="0"/>
            </a:endParaRPr>
          </a:p>
        </p:txBody>
      </p:sp>
      <p:sp>
        <p:nvSpPr>
          <p:cNvPr id="5" name="Text Box 5"/>
          <p:cNvSpPr txBox="1">
            <a:spLocks noChangeArrowheads="1"/>
          </p:cNvSpPr>
          <p:nvPr/>
        </p:nvSpPr>
        <p:spPr bwMode="auto">
          <a:xfrm>
            <a:off x="533400" y="1066800"/>
            <a:ext cx="3429000" cy="3505200"/>
          </a:xfrm>
          <a:prstGeom prst="rect">
            <a:avLst/>
          </a:prstGeom>
          <a:solidFill>
            <a:srgbClr val="FFFFCC"/>
          </a:solidFill>
          <a:ln w="9525">
            <a:solidFill>
              <a:schemeClr val="tx1"/>
            </a:solidFill>
            <a:miter lim="800000"/>
            <a:headEnd/>
            <a:tailEnd/>
          </a:ln>
        </p:spPr>
        <p:txBody>
          <a:bodyPr/>
          <a:lstStyle/>
          <a:p>
            <a:pPr marL="1588" indent="-1588" algn="l">
              <a:spcBef>
                <a:spcPts val="0"/>
              </a:spcBef>
            </a:pP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*q;  // queen location array</a:t>
            </a:r>
          </a:p>
          <a:p>
            <a:pPr marL="1588" indent="-1588" algn="l">
              <a:spcBef>
                <a:spcPts val="0"/>
              </a:spcBef>
            </a:pP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n;   // number of board / size</a:t>
            </a:r>
          </a:p>
          <a:p>
            <a:pPr marL="1588" indent="-1588" algn="l">
              <a:spcBef>
                <a:spcPts val="0"/>
              </a:spcBef>
            </a:pP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**t; // n x n threat array</a:t>
            </a:r>
          </a:p>
          <a:p>
            <a:pPr marL="1588" indent="-1588" algn="l">
              <a:spcBef>
                <a:spcPts val="0"/>
              </a:spcBef>
            </a:pPr>
            <a:endParaRPr lang="en-US" sz="1100" dirty="0">
              <a:solidFill>
                <a:schemeClr val="tx1"/>
              </a:solidFill>
              <a:latin typeface="Consolas" panose="020B0609020204030204" pitchFamily="49" charset="0"/>
            </a:endParaRPr>
          </a:p>
          <a:p>
            <a:pPr marL="1588" indent="-1588" algn="l">
              <a:spcBef>
                <a:spcPts val="0"/>
              </a:spcBef>
            </a:pP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main()</a:t>
            </a:r>
          </a:p>
          <a:p>
            <a:pPr marL="1588" indent="-1588" algn="l">
              <a:spcBef>
                <a:spcPts val="0"/>
              </a:spcBef>
            </a:pPr>
            <a:r>
              <a:rPr lang="en-US" sz="1100" dirty="0">
                <a:solidFill>
                  <a:schemeClr val="tx1"/>
                </a:solidFill>
                <a:latin typeface="Consolas" panose="020B0609020204030204" pitchFamily="49" charset="0"/>
              </a:rPr>
              <a:t>{</a:t>
            </a:r>
          </a:p>
          <a:p>
            <a:pPr marL="1588" indent="-1588" algn="l">
              <a:spcBef>
                <a:spcPts val="0"/>
              </a:spcBef>
            </a:pPr>
            <a:r>
              <a:rPr lang="en-US" sz="1100" dirty="0">
                <a:solidFill>
                  <a:schemeClr val="tx1"/>
                </a:solidFill>
                <a:latin typeface="Consolas" panose="020B0609020204030204" pitchFamily="49" charset="0"/>
              </a:rPr>
              <a:t>  q = new </a:t>
            </a: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[n];</a:t>
            </a:r>
          </a:p>
          <a:p>
            <a:pPr marL="1588" indent="-1588" algn="l">
              <a:spcBef>
                <a:spcPts val="0"/>
              </a:spcBef>
            </a:pPr>
            <a:r>
              <a:rPr lang="en-US" sz="1100" dirty="0">
                <a:solidFill>
                  <a:schemeClr val="tx1"/>
                </a:solidFill>
                <a:latin typeface="Consolas" panose="020B0609020204030204" pitchFamily="49" charset="0"/>
              </a:rPr>
              <a:t>  t = </a:t>
            </a:r>
            <a:r>
              <a:rPr lang="en-US" sz="1100" b="1" dirty="0">
                <a:solidFill>
                  <a:srgbClr val="0000FF"/>
                </a:solidFill>
                <a:latin typeface="Consolas" panose="020B0609020204030204" pitchFamily="49" charset="0"/>
              </a:rPr>
              <a:t>new </a:t>
            </a:r>
            <a:r>
              <a:rPr lang="en-US" sz="1100" b="1" dirty="0" err="1">
                <a:solidFill>
                  <a:srgbClr val="0000FF"/>
                </a:solidFill>
                <a:latin typeface="Consolas" panose="020B0609020204030204" pitchFamily="49" charset="0"/>
              </a:rPr>
              <a:t>int</a:t>
            </a:r>
            <a:r>
              <a:rPr lang="en-US" sz="1100" b="1" dirty="0">
                <a:solidFill>
                  <a:srgbClr val="0000FF"/>
                </a:solidFill>
                <a:latin typeface="Consolas" panose="020B0609020204030204" pitchFamily="49" charset="0"/>
              </a:rPr>
              <a:t>*[n];</a:t>
            </a:r>
          </a:p>
          <a:p>
            <a:pPr marL="1588" indent="-1588" algn="l">
              <a:spcBef>
                <a:spcPts val="0"/>
              </a:spcBef>
            </a:pPr>
            <a:r>
              <a:rPr lang="en-US" sz="1100" dirty="0">
                <a:solidFill>
                  <a:schemeClr val="tx1"/>
                </a:solidFill>
                <a:latin typeface="Consolas" panose="020B0609020204030204" pitchFamily="49" charset="0"/>
              </a:rPr>
              <a:t>  for(</a:t>
            </a: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a:t>
            </a:r>
            <a:r>
              <a:rPr lang="en-US" sz="1100" dirty="0" err="1">
                <a:solidFill>
                  <a:schemeClr val="tx1"/>
                </a:solidFill>
                <a:latin typeface="Consolas" panose="020B0609020204030204" pitchFamily="49" charset="0"/>
              </a:rPr>
              <a:t>i</a:t>
            </a:r>
            <a:r>
              <a:rPr lang="en-US" sz="1100" dirty="0">
                <a:solidFill>
                  <a:schemeClr val="tx1"/>
                </a:solidFill>
                <a:latin typeface="Consolas" panose="020B0609020204030204" pitchFamily="49" charset="0"/>
              </a:rPr>
              <a:t>=0; </a:t>
            </a:r>
            <a:r>
              <a:rPr lang="en-US" sz="1100" dirty="0" err="1">
                <a:solidFill>
                  <a:schemeClr val="tx1"/>
                </a:solidFill>
                <a:latin typeface="Consolas" panose="020B0609020204030204" pitchFamily="49" charset="0"/>
              </a:rPr>
              <a:t>i</a:t>
            </a:r>
            <a:r>
              <a:rPr lang="en-US" sz="1100" dirty="0">
                <a:solidFill>
                  <a:schemeClr val="tx1"/>
                </a:solidFill>
                <a:latin typeface="Consolas" panose="020B0609020204030204" pitchFamily="49" charset="0"/>
              </a:rPr>
              <a:t> &lt; n; </a:t>
            </a:r>
            <a:r>
              <a:rPr lang="en-US" sz="1100" dirty="0" err="1">
                <a:solidFill>
                  <a:schemeClr val="tx1"/>
                </a:solidFill>
                <a:latin typeface="Consolas" panose="020B0609020204030204" pitchFamily="49" charset="0"/>
              </a:rPr>
              <a:t>i</a:t>
            </a:r>
            <a:r>
              <a:rPr lang="en-US" sz="1100" dirty="0">
                <a:solidFill>
                  <a:schemeClr val="tx1"/>
                </a:solidFill>
                <a:latin typeface="Consolas" panose="020B0609020204030204" pitchFamily="49" charset="0"/>
              </a:rPr>
              <a:t>++){</a:t>
            </a:r>
          </a:p>
          <a:p>
            <a:pPr marL="1588" indent="-1588" algn="l">
              <a:spcBef>
                <a:spcPts val="0"/>
              </a:spcBef>
            </a:pPr>
            <a:r>
              <a:rPr lang="en-US" sz="1100" dirty="0">
                <a:solidFill>
                  <a:schemeClr val="tx1"/>
                </a:solidFill>
                <a:latin typeface="Consolas" panose="020B0609020204030204" pitchFamily="49" charset="0"/>
              </a:rPr>
              <a:t>    t[</a:t>
            </a:r>
            <a:r>
              <a:rPr lang="en-US" sz="1100" dirty="0" err="1">
                <a:solidFill>
                  <a:schemeClr val="tx1"/>
                </a:solidFill>
                <a:latin typeface="Consolas" panose="020B0609020204030204" pitchFamily="49" charset="0"/>
              </a:rPr>
              <a:t>i</a:t>
            </a:r>
            <a:r>
              <a:rPr lang="en-US" sz="1100" dirty="0">
                <a:solidFill>
                  <a:schemeClr val="tx1"/>
                </a:solidFill>
                <a:latin typeface="Consolas" panose="020B0609020204030204" pitchFamily="49" charset="0"/>
              </a:rPr>
              <a:t>] = </a:t>
            </a:r>
            <a:r>
              <a:rPr lang="en-US" sz="1100" b="1" dirty="0">
                <a:solidFill>
                  <a:srgbClr val="00B050"/>
                </a:solidFill>
                <a:latin typeface="Consolas" panose="020B0609020204030204" pitchFamily="49" charset="0"/>
              </a:rPr>
              <a:t>new </a:t>
            </a:r>
            <a:r>
              <a:rPr lang="en-US" sz="1100" b="1" dirty="0" err="1">
                <a:solidFill>
                  <a:srgbClr val="00B050"/>
                </a:solidFill>
                <a:latin typeface="Consolas" panose="020B0609020204030204" pitchFamily="49" charset="0"/>
              </a:rPr>
              <a:t>int</a:t>
            </a:r>
            <a:r>
              <a:rPr lang="en-US" sz="1100" b="1" dirty="0">
                <a:solidFill>
                  <a:srgbClr val="00B050"/>
                </a:solidFill>
                <a:latin typeface="Consolas" panose="020B0609020204030204" pitchFamily="49" charset="0"/>
              </a:rPr>
              <a:t>[n];</a:t>
            </a:r>
          </a:p>
          <a:p>
            <a:pPr marL="1588" indent="-1588" algn="l">
              <a:spcBef>
                <a:spcPts val="0"/>
              </a:spcBef>
            </a:pPr>
            <a:r>
              <a:rPr lang="en-US" sz="1100" dirty="0">
                <a:solidFill>
                  <a:schemeClr val="tx1"/>
                </a:solidFill>
                <a:latin typeface="Consolas" panose="020B0609020204030204" pitchFamily="49" charset="0"/>
              </a:rPr>
              <a:t>    for(</a:t>
            </a: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j = 0; j &lt; n; j++){</a:t>
            </a:r>
          </a:p>
          <a:p>
            <a:pPr marL="1588" indent="-1588" algn="l">
              <a:spcBef>
                <a:spcPts val="0"/>
              </a:spcBef>
            </a:pPr>
            <a:r>
              <a:rPr lang="en-US" sz="1100" dirty="0">
                <a:solidFill>
                  <a:schemeClr val="tx1"/>
                </a:solidFill>
                <a:latin typeface="Consolas" panose="020B0609020204030204" pitchFamily="49" charset="0"/>
              </a:rPr>
              <a:t>      t[</a:t>
            </a:r>
            <a:r>
              <a:rPr lang="en-US" sz="1100" dirty="0" err="1">
                <a:solidFill>
                  <a:schemeClr val="tx1"/>
                </a:solidFill>
                <a:latin typeface="Consolas" panose="020B0609020204030204" pitchFamily="49" charset="0"/>
              </a:rPr>
              <a:t>i</a:t>
            </a:r>
            <a:r>
              <a:rPr lang="en-US" sz="1100" dirty="0">
                <a:solidFill>
                  <a:schemeClr val="tx1"/>
                </a:solidFill>
                <a:latin typeface="Consolas" panose="020B0609020204030204" pitchFamily="49" charset="0"/>
              </a:rPr>
              <a:t>][j] = 0;</a:t>
            </a:r>
          </a:p>
          <a:p>
            <a:pPr marL="1588" indent="-1588" algn="l">
              <a:spcBef>
                <a:spcPts val="0"/>
              </a:spcBef>
            </a:pPr>
            <a:r>
              <a:rPr lang="en-US" sz="1100" dirty="0">
                <a:solidFill>
                  <a:schemeClr val="tx1"/>
                </a:solidFill>
                <a:latin typeface="Consolas" panose="020B0609020204030204" pitchFamily="49" charset="0"/>
              </a:rPr>
              <a:t>    }</a:t>
            </a:r>
          </a:p>
          <a:p>
            <a:pPr marL="1588" indent="-1588" algn="l">
              <a:spcBef>
                <a:spcPts val="0"/>
              </a:spcBef>
            </a:pPr>
            <a:r>
              <a:rPr lang="en-US" sz="1100" dirty="0">
                <a:solidFill>
                  <a:schemeClr val="tx1"/>
                </a:solidFill>
                <a:latin typeface="Consolas" panose="020B0609020204030204" pitchFamily="49" charset="0"/>
              </a:rPr>
              <a:t>  }</a:t>
            </a:r>
          </a:p>
          <a:p>
            <a:pPr marL="1588" indent="-1588" algn="l">
              <a:spcBef>
                <a:spcPts val="0"/>
              </a:spcBef>
            </a:pPr>
            <a:r>
              <a:rPr lang="en-US" sz="1100" dirty="0">
                <a:solidFill>
                  <a:schemeClr val="tx1"/>
                </a:solidFill>
                <a:latin typeface="Consolas" panose="020B0609020204030204" pitchFamily="49" charset="0"/>
              </a:rPr>
              <a:t>  // do search</a:t>
            </a:r>
          </a:p>
          <a:p>
            <a:pPr marL="1588" indent="-1588" algn="l">
              <a:spcBef>
                <a:spcPts val="0"/>
              </a:spcBef>
            </a:pPr>
            <a:r>
              <a:rPr lang="en-US" sz="1100" dirty="0">
                <a:solidFill>
                  <a:schemeClr val="tx1"/>
                </a:solidFill>
                <a:latin typeface="Consolas" panose="020B0609020204030204" pitchFamily="49" charset="0"/>
              </a:rPr>
              <a:t>  if( ! </a:t>
            </a:r>
            <a:r>
              <a:rPr lang="en-US" sz="1100" b="1" dirty="0">
                <a:solidFill>
                  <a:schemeClr val="tx1"/>
                </a:solidFill>
                <a:latin typeface="Consolas" panose="020B0609020204030204" pitchFamily="49" charset="0"/>
              </a:rPr>
              <a:t>search(0) ) </a:t>
            </a:r>
          </a:p>
          <a:p>
            <a:pPr marL="1588" indent="-1588" algn="l">
              <a:spcBef>
                <a:spcPts val="0"/>
              </a:spcBef>
            </a:pPr>
            <a:r>
              <a:rPr lang="en-US" sz="1100" b="1" dirty="0">
                <a:solidFill>
                  <a:schemeClr val="tx1"/>
                </a:solidFill>
                <a:latin typeface="Consolas" panose="020B0609020204030204" pitchFamily="49" charset="0"/>
              </a:rPr>
              <a:t>     </a:t>
            </a:r>
            <a:r>
              <a:rPr lang="en-US" sz="1100" dirty="0" err="1">
                <a:solidFill>
                  <a:schemeClr val="tx1"/>
                </a:solidFill>
                <a:latin typeface="Consolas" panose="020B0609020204030204" pitchFamily="49" charset="0"/>
              </a:rPr>
              <a:t>cout</a:t>
            </a:r>
            <a:r>
              <a:rPr lang="en-US" sz="1100" dirty="0">
                <a:solidFill>
                  <a:schemeClr val="tx1"/>
                </a:solidFill>
                <a:latin typeface="Consolas" panose="020B0609020204030204" pitchFamily="49" charset="0"/>
              </a:rPr>
              <a:t> &lt;&lt; "No sol!" &lt;&lt; </a:t>
            </a:r>
            <a:r>
              <a:rPr lang="en-US" sz="1100" dirty="0" err="1">
                <a:solidFill>
                  <a:schemeClr val="tx1"/>
                </a:solidFill>
                <a:latin typeface="Consolas" panose="020B0609020204030204" pitchFamily="49" charset="0"/>
              </a:rPr>
              <a:t>endl</a:t>
            </a:r>
            <a:r>
              <a:rPr lang="en-US" sz="1100" dirty="0">
                <a:solidFill>
                  <a:schemeClr val="tx1"/>
                </a:solidFill>
                <a:latin typeface="Consolas" panose="020B0609020204030204" pitchFamily="49" charset="0"/>
              </a:rPr>
              <a:t>;</a:t>
            </a:r>
          </a:p>
          <a:p>
            <a:pPr marL="1588" indent="-1588" algn="l">
              <a:spcBef>
                <a:spcPts val="0"/>
              </a:spcBef>
            </a:pPr>
            <a:r>
              <a:rPr lang="en-US" sz="1100" dirty="0">
                <a:solidFill>
                  <a:schemeClr val="tx1"/>
                </a:solidFill>
                <a:latin typeface="Consolas" panose="020B0609020204030204" pitchFamily="49" charset="0"/>
              </a:rPr>
              <a:t>  // </a:t>
            </a:r>
            <a:r>
              <a:rPr lang="en-US" sz="1100" dirty="0" err="1">
                <a:solidFill>
                  <a:schemeClr val="tx1"/>
                </a:solidFill>
                <a:latin typeface="Consolas" panose="020B0609020204030204" pitchFamily="49" charset="0"/>
              </a:rPr>
              <a:t>deallocate</a:t>
            </a:r>
            <a:r>
              <a:rPr lang="en-US" sz="1100" dirty="0">
                <a:solidFill>
                  <a:schemeClr val="tx1"/>
                </a:solidFill>
                <a:latin typeface="Consolas" panose="020B0609020204030204" pitchFamily="49" charset="0"/>
              </a:rPr>
              <a:t> arrays</a:t>
            </a:r>
          </a:p>
          <a:p>
            <a:pPr marL="1588" indent="-1588" algn="l">
              <a:spcBef>
                <a:spcPts val="0"/>
              </a:spcBef>
            </a:pPr>
            <a:r>
              <a:rPr lang="en-US" sz="1100" dirty="0">
                <a:solidFill>
                  <a:schemeClr val="tx1"/>
                </a:solidFill>
                <a:latin typeface="Consolas" panose="020B0609020204030204" pitchFamily="49" charset="0"/>
              </a:rPr>
              <a:t>  return 0;</a:t>
            </a:r>
          </a:p>
          <a:p>
            <a:pPr marL="1588" indent="-1588" algn="l">
              <a:spcBef>
                <a:spcPts val="0"/>
              </a:spcBef>
            </a:pPr>
            <a:r>
              <a:rPr lang="en-US" sz="1100" dirty="0">
                <a:solidFill>
                  <a:schemeClr val="tx1"/>
                </a:solidFill>
                <a:latin typeface="Consolas" panose="020B0609020204030204" pitchFamily="49" charset="0"/>
              </a:rPr>
              <a:t>}</a:t>
            </a:r>
          </a:p>
        </p:txBody>
      </p:sp>
      <p:sp>
        <p:nvSpPr>
          <p:cNvPr id="6" name="Text Box 5"/>
          <p:cNvSpPr txBox="1">
            <a:spLocks noChangeArrowheads="1"/>
          </p:cNvSpPr>
          <p:nvPr/>
        </p:nvSpPr>
        <p:spPr bwMode="auto">
          <a:xfrm>
            <a:off x="165342" y="1066800"/>
            <a:ext cx="368058" cy="3505200"/>
          </a:xfrm>
          <a:prstGeom prst="rect">
            <a:avLst/>
          </a:prstGeom>
          <a:solidFill>
            <a:schemeClr val="bg1"/>
          </a:solidFill>
          <a:ln w="9525">
            <a:solidFill>
              <a:schemeClr val="tx1"/>
            </a:solidFill>
            <a:miter lim="800000"/>
            <a:headEnd/>
            <a:tailEnd/>
          </a:ln>
        </p:spPr>
        <p:txBody>
          <a:bodyPr/>
          <a:lstStyle/>
          <a:p>
            <a:pPr marL="1588" indent="-1588" algn="l">
              <a:spcBef>
                <a:spcPts val="0"/>
              </a:spcBef>
            </a:pPr>
            <a:r>
              <a:rPr lang="en-US" sz="1100" dirty="0">
                <a:solidFill>
                  <a:schemeClr val="tx1"/>
                </a:solidFill>
                <a:latin typeface="Consolas" panose="020B0609020204030204" pitchFamily="49" charset="0"/>
              </a:rPr>
              <a:t>00</a:t>
            </a:r>
          </a:p>
          <a:p>
            <a:pPr marL="1588" indent="-1588" algn="l">
              <a:spcBef>
                <a:spcPts val="0"/>
              </a:spcBef>
            </a:pPr>
            <a:r>
              <a:rPr lang="en-US" sz="1100" dirty="0">
                <a:solidFill>
                  <a:schemeClr val="tx1"/>
                </a:solidFill>
                <a:latin typeface="Consolas" panose="020B0609020204030204" pitchFamily="49" charset="0"/>
              </a:rPr>
              <a:t>01</a:t>
            </a:r>
          </a:p>
          <a:p>
            <a:pPr marL="1588" indent="-1588" algn="l">
              <a:spcBef>
                <a:spcPts val="0"/>
              </a:spcBef>
            </a:pPr>
            <a:r>
              <a:rPr lang="en-US" sz="1100" dirty="0">
                <a:solidFill>
                  <a:schemeClr val="tx1"/>
                </a:solidFill>
                <a:latin typeface="Consolas" panose="020B0609020204030204" pitchFamily="49" charset="0"/>
              </a:rPr>
              <a:t>02</a:t>
            </a:r>
          </a:p>
          <a:p>
            <a:pPr marL="1588" indent="-1588" algn="l">
              <a:spcBef>
                <a:spcPts val="0"/>
              </a:spcBef>
            </a:pPr>
            <a:r>
              <a:rPr lang="en-US" sz="1100" dirty="0">
                <a:solidFill>
                  <a:schemeClr val="tx1"/>
                </a:solidFill>
                <a:latin typeface="Consolas" panose="020B0609020204030204" pitchFamily="49" charset="0"/>
              </a:rPr>
              <a:t>03</a:t>
            </a:r>
          </a:p>
          <a:p>
            <a:pPr marL="1588" indent="-1588" algn="l">
              <a:spcBef>
                <a:spcPts val="0"/>
              </a:spcBef>
            </a:pPr>
            <a:r>
              <a:rPr lang="en-US" sz="1100" dirty="0">
                <a:solidFill>
                  <a:schemeClr val="tx1"/>
                </a:solidFill>
                <a:latin typeface="Consolas" panose="020B0609020204030204" pitchFamily="49" charset="0"/>
              </a:rPr>
              <a:t>04</a:t>
            </a:r>
          </a:p>
          <a:p>
            <a:pPr marL="1588" indent="-1588" algn="l">
              <a:spcBef>
                <a:spcPts val="0"/>
              </a:spcBef>
            </a:pPr>
            <a:r>
              <a:rPr lang="en-US" sz="1100" dirty="0">
                <a:solidFill>
                  <a:schemeClr val="tx1"/>
                </a:solidFill>
                <a:latin typeface="Consolas" panose="020B0609020204030204" pitchFamily="49" charset="0"/>
              </a:rPr>
              <a:t>05</a:t>
            </a:r>
          </a:p>
          <a:p>
            <a:pPr marL="1588" indent="-1588" algn="l">
              <a:spcBef>
                <a:spcPts val="0"/>
              </a:spcBef>
            </a:pPr>
            <a:r>
              <a:rPr lang="en-US" sz="1100" dirty="0">
                <a:solidFill>
                  <a:schemeClr val="tx1"/>
                </a:solidFill>
                <a:latin typeface="Consolas" panose="020B0609020204030204" pitchFamily="49" charset="0"/>
              </a:rPr>
              <a:t>06</a:t>
            </a:r>
          </a:p>
          <a:p>
            <a:pPr marL="1588" indent="-1588" algn="l">
              <a:spcBef>
                <a:spcPts val="0"/>
              </a:spcBef>
            </a:pPr>
            <a:r>
              <a:rPr lang="en-US" sz="1100" dirty="0">
                <a:solidFill>
                  <a:schemeClr val="tx1"/>
                </a:solidFill>
                <a:latin typeface="Consolas" panose="020B0609020204030204" pitchFamily="49" charset="0"/>
              </a:rPr>
              <a:t>07</a:t>
            </a:r>
          </a:p>
          <a:p>
            <a:pPr marL="1588" indent="-1588" algn="l">
              <a:spcBef>
                <a:spcPts val="0"/>
              </a:spcBef>
            </a:pPr>
            <a:r>
              <a:rPr lang="en-US" sz="1100" dirty="0">
                <a:solidFill>
                  <a:schemeClr val="tx1"/>
                </a:solidFill>
                <a:latin typeface="Consolas" panose="020B0609020204030204" pitchFamily="49" charset="0"/>
              </a:rPr>
              <a:t>08</a:t>
            </a:r>
          </a:p>
          <a:p>
            <a:pPr marL="1588" indent="-1588" algn="l">
              <a:spcBef>
                <a:spcPts val="0"/>
              </a:spcBef>
            </a:pPr>
            <a:r>
              <a:rPr lang="en-US" sz="1100" dirty="0">
                <a:solidFill>
                  <a:schemeClr val="tx1"/>
                </a:solidFill>
                <a:latin typeface="Consolas" panose="020B0609020204030204" pitchFamily="49" charset="0"/>
              </a:rPr>
              <a:t>09</a:t>
            </a:r>
          </a:p>
          <a:p>
            <a:pPr marL="1588" indent="-1588" algn="l">
              <a:spcBef>
                <a:spcPts val="0"/>
              </a:spcBef>
            </a:pPr>
            <a:r>
              <a:rPr lang="en-US" sz="1100" dirty="0">
                <a:solidFill>
                  <a:schemeClr val="tx1"/>
                </a:solidFill>
                <a:latin typeface="Consolas" panose="020B0609020204030204" pitchFamily="49" charset="0"/>
              </a:rPr>
              <a:t>10</a:t>
            </a:r>
          </a:p>
          <a:p>
            <a:pPr marL="1588" indent="-1588" algn="l">
              <a:spcBef>
                <a:spcPts val="0"/>
              </a:spcBef>
            </a:pPr>
            <a:r>
              <a:rPr lang="en-US" sz="1100" dirty="0">
                <a:solidFill>
                  <a:schemeClr val="tx1"/>
                </a:solidFill>
                <a:latin typeface="Consolas" panose="020B0609020204030204" pitchFamily="49" charset="0"/>
              </a:rPr>
              <a:t>11</a:t>
            </a:r>
          </a:p>
          <a:p>
            <a:pPr marL="1588" indent="-1588" algn="l">
              <a:spcBef>
                <a:spcPts val="0"/>
              </a:spcBef>
            </a:pPr>
            <a:r>
              <a:rPr lang="en-US" sz="1100" dirty="0">
                <a:solidFill>
                  <a:schemeClr val="tx1"/>
                </a:solidFill>
                <a:latin typeface="Consolas" panose="020B0609020204030204" pitchFamily="49" charset="0"/>
              </a:rPr>
              <a:t>12</a:t>
            </a:r>
          </a:p>
          <a:p>
            <a:pPr marL="1588" indent="-1588" algn="l">
              <a:spcBef>
                <a:spcPts val="0"/>
              </a:spcBef>
            </a:pPr>
            <a:r>
              <a:rPr lang="en-US" sz="1100" dirty="0">
                <a:solidFill>
                  <a:schemeClr val="tx1"/>
                </a:solidFill>
                <a:latin typeface="Consolas" panose="020B0609020204030204" pitchFamily="49" charset="0"/>
              </a:rPr>
              <a:t>13</a:t>
            </a:r>
          </a:p>
          <a:p>
            <a:pPr marL="1588" indent="-1588" algn="l">
              <a:spcBef>
                <a:spcPts val="0"/>
              </a:spcBef>
            </a:pPr>
            <a:r>
              <a:rPr lang="en-US" sz="1100" dirty="0">
                <a:solidFill>
                  <a:schemeClr val="tx1"/>
                </a:solidFill>
                <a:latin typeface="Consolas" panose="020B0609020204030204" pitchFamily="49" charset="0"/>
              </a:rPr>
              <a:t>14</a:t>
            </a:r>
          </a:p>
          <a:p>
            <a:pPr marL="1588" indent="-1588" algn="l">
              <a:spcBef>
                <a:spcPts val="0"/>
              </a:spcBef>
            </a:pPr>
            <a:r>
              <a:rPr lang="en-US" sz="1100" dirty="0">
                <a:solidFill>
                  <a:schemeClr val="tx1"/>
                </a:solidFill>
                <a:latin typeface="Consolas" panose="020B0609020204030204" pitchFamily="49" charset="0"/>
              </a:rPr>
              <a:t>15</a:t>
            </a:r>
          </a:p>
          <a:p>
            <a:pPr marL="1588" indent="-1588" algn="l">
              <a:spcBef>
                <a:spcPts val="0"/>
              </a:spcBef>
            </a:pPr>
            <a:r>
              <a:rPr lang="en-US" sz="1100" dirty="0">
                <a:solidFill>
                  <a:schemeClr val="tx1"/>
                </a:solidFill>
                <a:latin typeface="Consolas" panose="020B0609020204030204" pitchFamily="49" charset="0"/>
              </a:rPr>
              <a:t>16</a:t>
            </a:r>
          </a:p>
          <a:p>
            <a:pPr marL="1588" indent="-1588" algn="l">
              <a:spcBef>
                <a:spcPts val="0"/>
              </a:spcBef>
            </a:pPr>
            <a:r>
              <a:rPr lang="en-US" sz="1100" dirty="0">
                <a:solidFill>
                  <a:schemeClr val="tx1"/>
                </a:solidFill>
                <a:latin typeface="Consolas" panose="020B0609020204030204" pitchFamily="49" charset="0"/>
              </a:rPr>
              <a:t>17</a:t>
            </a:r>
          </a:p>
          <a:p>
            <a:pPr marL="1588" indent="-1588" algn="l">
              <a:spcBef>
                <a:spcPts val="0"/>
              </a:spcBef>
            </a:pPr>
            <a:r>
              <a:rPr lang="en-US" sz="1100" dirty="0">
                <a:solidFill>
                  <a:schemeClr val="tx1"/>
                </a:solidFill>
                <a:latin typeface="Consolas" panose="020B0609020204030204" pitchFamily="49" charset="0"/>
              </a:rPr>
              <a:t>18</a:t>
            </a:r>
          </a:p>
          <a:p>
            <a:pPr marL="1588" indent="-1588" algn="l">
              <a:spcBef>
                <a:spcPts val="0"/>
              </a:spcBef>
            </a:pPr>
            <a:r>
              <a:rPr lang="en-US" sz="1100" dirty="0">
                <a:solidFill>
                  <a:schemeClr val="tx1"/>
                </a:solidFill>
                <a:latin typeface="Consolas" panose="020B0609020204030204" pitchFamily="49" charset="0"/>
              </a:rPr>
              <a:t>19</a:t>
            </a:r>
          </a:p>
        </p:txBody>
      </p:sp>
      <p:sp>
        <p:nvSpPr>
          <p:cNvPr id="7" name="Text Box 5"/>
          <p:cNvSpPr txBox="1">
            <a:spLocks noChangeArrowheads="1"/>
          </p:cNvSpPr>
          <p:nvPr/>
        </p:nvSpPr>
        <p:spPr bwMode="auto">
          <a:xfrm>
            <a:off x="4280142" y="1061102"/>
            <a:ext cx="368058" cy="5796898"/>
          </a:xfrm>
          <a:prstGeom prst="rect">
            <a:avLst/>
          </a:prstGeom>
          <a:solidFill>
            <a:schemeClr val="bg1"/>
          </a:solidFill>
          <a:ln w="9525">
            <a:solidFill>
              <a:schemeClr val="tx1"/>
            </a:solidFill>
            <a:miter lim="800000"/>
            <a:headEnd/>
            <a:tailEnd/>
          </a:ln>
        </p:spPr>
        <p:txBody>
          <a:bodyPr/>
          <a:lstStyle/>
          <a:p>
            <a:pPr marL="1588" indent="-1588" algn="l">
              <a:spcBef>
                <a:spcPts val="0"/>
              </a:spcBef>
            </a:pPr>
            <a:r>
              <a:rPr lang="en-US" sz="1100" dirty="0">
                <a:solidFill>
                  <a:schemeClr val="tx1"/>
                </a:solidFill>
                <a:latin typeface="Consolas" panose="020B0609020204030204" pitchFamily="49" charset="0"/>
              </a:rPr>
              <a:t>20</a:t>
            </a:r>
          </a:p>
          <a:p>
            <a:pPr marL="1588" indent="-1588" algn="l">
              <a:spcBef>
                <a:spcPts val="0"/>
              </a:spcBef>
            </a:pPr>
            <a:r>
              <a:rPr lang="en-US" sz="1100" dirty="0">
                <a:solidFill>
                  <a:schemeClr val="tx1"/>
                </a:solidFill>
                <a:latin typeface="Consolas" panose="020B0609020204030204" pitchFamily="49" charset="0"/>
              </a:rPr>
              <a:t>21</a:t>
            </a:r>
          </a:p>
          <a:p>
            <a:pPr marL="1588" indent="-1588" algn="l">
              <a:spcBef>
                <a:spcPts val="0"/>
              </a:spcBef>
            </a:pPr>
            <a:r>
              <a:rPr lang="en-US" sz="1100" dirty="0">
                <a:solidFill>
                  <a:schemeClr val="tx1"/>
                </a:solidFill>
                <a:latin typeface="Consolas" panose="020B0609020204030204" pitchFamily="49" charset="0"/>
              </a:rPr>
              <a:t>22</a:t>
            </a:r>
          </a:p>
          <a:p>
            <a:pPr marL="1588" indent="-1588" algn="l">
              <a:spcBef>
                <a:spcPts val="0"/>
              </a:spcBef>
            </a:pPr>
            <a:r>
              <a:rPr lang="en-US" sz="1100" dirty="0">
                <a:solidFill>
                  <a:schemeClr val="tx1"/>
                </a:solidFill>
                <a:latin typeface="Consolas" panose="020B0609020204030204" pitchFamily="49" charset="0"/>
              </a:rPr>
              <a:t>23</a:t>
            </a:r>
          </a:p>
          <a:p>
            <a:pPr marL="1588" indent="-1588" algn="l">
              <a:spcBef>
                <a:spcPts val="0"/>
              </a:spcBef>
            </a:pPr>
            <a:r>
              <a:rPr lang="en-US" sz="1100" dirty="0">
                <a:solidFill>
                  <a:schemeClr val="tx1"/>
                </a:solidFill>
                <a:latin typeface="Consolas" panose="020B0609020204030204" pitchFamily="49" charset="0"/>
              </a:rPr>
              <a:t>24</a:t>
            </a:r>
          </a:p>
          <a:p>
            <a:pPr marL="1588" indent="-1588" algn="l">
              <a:spcBef>
                <a:spcPts val="0"/>
              </a:spcBef>
            </a:pPr>
            <a:r>
              <a:rPr lang="en-US" sz="1100" dirty="0">
                <a:solidFill>
                  <a:schemeClr val="tx1"/>
                </a:solidFill>
                <a:latin typeface="Consolas" panose="020B0609020204030204" pitchFamily="49" charset="0"/>
              </a:rPr>
              <a:t>25</a:t>
            </a:r>
          </a:p>
          <a:p>
            <a:pPr marL="1588" indent="-1588" algn="l">
              <a:spcBef>
                <a:spcPts val="0"/>
              </a:spcBef>
            </a:pPr>
            <a:r>
              <a:rPr lang="en-US" sz="1100" dirty="0">
                <a:solidFill>
                  <a:schemeClr val="tx1"/>
                </a:solidFill>
                <a:latin typeface="Consolas" panose="020B0609020204030204" pitchFamily="49" charset="0"/>
              </a:rPr>
              <a:t>26</a:t>
            </a:r>
          </a:p>
          <a:p>
            <a:pPr marL="1588" indent="-1588" algn="l">
              <a:spcBef>
                <a:spcPts val="0"/>
              </a:spcBef>
            </a:pPr>
            <a:r>
              <a:rPr lang="en-US" sz="1100" dirty="0">
                <a:solidFill>
                  <a:schemeClr val="tx1"/>
                </a:solidFill>
                <a:latin typeface="Consolas" panose="020B0609020204030204" pitchFamily="49" charset="0"/>
              </a:rPr>
              <a:t>27</a:t>
            </a:r>
          </a:p>
          <a:p>
            <a:pPr marL="1588" indent="-1588" algn="l">
              <a:spcBef>
                <a:spcPts val="0"/>
              </a:spcBef>
            </a:pPr>
            <a:r>
              <a:rPr lang="en-US" sz="1100" dirty="0">
                <a:solidFill>
                  <a:schemeClr val="tx1"/>
                </a:solidFill>
                <a:latin typeface="Consolas" panose="020B0609020204030204" pitchFamily="49" charset="0"/>
              </a:rPr>
              <a:t>28</a:t>
            </a:r>
          </a:p>
          <a:p>
            <a:pPr marL="1588" indent="-1588" algn="l">
              <a:spcBef>
                <a:spcPts val="0"/>
              </a:spcBef>
            </a:pPr>
            <a:r>
              <a:rPr lang="en-US" sz="1100" dirty="0">
                <a:solidFill>
                  <a:schemeClr val="tx1"/>
                </a:solidFill>
                <a:latin typeface="Consolas" panose="020B0609020204030204" pitchFamily="49" charset="0"/>
              </a:rPr>
              <a:t>29</a:t>
            </a:r>
          </a:p>
          <a:p>
            <a:pPr marL="1588" indent="-1588" algn="l">
              <a:spcBef>
                <a:spcPts val="0"/>
              </a:spcBef>
            </a:pPr>
            <a:r>
              <a:rPr lang="en-US" sz="1100" dirty="0">
                <a:solidFill>
                  <a:schemeClr val="tx1"/>
                </a:solidFill>
                <a:latin typeface="Consolas" panose="020B0609020204030204" pitchFamily="49" charset="0"/>
              </a:rPr>
              <a:t>30</a:t>
            </a:r>
          </a:p>
          <a:p>
            <a:pPr marL="1588" indent="-1588" algn="l">
              <a:spcBef>
                <a:spcPts val="0"/>
              </a:spcBef>
            </a:pPr>
            <a:r>
              <a:rPr lang="en-US" sz="1100" dirty="0">
                <a:solidFill>
                  <a:schemeClr val="tx1"/>
                </a:solidFill>
                <a:latin typeface="Consolas" panose="020B0609020204030204" pitchFamily="49" charset="0"/>
              </a:rPr>
              <a:t>31</a:t>
            </a:r>
          </a:p>
          <a:p>
            <a:pPr marL="1588" indent="-1588" algn="l">
              <a:spcBef>
                <a:spcPts val="0"/>
              </a:spcBef>
            </a:pPr>
            <a:r>
              <a:rPr lang="en-US" sz="1100" dirty="0">
                <a:solidFill>
                  <a:schemeClr val="tx1"/>
                </a:solidFill>
                <a:latin typeface="Consolas" panose="020B0609020204030204" pitchFamily="49" charset="0"/>
              </a:rPr>
              <a:t>32</a:t>
            </a:r>
          </a:p>
          <a:p>
            <a:pPr marL="1588" indent="-1588" algn="l">
              <a:spcBef>
                <a:spcPts val="0"/>
              </a:spcBef>
            </a:pPr>
            <a:r>
              <a:rPr lang="en-US" sz="1100" dirty="0">
                <a:solidFill>
                  <a:schemeClr val="tx1"/>
                </a:solidFill>
                <a:latin typeface="Consolas" panose="020B0609020204030204" pitchFamily="49" charset="0"/>
              </a:rPr>
              <a:t>33</a:t>
            </a:r>
          </a:p>
          <a:p>
            <a:pPr marL="1588" indent="-1588" algn="l">
              <a:spcBef>
                <a:spcPts val="0"/>
              </a:spcBef>
            </a:pPr>
            <a:r>
              <a:rPr lang="en-US" sz="1100" dirty="0">
                <a:solidFill>
                  <a:schemeClr val="tx1"/>
                </a:solidFill>
                <a:latin typeface="Consolas" panose="020B0609020204030204" pitchFamily="49" charset="0"/>
              </a:rPr>
              <a:t>34</a:t>
            </a:r>
          </a:p>
          <a:p>
            <a:pPr marL="1588" indent="-1588" algn="l">
              <a:spcBef>
                <a:spcPts val="0"/>
              </a:spcBef>
            </a:pPr>
            <a:r>
              <a:rPr lang="en-US" sz="1100" dirty="0">
                <a:solidFill>
                  <a:schemeClr val="tx1"/>
                </a:solidFill>
                <a:latin typeface="Consolas" panose="020B0609020204030204" pitchFamily="49" charset="0"/>
              </a:rPr>
              <a:t>35</a:t>
            </a:r>
          </a:p>
          <a:p>
            <a:pPr marL="1588" indent="-1588" algn="l">
              <a:spcBef>
                <a:spcPts val="0"/>
              </a:spcBef>
            </a:pPr>
            <a:r>
              <a:rPr lang="en-US" sz="1100" dirty="0">
                <a:solidFill>
                  <a:schemeClr val="tx1"/>
                </a:solidFill>
                <a:latin typeface="Consolas" panose="020B0609020204030204" pitchFamily="49" charset="0"/>
              </a:rPr>
              <a:t>36</a:t>
            </a:r>
          </a:p>
          <a:p>
            <a:pPr marL="1588" indent="-1588" algn="l">
              <a:spcBef>
                <a:spcPts val="0"/>
              </a:spcBef>
            </a:pPr>
            <a:r>
              <a:rPr lang="en-US" sz="1100" dirty="0">
                <a:solidFill>
                  <a:schemeClr val="tx1"/>
                </a:solidFill>
                <a:latin typeface="Consolas" panose="020B0609020204030204" pitchFamily="49" charset="0"/>
              </a:rPr>
              <a:t>37</a:t>
            </a:r>
          </a:p>
          <a:p>
            <a:pPr marL="1588" indent="-1588" algn="l">
              <a:spcBef>
                <a:spcPts val="0"/>
              </a:spcBef>
            </a:pPr>
            <a:r>
              <a:rPr lang="en-US" sz="1100" dirty="0">
                <a:solidFill>
                  <a:schemeClr val="tx1"/>
                </a:solidFill>
                <a:latin typeface="Consolas" panose="020B0609020204030204" pitchFamily="49" charset="0"/>
              </a:rPr>
              <a:t>38</a:t>
            </a:r>
          </a:p>
          <a:p>
            <a:pPr marL="1588" indent="-1588" algn="l">
              <a:spcBef>
                <a:spcPts val="0"/>
              </a:spcBef>
            </a:pPr>
            <a:r>
              <a:rPr lang="en-US" sz="1100" dirty="0">
                <a:solidFill>
                  <a:schemeClr val="tx1"/>
                </a:solidFill>
                <a:latin typeface="Consolas" panose="020B0609020204030204" pitchFamily="49" charset="0"/>
              </a:rPr>
              <a:t>39</a:t>
            </a:r>
          </a:p>
          <a:p>
            <a:pPr marL="1588" indent="-1588" algn="l">
              <a:spcBef>
                <a:spcPts val="0"/>
              </a:spcBef>
            </a:pPr>
            <a:r>
              <a:rPr lang="en-US" sz="1100" dirty="0">
                <a:solidFill>
                  <a:schemeClr val="tx1"/>
                </a:solidFill>
                <a:latin typeface="Consolas" panose="020B0609020204030204" pitchFamily="49" charset="0"/>
              </a:rPr>
              <a:t>40</a:t>
            </a:r>
          </a:p>
          <a:p>
            <a:pPr marL="1588" indent="-1588" algn="l">
              <a:spcBef>
                <a:spcPts val="0"/>
              </a:spcBef>
            </a:pPr>
            <a:r>
              <a:rPr lang="en-US" sz="1100" dirty="0">
                <a:solidFill>
                  <a:schemeClr val="tx1"/>
                </a:solidFill>
                <a:latin typeface="Consolas" panose="020B0609020204030204" pitchFamily="49" charset="0"/>
              </a:rPr>
              <a:t>41</a:t>
            </a:r>
          </a:p>
          <a:p>
            <a:pPr marL="1588" indent="-1588" algn="l">
              <a:spcBef>
                <a:spcPts val="0"/>
              </a:spcBef>
            </a:pPr>
            <a:r>
              <a:rPr lang="en-US" sz="1100" dirty="0">
                <a:solidFill>
                  <a:schemeClr val="tx1"/>
                </a:solidFill>
                <a:latin typeface="Consolas" panose="020B0609020204030204" pitchFamily="49" charset="0"/>
              </a:rPr>
              <a:t>42</a:t>
            </a:r>
          </a:p>
          <a:p>
            <a:pPr marL="1588" indent="-1588" algn="l">
              <a:spcBef>
                <a:spcPts val="0"/>
              </a:spcBef>
            </a:pPr>
            <a:r>
              <a:rPr lang="en-US" sz="1100" dirty="0">
                <a:solidFill>
                  <a:schemeClr val="tx1"/>
                </a:solidFill>
                <a:latin typeface="Consolas" panose="020B0609020204030204" pitchFamily="49" charset="0"/>
              </a:rPr>
              <a:t>43</a:t>
            </a:r>
          </a:p>
          <a:p>
            <a:pPr marL="1588" indent="-1588" algn="l">
              <a:spcBef>
                <a:spcPts val="0"/>
              </a:spcBef>
            </a:pPr>
            <a:r>
              <a:rPr lang="en-US" sz="1100" dirty="0">
                <a:solidFill>
                  <a:schemeClr val="tx1"/>
                </a:solidFill>
                <a:latin typeface="Consolas" panose="020B0609020204030204" pitchFamily="49" charset="0"/>
              </a:rPr>
              <a:t>44</a:t>
            </a:r>
          </a:p>
          <a:p>
            <a:pPr marL="1588" indent="-1588" algn="l">
              <a:spcBef>
                <a:spcPts val="0"/>
              </a:spcBef>
            </a:pPr>
            <a:r>
              <a:rPr lang="en-US" sz="1100" dirty="0">
                <a:solidFill>
                  <a:schemeClr val="tx1"/>
                </a:solidFill>
                <a:latin typeface="Consolas" panose="020B0609020204030204" pitchFamily="49" charset="0"/>
              </a:rPr>
              <a:t>45</a:t>
            </a:r>
          </a:p>
          <a:p>
            <a:pPr marL="1588" indent="-1588" algn="l">
              <a:spcBef>
                <a:spcPts val="0"/>
              </a:spcBef>
            </a:pPr>
            <a:r>
              <a:rPr lang="en-US" sz="1100" dirty="0">
                <a:solidFill>
                  <a:schemeClr val="tx1"/>
                </a:solidFill>
                <a:latin typeface="Consolas" panose="020B0609020204030204" pitchFamily="49" charset="0"/>
              </a:rPr>
              <a:t>46</a:t>
            </a:r>
          </a:p>
          <a:p>
            <a:pPr marL="1588" indent="-1588" algn="l">
              <a:spcBef>
                <a:spcPts val="0"/>
              </a:spcBef>
            </a:pPr>
            <a:r>
              <a:rPr lang="en-US" sz="1100" dirty="0">
                <a:solidFill>
                  <a:schemeClr val="tx1"/>
                </a:solidFill>
                <a:latin typeface="Consolas" panose="020B0609020204030204" pitchFamily="49" charset="0"/>
              </a:rPr>
              <a:t>47</a:t>
            </a:r>
          </a:p>
          <a:p>
            <a:pPr marL="1588" indent="-1588" algn="l">
              <a:spcBef>
                <a:spcPts val="0"/>
              </a:spcBef>
            </a:pPr>
            <a:r>
              <a:rPr lang="en-US" sz="1100" dirty="0">
                <a:solidFill>
                  <a:schemeClr val="tx1"/>
                </a:solidFill>
                <a:latin typeface="Consolas" panose="020B0609020204030204" pitchFamily="49" charset="0"/>
              </a:rPr>
              <a:t>48</a:t>
            </a:r>
          </a:p>
          <a:p>
            <a:pPr marL="1588" indent="-1588" algn="l">
              <a:spcBef>
                <a:spcPts val="0"/>
              </a:spcBef>
            </a:pPr>
            <a:r>
              <a:rPr lang="en-US" sz="1100" dirty="0">
                <a:solidFill>
                  <a:schemeClr val="tx1"/>
                </a:solidFill>
                <a:latin typeface="Consolas" panose="020B0609020204030204" pitchFamily="49" charset="0"/>
              </a:rPr>
              <a:t>49</a:t>
            </a:r>
          </a:p>
          <a:p>
            <a:pPr marL="1588" indent="-1588" algn="l">
              <a:spcBef>
                <a:spcPts val="0"/>
              </a:spcBef>
            </a:pPr>
            <a:r>
              <a:rPr lang="en-US" sz="1100" dirty="0">
                <a:solidFill>
                  <a:schemeClr val="tx1"/>
                </a:solidFill>
                <a:latin typeface="Consolas" panose="020B0609020204030204" pitchFamily="49" charset="0"/>
              </a:rPr>
              <a:t>50</a:t>
            </a:r>
          </a:p>
          <a:p>
            <a:pPr marL="1588" indent="-1588" algn="l">
              <a:spcBef>
                <a:spcPts val="0"/>
              </a:spcBef>
            </a:pPr>
            <a:r>
              <a:rPr lang="en-US" sz="1100" dirty="0">
                <a:solidFill>
                  <a:schemeClr val="tx1"/>
                </a:solidFill>
                <a:latin typeface="Consolas" panose="020B0609020204030204" pitchFamily="49" charset="0"/>
              </a:rPr>
              <a:t>51</a:t>
            </a:r>
          </a:p>
          <a:p>
            <a:pPr marL="1588" indent="-1588" algn="l">
              <a:spcBef>
                <a:spcPts val="0"/>
              </a:spcBef>
            </a:pPr>
            <a:r>
              <a:rPr lang="en-US" sz="1100" dirty="0">
                <a:solidFill>
                  <a:schemeClr val="tx1"/>
                </a:solidFill>
                <a:latin typeface="Consolas" panose="020B0609020204030204" pitchFamily="49" charset="0"/>
              </a:rPr>
              <a:t>52</a:t>
            </a:r>
          </a:p>
          <a:p>
            <a:pPr marL="1588" indent="-1588" algn="l">
              <a:spcBef>
                <a:spcPts val="0"/>
              </a:spcBef>
            </a:pPr>
            <a:r>
              <a:rPr lang="en-US" sz="1100" dirty="0">
                <a:solidFill>
                  <a:schemeClr val="tx1"/>
                </a:solidFill>
                <a:latin typeface="Consolas" panose="020B0609020204030204" pitchFamily="49" charset="0"/>
              </a:rPr>
              <a:t>53</a:t>
            </a:r>
          </a:p>
          <a:p>
            <a:pPr marL="1588" indent="-1588" algn="l">
              <a:spcBef>
                <a:spcPts val="0"/>
              </a:spcBef>
            </a:pPr>
            <a:endParaRPr lang="en-US" sz="11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58481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General Backtrack Search Approach</a:t>
            </a:r>
          </a:p>
        </p:txBody>
      </p:sp>
      <p:sp>
        <p:nvSpPr>
          <p:cNvPr id="3" name="Content Placeholder 2"/>
          <p:cNvSpPr>
            <a:spLocks noGrp="1"/>
          </p:cNvSpPr>
          <p:nvPr>
            <p:ph idx="1"/>
          </p:nvPr>
        </p:nvSpPr>
        <p:spPr>
          <a:xfrm>
            <a:off x="304800" y="1167035"/>
            <a:ext cx="4800600" cy="5334000"/>
          </a:xfrm>
        </p:spPr>
        <p:txBody>
          <a:bodyPr/>
          <a:lstStyle/>
          <a:p>
            <a:r>
              <a:rPr lang="en-US" sz="2000" dirty="0"/>
              <a:t>Select an item and set it to one of its options such that it meets current constraints</a:t>
            </a:r>
          </a:p>
          <a:p>
            <a:r>
              <a:rPr lang="en-US" sz="2000" dirty="0"/>
              <a:t>Recursively try to set next item</a:t>
            </a:r>
          </a:p>
          <a:p>
            <a:r>
              <a:rPr lang="en-US" sz="2000" dirty="0"/>
              <a:t>If you reach a point where all items are assigned and meet constraints, done…return through recursion stack with solution</a:t>
            </a:r>
          </a:p>
          <a:p>
            <a:r>
              <a:rPr lang="en-US" sz="2000" dirty="0"/>
              <a:t>If no viable value for an item exists, backtrack to previous item and repeat from the top</a:t>
            </a:r>
          </a:p>
          <a:p>
            <a:r>
              <a:rPr lang="en-US" sz="2000" dirty="0"/>
              <a:t>If viable options for the 1</a:t>
            </a:r>
            <a:r>
              <a:rPr lang="en-US" sz="2000" baseline="30000" dirty="0"/>
              <a:t>st</a:t>
            </a:r>
            <a:r>
              <a:rPr lang="en-US" sz="2000" dirty="0"/>
              <a:t> item are exhausted, no solution exists</a:t>
            </a:r>
          </a:p>
          <a:p>
            <a:r>
              <a:rPr lang="en-US" sz="2000" dirty="0"/>
              <a:t>Phrase:</a:t>
            </a:r>
          </a:p>
          <a:p>
            <a:pPr lvl="1"/>
            <a:r>
              <a:rPr lang="en-US" sz="1600" dirty="0"/>
              <a:t>Assign, </a:t>
            </a:r>
            <a:r>
              <a:rPr lang="en-US" sz="1600" dirty="0" err="1"/>
              <a:t>recurse</a:t>
            </a:r>
            <a:r>
              <a:rPr lang="en-US" sz="1600" dirty="0"/>
              <a:t>, </a:t>
            </a:r>
            <a:r>
              <a:rPr lang="en-US" sz="1600" dirty="0" err="1"/>
              <a:t>unassign</a:t>
            </a:r>
            <a:endParaRPr lang="en-US" sz="1600" dirty="0"/>
          </a:p>
          <a:p>
            <a:pPr lvl="1"/>
            <a:endParaRPr lang="en-US" sz="1800" dirty="0"/>
          </a:p>
        </p:txBody>
      </p:sp>
      <p:sp>
        <p:nvSpPr>
          <p:cNvPr id="4" name="Text Box 5"/>
          <p:cNvSpPr txBox="1">
            <a:spLocks noChangeArrowheads="1"/>
          </p:cNvSpPr>
          <p:nvPr/>
        </p:nvSpPr>
        <p:spPr bwMode="auto">
          <a:xfrm>
            <a:off x="5562600" y="1676400"/>
            <a:ext cx="3429000" cy="3505200"/>
          </a:xfrm>
          <a:prstGeom prst="rect">
            <a:avLst/>
          </a:prstGeom>
          <a:solidFill>
            <a:srgbClr val="FFFFCC"/>
          </a:solidFill>
          <a:ln w="9525">
            <a:solidFill>
              <a:schemeClr val="tx1"/>
            </a:solidFill>
            <a:miter lim="800000"/>
            <a:headEnd/>
            <a:tailEnd/>
          </a:ln>
        </p:spPr>
        <p:txBody>
          <a:bodyPr/>
          <a:lstStyle/>
          <a:p>
            <a:pPr marL="1588" indent="-1588" algn="l">
              <a:spcBef>
                <a:spcPts val="0"/>
              </a:spcBef>
            </a:pPr>
            <a:r>
              <a:rPr lang="en-US" sz="1100" dirty="0" err="1">
                <a:solidFill>
                  <a:schemeClr val="tx1"/>
                </a:solidFill>
                <a:latin typeface="Consolas" panose="020B0609020204030204" pitchFamily="49" charset="0"/>
              </a:rPr>
              <a:t>bool</a:t>
            </a:r>
            <a:r>
              <a:rPr lang="en-US" sz="1100" dirty="0">
                <a:solidFill>
                  <a:schemeClr val="tx1"/>
                </a:solidFill>
                <a:latin typeface="Consolas" panose="020B0609020204030204" pitchFamily="49" charset="0"/>
              </a:rPr>
              <a:t> </a:t>
            </a:r>
            <a:r>
              <a:rPr lang="en-US" sz="1100" dirty="0" err="1">
                <a:solidFill>
                  <a:schemeClr val="tx1"/>
                </a:solidFill>
                <a:latin typeface="Consolas" panose="020B0609020204030204" pitchFamily="49" charset="0"/>
              </a:rPr>
              <a:t>sudoku</a:t>
            </a:r>
            <a:r>
              <a:rPr lang="en-US" sz="1100" dirty="0">
                <a:solidFill>
                  <a:schemeClr val="tx1"/>
                </a:solidFill>
                <a:latin typeface="Consolas" panose="020B0609020204030204" pitchFamily="49" charset="0"/>
              </a:rPr>
              <a:t>(</a:t>
            </a: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**grid, </a:t>
            </a: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r, </a:t>
            </a:r>
            <a:r>
              <a:rPr lang="en-US" sz="1100" dirty="0" err="1">
                <a:solidFill>
                  <a:schemeClr val="tx1"/>
                </a:solidFill>
                <a:latin typeface="Consolas" panose="020B0609020204030204" pitchFamily="49" charset="0"/>
              </a:rPr>
              <a:t>int</a:t>
            </a:r>
            <a:r>
              <a:rPr lang="en-US" sz="1100" dirty="0">
                <a:solidFill>
                  <a:schemeClr val="tx1"/>
                </a:solidFill>
                <a:latin typeface="Consolas" panose="020B0609020204030204" pitchFamily="49" charset="0"/>
              </a:rPr>
              <a:t> c)</a:t>
            </a:r>
          </a:p>
          <a:p>
            <a:pPr marL="1588" indent="-1588" algn="l">
              <a:spcBef>
                <a:spcPts val="0"/>
              </a:spcBef>
            </a:pPr>
            <a:r>
              <a:rPr lang="en-US" sz="1100" dirty="0">
                <a:solidFill>
                  <a:schemeClr val="tx1"/>
                </a:solidFill>
                <a:latin typeface="Consolas" panose="020B0609020204030204" pitchFamily="49" charset="0"/>
              </a:rPr>
              <a:t>{</a:t>
            </a:r>
          </a:p>
          <a:p>
            <a:pPr marL="1588" indent="-1588" algn="l">
              <a:spcBef>
                <a:spcPts val="0"/>
              </a:spcBef>
            </a:pPr>
            <a:r>
              <a:rPr lang="en-US" sz="1100" dirty="0">
                <a:solidFill>
                  <a:schemeClr val="tx1"/>
                </a:solidFill>
                <a:latin typeface="Consolas" panose="020B0609020204030204" pitchFamily="49" charset="0"/>
              </a:rPr>
              <a:t>  if( </a:t>
            </a:r>
            <a:r>
              <a:rPr lang="en-US" sz="1100" dirty="0" err="1">
                <a:solidFill>
                  <a:srgbClr val="FF0000"/>
                </a:solidFill>
                <a:latin typeface="Consolas" panose="020B0609020204030204" pitchFamily="49" charset="0"/>
              </a:rPr>
              <a:t>allSquaresComplete</a:t>
            </a:r>
            <a:r>
              <a:rPr lang="en-US" sz="1100" dirty="0">
                <a:solidFill>
                  <a:srgbClr val="FF0000"/>
                </a:solidFill>
                <a:latin typeface="Consolas" panose="020B0609020204030204" pitchFamily="49" charset="0"/>
              </a:rPr>
              <a:t>(grid)</a:t>
            </a:r>
            <a:r>
              <a:rPr lang="en-US" sz="1100" dirty="0">
                <a:solidFill>
                  <a:schemeClr val="tx1"/>
                </a:solidFill>
                <a:latin typeface="Consolas" panose="020B0609020204030204" pitchFamily="49" charset="0"/>
              </a:rPr>
              <a:t> )</a:t>
            </a:r>
          </a:p>
          <a:p>
            <a:pPr marL="1588" indent="-1588" algn="l">
              <a:spcBef>
                <a:spcPts val="0"/>
              </a:spcBef>
            </a:pPr>
            <a:r>
              <a:rPr lang="en-US" sz="1100" dirty="0">
                <a:solidFill>
                  <a:schemeClr val="tx1"/>
                </a:solidFill>
                <a:latin typeface="Consolas" panose="020B0609020204030204" pitchFamily="49" charset="0"/>
              </a:rPr>
              <a:t>    return true;</a:t>
            </a:r>
          </a:p>
          <a:p>
            <a:pPr marL="1588" indent="-1588" algn="l">
              <a:spcBef>
                <a:spcPts val="0"/>
              </a:spcBef>
            </a:pPr>
            <a:r>
              <a:rPr lang="en-US" sz="1100" dirty="0">
                <a:solidFill>
                  <a:schemeClr val="tx1"/>
                </a:solidFill>
                <a:latin typeface="Consolas" panose="020B0609020204030204" pitchFamily="49" charset="0"/>
              </a:rPr>
              <a:t>  }</a:t>
            </a:r>
          </a:p>
          <a:p>
            <a:pPr marL="1588" indent="-1588" algn="l">
              <a:spcBef>
                <a:spcPts val="0"/>
              </a:spcBef>
            </a:pPr>
            <a:r>
              <a:rPr lang="en-US" sz="1100" dirty="0">
                <a:solidFill>
                  <a:schemeClr val="tx1"/>
                </a:solidFill>
                <a:latin typeface="Consolas" panose="020B0609020204030204" pitchFamily="49" charset="0"/>
              </a:rPr>
              <a:t>  // iterate through all options</a:t>
            </a:r>
          </a:p>
          <a:p>
            <a:pPr marL="1588" indent="-1588" algn="l">
              <a:spcBef>
                <a:spcPts val="0"/>
              </a:spcBef>
            </a:pPr>
            <a:r>
              <a:rPr lang="en-US" sz="1100" dirty="0">
                <a:solidFill>
                  <a:schemeClr val="tx1"/>
                </a:solidFill>
                <a:latin typeface="Consolas" panose="020B0609020204030204" pitchFamily="49" charset="0"/>
              </a:rPr>
              <a:t>  </a:t>
            </a:r>
            <a:r>
              <a:rPr lang="en-US" sz="1100" dirty="0">
                <a:solidFill>
                  <a:srgbClr val="FF0000"/>
                </a:solidFill>
                <a:latin typeface="Consolas" panose="020B0609020204030204" pitchFamily="49" charset="0"/>
              </a:rPr>
              <a:t>for(</a:t>
            </a:r>
            <a:r>
              <a:rPr lang="en-US" sz="1100" dirty="0" err="1">
                <a:solidFill>
                  <a:srgbClr val="FF0000"/>
                </a:solidFill>
                <a:latin typeface="Consolas" panose="020B0609020204030204" pitchFamily="49" charset="0"/>
              </a:rPr>
              <a:t>int</a:t>
            </a: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i</a:t>
            </a:r>
            <a:r>
              <a:rPr lang="en-US" sz="1100" dirty="0">
                <a:solidFill>
                  <a:srgbClr val="FF0000"/>
                </a:solidFill>
                <a:latin typeface="Consolas" panose="020B0609020204030204" pitchFamily="49" charset="0"/>
              </a:rPr>
              <a:t>=1; </a:t>
            </a:r>
            <a:r>
              <a:rPr lang="en-US" sz="1100" dirty="0" err="1">
                <a:solidFill>
                  <a:srgbClr val="FF0000"/>
                </a:solidFill>
                <a:latin typeface="Consolas" panose="020B0609020204030204" pitchFamily="49" charset="0"/>
              </a:rPr>
              <a:t>i</a:t>
            </a:r>
            <a:r>
              <a:rPr lang="en-US" sz="1100" dirty="0">
                <a:solidFill>
                  <a:srgbClr val="FF0000"/>
                </a:solidFill>
                <a:latin typeface="Consolas" panose="020B0609020204030204" pitchFamily="49" charset="0"/>
              </a:rPr>
              <a:t> &lt;= 9; </a:t>
            </a:r>
            <a:r>
              <a:rPr lang="en-US" sz="1100" dirty="0" err="1">
                <a:solidFill>
                  <a:srgbClr val="FF0000"/>
                </a:solidFill>
                <a:latin typeface="Consolas" panose="020B0609020204030204" pitchFamily="49" charset="0"/>
              </a:rPr>
              <a:t>i</a:t>
            </a:r>
            <a:r>
              <a:rPr lang="en-US" sz="1100" dirty="0">
                <a:solidFill>
                  <a:srgbClr val="FF0000"/>
                </a:solidFill>
                <a:latin typeface="Consolas" panose="020B0609020204030204" pitchFamily="49" charset="0"/>
              </a:rPr>
              <a:t>++)</a:t>
            </a:r>
            <a:r>
              <a:rPr lang="en-US" sz="1100" dirty="0">
                <a:solidFill>
                  <a:schemeClr val="tx1"/>
                </a:solidFill>
                <a:latin typeface="Consolas" panose="020B0609020204030204" pitchFamily="49" charset="0"/>
              </a:rPr>
              <a:t>{</a:t>
            </a:r>
          </a:p>
          <a:p>
            <a:pPr marL="1588" indent="-1588" algn="l">
              <a:spcBef>
                <a:spcPts val="0"/>
              </a:spcBef>
            </a:pPr>
            <a:r>
              <a:rPr lang="en-US" sz="1100" dirty="0">
                <a:solidFill>
                  <a:schemeClr val="tx1"/>
                </a:solidFill>
                <a:latin typeface="Consolas" panose="020B0609020204030204" pitchFamily="49" charset="0"/>
              </a:rPr>
              <a:t>	    grid[r][c] = </a:t>
            </a:r>
            <a:r>
              <a:rPr lang="en-US" sz="1100" dirty="0" err="1">
                <a:solidFill>
                  <a:schemeClr val="tx1"/>
                </a:solidFill>
                <a:latin typeface="Consolas" panose="020B0609020204030204" pitchFamily="49" charset="0"/>
              </a:rPr>
              <a:t>i</a:t>
            </a:r>
            <a:r>
              <a:rPr lang="en-US" sz="1100" dirty="0">
                <a:solidFill>
                  <a:schemeClr val="tx1"/>
                </a:solidFill>
                <a:latin typeface="Consolas" panose="020B0609020204030204" pitchFamily="49" charset="0"/>
              </a:rPr>
              <a:t>;</a:t>
            </a:r>
          </a:p>
          <a:p>
            <a:pPr marL="1588" indent="-1588" algn="l">
              <a:spcBef>
                <a:spcPts val="0"/>
              </a:spcBef>
            </a:pPr>
            <a:r>
              <a:rPr lang="en-US" sz="1100" dirty="0">
                <a:solidFill>
                  <a:schemeClr val="tx1"/>
                </a:solidFill>
                <a:latin typeface="Consolas" panose="020B0609020204030204" pitchFamily="49" charset="0"/>
              </a:rPr>
              <a:t>    if( </a:t>
            </a:r>
            <a:r>
              <a:rPr lang="en-US" sz="1100" dirty="0" err="1">
                <a:solidFill>
                  <a:srgbClr val="FF0000"/>
                </a:solidFill>
                <a:latin typeface="Consolas" panose="020B0609020204030204" pitchFamily="49" charset="0"/>
              </a:rPr>
              <a:t>isValid</a:t>
            </a:r>
            <a:r>
              <a:rPr lang="en-US" sz="1100" dirty="0">
                <a:solidFill>
                  <a:srgbClr val="FF0000"/>
                </a:solidFill>
                <a:latin typeface="Consolas" panose="020B0609020204030204" pitchFamily="49" charset="0"/>
              </a:rPr>
              <a:t>(grid)</a:t>
            </a:r>
            <a:r>
              <a:rPr lang="en-US" sz="1100" dirty="0">
                <a:solidFill>
                  <a:schemeClr val="tx1"/>
                </a:solidFill>
                <a:latin typeface="Consolas" panose="020B0609020204030204" pitchFamily="49" charset="0"/>
              </a:rPr>
              <a:t> ){</a:t>
            </a:r>
          </a:p>
          <a:p>
            <a:pPr marL="1588" indent="-1588" algn="l">
              <a:spcBef>
                <a:spcPts val="0"/>
              </a:spcBef>
            </a:pPr>
            <a:r>
              <a:rPr lang="en-US" sz="1100" dirty="0">
                <a:solidFill>
                  <a:schemeClr val="tx1"/>
                </a:solidFill>
                <a:latin typeface="Consolas" panose="020B0609020204030204" pitchFamily="49" charset="0"/>
              </a:rPr>
              <a:t>      </a:t>
            </a:r>
            <a:r>
              <a:rPr lang="en-US" sz="1100" dirty="0" err="1">
                <a:solidFill>
                  <a:schemeClr val="tx1"/>
                </a:solidFill>
                <a:latin typeface="Consolas" panose="020B0609020204030204" pitchFamily="49" charset="0"/>
              </a:rPr>
              <a:t>bool</a:t>
            </a:r>
            <a:r>
              <a:rPr lang="en-US" sz="1100" dirty="0">
                <a:solidFill>
                  <a:schemeClr val="tx1"/>
                </a:solidFill>
                <a:latin typeface="Consolas" panose="020B0609020204030204" pitchFamily="49" charset="0"/>
              </a:rPr>
              <a:t> status = </a:t>
            </a:r>
            <a:r>
              <a:rPr lang="en-US" sz="1100" b="1" dirty="0" err="1">
                <a:solidFill>
                  <a:srgbClr val="FF0000"/>
                </a:solidFill>
                <a:latin typeface="Consolas" panose="020B0609020204030204" pitchFamily="49" charset="0"/>
              </a:rPr>
              <a:t>sudoku</a:t>
            </a:r>
            <a:r>
              <a:rPr lang="en-US" sz="1100" dirty="0">
                <a:solidFill>
                  <a:schemeClr val="tx1"/>
                </a:solidFill>
                <a:latin typeface="Consolas" panose="020B0609020204030204" pitchFamily="49" charset="0"/>
              </a:rPr>
              <a:t>(...);</a:t>
            </a:r>
          </a:p>
          <a:p>
            <a:pPr marL="1588" indent="-1588" algn="l">
              <a:spcBef>
                <a:spcPts val="0"/>
              </a:spcBef>
            </a:pPr>
            <a:r>
              <a:rPr lang="en-US" sz="1100" dirty="0">
                <a:solidFill>
                  <a:schemeClr val="tx1"/>
                </a:solidFill>
                <a:latin typeface="Consolas" panose="020B0609020204030204" pitchFamily="49" charset="0"/>
              </a:rPr>
              <a:t>      if(status) return true;</a:t>
            </a:r>
          </a:p>
          <a:p>
            <a:pPr marL="1588" indent="-1588" algn="l">
              <a:spcBef>
                <a:spcPts val="0"/>
              </a:spcBef>
            </a:pPr>
            <a:r>
              <a:rPr lang="en-US" sz="1100" dirty="0">
                <a:solidFill>
                  <a:schemeClr val="tx1"/>
                </a:solidFill>
                <a:latin typeface="Consolas" panose="020B0609020204030204" pitchFamily="49" charset="0"/>
              </a:rPr>
              <a:t>    }</a:t>
            </a:r>
          </a:p>
          <a:p>
            <a:pPr marL="1588" indent="-1588" algn="l">
              <a:spcBef>
                <a:spcPts val="0"/>
              </a:spcBef>
            </a:pPr>
            <a:r>
              <a:rPr lang="en-US" sz="1100" dirty="0">
                <a:solidFill>
                  <a:schemeClr val="tx1"/>
                </a:solidFill>
                <a:latin typeface="Consolas" panose="020B0609020204030204" pitchFamily="49" charset="0"/>
              </a:rPr>
              <a:t>  }</a:t>
            </a:r>
          </a:p>
          <a:p>
            <a:pPr marL="1588" indent="-1588" algn="l">
              <a:spcBef>
                <a:spcPts val="0"/>
              </a:spcBef>
            </a:pPr>
            <a:r>
              <a:rPr lang="en-US" sz="1100" dirty="0">
                <a:solidFill>
                  <a:schemeClr val="tx1"/>
                </a:solidFill>
                <a:latin typeface="Consolas" panose="020B0609020204030204" pitchFamily="49" charset="0"/>
              </a:rPr>
              <a:t>  return false;</a:t>
            </a:r>
          </a:p>
          <a:p>
            <a:pPr marL="1588" indent="-1588" algn="l">
              <a:spcBef>
                <a:spcPts val="0"/>
              </a:spcBef>
            </a:pPr>
            <a:r>
              <a:rPr lang="en-US" sz="1100" dirty="0">
                <a:solidFill>
                  <a:schemeClr val="tx1"/>
                </a:solidFill>
                <a:latin typeface="Consolas" panose="020B0609020204030204" pitchFamily="49" charset="0"/>
              </a:rPr>
              <a:t>}</a:t>
            </a:r>
          </a:p>
        </p:txBody>
      </p:sp>
      <p:sp>
        <p:nvSpPr>
          <p:cNvPr id="5" name="Text Box 5"/>
          <p:cNvSpPr txBox="1">
            <a:spLocks noChangeArrowheads="1"/>
          </p:cNvSpPr>
          <p:nvPr/>
        </p:nvSpPr>
        <p:spPr bwMode="auto">
          <a:xfrm>
            <a:off x="5194542" y="1676400"/>
            <a:ext cx="368058" cy="3505200"/>
          </a:xfrm>
          <a:prstGeom prst="rect">
            <a:avLst/>
          </a:prstGeom>
          <a:solidFill>
            <a:schemeClr val="bg1"/>
          </a:solidFill>
          <a:ln w="9525">
            <a:solidFill>
              <a:schemeClr val="tx1"/>
            </a:solidFill>
            <a:miter lim="800000"/>
            <a:headEnd/>
            <a:tailEnd/>
          </a:ln>
        </p:spPr>
        <p:txBody>
          <a:bodyPr/>
          <a:lstStyle/>
          <a:p>
            <a:pPr marL="1588" indent="-1588" algn="l">
              <a:spcBef>
                <a:spcPts val="0"/>
              </a:spcBef>
            </a:pPr>
            <a:r>
              <a:rPr lang="en-US" sz="1100" dirty="0">
                <a:solidFill>
                  <a:schemeClr val="tx1"/>
                </a:solidFill>
                <a:latin typeface="Consolas" panose="020B0609020204030204" pitchFamily="49" charset="0"/>
              </a:rPr>
              <a:t>00</a:t>
            </a:r>
          </a:p>
          <a:p>
            <a:pPr marL="1588" indent="-1588" algn="l">
              <a:spcBef>
                <a:spcPts val="0"/>
              </a:spcBef>
            </a:pPr>
            <a:r>
              <a:rPr lang="en-US" sz="1100" dirty="0">
                <a:solidFill>
                  <a:schemeClr val="tx1"/>
                </a:solidFill>
                <a:latin typeface="Consolas" panose="020B0609020204030204" pitchFamily="49" charset="0"/>
              </a:rPr>
              <a:t>01</a:t>
            </a:r>
          </a:p>
          <a:p>
            <a:pPr marL="1588" indent="-1588" algn="l">
              <a:spcBef>
                <a:spcPts val="0"/>
              </a:spcBef>
            </a:pPr>
            <a:r>
              <a:rPr lang="en-US" sz="1100" dirty="0">
                <a:solidFill>
                  <a:schemeClr val="tx1"/>
                </a:solidFill>
                <a:latin typeface="Consolas" panose="020B0609020204030204" pitchFamily="49" charset="0"/>
              </a:rPr>
              <a:t>02</a:t>
            </a:r>
          </a:p>
          <a:p>
            <a:pPr marL="1588" indent="-1588" algn="l">
              <a:spcBef>
                <a:spcPts val="0"/>
              </a:spcBef>
            </a:pPr>
            <a:r>
              <a:rPr lang="en-US" sz="1100" dirty="0">
                <a:solidFill>
                  <a:schemeClr val="tx1"/>
                </a:solidFill>
                <a:latin typeface="Consolas" panose="020B0609020204030204" pitchFamily="49" charset="0"/>
              </a:rPr>
              <a:t>03</a:t>
            </a:r>
          </a:p>
          <a:p>
            <a:pPr marL="1588" indent="-1588" algn="l">
              <a:spcBef>
                <a:spcPts val="0"/>
              </a:spcBef>
            </a:pPr>
            <a:r>
              <a:rPr lang="en-US" sz="1100" dirty="0">
                <a:solidFill>
                  <a:schemeClr val="tx1"/>
                </a:solidFill>
                <a:latin typeface="Consolas" panose="020B0609020204030204" pitchFamily="49" charset="0"/>
              </a:rPr>
              <a:t>04</a:t>
            </a:r>
          </a:p>
          <a:p>
            <a:pPr marL="1588" indent="-1588" algn="l">
              <a:spcBef>
                <a:spcPts val="0"/>
              </a:spcBef>
            </a:pPr>
            <a:r>
              <a:rPr lang="en-US" sz="1100" dirty="0">
                <a:solidFill>
                  <a:schemeClr val="tx1"/>
                </a:solidFill>
                <a:latin typeface="Consolas" panose="020B0609020204030204" pitchFamily="49" charset="0"/>
              </a:rPr>
              <a:t>05</a:t>
            </a:r>
          </a:p>
          <a:p>
            <a:pPr marL="1588" indent="-1588" algn="l">
              <a:spcBef>
                <a:spcPts val="0"/>
              </a:spcBef>
            </a:pPr>
            <a:r>
              <a:rPr lang="en-US" sz="1100" dirty="0">
                <a:solidFill>
                  <a:schemeClr val="tx1"/>
                </a:solidFill>
                <a:latin typeface="Consolas" panose="020B0609020204030204" pitchFamily="49" charset="0"/>
              </a:rPr>
              <a:t>06</a:t>
            </a:r>
          </a:p>
          <a:p>
            <a:pPr marL="1588" indent="-1588" algn="l">
              <a:spcBef>
                <a:spcPts val="0"/>
              </a:spcBef>
            </a:pPr>
            <a:r>
              <a:rPr lang="en-US" sz="1100" dirty="0">
                <a:solidFill>
                  <a:schemeClr val="tx1"/>
                </a:solidFill>
                <a:latin typeface="Consolas" panose="020B0609020204030204" pitchFamily="49" charset="0"/>
              </a:rPr>
              <a:t>07</a:t>
            </a:r>
          </a:p>
          <a:p>
            <a:pPr marL="1588" indent="-1588" algn="l">
              <a:spcBef>
                <a:spcPts val="0"/>
              </a:spcBef>
            </a:pPr>
            <a:r>
              <a:rPr lang="en-US" sz="1100" dirty="0">
                <a:solidFill>
                  <a:schemeClr val="tx1"/>
                </a:solidFill>
                <a:latin typeface="Consolas" panose="020B0609020204030204" pitchFamily="49" charset="0"/>
              </a:rPr>
              <a:t>08</a:t>
            </a:r>
          </a:p>
          <a:p>
            <a:pPr marL="1588" indent="-1588" algn="l">
              <a:spcBef>
                <a:spcPts val="0"/>
              </a:spcBef>
            </a:pPr>
            <a:r>
              <a:rPr lang="en-US" sz="1100" dirty="0">
                <a:solidFill>
                  <a:schemeClr val="tx1"/>
                </a:solidFill>
                <a:latin typeface="Consolas" panose="020B0609020204030204" pitchFamily="49" charset="0"/>
              </a:rPr>
              <a:t>09</a:t>
            </a:r>
          </a:p>
          <a:p>
            <a:pPr marL="1588" indent="-1588" algn="l">
              <a:spcBef>
                <a:spcPts val="0"/>
              </a:spcBef>
            </a:pPr>
            <a:r>
              <a:rPr lang="en-US" sz="1100" dirty="0">
                <a:solidFill>
                  <a:schemeClr val="tx1"/>
                </a:solidFill>
                <a:latin typeface="Consolas" panose="020B0609020204030204" pitchFamily="49" charset="0"/>
              </a:rPr>
              <a:t>10</a:t>
            </a:r>
          </a:p>
          <a:p>
            <a:pPr marL="1588" indent="-1588" algn="l">
              <a:spcBef>
                <a:spcPts val="0"/>
              </a:spcBef>
            </a:pPr>
            <a:r>
              <a:rPr lang="en-US" sz="1100" dirty="0">
                <a:solidFill>
                  <a:schemeClr val="tx1"/>
                </a:solidFill>
                <a:latin typeface="Consolas" panose="020B0609020204030204" pitchFamily="49" charset="0"/>
              </a:rPr>
              <a:t>11</a:t>
            </a:r>
          </a:p>
          <a:p>
            <a:pPr marL="1588" indent="-1588" algn="l">
              <a:spcBef>
                <a:spcPts val="0"/>
              </a:spcBef>
            </a:pPr>
            <a:r>
              <a:rPr lang="en-US" sz="1100" dirty="0">
                <a:solidFill>
                  <a:schemeClr val="tx1"/>
                </a:solidFill>
                <a:latin typeface="Consolas" panose="020B0609020204030204" pitchFamily="49" charset="0"/>
              </a:rPr>
              <a:t>12</a:t>
            </a:r>
          </a:p>
          <a:p>
            <a:pPr marL="1588" indent="-1588" algn="l">
              <a:spcBef>
                <a:spcPts val="0"/>
              </a:spcBef>
            </a:pPr>
            <a:r>
              <a:rPr lang="en-US" sz="1100" dirty="0">
                <a:solidFill>
                  <a:schemeClr val="tx1"/>
                </a:solidFill>
                <a:latin typeface="Consolas" panose="020B0609020204030204" pitchFamily="49" charset="0"/>
              </a:rPr>
              <a:t>13</a:t>
            </a:r>
          </a:p>
          <a:p>
            <a:pPr marL="1588" indent="-1588" algn="l">
              <a:spcBef>
                <a:spcPts val="0"/>
              </a:spcBef>
            </a:pPr>
            <a:r>
              <a:rPr lang="en-US" sz="1100" dirty="0">
                <a:solidFill>
                  <a:schemeClr val="tx1"/>
                </a:solidFill>
                <a:latin typeface="Consolas" panose="020B0609020204030204" pitchFamily="49" charset="0"/>
              </a:rPr>
              <a:t>14</a:t>
            </a:r>
          </a:p>
          <a:p>
            <a:pPr marL="1588" indent="-1588" algn="l">
              <a:spcBef>
                <a:spcPts val="0"/>
              </a:spcBef>
            </a:pPr>
            <a:r>
              <a:rPr lang="en-US" sz="1100" dirty="0">
                <a:solidFill>
                  <a:schemeClr val="tx1"/>
                </a:solidFill>
                <a:latin typeface="Consolas" panose="020B0609020204030204" pitchFamily="49" charset="0"/>
              </a:rPr>
              <a:t>15</a:t>
            </a:r>
          </a:p>
          <a:p>
            <a:pPr marL="1588" indent="-1588" algn="l">
              <a:spcBef>
                <a:spcPts val="0"/>
              </a:spcBef>
            </a:pPr>
            <a:r>
              <a:rPr lang="en-US" sz="1100" dirty="0">
                <a:solidFill>
                  <a:schemeClr val="tx1"/>
                </a:solidFill>
                <a:latin typeface="Consolas" panose="020B0609020204030204" pitchFamily="49" charset="0"/>
              </a:rPr>
              <a:t>16</a:t>
            </a:r>
          </a:p>
          <a:p>
            <a:pPr marL="1588" indent="-1588" algn="l">
              <a:spcBef>
                <a:spcPts val="0"/>
              </a:spcBef>
            </a:pPr>
            <a:r>
              <a:rPr lang="en-US" sz="1100" dirty="0">
                <a:solidFill>
                  <a:schemeClr val="tx1"/>
                </a:solidFill>
                <a:latin typeface="Consolas" panose="020B0609020204030204" pitchFamily="49" charset="0"/>
              </a:rPr>
              <a:t>17</a:t>
            </a:r>
          </a:p>
          <a:p>
            <a:pPr marL="1588" indent="-1588" algn="l">
              <a:spcBef>
                <a:spcPts val="0"/>
              </a:spcBef>
            </a:pPr>
            <a:r>
              <a:rPr lang="en-US" sz="1100" dirty="0">
                <a:solidFill>
                  <a:schemeClr val="tx1"/>
                </a:solidFill>
                <a:latin typeface="Consolas" panose="020B0609020204030204" pitchFamily="49" charset="0"/>
              </a:rPr>
              <a:t>18</a:t>
            </a:r>
          </a:p>
          <a:p>
            <a:pPr marL="1588" indent="-1588" algn="l">
              <a:spcBef>
                <a:spcPts val="0"/>
              </a:spcBef>
            </a:pPr>
            <a:r>
              <a:rPr lang="en-US" sz="1100" dirty="0">
                <a:solidFill>
                  <a:schemeClr val="tx1"/>
                </a:solidFill>
                <a:latin typeface="Consolas" panose="020B0609020204030204" pitchFamily="49" charset="0"/>
              </a:rPr>
              <a:t>19</a:t>
            </a:r>
          </a:p>
        </p:txBody>
      </p:sp>
      <p:sp>
        <p:nvSpPr>
          <p:cNvPr id="6" name="TextBox 5"/>
          <p:cNvSpPr txBox="1"/>
          <p:nvPr/>
        </p:nvSpPr>
        <p:spPr>
          <a:xfrm>
            <a:off x="5791200" y="1147985"/>
            <a:ext cx="2743200" cy="304800"/>
          </a:xfrm>
          <a:prstGeom prst="rect">
            <a:avLst/>
          </a:prstGeom>
          <a:noFill/>
        </p:spPr>
        <p:txBody>
          <a:bodyPr wrap="square" rtlCol="0">
            <a:noAutofit/>
          </a:bodyPr>
          <a:lstStyle/>
          <a:p>
            <a:r>
              <a:rPr lang="en-US" sz="1400" dirty="0">
                <a:solidFill>
                  <a:srgbClr val="FF0000"/>
                </a:solidFill>
              </a:rPr>
              <a:t>General Outline of Backtracking Sudoku Solver</a:t>
            </a:r>
          </a:p>
        </p:txBody>
      </p:sp>
      <p:sp>
        <p:nvSpPr>
          <p:cNvPr id="7" name="TextBox 6"/>
          <p:cNvSpPr txBox="1"/>
          <p:nvPr/>
        </p:nvSpPr>
        <p:spPr>
          <a:xfrm>
            <a:off x="5943600" y="5257800"/>
            <a:ext cx="2743200" cy="304800"/>
          </a:xfrm>
          <a:prstGeom prst="rect">
            <a:avLst/>
          </a:prstGeom>
          <a:noFill/>
        </p:spPr>
        <p:txBody>
          <a:bodyPr wrap="square" rtlCol="0">
            <a:noAutofit/>
          </a:bodyPr>
          <a:lstStyle/>
          <a:p>
            <a:r>
              <a:rPr lang="en-US" sz="1400" dirty="0">
                <a:solidFill>
                  <a:srgbClr val="FF0000"/>
                </a:solidFill>
              </a:rPr>
              <a:t>Assume </a:t>
            </a:r>
            <a:r>
              <a:rPr lang="en-US" sz="1400" dirty="0" err="1">
                <a:solidFill>
                  <a:srgbClr val="FF0000"/>
                </a:solidFill>
              </a:rPr>
              <a:t>r,c</a:t>
            </a:r>
            <a:r>
              <a:rPr lang="en-US" sz="1400" dirty="0">
                <a:solidFill>
                  <a:srgbClr val="FF0000"/>
                </a:solidFill>
              </a:rPr>
              <a:t> is current square to set and grid is the 2D array of values</a:t>
            </a:r>
          </a:p>
        </p:txBody>
      </p:sp>
    </p:spTree>
    <p:extLst>
      <p:ext uri="{BB962C8B-B14F-4D97-AF65-F5344CB8AC3E}">
        <p14:creationId xmlns:p14="http://schemas.microsoft.com/office/powerpoint/2010/main" val="161027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D7423-6D94-41A7-A5CE-03C2D8F6CA36}"/>
              </a:ext>
            </a:extLst>
          </p:cNvPr>
          <p:cNvSpPr>
            <a:spLocks noGrp="1"/>
          </p:cNvSpPr>
          <p:nvPr>
            <p:ph type="title"/>
          </p:nvPr>
        </p:nvSpPr>
        <p:spPr/>
        <p:txBody>
          <a:bodyPr/>
          <a:lstStyle/>
          <a:p>
            <a:r>
              <a:rPr lang="en-US" dirty="0"/>
              <a:t>Guiding Principle</a:t>
            </a:r>
          </a:p>
        </p:txBody>
      </p:sp>
      <p:sp>
        <p:nvSpPr>
          <p:cNvPr id="3" name="Content Placeholder 2">
            <a:extLst>
              <a:ext uri="{FF2B5EF4-FFF2-40B4-BE49-F238E27FC236}">
                <a16:creationId xmlns:a16="http://schemas.microsoft.com/office/drawing/2014/main" id="{480582CD-A396-429E-867A-CAEA3856457F}"/>
              </a:ext>
            </a:extLst>
          </p:cNvPr>
          <p:cNvSpPr>
            <a:spLocks noGrp="1"/>
          </p:cNvSpPr>
          <p:nvPr>
            <p:ph idx="1"/>
          </p:nvPr>
        </p:nvSpPr>
        <p:spPr>
          <a:xfrm>
            <a:off x="457200" y="1600200"/>
            <a:ext cx="5029200" cy="4525963"/>
          </a:xfrm>
        </p:spPr>
        <p:txBody>
          <a:bodyPr/>
          <a:lstStyle/>
          <a:p>
            <a:r>
              <a:rPr lang="en-US" sz="2400" dirty="0"/>
              <a:t>A useful principle when trying to develop recursive solutions is that the recursive code </a:t>
            </a:r>
            <a:r>
              <a:rPr lang="en-US" sz="2400" dirty="0">
                <a:solidFill>
                  <a:srgbClr val="FF00FF"/>
                </a:solidFill>
              </a:rPr>
              <a:t>should handle only 1 element, </a:t>
            </a:r>
            <a:r>
              <a:rPr lang="en-US" sz="2400" dirty="0"/>
              <a:t>which might be:</a:t>
            </a:r>
          </a:p>
          <a:p>
            <a:pPr marL="914400" lvl="1" indent="-457200">
              <a:buFont typeface="+mj-lt"/>
              <a:buAutoNum type="arabicPeriod"/>
            </a:pPr>
            <a:r>
              <a:rPr lang="en-US" sz="2000" dirty="0"/>
              <a:t>An element in an array</a:t>
            </a:r>
          </a:p>
          <a:p>
            <a:pPr marL="914400" lvl="1" indent="-457200">
              <a:buFont typeface="+mj-lt"/>
              <a:buAutoNum type="arabicPeriod"/>
            </a:pPr>
            <a:r>
              <a:rPr lang="en-US" sz="2000" dirty="0"/>
              <a:t>A node a linked list</a:t>
            </a:r>
          </a:p>
          <a:p>
            <a:pPr marL="914400" lvl="1" indent="-457200">
              <a:buFont typeface="+mj-lt"/>
              <a:buAutoNum type="arabicPeriod"/>
            </a:pPr>
            <a:r>
              <a:rPr lang="en-US" sz="2000" dirty="0"/>
              <a:t>A node in a tree</a:t>
            </a:r>
          </a:p>
          <a:p>
            <a:pPr marL="914400" lvl="1" indent="-457200">
              <a:buFont typeface="+mj-lt"/>
              <a:buAutoNum type="arabicPeriod"/>
            </a:pPr>
            <a:r>
              <a:rPr lang="en-US" sz="2000" dirty="0"/>
              <a:t>One choice in a sequence of choices</a:t>
            </a:r>
          </a:p>
          <a:p>
            <a:r>
              <a:rPr lang="en-US" sz="2400" dirty="0"/>
              <a:t>Then </a:t>
            </a:r>
            <a:r>
              <a:rPr lang="en-US" sz="2400" dirty="0">
                <a:solidFill>
                  <a:srgbClr val="7030A0"/>
                </a:solidFill>
              </a:rPr>
              <a:t>use recursion to handle the remaining elements</a:t>
            </a:r>
          </a:p>
          <a:p>
            <a:r>
              <a:rPr lang="en-US" sz="2400" dirty="0"/>
              <a:t>And finally </a:t>
            </a:r>
            <a:r>
              <a:rPr lang="en-US" sz="2400" dirty="0">
                <a:solidFill>
                  <a:srgbClr val="0000FF"/>
                </a:solidFill>
              </a:rPr>
              <a:t>combine the solution(s) </a:t>
            </a:r>
            <a:r>
              <a:rPr lang="en-US" sz="2400" dirty="0"/>
              <a:t>to the </a:t>
            </a:r>
            <a:r>
              <a:rPr lang="en-US" sz="2400" dirty="0">
                <a:solidFill>
                  <a:srgbClr val="7030A0"/>
                </a:solidFill>
              </a:rPr>
              <a:t>recursive call(s) </a:t>
            </a:r>
            <a:r>
              <a:rPr lang="en-US" sz="2400" dirty="0"/>
              <a:t>with the </a:t>
            </a:r>
            <a:r>
              <a:rPr lang="en-US" sz="2400" dirty="0">
                <a:solidFill>
                  <a:srgbClr val="FF00FF"/>
                </a:solidFill>
              </a:rPr>
              <a:t>one element being handled</a:t>
            </a:r>
          </a:p>
        </p:txBody>
      </p:sp>
      <p:sp>
        <p:nvSpPr>
          <p:cNvPr id="4" name="Rectangle 14">
            <a:extLst>
              <a:ext uri="{FF2B5EF4-FFF2-40B4-BE49-F238E27FC236}">
                <a16:creationId xmlns:a16="http://schemas.microsoft.com/office/drawing/2014/main" id="{A4420B70-13A4-42EA-AE6D-E6B0EA819DCD}"/>
              </a:ext>
            </a:extLst>
          </p:cNvPr>
          <p:cNvSpPr>
            <a:spLocks noChangeArrowheads="1"/>
          </p:cNvSpPr>
          <p:nvPr/>
        </p:nvSpPr>
        <p:spPr bwMode="auto">
          <a:xfrm>
            <a:off x="6629400" y="179270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50</a:t>
            </a:r>
          </a:p>
        </p:txBody>
      </p:sp>
      <p:sp>
        <p:nvSpPr>
          <p:cNvPr id="5" name="Rectangle 14">
            <a:extLst>
              <a:ext uri="{FF2B5EF4-FFF2-40B4-BE49-F238E27FC236}">
                <a16:creationId xmlns:a16="http://schemas.microsoft.com/office/drawing/2014/main" id="{A6BFDC1C-1DF2-4AD7-857C-DCE3D697F96E}"/>
              </a:ext>
            </a:extLst>
          </p:cNvPr>
          <p:cNvSpPr>
            <a:spLocks noChangeArrowheads="1"/>
          </p:cNvSpPr>
          <p:nvPr/>
        </p:nvSpPr>
        <p:spPr bwMode="auto">
          <a:xfrm>
            <a:off x="6934200" y="179270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51</a:t>
            </a:r>
          </a:p>
        </p:txBody>
      </p:sp>
      <p:sp>
        <p:nvSpPr>
          <p:cNvPr id="6" name="Rectangle 14">
            <a:extLst>
              <a:ext uri="{FF2B5EF4-FFF2-40B4-BE49-F238E27FC236}">
                <a16:creationId xmlns:a16="http://schemas.microsoft.com/office/drawing/2014/main" id="{637EB4C5-C677-4FD9-83A9-B85375F6F63C}"/>
              </a:ext>
            </a:extLst>
          </p:cNvPr>
          <p:cNvSpPr>
            <a:spLocks noChangeArrowheads="1"/>
          </p:cNvSpPr>
          <p:nvPr/>
        </p:nvSpPr>
        <p:spPr bwMode="auto">
          <a:xfrm>
            <a:off x="7239000" y="179270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52</a:t>
            </a:r>
          </a:p>
        </p:txBody>
      </p:sp>
      <p:sp>
        <p:nvSpPr>
          <p:cNvPr id="7" name="Rectangle 14">
            <a:extLst>
              <a:ext uri="{FF2B5EF4-FFF2-40B4-BE49-F238E27FC236}">
                <a16:creationId xmlns:a16="http://schemas.microsoft.com/office/drawing/2014/main" id="{CE180F68-1099-41A2-B8EE-31C92037D773}"/>
              </a:ext>
            </a:extLst>
          </p:cNvPr>
          <p:cNvSpPr>
            <a:spLocks noChangeArrowheads="1"/>
          </p:cNvSpPr>
          <p:nvPr/>
        </p:nvSpPr>
        <p:spPr bwMode="auto">
          <a:xfrm>
            <a:off x="7543800" y="179270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53</a:t>
            </a:r>
          </a:p>
        </p:txBody>
      </p:sp>
      <p:sp>
        <p:nvSpPr>
          <p:cNvPr id="8" name="Rectangle 14">
            <a:extLst>
              <a:ext uri="{FF2B5EF4-FFF2-40B4-BE49-F238E27FC236}">
                <a16:creationId xmlns:a16="http://schemas.microsoft.com/office/drawing/2014/main" id="{8B60BC49-8A0C-46D2-9910-7051D9A51F43}"/>
              </a:ext>
            </a:extLst>
          </p:cNvPr>
          <p:cNvSpPr>
            <a:spLocks noChangeArrowheads="1"/>
          </p:cNvSpPr>
          <p:nvPr/>
        </p:nvSpPr>
        <p:spPr bwMode="auto">
          <a:xfrm>
            <a:off x="7848600" y="179270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54</a:t>
            </a:r>
          </a:p>
        </p:txBody>
      </p:sp>
      <p:sp>
        <p:nvSpPr>
          <p:cNvPr id="9" name="Rectangle 14">
            <a:extLst>
              <a:ext uri="{FF2B5EF4-FFF2-40B4-BE49-F238E27FC236}">
                <a16:creationId xmlns:a16="http://schemas.microsoft.com/office/drawing/2014/main" id="{10A65F7F-0B5D-48DD-8824-7786BFCAF8C3}"/>
              </a:ext>
            </a:extLst>
          </p:cNvPr>
          <p:cNvSpPr>
            <a:spLocks noChangeArrowheads="1"/>
          </p:cNvSpPr>
          <p:nvPr/>
        </p:nvSpPr>
        <p:spPr bwMode="auto">
          <a:xfrm>
            <a:off x="6629400" y="1564105"/>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10" name="Rectangle 14">
            <a:extLst>
              <a:ext uri="{FF2B5EF4-FFF2-40B4-BE49-F238E27FC236}">
                <a16:creationId xmlns:a16="http://schemas.microsoft.com/office/drawing/2014/main" id="{0D8340CA-D406-4D5D-B24A-8085E03E3750}"/>
              </a:ext>
            </a:extLst>
          </p:cNvPr>
          <p:cNvSpPr>
            <a:spLocks noChangeArrowheads="1"/>
          </p:cNvSpPr>
          <p:nvPr/>
        </p:nvSpPr>
        <p:spPr bwMode="auto">
          <a:xfrm>
            <a:off x="6934200" y="1564105"/>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11" name="Rectangle 14">
            <a:extLst>
              <a:ext uri="{FF2B5EF4-FFF2-40B4-BE49-F238E27FC236}">
                <a16:creationId xmlns:a16="http://schemas.microsoft.com/office/drawing/2014/main" id="{C1FEDA3E-118F-4F37-8176-F3BC743F33E7}"/>
              </a:ext>
            </a:extLst>
          </p:cNvPr>
          <p:cNvSpPr>
            <a:spLocks noChangeArrowheads="1"/>
          </p:cNvSpPr>
          <p:nvPr/>
        </p:nvSpPr>
        <p:spPr bwMode="auto">
          <a:xfrm>
            <a:off x="7239000" y="1564105"/>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12" name="Rectangle 14">
            <a:extLst>
              <a:ext uri="{FF2B5EF4-FFF2-40B4-BE49-F238E27FC236}">
                <a16:creationId xmlns:a16="http://schemas.microsoft.com/office/drawing/2014/main" id="{C83EA962-84BD-4ADE-BF97-743823B28882}"/>
              </a:ext>
            </a:extLst>
          </p:cNvPr>
          <p:cNvSpPr>
            <a:spLocks noChangeArrowheads="1"/>
          </p:cNvSpPr>
          <p:nvPr/>
        </p:nvSpPr>
        <p:spPr bwMode="auto">
          <a:xfrm>
            <a:off x="7543800" y="1564105"/>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13" name="Rectangle 14">
            <a:extLst>
              <a:ext uri="{FF2B5EF4-FFF2-40B4-BE49-F238E27FC236}">
                <a16:creationId xmlns:a16="http://schemas.microsoft.com/office/drawing/2014/main" id="{26820F1F-60FC-4DD8-AFD2-CC7E03724C5B}"/>
              </a:ext>
            </a:extLst>
          </p:cNvPr>
          <p:cNvSpPr>
            <a:spLocks noChangeArrowheads="1"/>
          </p:cNvSpPr>
          <p:nvPr/>
        </p:nvSpPr>
        <p:spPr bwMode="auto">
          <a:xfrm>
            <a:off x="7848600" y="1564105"/>
            <a:ext cx="304800" cy="228600"/>
          </a:xfrm>
          <a:prstGeom prst="rect">
            <a:avLst/>
          </a:prstGeom>
          <a:noFill/>
          <a:ln w="9525">
            <a:noFill/>
            <a:miter lim="800000"/>
            <a:headEnd/>
            <a:tailEnd/>
          </a:ln>
        </p:spPr>
        <p:txBody>
          <a:bodyPr wrap="none" anchor="ctr"/>
          <a:lstStyle/>
          <a:p>
            <a:pPr algn="ctr"/>
            <a:r>
              <a:rPr lang="en-US" sz="1200" b="1" dirty="0">
                <a:solidFill>
                  <a:srgbClr val="FF0000"/>
                </a:solidFill>
              </a:rPr>
              <a:t>4</a:t>
            </a:r>
          </a:p>
        </p:txBody>
      </p:sp>
      <p:sp>
        <p:nvSpPr>
          <p:cNvPr id="14" name="Rectangle 13">
            <a:extLst>
              <a:ext uri="{FF2B5EF4-FFF2-40B4-BE49-F238E27FC236}">
                <a16:creationId xmlns:a16="http://schemas.microsoft.com/office/drawing/2014/main" id="{E3D2CBEC-787E-43A6-91F3-06F662070CD2}"/>
              </a:ext>
            </a:extLst>
          </p:cNvPr>
          <p:cNvSpPr/>
          <p:nvPr/>
        </p:nvSpPr>
        <p:spPr bwMode="auto">
          <a:xfrm>
            <a:off x="6115050" y="4130582"/>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15" name="Rectangle 14">
            <a:extLst>
              <a:ext uri="{FF2B5EF4-FFF2-40B4-BE49-F238E27FC236}">
                <a16:creationId xmlns:a16="http://schemas.microsoft.com/office/drawing/2014/main" id="{A07C4D1F-278D-4556-AEE8-CE3DD1766D9F}"/>
              </a:ext>
            </a:extLst>
          </p:cNvPr>
          <p:cNvSpPr/>
          <p:nvPr/>
        </p:nvSpPr>
        <p:spPr bwMode="auto">
          <a:xfrm>
            <a:off x="6496050" y="4130582"/>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16" name="Rectangle 15">
            <a:extLst>
              <a:ext uri="{FF2B5EF4-FFF2-40B4-BE49-F238E27FC236}">
                <a16:creationId xmlns:a16="http://schemas.microsoft.com/office/drawing/2014/main" id="{2AB1DBFB-555F-4B3E-AFF1-C8B9A5326465}"/>
              </a:ext>
            </a:extLst>
          </p:cNvPr>
          <p:cNvSpPr/>
          <p:nvPr/>
        </p:nvSpPr>
        <p:spPr bwMode="auto">
          <a:xfrm>
            <a:off x="6115050" y="3825782"/>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a:t>
            </a:r>
          </a:p>
        </p:txBody>
      </p:sp>
      <p:sp>
        <p:nvSpPr>
          <p:cNvPr id="17" name="Rectangle 16">
            <a:extLst>
              <a:ext uri="{FF2B5EF4-FFF2-40B4-BE49-F238E27FC236}">
                <a16:creationId xmlns:a16="http://schemas.microsoft.com/office/drawing/2014/main" id="{26D77595-601A-4F4C-ADD1-E796F4F9874C}"/>
              </a:ext>
            </a:extLst>
          </p:cNvPr>
          <p:cNvSpPr/>
          <p:nvPr/>
        </p:nvSpPr>
        <p:spPr bwMode="auto">
          <a:xfrm>
            <a:off x="6496050" y="3825782"/>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0x1c0</a:t>
            </a:r>
          </a:p>
        </p:txBody>
      </p:sp>
      <p:sp>
        <p:nvSpPr>
          <p:cNvPr id="18" name="Rectangle 17">
            <a:extLst>
              <a:ext uri="{FF2B5EF4-FFF2-40B4-BE49-F238E27FC236}">
                <a16:creationId xmlns:a16="http://schemas.microsoft.com/office/drawing/2014/main" id="{D2D16C5D-7D40-4D4C-ACED-2A485FE3C8B6}"/>
              </a:ext>
            </a:extLst>
          </p:cNvPr>
          <p:cNvSpPr/>
          <p:nvPr/>
        </p:nvSpPr>
        <p:spPr bwMode="auto">
          <a:xfrm>
            <a:off x="7181850" y="4128994"/>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19" name="Rectangle 18">
            <a:extLst>
              <a:ext uri="{FF2B5EF4-FFF2-40B4-BE49-F238E27FC236}">
                <a16:creationId xmlns:a16="http://schemas.microsoft.com/office/drawing/2014/main" id="{7840F99D-76B9-4EED-9192-6B8233501102}"/>
              </a:ext>
            </a:extLst>
          </p:cNvPr>
          <p:cNvSpPr/>
          <p:nvPr/>
        </p:nvSpPr>
        <p:spPr bwMode="auto">
          <a:xfrm>
            <a:off x="7562850" y="4128994"/>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20" name="Rectangle 19">
            <a:extLst>
              <a:ext uri="{FF2B5EF4-FFF2-40B4-BE49-F238E27FC236}">
                <a16:creationId xmlns:a16="http://schemas.microsoft.com/office/drawing/2014/main" id="{13D36746-54B2-43CF-8944-6518FBB6648C}"/>
              </a:ext>
            </a:extLst>
          </p:cNvPr>
          <p:cNvSpPr/>
          <p:nvPr/>
        </p:nvSpPr>
        <p:spPr bwMode="auto">
          <a:xfrm>
            <a:off x="7181850" y="3824194"/>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800" dirty="0">
                <a:solidFill>
                  <a:schemeClr val="tx1"/>
                </a:solidFill>
              </a:rPr>
              <a:t>9</a:t>
            </a:r>
          </a:p>
        </p:txBody>
      </p:sp>
      <p:sp>
        <p:nvSpPr>
          <p:cNvPr id="21" name="Rectangle 20">
            <a:extLst>
              <a:ext uri="{FF2B5EF4-FFF2-40B4-BE49-F238E27FC236}">
                <a16:creationId xmlns:a16="http://schemas.microsoft.com/office/drawing/2014/main" id="{371BFEFC-321F-4C23-938C-E05F66CC47A1}"/>
              </a:ext>
            </a:extLst>
          </p:cNvPr>
          <p:cNvSpPr/>
          <p:nvPr/>
        </p:nvSpPr>
        <p:spPr bwMode="auto">
          <a:xfrm>
            <a:off x="7562850" y="3824194"/>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0x380</a:t>
            </a:r>
          </a:p>
        </p:txBody>
      </p:sp>
      <p:sp>
        <p:nvSpPr>
          <p:cNvPr id="22" name="Rectangle 21">
            <a:extLst>
              <a:ext uri="{FF2B5EF4-FFF2-40B4-BE49-F238E27FC236}">
                <a16:creationId xmlns:a16="http://schemas.microsoft.com/office/drawing/2014/main" id="{D121008C-D3B4-4B12-B7DF-AD1F78F83BE2}"/>
              </a:ext>
            </a:extLst>
          </p:cNvPr>
          <p:cNvSpPr/>
          <p:nvPr/>
        </p:nvSpPr>
        <p:spPr bwMode="auto">
          <a:xfrm>
            <a:off x="5657851" y="3276600"/>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0x148</a:t>
            </a:r>
          </a:p>
        </p:txBody>
      </p:sp>
      <p:sp>
        <p:nvSpPr>
          <p:cNvPr id="23" name="Rectangle 22">
            <a:extLst>
              <a:ext uri="{FF2B5EF4-FFF2-40B4-BE49-F238E27FC236}">
                <a16:creationId xmlns:a16="http://schemas.microsoft.com/office/drawing/2014/main" id="{0FAEDC73-44AB-4198-B341-58060CE5D78B}"/>
              </a:ext>
            </a:extLst>
          </p:cNvPr>
          <p:cNvSpPr/>
          <p:nvPr/>
        </p:nvSpPr>
        <p:spPr bwMode="auto">
          <a:xfrm>
            <a:off x="6115050" y="3520982"/>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0x148</a:t>
            </a:r>
          </a:p>
        </p:txBody>
      </p:sp>
      <p:sp>
        <p:nvSpPr>
          <p:cNvPr id="24" name="Rectangle 23">
            <a:extLst>
              <a:ext uri="{FF2B5EF4-FFF2-40B4-BE49-F238E27FC236}">
                <a16:creationId xmlns:a16="http://schemas.microsoft.com/office/drawing/2014/main" id="{20FEAE6B-DE44-4BF9-B4B7-0B0C24B243E0}"/>
              </a:ext>
            </a:extLst>
          </p:cNvPr>
          <p:cNvSpPr/>
          <p:nvPr/>
        </p:nvSpPr>
        <p:spPr bwMode="auto">
          <a:xfrm>
            <a:off x="7181850" y="3519394"/>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0x1c0</a:t>
            </a:r>
          </a:p>
        </p:txBody>
      </p:sp>
      <p:cxnSp>
        <p:nvCxnSpPr>
          <p:cNvPr id="25" name="Shape 23">
            <a:extLst>
              <a:ext uri="{FF2B5EF4-FFF2-40B4-BE49-F238E27FC236}">
                <a16:creationId xmlns:a16="http://schemas.microsoft.com/office/drawing/2014/main" id="{ABA09A28-E8DB-4F2F-A416-4125C9A7E9D7}"/>
              </a:ext>
            </a:extLst>
          </p:cNvPr>
          <p:cNvCxnSpPr>
            <a:stCxn id="22" idx="2"/>
            <a:endCxn id="16" idx="1"/>
          </p:cNvCxnSpPr>
          <p:nvPr/>
        </p:nvCxnSpPr>
        <p:spPr bwMode="auto">
          <a:xfrm rot="16200000" flipH="1">
            <a:off x="5802359" y="3665491"/>
            <a:ext cx="396782" cy="228599"/>
          </a:xfrm>
          <a:prstGeom prst="bentConnector2">
            <a:avLst/>
          </a:prstGeom>
          <a:solidFill>
            <a:schemeClr val="accent1"/>
          </a:solidFill>
          <a:ln w="9525" cap="flat" cmpd="sng" algn="ctr">
            <a:solidFill>
              <a:schemeClr val="tx1"/>
            </a:solidFill>
            <a:prstDash val="solid"/>
            <a:miter lim="800000"/>
            <a:headEnd type="none" w="med" len="med"/>
            <a:tailEnd type="arrow"/>
          </a:ln>
          <a:effectLst/>
        </p:spPr>
      </p:cxnSp>
      <p:cxnSp>
        <p:nvCxnSpPr>
          <p:cNvPr id="26" name="Elbow Connector 17">
            <a:extLst>
              <a:ext uri="{FF2B5EF4-FFF2-40B4-BE49-F238E27FC236}">
                <a16:creationId xmlns:a16="http://schemas.microsoft.com/office/drawing/2014/main" id="{E75EF15B-3F4B-4FE6-8095-78F6FD2C4427}"/>
              </a:ext>
            </a:extLst>
          </p:cNvPr>
          <p:cNvCxnSpPr>
            <a:stCxn id="17" idx="3"/>
            <a:endCxn id="20" idx="1"/>
          </p:cNvCxnSpPr>
          <p:nvPr/>
        </p:nvCxnSpPr>
        <p:spPr bwMode="auto">
          <a:xfrm flipV="1">
            <a:off x="6953250" y="3976594"/>
            <a:ext cx="228600" cy="1588"/>
          </a:xfrm>
          <a:prstGeom prst="bentConnector3">
            <a:avLst>
              <a:gd name="adj1" fmla="val 50000"/>
            </a:avLst>
          </a:prstGeom>
          <a:solidFill>
            <a:schemeClr val="accent1"/>
          </a:solidFill>
          <a:ln w="9525" cap="flat" cmpd="sng" algn="ctr">
            <a:solidFill>
              <a:schemeClr val="tx1"/>
            </a:solidFill>
            <a:prstDash val="solid"/>
            <a:miter lim="800000"/>
            <a:headEnd type="none" w="med" len="med"/>
            <a:tailEnd type="arrow"/>
          </a:ln>
          <a:effectLst/>
        </p:spPr>
      </p:cxnSp>
      <p:sp>
        <p:nvSpPr>
          <p:cNvPr id="27" name="Oval 26">
            <a:extLst>
              <a:ext uri="{FF2B5EF4-FFF2-40B4-BE49-F238E27FC236}">
                <a16:creationId xmlns:a16="http://schemas.microsoft.com/office/drawing/2014/main" id="{EFF866D8-F2CB-47B9-A3E4-9B5DB54E48C1}"/>
              </a:ext>
            </a:extLst>
          </p:cNvPr>
          <p:cNvSpPr/>
          <p:nvPr/>
        </p:nvSpPr>
        <p:spPr>
          <a:xfrm>
            <a:off x="7162407" y="531168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232782A-5F36-4BC2-B50C-59815D9EA531}"/>
              </a:ext>
            </a:extLst>
          </p:cNvPr>
          <p:cNvSpPr/>
          <p:nvPr/>
        </p:nvSpPr>
        <p:spPr>
          <a:xfrm>
            <a:off x="6857607" y="584508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555CDB7-417B-4944-BFC2-713C912B1C7C}"/>
              </a:ext>
            </a:extLst>
          </p:cNvPr>
          <p:cNvSpPr/>
          <p:nvPr/>
        </p:nvSpPr>
        <p:spPr>
          <a:xfrm>
            <a:off x="7619607" y="584508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F528E22-095A-47E0-8DBD-AC28C918804D}"/>
              </a:ext>
            </a:extLst>
          </p:cNvPr>
          <p:cNvSpPr/>
          <p:nvPr/>
        </p:nvSpPr>
        <p:spPr>
          <a:xfrm>
            <a:off x="6572860" y="643705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5D3E71-4E2D-461F-A40C-2254E1797EC3}"/>
              </a:ext>
            </a:extLst>
          </p:cNvPr>
          <p:cNvSpPr/>
          <p:nvPr/>
        </p:nvSpPr>
        <p:spPr>
          <a:xfrm>
            <a:off x="7178449" y="6437051"/>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E24F4100-676E-4D22-9844-0395C918B80C}"/>
              </a:ext>
            </a:extLst>
          </p:cNvPr>
          <p:cNvCxnSpPr>
            <a:stCxn id="27" idx="3"/>
            <a:endCxn id="28" idx="0"/>
          </p:cNvCxnSpPr>
          <p:nvPr/>
        </p:nvCxnSpPr>
        <p:spPr>
          <a:xfrm flipH="1">
            <a:off x="7010007" y="5571844"/>
            <a:ext cx="197037" cy="2732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44D5686-2098-469F-B8E7-2A9E027A484E}"/>
              </a:ext>
            </a:extLst>
          </p:cNvPr>
          <p:cNvCxnSpPr>
            <a:cxnSpLocks/>
            <a:stCxn id="27" idx="5"/>
            <a:endCxn id="29" idx="1"/>
          </p:cNvCxnSpPr>
          <p:nvPr/>
        </p:nvCxnSpPr>
        <p:spPr>
          <a:xfrm>
            <a:off x="7422570" y="5571844"/>
            <a:ext cx="241674" cy="3178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DB8CEF1-61AA-4B1A-B14E-F8A169F3E2CB}"/>
              </a:ext>
            </a:extLst>
          </p:cNvPr>
          <p:cNvCxnSpPr>
            <a:cxnSpLocks/>
            <a:stCxn id="28" idx="5"/>
            <a:endCxn id="31" idx="0"/>
          </p:cNvCxnSpPr>
          <p:nvPr/>
        </p:nvCxnSpPr>
        <p:spPr>
          <a:xfrm>
            <a:off x="7117770" y="6105244"/>
            <a:ext cx="213079" cy="3318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6DFB671-4BA2-4A8A-A8F9-2BD42F80186E}"/>
              </a:ext>
            </a:extLst>
          </p:cNvPr>
          <p:cNvCxnSpPr>
            <a:cxnSpLocks/>
            <a:stCxn id="28" idx="3"/>
            <a:endCxn id="30" idx="0"/>
          </p:cNvCxnSpPr>
          <p:nvPr/>
        </p:nvCxnSpPr>
        <p:spPr>
          <a:xfrm flipH="1">
            <a:off x="6725260" y="6105244"/>
            <a:ext cx="176984" cy="3318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8FAEFBBC-7CB4-4E27-8E34-8215C52EA05E}"/>
              </a:ext>
            </a:extLst>
          </p:cNvPr>
          <p:cNvSpPr/>
          <p:nvPr/>
        </p:nvSpPr>
        <p:spPr>
          <a:xfrm>
            <a:off x="6629399" y="1427164"/>
            <a:ext cx="324853" cy="1046347"/>
          </a:xfrm>
          <a:prstGeom prst="roundRect">
            <a:avLst/>
          </a:prstGeom>
          <a:no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24373165-CEC2-4C1B-81D4-64453A54DC22}"/>
              </a:ext>
            </a:extLst>
          </p:cNvPr>
          <p:cNvSpPr/>
          <p:nvPr/>
        </p:nvSpPr>
        <p:spPr>
          <a:xfrm>
            <a:off x="6978837" y="1436072"/>
            <a:ext cx="1174563" cy="1046347"/>
          </a:xfrm>
          <a:prstGeom prst="roundRect">
            <a:avLst/>
          </a:prstGeom>
          <a:noFill/>
          <a:ln>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896DFB64-CE69-44C3-A1E1-A0916732906A}"/>
              </a:ext>
            </a:extLst>
          </p:cNvPr>
          <p:cNvSpPr/>
          <p:nvPr/>
        </p:nvSpPr>
        <p:spPr>
          <a:xfrm>
            <a:off x="6019800" y="3449453"/>
            <a:ext cx="1041734" cy="1046347"/>
          </a:xfrm>
          <a:prstGeom prst="roundRect">
            <a:avLst/>
          </a:prstGeom>
          <a:no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71DE9E53-31DE-4153-8F06-6C9F5128233A}"/>
              </a:ext>
            </a:extLst>
          </p:cNvPr>
          <p:cNvSpPr/>
          <p:nvPr/>
        </p:nvSpPr>
        <p:spPr>
          <a:xfrm>
            <a:off x="7156784" y="3449453"/>
            <a:ext cx="1987216" cy="1046347"/>
          </a:xfrm>
          <a:prstGeom prst="roundRect">
            <a:avLst/>
          </a:prstGeom>
          <a:noFill/>
          <a:ln>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29F47444-1389-4FD3-9ED4-3F3EF4BE1A45}"/>
              </a:ext>
            </a:extLst>
          </p:cNvPr>
          <p:cNvSpPr/>
          <p:nvPr/>
        </p:nvSpPr>
        <p:spPr bwMode="auto">
          <a:xfrm>
            <a:off x="8205536" y="4130582"/>
            <a:ext cx="3810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err="1">
                <a:ln>
                  <a:noFill/>
                </a:ln>
                <a:solidFill>
                  <a:schemeClr val="tx1"/>
                </a:solidFill>
                <a:effectLst/>
                <a:latin typeface="Arial" charset="0"/>
              </a:rPr>
              <a:t>val</a:t>
            </a:r>
            <a:endParaRPr kumimoji="0" lang="en-US" sz="1050" b="0" i="0" u="none" strike="noStrike" cap="none" normalizeH="0" baseline="0" dirty="0">
              <a:ln>
                <a:noFill/>
              </a:ln>
              <a:solidFill>
                <a:schemeClr val="tx1"/>
              </a:solidFill>
              <a:effectLst/>
              <a:latin typeface="Arial" charset="0"/>
            </a:endParaRPr>
          </a:p>
        </p:txBody>
      </p:sp>
      <p:sp>
        <p:nvSpPr>
          <p:cNvPr id="49" name="Rectangle 48">
            <a:extLst>
              <a:ext uri="{FF2B5EF4-FFF2-40B4-BE49-F238E27FC236}">
                <a16:creationId xmlns:a16="http://schemas.microsoft.com/office/drawing/2014/main" id="{2CA57A07-F241-4252-8206-9E4EA343F03B}"/>
              </a:ext>
            </a:extLst>
          </p:cNvPr>
          <p:cNvSpPr/>
          <p:nvPr/>
        </p:nvSpPr>
        <p:spPr bwMode="auto">
          <a:xfrm>
            <a:off x="8586536" y="4130582"/>
            <a:ext cx="457200" cy="30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next</a:t>
            </a:r>
          </a:p>
        </p:txBody>
      </p:sp>
      <p:sp>
        <p:nvSpPr>
          <p:cNvPr id="50" name="Rectangle 49">
            <a:extLst>
              <a:ext uri="{FF2B5EF4-FFF2-40B4-BE49-F238E27FC236}">
                <a16:creationId xmlns:a16="http://schemas.microsoft.com/office/drawing/2014/main" id="{147A28E5-B442-4593-A0DB-C2C0123B4ECE}"/>
              </a:ext>
            </a:extLst>
          </p:cNvPr>
          <p:cNvSpPr/>
          <p:nvPr/>
        </p:nvSpPr>
        <p:spPr bwMode="auto">
          <a:xfrm>
            <a:off x="8205536" y="3825782"/>
            <a:ext cx="3810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800" dirty="0">
                <a:solidFill>
                  <a:schemeClr val="tx1"/>
                </a:solidFill>
              </a:rPr>
              <a:t>7</a:t>
            </a:r>
          </a:p>
        </p:txBody>
      </p:sp>
      <p:sp>
        <p:nvSpPr>
          <p:cNvPr id="51" name="Rectangle 50">
            <a:extLst>
              <a:ext uri="{FF2B5EF4-FFF2-40B4-BE49-F238E27FC236}">
                <a16:creationId xmlns:a16="http://schemas.microsoft.com/office/drawing/2014/main" id="{45845A5F-4C96-4263-A68A-2A5721BDEE8E}"/>
              </a:ext>
            </a:extLst>
          </p:cNvPr>
          <p:cNvSpPr/>
          <p:nvPr/>
        </p:nvSpPr>
        <p:spPr bwMode="auto">
          <a:xfrm>
            <a:off x="8586536" y="3825782"/>
            <a:ext cx="457200" cy="304800"/>
          </a:xfrm>
          <a:prstGeom prst="rect">
            <a:avLst/>
          </a:prstGeom>
          <a:solidFill>
            <a:schemeClr val="bg2">
              <a:lumMod val="20000"/>
              <a:lumOff val="80000"/>
            </a:schemeClr>
          </a:solidFill>
          <a:ln w="9525" cap="flat" cmpd="sng" algn="ctr">
            <a:solidFill>
              <a:schemeClr val="tx1"/>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0x0</a:t>
            </a:r>
            <a:br>
              <a:rPr kumimoji="0" lang="en-US" sz="1050" b="0" i="0" u="none" strike="noStrike" cap="none" normalizeH="0" baseline="0" dirty="0">
                <a:ln>
                  <a:noFill/>
                </a:ln>
                <a:solidFill>
                  <a:schemeClr val="tx1"/>
                </a:solidFill>
                <a:effectLst/>
                <a:latin typeface="Arial" charset="0"/>
              </a:rPr>
            </a:br>
            <a:r>
              <a:rPr kumimoji="0" lang="en-US" sz="1050" b="0" i="0" u="none" strike="noStrike" cap="none" normalizeH="0" baseline="0" dirty="0">
                <a:ln>
                  <a:noFill/>
                </a:ln>
                <a:solidFill>
                  <a:schemeClr val="tx1"/>
                </a:solidFill>
                <a:effectLst/>
                <a:latin typeface="Arial" charset="0"/>
              </a:rPr>
              <a:t>NULL</a:t>
            </a:r>
          </a:p>
        </p:txBody>
      </p:sp>
      <p:sp>
        <p:nvSpPr>
          <p:cNvPr id="52" name="Rectangle 51">
            <a:extLst>
              <a:ext uri="{FF2B5EF4-FFF2-40B4-BE49-F238E27FC236}">
                <a16:creationId xmlns:a16="http://schemas.microsoft.com/office/drawing/2014/main" id="{9D9CF0CE-6915-4157-8254-25C0A6DB2128}"/>
              </a:ext>
            </a:extLst>
          </p:cNvPr>
          <p:cNvSpPr/>
          <p:nvPr/>
        </p:nvSpPr>
        <p:spPr bwMode="auto">
          <a:xfrm>
            <a:off x="8205536" y="3520982"/>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50" b="0" i="0" u="none" strike="noStrike" cap="none" normalizeH="0" baseline="0" dirty="0">
                <a:ln>
                  <a:noFill/>
                </a:ln>
                <a:solidFill>
                  <a:schemeClr val="tx1"/>
                </a:solidFill>
                <a:effectLst/>
                <a:latin typeface="Arial" charset="0"/>
              </a:rPr>
              <a:t>0x380</a:t>
            </a:r>
          </a:p>
        </p:txBody>
      </p:sp>
      <p:cxnSp>
        <p:nvCxnSpPr>
          <p:cNvPr id="54" name="Shape 23">
            <a:extLst>
              <a:ext uri="{FF2B5EF4-FFF2-40B4-BE49-F238E27FC236}">
                <a16:creationId xmlns:a16="http://schemas.microsoft.com/office/drawing/2014/main" id="{DD4C4425-F421-44F5-BA4D-3F23BDA5E2CC}"/>
              </a:ext>
            </a:extLst>
          </p:cNvPr>
          <p:cNvCxnSpPr>
            <a:cxnSpLocks/>
            <a:stCxn id="21" idx="3"/>
            <a:endCxn id="50" idx="1"/>
          </p:cNvCxnSpPr>
          <p:nvPr/>
        </p:nvCxnSpPr>
        <p:spPr bwMode="auto">
          <a:xfrm>
            <a:off x="8020050" y="3976594"/>
            <a:ext cx="185486" cy="1588"/>
          </a:xfrm>
          <a:prstGeom prst="bentConnector3">
            <a:avLst>
              <a:gd name="adj1" fmla="val 50000"/>
            </a:avLst>
          </a:prstGeom>
          <a:solidFill>
            <a:schemeClr val="accent1"/>
          </a:solidFill>
          <a:ln w="9525" cap="flat" cmpd="sng" algn="ctr">
            <a:solidFill>
              <a:schemeClr val="tx1"/>
            </a:solidFill>
            <a:prstDash val="solid"/>
            <a:miter lim="800000"/>
            <a:headEnd type="none" w="med" len="med"/>
            <a:tailEnd type="arrow"/>
          </a:ln>
          <a:effectLst/>
        </p:spPr>
      </p:cxnSp>
      <p:sp>
        <p:nvSpPr>
          <p:cNvPr id="61" name="Rectangle 60">
            <a:extLst>
              <a:ext uri="{FF2B5EF4-FFF2-40B4-BE49-F238E27FC236}">
                <a16:creationId xmlns:a16="http://schemas.microsoft.com/office/drawing/2014/main" id="{DDFC328A-711D-4C9F-A3DA-A80DA1AD9443}"/>
              </a:ext>
            </a:extLst>
          </p:cNvPr>
          <p:cNvSpPr/>
          <p:nvPr/>
        </p:nvSpPr>
        <p:spPr bwMode="auto">
          <a:xfrm>
            <a:off x="6418326" y="1071141"/>
            <a:ext cx="711868"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FF"/>
                </a:solidFill>
                <a:effectLst/>
                <a:latin typeface="Arial" charset="0"/>
              </a:rPr>
              <a:t>f(n)</a:t>
            </a:r>
          </a:p>
        </p:txBody>
      </p:sp>
      <p:sp>
        <p:nvSpPr>
          <p:cNvPr id="62" name="Rectangle 61">
            <a:extLst>
              <a:ext uri="{FF2B5EF4-FFF2-40B4-BE49-F238E27FC236}">
                <a16:creationId xmlns:a16="http://schemas.microsoft.com/office/drawing/2014/main" id="{9ED77D33-8B30-4B72-9E7F-A186592E3B8F}"/>
              </a:ext>
            </a:extLst>
          </p:cNvPr>
          <p:cNvSpPr/>
          <p:nvPr/>
        </p:nvSpPr>
        <p:spPr bwMode="auto">
          <a:xfrm>
            <a:off x="7179845" y="1106905"/>
            <a:ext cx="711868"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7030A0"/>
                </a:solidFill>
                <a:effectLst/>
                <a:latin typeface="Arial" charset="0"/>
              </a:rPr>
              <a:t>f(n-1)</a:t>
            </a:r>
          </a:p>
        </p:txBody>
      </p:sp>
      <p:sp>
        <p:nvSpPr>
          <p:cNvPr id="66" name="Rectangle 65">
            <a:extLst>
              <a:ext uri="{FF2B5EF4-FFF2-40B4-BE49-F238E27FC236}">
                <a16:creationId xmlns:a16="http://schemas.microsoft.com/office/drawing/2014/main" id="{9309FF69-215D-4C67-8223-514605EA089E}"/>
              </a:ext>
            </a:extLst>
          </p:cNvPr>
          <p:cNvSpPr/>
          <p:nvPr/>
        </p:nvSpPr>
        <p:spPr bwMode="auto">
          <a:xfrm>
            <a:off x="6214312" y="3106789"/>
            <a:ext cx="711868"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FF"/>
                </a:solidFill>
                <a:effectLst/>
                <a:latin typeface="Arial" charset="0"/>
              </a:rPr>
              <a:t>f(head)</a:t>
            </a:r>
          </a:p>
        </p:txBody>
      </p:sp>
      <p:sp>
        <p:nvSpPr>
          <p:cNvPr id="67" name="Rectangle 66">
            <a:extLst>
              <a:ext uri="{FF2B5EF4-FFF2-40B4-BE49-F238E27FC236}">
                <a16:creationId xmlns:a16="http://schemas.microsoft.com/office/drawing/2014/main" id="{69A77119-7931-4D57-9FF4-22ECF729FF26}"/>
              </a:ext>
            </a:extLst>
          </p:cNvPr>
          <p:cNvSpPr/>
          <p:nvPr/>
        </p:nvSpPr>
        <p:spPr bwMode="auto">
          <a:xfrm>
            <a:off x="7558839" y="3093991"/>
            <a:ext cx="1251284" cy="371335"/>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7030A0"/>
                </a:solidFill>
                <a:effectLst/>
                <a:latin typeface="Arial" charset="0"/>
              </a:rPr>
              <a:t>f(head-&gt;next)</a:t>
            </a:r>
          </a:p>
        </p:txBody>
      </p:sp>
      <p:cxnSp>
        <p:nvCxnSpPr>
          <p:cNvPr id="69" name="Connector: Curved 68">
            <a:extLst>
              <a:ext uri="{FF2B5EF4-FFF2-40B4-BE49-F238E27FC236}">
                <a16:creationId xmlns:a16="http://schemas.microsoft.com/office/drawing/2014/main" id="{919808D0-0237-408D-B0C9-791D318D83F2}"/>
              </a:ext>
            </a:extLst>
          </p:cNvPr>
          <p:cNvCxnSpPr>
            <a:stCxn id="61" idx="0"/>
            <a:endCxn id="62" idx="0"/>
          </p:cNvCxnSpPr>
          <p:nvPr/>
        </p:nvCxnSpPr>
        <p:spPr>
          <a:xfrm rot="16200000" flipH="1">
            <a:off x="7137137" y="708264"/>
            <a:ext cx="35764" cy="761519"/>
          </a:xfrm>
          <a:prstGeom prst="curvedConnector3">
            <a:avLst>
              <a:gd name="adj1" fmla="val -639190"/>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nector: Curved 69">
            <a:extLst>
              <a:ext uri="{FF2B5EF4-FFF2-40B4-BE49-F238E27FC236}">
                <a16:creationId xmlns:a16="http://schemas.microsoft.com/office/drawing/2014/main" id="{2E7D42DD-4D46-4089-9C98-6192A47678ED}"/>
              </a:ext>
            </a:extLst>
          </p:cNvPr>
          <p:cNvCxnSpPr>
            <a:cxnSpLocks/>
            <a:stCxn id="44" idx="2"/>
            <a:endCxn id="43" idx="2"/>
          </p:cNvCxnSpPr>
          <p:nvPr/>
        </p:nvCxnSpPr>
        <p:spPr>
          <a:xfrm rot="5400000" flipH="1">
            <a:off x="7174519" y="2090819"/>
            <a:ext cx="8908" cy="774293"/>
          </a:xfrm>
          <a:prstGeom prst="curvedConnector3">
            <a:avLst>
              <a:gd name="adj1" fmla="val -2566233"/>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or: Curved 72">
            <a:extLst>
              <a:ext uri="{FF2B5EF4-FFF2-40B4-BE49-F238E27FC236}">
                <a16:creationId xmlns:a16="http://schemas.microsoft.com/office/drawing/2014/main" id="{7C709393-BCA1-454F-8FB3-4AE93D575A71}"/>
              </a:ext>
            </a:extLst>
          </p:cNvPr>
          <p:cNvCxnSpPr>
            <a:cxnSpLocks/>
            <a:stCxn id="43" idx="2"/>
          </p:cNvCxnSpPr>
          <p:nvPr/>
        </p:nvCxnSpPr>
        <p:spPr>
          <a:xfrm rot="5400000" flipH="1">
            <a:off x="6246953" y="1928639"/>
            <a:ext cx="538559" cy="551187"/>
          </a:xfrm>
          <a:prstGeom prst="curvedConnector4">
            <a:avLst>
              <a:gd name="adj1" fmla="val -42447"/>
              <a:gd name="adj2" fmla="val 64734"/>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ctor: Curved 77">
            <a:extLst>
              <a:ext uri="{FF2B5EF4-FFF2-40B4-BE49-F238E27FC236}">
                <a16:creationId xmlns:a16="http://schemas.microsoft.com/office/drawing/2014/main" id="{995BF01C-F374-4BC8-91C1-82B25CAAAF93}"/>
              </a:ext>
            </a:extLst>
          </p:cNvPr>
          <p:cNvCxnSpPr>
            <a:cxnSpLocks/>
            <a:stCxn id="66" idx="0"/>
            <a:endCxn id="67" idx="0"/>
          </p:cNvCxnSpPr>
          <p:nvPr/>
        </p:nvCxnSpPr>
        <p:spPr>
          <a:xfrm rot="5400000" flipH="1" flipV="1">
            <a:off x="7370964" y="2293273"/>
            <a:ext cx="12798" cy="1614235"/>
          </a:xfrm>
          <a:prstGeom prst="curvedConnector3">
            <a:avLst>
              <a:gd name="adj1" fmla="val 1886217"/>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or: Curved 80">
            <a:extLst>
              <a:ext uri="{FF2B5EF4-FFF2-40B4-BE49-F238E27FC236}">
                <a16:creationId xmlns:a16="http://schemas.microsoft.com/office/drawing/2014/main" id="{567C1FDE-F187-47DD-8109-FF7E06D97A30}"/>
              </a:ext>
            </a:extLst>
          </p:cNvPr>
          <p:cNvCxnSpPr>
            <a:cxnSpLocks/>
            <a:stCxn id="46" idx="2"/>
            <a:endCxn id="45" idx="2"/>
          </p:cNvCxnSpPr>
          <p:nvPr/>
        </p:nvCxnSpPr>
        <p:spPr>
          <a:xfrm rot="5400000">
            <a:off x="7345530" y="3690938"/>
            <a:ext cx="12700" cy="1609725"/>
          </a:xfrm>
          <a:prstGeom prst="curvedConnector3">
            <a:avLst>
              <a:gd name="adj1" fmla="val 1800000"/>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nector: Curved 84">
            <a:extLst>
              <a:ext uri="{FF2B5EF4-FFF2-40B4-BE49-F238E27FC236}">
                <a16:creationId xmlns:a16="http://schemas.microsoft.com/office/drawing/2014/main" id="{482C82A0-6B74-475A-B8CE-13794F45D30D}"/>
              </a:ext>
            </a:extLst>
          </p:cNvPr>
          <p:cNvCxnSpPr>
            <a:cxnSpLocks/>
            <a:stCxn id="45" idx="2"/>
          </p:cNvCxnSpPr>
          <p:nvPr/>
        </p:nvCxnSpPr>
        <p:spPr>
          <a:xfrm rot="5400000" flipH="1">
            <a:off x="5972634" y="3927768"/>
            <a:ext cx="293687" cy="842378"/>
          </a:xfrm>
          <a:prstGeom prst="curvedConnector4">
            <a:avLst>
              <a:gd name="adj1" fmla="val -77838"/>
              <a:gd name="adj2" fmla="val 80916"/>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89" name="Rectangle: Rounded Corners 88">
            <a:extLst>
              <a:ext uri="{FF2B5EF4-FFF2-40B4-BE49-F238E27FC236}">
                <a16:creationId xmlns:a16="http://schemas.microsoft.com/office/drawing/2014/main" id="{2E438BBC-0A6A-4BB4-B187-D3B8B4A4F87A}"/>
              </a:ext>
            </a:extLst>
          </p:cNvPr>
          <p:cNvSpPr/>
          <p:nvPr/>
        </p:nvSpPr>
        <p:spPr>
          <a:xfrm>
            <a:off x="6946340" y="5185429"/>
            <a:ext cx="717904" cy="478344"/>
          </a:xfrm>
          <a:prstGeom prst="roundRect">
            <a:avLst/>
          </a:prstGeom>
          <a:noFill/>
          <a:ln>
            <a:solidFill>
              <a:srgbClr val="FF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Rounded Corners 91">
            <a:extLst>
              <a:ext uri="{FF2B5EF4-FFF2-40B4-BE49-F238E27FC236}">
                <a16:creationId xmlns:a16="http://schemas.microsoft.com/office/drawing/2014/main" id="{06A118F4-7DD9-40A3-BDE5-6B635422F4F9}"/>
              </a:ext>
            </a:extLst>
          </p:cNvPr>
          <p:cNvSpPr/>
          <p:nvPr/>
        </p:nvSpPr>
        <p:spPr>
          <a:xfrm>
            <a:off x="6493652" y="5790025"/>
            <a:ext cx="1018191" cy="1046347"/>
          </a:xfrm>
          <a:prstGeom prst="roundRect">
            <a:avLst/>
          </a:prstGeom>
          <a:noFill/>
          <a:ln>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Rounded Corners 92">
            <a:extLst>
              <a:ext uri="{FF2B5EF4-FFF2-40B4-BE49-F238E27FC236}">
                <a16:creationId xmlns:a16="http://schemas.microsoft.com/office/drawing/2014/main" id="{FB46DC44-9C2A-49B0-8B45-9642A9F83504}"/>
              </a:ext>
            </a:extLst>
          </p:cNvPr>
          <p:cNvSpPr/>
          <p:nvPr/>
        </p:nvSpPr>
        <p:spPr>
          <a:xfrm>
            <a:off x="7564703" y="5790026"/>
            <a:ext cx="463495" cy="465644"/>
          </a:xfrm>
          <a:prstGeom prst="roundRect">
            <a:avLst/>
          </a:prstGeom>
          <a:noFill/>
          <a:ln>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A03E94A9-4321-468F-8701-37AA1AB4DC3D}"/>
              </a:ext>
            </a:extLst>
          </p:cNvPr>
          <p:cNvSpPr/>
          <p:nvPr/>
        </p:nvSpPr>
        <p:spPr bwMode="auto">
          <a:xfrm>
            <a:off x="6953250" y="4876800"/>
            <a:ext cx="711868"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FF00FF"/>
                </a:solidFill>
                <a:effectLst/>
                <a:latin typeface="Arial" charset="0"/>
              </a:rPr>
              <a:t>f(n)</a:t>
            </a:r>
          </a:p>
        </p:txBody>
      </p:sp>
      <p:cxnSp>
        <p:nvCxnSpPr>
          <p:cNvPr id="98" name="Connector: Curved 97">
            <a:extLst>
              <a:ext uri="{FF2B5EF4-FFF2-40B4-BE49-F238E27FC236}">
                <a16:creationId xmlns:a16="http://schemas.microsoft.com/office/drawing/2014/main" id="{00806561-AEAF-4AF1-983F-9861409987FB}"/>
              </a:ext>
            </a:extLst>
          </p:cNvPr>
          <p:cNvCxnSpPr>
            <a:cxnSpLocks/>
            <a:stCxn id="95" idx="1"/>
            <a:endCxn id="99" idx="0"/>
          </p:cNvCxnSpPr>
          <p:nvPr/>
        </p:nvCxnSpPr>
        <p:spPr>
          <a:xfrm rot="10800000" flipV="1">
            <a:off x="6093082" y="5029199"/>
            <a:ext cx="860169" cy="1103051"/>
          </a:xfrm>
          <a:prstGeom prst="curvedConnector2">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F33E9B61-3D81-4349-99A5-BE83C9940FE1}"/>
              </a:ext>
            </a:extLst>
          </p:cNvPr>
          <p:cNvSpPr/>
          <p:nvPr/>
        </p:nvSpPr>
        <p:spPr bwMode="auto">
          <a:xfrm>
            <a:off x="5737147" y="6132251"/>
            <a:ext cx="711868"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7030A0"/>
                </a:solidFill>
                <a:effectLst/>
                <a:latin typeface="Arial" charset="0"/>
              </a:rPr>
              <a:t>f(left)</a:t>
            </a:r>
          </a:p>
        </p:txBody>
      </p:sp>
      <p:sp>
        <p:nvSpPr>
          <p:cNvPr id="100" name="Rectangle 99">
            <a:extLst>
              <a:ext uri="{FF2B5EF4-FFF2-40B4-BE49-F238E27FC236}">
                <a16:creationId xmlns:a16="http://schemas.microsoft.com/office/drawing/2014/main" id="{32A42FBC-9AD4-4942-AE93-372C8AB8B11B}"/>
              </a:ext>
            </a:extLst>
          </p:cNvPr>
          <p:cNvSpPr/>
          <p:nvPr/>
        </p:nvSpPr>
        <p:spPr bwMode="auto">
          <a:xfrm>
            <a:off x="8069917" y="5842801"/>
            <a:ext cx="711868"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7030A0"/>
                </a:solidFill>
                <a:effectLst/>
                <a:latin typeface="Arial" charset="0"/>
              </a:rPr>
              <a:t>f(right)</a:t>
            </a:r>
          </a:p>
        </p:txBody>
      </p:sp>
      <p:cxnSp>
        <p:nvCxnSpPr>
          <p:cNvPr id="104" name="Connector: Curved 103">
            <a:extLst>
              <a:ext uri="{FF2B5EF4-FFF2-40B4-BE49-F238E27FC236}">
                <a16:creationId xmlns:a16="http://schemas.microsoft.com/office/drawing/2014/main" id="{DE7B8C99-A01D-410A-954A-3A81512A1EEE}"/>
              </a:ext>
            </a:extLst>
          </p:cNvPr>
          <p:cNvCxnSpPr>
            <a:cxnSpLocks/>
            <a:endCxn id="100" idx="0"/>
          </p:cNvCxnSpPr>
          <p:nvPr/>
        </p:nvCxnSpPr>
        <p:spPr>
          <a:xfrm>
            <a:off x="7543407" y="5033975"/>
            <a:ext cx="882444" cy="808826"/>
          </a:xfrm>
          <a:prstGeom prst="curvedConnector2">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Connector: Curved 110">
            <a:extLst>
              <a:ext uri="{FF2B5EF4-FFF2-40B4-BE49-F238E27FC236}">
                <a16:creationId xmlns:a16="http://schemas.microsoft.com/office/drawing/2014/main" id="{B5D674F2-8B30-4AAB-8F73-2DAFA71FECDC}"/>
              </a:ext>
            </a:extLst>
          </p:cNvPr>
          <p:cNvCxnSpPr>
            <a:cxnSpLocks/>
            <a:stCxn id="99" idx="3"/>
            <a:endCxn id="89" idx="1"/>
          </p:cNvCxnSpPr>
          <p:nvPr/>
        </p:nvCxnSpPr>
        <p:spPr>
          <a:xfrm flipV="1">
            <a:off x="6449015" y="5424601"/>
            <a:ext cx="497325" cy="860050"/>
          </a:xfrm>
          <a:prstGeom prst="curvedConnector3">
            <a:avLst>
              <a:gd name="adj1" fmla="val 50000"/>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Connector: Curved 113">
            <a:extLst>
              <a:ext uri="{FF2B5EF4-FFF2-40B4-BE49-F238E27FC236}">
                <a16:creationId xmlns:a16="http://schemas.microsoft.com/office/drawing/2014/main" id="{03FE5FAE-C1CE-464B-8DF8-0E49B922575C}"/>
              </a:ext>
            </a:extLst>
          </p:cNvPr>
          <p:cNvCxnSpPr>
            <a:cxnSpLocks/>
            <a:stCxn id="100" idx="1"/>
            <a:endCxn id="89" idx="3"/>
          </p:cNvCxnSpPr>
          <p:nvPr/>
        </p:nvCxnSpPr>
        <p:spPr>
          <a:xfrm rot="10800000">
            <a:off x="7664245" y="5424601"/>
            <a:ext cx="405673" cy="570600"/>
          </a:xfrm>
          <a:prstGeom prst="curvedConnector3">
            <a:avLst>
              <a:gd name="adj1" fmla="val 50000"/>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Connector: Curved 118">
            <a:extLst>
              <a:ext uri="{FF2B5EF4-FFF2-40B4-BE49-F238E27FC236}">
                <a16:creationId xmlns:a16="http://schemas.microsoft.com/office/drawing/2014/main" id="{55F2171C-1553-440C-8D97-97509D6CA684}"/>
              </a:ext>
            </a:extLst>
          </p:cNvPr>
          <p:cNvCxnSpPr>
            <a:cxnSpLocks/>
            <a:stCxn id="95" idx="0"/>
          </p:cNvCxnSpPr>
          <p:nvPr/>
        </p:nvCxnSpPr>
        <p:spPr>
          <a:xfrm rot="16200000" flipV="1">
            <a:off x="6906825" y="4474440"/>
            <a:ext cx="65781" cy="738939"/>
          </a:xfrm>
          <a:prstGeom prst="curvedConnector2">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24" name="Oval 123">
            <a:extLst>
              <a:ext uri="{FF2B5EF4-FFF2-40B4-BE49-F238E27FC236}">
                <a16:creationId xmlns:a16="http://schemas.microsoft.com/office/drawing/2014/main" id="{87B4A71A-956C-4D4C-AD10-066B925C47D8}"/>
              </a:ext>
            </a:extLst>
          </p:cNvPr>
          <p:cNvSpPr/>
          <p:nvPr/>
        </p:nvSpPr>
        <p:spPr>
          <a:xfrm>
            <a:off x="5428336" y="1201777"/>
            <a:ext cx="304800" cy="3048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1</a:t>
            </a:r>
          </a:p>
        </p:txBody>
      </p:sp>
      <p:sp>
        <p:nvSpPr>
          <p:cNvPr id="125" name="Oval 124">
            <a:extLst>
              <a:ext uri="{FF2B5EF4-FFF2-40B4-BE49-F238E27FC236}">
                <a16:creationId xmlns:a16="http://schemas.microsoft.com/office/drawing/2014/main" id="{397D21F8-EE15-4F56-8894-AAB0400680B4}"/>
              </a:ext>
            </a:extLst>
          </p:cNvPr>
          <p:cNvSpPr/>
          <p:nvPr/>
        </p:nvSpPr>
        <p:spPr>
          <a:xfrm>
            <a:off x="5428336" y="2743202"/>
            <a:ext cx="304800" cy="3048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2</a:t>
            </a:r>
          </a:p>
        </p:txBody>
      </p:sp>
      <p:sp>
        <p:nvSpPr>
          <p:cNvPr id="126" name="Oval 125">
            <a:extLst>
              <a:ext uri="{FF2B5EF4-FFF2-40B4-BE49-F238E27FC236}">
                <a16:creationId xmlns:a16="http://schemas.microsoft.com/office/drawing/2014/main" id="{730BBCF0-950A-44FA-A749-0B9A2D249A3C}"/>
              </a:ext>
            </a:extLst>
          </p:cNvPr>
          <p:cNvSpPr/>
          <p:nvPr/>
        </p:nvSpPr>
        <p:spPr>
          <a:xfrm>
            <a:off x="5428336" y="4823703"/>
            <a:ext cx="304800" cy="3048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3</a:t>
            </a:r>
          </a:p>
        </p:txBody>
      </p:sp>
    </p:spTree>
    <p:extLst>
      <p:ext uri="{BB962C8B-B14F-4D97-AF65-F5344CB8AC3E}">
        <p14:creationId xmlns:p14="http://schemas.microsoft.com/office/powerpoint/2010/main" val="3720211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xEl>
                                              <p:pRg st="6" end="6"/>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1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3" grpId="0" animBg="1"/>
      <p:bldP spid="44" grpId="0" animBg="1"/>
      <p:bldP spid="45" grpId="0" animBg="1"/>
      <p:bldP spid="46" grpId="0" animBg="1"/>
      <p:bldP spid="61" grpId="0"/>
      <p:bldP spid="62" grpId="0"/>
      <p:bldP spid="66" grpId="0"/>
      <p:bldP spid="67" grpId="0"/>
      <p:bldP spid="89" grpId="0" animBg="1"/>
      <p:bldP spid="92" grpId="0" animBg="1"/>
      <p:bldP spid="93" grpId="0" animBg="1"/>
      <p:bldP spid="95" grpId="0"/>
      <p:bldP spid="99" grpId="0"/>
      <p:bldP spid="10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B4DFD-E51A-4676-8B81-39725FE8CB9E}"/>
              </a:ext>
            </a:extLst>
          </p:cNvPr>
          <p:cNvSpPr>
            <a:spLocks noGrp="1"/>
          </p:cNvSpPr>
          <p:nvPr>
            <p:ph type="title"/>
          </p:nvPr>
        </p:nvSpPr>
        <p:spPr/>
        <p:txBody>
          <a:bodyPr/>
          <a:lstStyle/>
          <a:p>
            <a:r>
              <a:rPr lang="en-US" dirty="0"/>
              <a:t>Recursive Formulation Ex</a:t>
            </a:r>
          </a:p>
        </p:txBody>
      </p:sp>
      <p:sp>
        <p:nvSpPr>
          <p:cNvPr id="6" name="TextBox 5">
            <a:extLst>
              <a:ext uri="{FF2B5EF4-FFF2-40B4-BE49-F238E27FC236}">
                <a16:creationId xmlns:a16="http://schemas.microsoft.com/office/drawing/2014/main" id="{628B1E61-DCD1-4248-9279-0EBAF09901A3}"/>
              </a:ext>
            </a:extLst>
          </p:cNvPr>
          <p:cNvSpPr txBox="1"/>
          <p:nvPr/>
        </p:nvSpPr>
        <p:spPr>
          <a:xfrm>
            <a:off x="5105400" y="6627168"/>
            <a:ext cx="4525963" cy="230832"/>
          </a:xfrm>
          <a:prstGeom prst="rect">
            <a:avLst/>
          </a:prstGeom>
          <a:noFill/>
        </p:spPr>
        <p:txBody>
          <a:bodyPr wrap="square" rtlCol="0">
            <a:spAutoFit/>
          </a:bodyPr>
          <a:lstStyle/>
          <a:p>
            <a:r>
              <a:rPr lang="en-US" sz="900">
                <a:hlinkClick r:id="rId2" tooltip="http://commons.wikipedia.org/wiki/file:symbol-money.svg"/>
              </a:rPr>
              <a:t>This Photo</a:t>
            </a:r>
            <a:r>
              <a:rPr lang="en-US" sz="900"/>
              <a:t> by Unknown Author is licensed under </a:t>
            </a:r>
            <a:r>
              <a:rPr lang="en-US" sz="900">
                <a:hlinkClick r:id="rId3" tooltip="https://creativecommons.org/licenses/by-sa/3.0/"/>
              </a:rPr>
              <a:t>CC BY-SA</a:t>
            </a:r>
            <a:endParaRPr lang="en-US" sz="900"/>
          </a:p>
        </p:txBody>
      </p:sp>
      <p:sp>
        <p:nvSpPr>
          <p:cNvPr id="7" name="Content Placeholder 6">
            <a:extLst>
              <a:ext uri="{FF2B5EF4-FFF2-40B4-BE49-F238E27FC236}">
                <a16:creationId xmlns:a16="http://schemas.microsoft.com/office/drawing/2014/main" id="{CA7C9D5C-28B9-46F4-8B84-894EA887F6E1}"/>
              </a:ext>
            </a:extLst>
          </p:cNvPr>
          <p:cNvSpPr>
            <a:spLocks noGrp="1"/>
          </p:cNvSpPr>
          <p:nvPr>
            <p:ph idx="1"/>
          </p:nvPr>
        </p:nvSpPr>
        <p:spPr>
          <a:xfrm>
            <a:off x="449179" y="1417638"/>
            <a:ext cx="5867400" cy="4525963"/>
          </a:xfrm>
        </p:spPr>
        <p:txBody>
          <a:bodyPr/>
          <a:lstStyle/>
          <a:p>
            <a:r>
              <a:rPr lang="en-US" sz="2400" dirty="0"/>
              <a:t>Suppose we only have 1 and 3 dollar bills</a:t>
            </a:r>
          </a:p>
          <a:p>
            <a:r>
              <a:rPr lang="en-US" sz="2400" dirty="0"/>
              <a:t>You need to pay off an n dollar debt but must only pay 1 bill per day.   </a:t>
            </a:r>
          </a:p>
          <a:p>
            <a:r>
              <a:rPr lang="en-US" sz="2400" dirty="0"/>
              <a:t>How many ways, f(n), are there to use 1 and 3 dollar bills to pay n dollars?</a:t>
            </a:r>
          </a:p>
          <a:p>
            <a:pPr lvl="1"/>
            <a:r>
              <a:rPr lang="en-US" sz="2000" dirty="0"/>
              <a:t>Follow the suggested steps:</a:t>
            </a:r>
          </a:p>
          <a:p>
            <a:pPr lvl="2"/>
            <a:r>
              <a:rPr lang="en-US" sz="1600" dirty="0"/>
              <a:t>Write out solutions to some problems</a:t>
            </a:r>
          </a:p>
          <a:p>
            <a:pPr lvl="2"/>
            <a:r>
              <a:rPr lang="en-US" sz="1600" dirty="0"/>
              <a:t>Try to find how solutions to smaller problems can be combined to solve the solution to the harder problem</a:t>
            </a:r>
          </a:p>
          <a:p>
            <a:pPr lvl="2"/>
            <a:r>
              <a:rPr lang="en-US" sz="1600" dirty="0"/>
              <a:t>What is the "1 thing" we can handle and then use recursion for the remaining problem?  </a:t>
            </a:r>
            <a:br>
              <a:rPr lang="en-US" sz="1600" dirty="0"/>
            </a:br>
            <a:endParaRPr lang="en-US" sz="2400" dirty="0"/>
          </a:p>
          <a:p>
            <a:r>
              <a:rPr lang="en-US" sz="2400" dirty="0"/>
              <a:t>Now formulate the recursive answer</a:t>
            </a:r>
          </a:p>
          <a:p>
            <a:pPr lvl="1"/>
            <a:r>
              <a:rPr lang="en-US" sz="2000" dirty="0"/>
              <a:t>Base case:  _________________________</a:t>
            </a:r>
          </a:p>
          <a:p>
            <a:pPr lvl="1"/>
            <a:r>
              <a:rPr lang="en-US" sz="2000" dirty="0"/>
              <a:t>Recursive case: ____________________</a:t>
            </a:r>
          </a:p>
          <a:p>
            <a:pPr lvl="1"/>
            <a:endParaRPr lang="en-US" sz="2000" dirty="0"/>
          </a:p>
        </p:txBody>
      </p:sp>
      <p:pic>
        <p:nvPicPr>
          <p:cNvPr id="8" name="Content Placeholder 4">
            <a:extLst>
              <a:ext uri="{FF2B5EF4-FFF2-40B4-BE49-F238E27FC236}">
                <a16:creationId xmlns:a16="http://schemas.microsoft.com/office/drawing/2014/main" id="{FD05B93F-0CE9-4749-A1FF-E844DF06F3CF}"/>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2"/>
              </a:ext>
            </a:extLst>
          </a:blip>
          <a:stretch>
            <a:fillRect/>
          </a:stretch>
        </p:blipFill>
        <p:spPr bwMode="auto">
          <a:xfrm>
            <a:off x="7010400" y="4603205"/>
            <a:ext cx="1935163"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5">
            <a:extLst>
              <a:ext uri="{FF2B5EF4-FFF2-40B4-BE49-F238E27FC236}">
                <a16:creationId xmlns:a16="http://schemas.microsoft.com/office/drawing/2014/main" id="{2A616372-68CE-4BDC-BAC4-BC661E595510}"/>
              </a:ext>
            </a:extLst>
          </p:cNvPr>
          <p:cNvSpPr txBox="1">
            <a:spLocks noChangeArrowheads="1"/>
          </p:cNvSpPr>
          <p:nvPr/>
        </p:nvSpPr>
        <p:spPr bwMode="auto">
          <a:xfrm>
            <a:off x="6507162" y="1600200"/>
            <a:ext cx="2560637" cy="3810000"/>
          </a:xfrm>
          <a:prstGeom prst="rect">
            <a:avLst/>
          </a:prstGeom>
          <a:solidFill>
            <a:srgbClr val="FFFFCC"/>
          </a:solidFill>
          <a:ln w="9525">
            <a:solidFill>
              <a:schemeClr val="tx1"/>
            </a:solidFill>
            <a:miter lim="800000"/>
            <a:headEnd/>
            <a:tailEnd/>
          </a:ln>
        </p:spPr>
        <p:txBody>
          <a:bodyPr/>
          <a:lstStyle/>
          <a:p>
            <a:pPr indent="3175" algn="l">
              <a:spcBef>
                <a:spcPct val="50000"/>
              </a:spcBef>
            </a:pPr>
            <a:r>
              <a:rPr lang="en-US" sz="1400" b="1" dirty="0">
                <a:solidFill>
                  <a:schemeClr val="tx1"/>
                </a:solidFill>
                <a:latin typeface="Consolas" panose="020B0609020204030204" pitchFamily="49" charset="0"/>
              </a:rPr>
              <a:t>f(1)=__: </a:t>
            </a:r>
          </a:p>
          <a:p>
            <a:pPr indent="3175" algn="l">
              <a:spcBef>
                <a:spcPct val="50000"/>
              </a:spcBef>
            </a:pPr>
            <a:r>
              <a:rPr lang="en-US" sz="1400" b="1" dirty="0">
                <a:solidFill>
                  <a:schemeClr val="tx1"/>
                </a:solidFill>
                <a:latin typeface="Consolas" panose="020B0609020204030204" pitchFamily="49" charset="0"/>
              </a:rPr>
              <a:t>f(2)=__: </a:t>
            </a:r>
          </a:p>
          <a:p>
            <a:pPr indent="3175" algn="l">
              <a:spcBef>
                <a:spcPct val="50000"/>
              </a:spcBef>
            </a:pPr>
            <a:r>
              <a:rPr lang="en-US" sz="1400" b="1" dirty="0">
                <a:solidFill>
                  <a:schemeClr val="tx1"/>
                </a:solidFill>
                <a:latin typeface="Consolas" panose="020B0609020204030204" pitchFamily="49" charset="0"/>
              </a:rPr>
              <a:t>f(3)=__: </a:t>
            </a:r>
          </a:p>
          <a:p>
            <a:pPr indent="3175" algn="l">
              <a:spcBef>
                <a:spcPct val="50000"/>
              </a:spcBef>
            </a:pPr>
            <a:r>
              <a:rPr lang="en-US" sz="1400" b="1" dirty="0">
                <a:solidFill>
                  <a:schemeClr val="tx1"/>
                </a:solidFill>
                <a:latin typeface="Consolas" panose="020B0609020204030204" pitchFamily="49" charset="0"/>
              </a:rPr>
              <a:t>f(4)=__: </a:t>
            </a:r>
            <a:br>
              <a:rPr lang="en-US" sz="1400" b="1" dirty="0">
                <a:solidFill>
                  <a:schemeClr val="tx1"/>
                </a:solidFill>
                <a:latin typeface="Consolas" panose="020B0609020204030204" pitchFamily="49" charset="0"/>
              </a:rPr>
            </a:br>
            <a:r>
              <a:rPr lang="en-US" sz="1400" b="1" dirty="0">
                <a:solidFill>
                  <a:schemeClr val="tx1"/>
                </a:solidFill>
                <a:latin typeface="Consolas" panose="020B0609020204030204" pitchFamily="49" charset="0"/>
              </a:rPr>
              <a:t>   </a:t>
            </a:r>
          </a:p>
          <a:p>
            <a:pPr indent="3175" algn="l">
              <a:spcBef>
                <a:spcPct val="50000"/>
              </a:spcBef>
            </a:pPr>
            <a:r>
              <a:rPr lang="en-US" sz="1400" b="1" dirty="0">
                <a:solidFill>
                  <a:schemeClr val="tx1"/>
                </a:solidFill>
                <a:latin typeface="Consolas" panose="020B0609020204030204" pitchFamily="49" charset="0"/>
              </a:rPr>
              <a:t>f(5)=__: </a:t>
            </a:r>
            <a:br>
              <a:rPr lang="en-US" sz="1400" b="1" dirty="0">
                <a:solidFill>
                  <a:schemeClr val="tx1"/>
                </a:solidFill>
                <a:latin typeface="Consolas" panose="020B0609020204030204" pitchFamily="49" charset="0"/>
              </a:rPr>
            </a:br>
            <a:r>
              <a:rPr lang="en-US" sz="1400" b="1" dirty="0">
                <a:solidFill>
                  <a:schemeClr val="tx1"/>
                </a:solidFill>
                <a:latin typeface="Consolas" panose="020B0609020204030204" pitchFamily="49" charset="0"/>
              </a:rPr>
              <a:t>   </a:t>
            </a:r>
          </a:p>
          <a:p>
            <a:pPr indent="3175" algn="l">
              <a:spcBef>
                <a:spcPct val="50000"/>
              </a:spcBef>
            </a:pPr>
            <a:endParaRPr lang="en-US" sz="1400" b="1" dirty="0">
              <a:solidFill>
                <a:schemeClr val="tx1"/>
              </a:solidFill>
              <a:latin typeface="Consolas" panose="020B0609020204030204" pitchFamily="49" charset="0"/>
            </a:endParaRPr>
          </a:p>
          <a:p>
            <a:pPr indent="3175" algn="l">
              <a:spcBef>
                <a:spcPct val="50000"/>
              </a:spcBef>
            </a:pPr>
            <a:r>
              <a:rPr lang="en-US" sz="1400" b="1" dirty="0">
                <a:solidFill>
                  <a:schemeClr val="tx1"/>
                </a:solidFill>
                <a:latin typeface="Consolas" panose="020B0609020204030204" pitchFamily="49" charset="0"/>
              </a:rPr>
              <a:t>f(6)=__:</a:t>
            </a:r>
          </a:p>
          <a:p>
            <a:pPr indent="3175" algn="l">
              <a:spcBef>
                <a:spcPct val="50000"/>
              </a:spcBef>
            </a:pPr>
            <a:endParaRPr lang="en-US" sz="1400" b="1" dirty="0">
              <a:solidFill>
                <a:schemeClr val="tx1"/>
              </a:solidFill>
              <a:latin typeface="Consolas" panose="020B0609020204030204" pitchFamily="49" charset="0"/>
            </a:endParaRPr>
          </a:p>
          <a:p>
            <a:pPr indent="3175" algn="l">
              <a:spcBef>
                <a:spcPct val="50000"/>
              </a:spcBef>
            </a:pPr>
            <a:endParaRPr lang="en-US" sz="1400" b="1" dirty="0">
              <a:solidFill>
                <a:schemeClr val="tx1"/>
              </a:solidFill>
              <a:latin typeface="Consolas" panose="020B0609020204030204" pitchFamily="49" charset="0"/>
            </a:endParaRPr>
          </a:p>
          <a:p>
            <a:pPr indent="3175" algn="l">
              <a:spcBef>
                <a:spcPct val="50000"/>
              </a:spcBef>
            </a:pPr>
            <a:r>
              <a:rPr lang="en-US" sz="1400" b="1" dirty="0">
                <a:solidFill>
                  <a:schemeClr val="tx1"/>
                </a:solidFill>
                <a:latin typeface="Consolas" panose="020B0609020204030204" pitchFamily="49" charset="0"/>
              </a:rPr>
              <a:t>f(7)=__:</a:t>
            </a:r>
          </a:p>
        </p:txBody>
      </p:sp>
    </p:spTree>
    <p:extLst>
      <p:ext uri="{BB962C8B-B14F-4D97-AF65-F5344CB8AC3E}">
        <p14:creationId xmlns:p14="http://schemas.microsoft.com/office/powerpoint/2010/main" val="3316289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B4DFD-E51A-4676-8B81-39725FE8CB9E}"/>
              </a:ext>
            </a:extLst>
          </p:cNvPr>
          <p:cNvSpPr>
            <a:spLocks noGrp="1"/>
          </p:cNvSpPr>
          <p:nvPr>
            <p:ph type="title"/>
          </p:nvPr>
        </p:nvSpPr>
        <p:spPr/>
        <p:txBody>
          <a:bodyPr/>
          <a:lstStyle/>
          <a:p>
            <a:r>
              <a:rPr lang="en-US" dirty="0"/>
              <a:t>Recursive Formulation Ex</a:t>
            </a:r>
          </a:p>
        </p:txBody>
      </p:sp>
      <p:sp>
        <p:nvSpPr>
          <p:cNvPr id="6" name="TextBox 5">
            <a:extLst>
              <a:ext uri="{FF2B5EF4-FFF2-40B4-BE49-F238E27FC236}">
                <a16:creationId xmlns:a16="http://schemas.microsoft.com/office/drawing/2014/main" id="{628B1E61-DCD1-4248-9279-0EBAF09901A3}"/>
              </a:ext>
            </a:extLst>
          </p:cNvPr>
          <p:cNvSpPr txBox="1"/>
          <p:nvPr/>
        </p:nvSpPr>
        <p:spPr>
          <a:xfrm>
            <a:off x="5105400" y="6627168"/>
            <a:ext cx="4525963" cy="230832"/>
          </a:xfrm>
          <a:prstGeom prst="rect">
            <a:avLst/>
          </a:prstGeom>
          <a:noFill/>
        </p:spPr>
        <p:txBody>
          <a:bodyPr wrap="square" rtlCol="0">
            <a:spAutoFit/>
          </a:bodyPr>
          <a:lstStyle/>
          <a:p>
            <a:r>
              <a:rPr lang="en-US" sz="900">
                <a:hlinkClick r:id="rId2" tooltip="http://commons.wikipedia.org/wiki/file:symbol-money.svg"/>
              </a:rPr>
              <a:t>This Photo</a:t>
            </a:r>
            <a:r>
              <a:rPr lang="en-US" sz="900"/>
              <a:t> by Unknown Author is licensed under </a:t>
            </a:r>
            <a:r>
              <a:rPr lang="en-US" sz="900">
                <a:hlinkClick r:id="rId3" tooltip="https://creativecommons.org/licenses/by-sa/3.0/"/>
              </a:rPr>
              <a:t>CC BY-SA</a:t>
            </a:r>
            <a:endParaRPr lang="en-US" sz="900"/>
          </a:p>
        </p:txBody>
      </p:sp>
      <p:sp>
        <p:nvSpPr>
          <p:cNvPr id="7" name="Content Placeholder 6">
            <a:extLst>
              <a:ext uri="{FF2B5EF4-FFF2-40B4-BE49-F238E27FC236}">
                <a16:creationId xmlns:a16="http://schemas.microsoft.com/office/drawing/2014/main" id="{CA7C9D5C-28B9-46F4-8B84-894EA887F6E1}"/>
              </a:ext>
            </a:extLst>
          </p:cNvPr>
          <p:cNvSpPr>
            <a:spLocks noGrp="1"/>
          </p:cNvSpPr>
          <p:nvPr>
            <p:ph idx="1"/>
          </p:nvPr>
        </p:nvSpPr>
        <p:spPr>
          <a:xfrm>
            <a:off x="457200" y="1506438"/>
            <a:ext cx="5867400" cy="4525963"/>
          </a:xfrm>
        </p:spPr>
        <p:txBody>
          <a:bodyPr/>
          <a:lstStyle/>
          <a:p>
            <a:r>
              <a:rPr lang="en-US" sz="2400" dirty="0"/>
              <a:t>Suppose we only have 1 and 3 dollar bills</a:t>
            </a:r>
          </a:p>
          <a:p>
            <a:r>
              <a:rPr lang="en-US" sz="2400" dirty="0"/>
              <a:t>You need to pay off an n dollar debt but must only pay 1 bill per day.   </a:t>
            </a:r>
          </a:p>
          <a:p>
            <a:r>
              <a:rPr lang="en-US" sz="2400" dirty="0"/>
              <a:t>How many ways, f(n), are there to use 1 and 3 dollar bills to pay n dollars?</a:t>
            </a:r>
          </a:p>
          <a:p>
            <a:pPr lvl="1"/>
            <a:r>
              <a:rPr lang="en-US" sz="2000" dirty="0"/>
              <a:t>Follow the suggested steps:</a:t>
            </a:r>
          </a:p>
          <a:p>
            <a:pPr lvl="2"/>
            <a:r>
              <a:rPr lang="en-US" sz="1600" dirty="0"/>
              <a:t>Write out solutions to some problems</a:t>
            </a:r>
          </a:p>
          <a:p>
            <a:pPr lvl="2"/>
            <a:r>
              <a:rPr lang="en-US" sz="1600" dirty="0"/>
              <a:t>Try to find how solutions to smaller problems can be combined to solve the solution to the harder problem</a:t>
            </a:r>
          </a:p>
          <a:p>
            <a:pPr lvl="2"/>
            <a:r>
              <a:rPr lang="en-US" sz="1600" dirty="0"/>
              <a:t>What is the "1 thing" we can handle and then use recursion for the remaining problem?  What bill do we pay for 1 day?</a:t>
            </a:r>
            <a:endParaRPr lang="en-US" sz="2400" dirty="0"/>
          </a:p>
          <a:p>
            <a:r>
              <a:rPr lang="en-US" sz="2400" dirty="0"/>
              <a:t>Now formulate the recursive answer</a:t>
            </a:r>
          </a:p>
          <a:p>
            <a:pPr lvl="1"/>
            <a:r>
              <a:rPr lang="en-US" sz="2000" dirty="0"/>
              <a:t>Base case:  f(1) = 1, f(2) = 1, f(3) = 2;</a:t>
            </a:r>
          </a:p>
          <a:p>
            <a:pPr lvl="1"/>
            <a:r>
              <a:rPr lang="en-US" sz="2000" dirty="0"/>
              <a:t>Recursive case: f(n) = f(n-1) + f(n-3)</a:t>
            </a:r>
          </a:p>
          <a:p>
            <a:pPr lvl="1"/>
            <a:endParaRPr lang="en-US" sz="2000" dirty="0"/>
          </a:p>
        </p:txBody>
      </p:sp>
      <p:pic>
        <p:nvPicPr>
          <p:cNvPr id="8" name="Content Placeholder 4">
            <a:extLst>
              <a:ext uri="{FF2B5EF4-FFF2-40B4-BE49-F238E27FC236}">
                <a16:creationId xmlns:a16="http://schemas.microsoft.com/office/drawing/2014/main" id="{FD05B93F-0CE9-4749-A1FF-E844DF06F3CF}"/>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2"/>
              </a:ext>
            </a:extLst>
          </a:blip>
          <a:stretch>
            <a:fillRect/>
          </a:stretch>
        </p:blipFill>
        <p:spPr bwMode="auto">
          <a:xfrm>
            <a:off x="7010400" y="4603205"/>
            <a:ext cx="1935163"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5">
            <a:extLst>
              <a:ext uri="{FF2B5EF4-FFF2-40B4-BE49-F238E27FC236}">
                <a16:creationId xmlns:a16="http://schemas.microsoft.com/office/drawing/2014/main" id="{2A616372-68CE-4BDC-BAC4-BC661E595510}"/>
              </a:ext>
            </a:extLst>
          </p:cNvPr>
          <p:cNvSpPr txBox="1">
            <a:spLocks noChangeArrowheads="1"/>
          </p:cNvSpPr>
          <p:nvPr/>
        </p:nvSpPr>
        <p:spPr bwMode="auto">
          <a:xfrm>
            <a:off x="6507162" y="1600200"/>
            <a:ext cx="2560637" cy="3810000"/>
          </a:xfrm>
          <a:prstGeom prst="rect">
            <a:avLst/>
          </a:prstGeom>
          <a:solidFill>
            <a:srgbClr val="FFFFCC"/>
          </a:solidFill>
          <a:ln w="9525">
            <a:solidFill>
              <a:schemeClr val="tx1"/>
            </a:solidFill>
            <a:miter lim="800000"/>
            <a:headEnd/>
            <a:tailEnd/>
          </a:ln>
        </p:spPr>
        <p:txBody>
          <a:bodyPr/>
          <a:lstStyle/>
          <a:p>
            <a:pPr indent="3175" algn="l">
              <a:spcBef>
                <a:spcPct val="50000"/>
              </a:spcBef>
            </a:pPr>
            <a:r>
              <a:rPr lang="en-US" sz="1400" b="1" dirty="0">
                <a:solidFill>
                  <a:schemeClr val="tx1"/>
                </a:solidFill>
                <a:latin typeface="Consolas" panose="020B0609020204030204" pitchFamily="49" charset="0"/>
              </a:rPr>
              <a:t>f(1)=1: 1</a:t>
            </a:r>
          </a:p>
          <a:p>
            <a:pPr indent="3175" algn="l">
              <a:spcBef>
                <a:spcPct val="50000"/>
              </a:spcBef>
            </a:pPr>
            <a:r>
              <a:rPr lang="en-US" sz="1400" b="1" dirty="0">
                <a:solidFill>
                  <a:schemeClr val="tx1"/>
                </a:solidFill>
                <a:latin typeface="Consolas" panose="020B0609020204030204" pitchFamily="49" charset="0"/>
              </a:rPr>
              <a:t>f(2)=1: 1+1</a:t>
            </a:r>
          </a:p>
          <a:p>
            <a:pPr indent="3175" algn="l">
              <a:spcBef>
                <a:spcPct val="50000"/>
              </a:spcBef>
            </a:pPr>
            <a:r>
              <a:rPr lang="en-US" sz="1400" b="1" dirty="0">
                <a:solidFill>
                  <a:schemeClr val="tx1"/>
                </a:solidFill>
                <a:latin typeface="Consolas" panose="020B0609020204030204" pitchFamily="49" charset="0"/>
              </a:rPr>
              <a:t>f(3)=2: 1+1+1, 3</a:t>
            </a:r>
          </a:p>
          <a:p>
            <a:pPr indent="3175" algn="l">
              <a:spcBef>
                <a:spcPct val="50000"/>
              </a:spcBef>
            </a:pPr>
            <a:r>
              <a:rPr lang="en-US" sz="1400" b="1" dirty="0">
                <a:solidFill>
                  <a:schemeClr val="tx1"/>
                </a:solidFill>
                <a:latin typeface="Consolas" panose="020B0609020204030204" pitchFamily="49" charset="0"/>
              </a:rPr>
              <a:t>f(4)=3: </a:t>
            </a:r>
            <a:br>
              <a:rPr lang="en-US" sz="1400" b="1" dirty="0">
                <a:solidFill>
                  <a:schemeClr val="tx1"/>
                </a:solidFill>
                <a:latin typeface="Consolas" panose="020B0609020204030204" pitchFamily="49" charset="0"/>
              </a:rPr>
            </a:br>
            <a:r>
              <a:rPr lang="en-US" sz="1400" b="1" dirty="0">
                <a:solidFill>
                  <a:schemeClr val="tx1"/>
                </a:solidFill>
                <a:latin typeface="Consolas" panose="020B0609020204030204" pitchFamily="49" charset="0"/>
              </a:rPr>
              <a:t>   1+1+1+1, 1+3, 3+1</a:t>
            </a:r>
          </a:p>
          <a:p>
            <a:pPr indent="3175" algn="l">
              <a:spcBef>
                <a:spcPct val="50000"/>
              </a:spcBef>
            </a:pPr>
            <a:r>
              <a:rPr lang="en-US" sz="1400" b="1" dirty="0">
                <a:solidFill>
                  <a:schemeClr val="tx1"/>
                </a:solidFill>
                <a:latin typeface="Consolas" panose="020B0609020204030204" pitchFamily="49" charset="0"/>
              </a:rPr>
              <a:t>f(5)=4: </a:t>
            </a:r>
            <a:br>
              <a:rPr lang="en-US" sz="1400" b="1" dirty="0">
                <a:solidFill>
                  <a:schemeClr val="tx1"/>
                </a:solidFill>
                <a:latin typeface="Consolas" panose="020B0609020204030204" pitchFamily="49" charset="0"/>
              </a:rPr>
            </a:br>
            <a:r>
              <a:rPr lang="en-US" sz="1400" b="1" dirty="0">
                <a:solidFill>
                  <a:schemeClr val="tx1"/>
                </a:solidFill>
                <a:latin typeface="Consolas" panose="020B0609020204030204" pitchFamily="49" charset="0"/>
              </a:rPr>
              <a:t>   1+1+1+1+1, 1+1+3,</a:t>
            </a:r>
            <a:br>
              <a:rPr lang="en-US" sz="1400" b="1" dirty="0">
                <a:solidFill>
                  <a:schemeClr val="tx1"/>
                </a:solidFill>
                <a:latin typeface="Consolas" panose="020B0609020204030204" pitchFamily="49" charset="0"/>
              </a:rPr>
            </a:br>
            <a:r>
              <a:rPr lang="en-US" sz="1400" b="1" dirty="0">
                <a:solidFill>
                  <a:schemeClr val="tx1"/>
                </a:solidFill>
                <a:latin typeface="Consolas" panose="020B0609020204030204" pitchFamily="49" charset="0"/>
              </a:rPr>
              <a:t>   1+3+1, 3+1+1</a:t>
            </a:r>
          </a:p>
          <a:p>
            <a:pPr indent="3175" algn="l">
              <a:spcBef>
                <a:spcPct val="50000"/>
              </a:spcBef>
            </a:pPr>
            <a:r>
              <a:rPr lang="en-US" sz="1400" b="1" dirty="0">
                <a:solidFill>
                  <a:schemeClr val="tx1"/>
                </a:solidFill>
                <a:latin typeface="Consolas" panose="020B0609020204030204" pitchFamily="49" charset="0"/>
              </a:rPr>
              <a:t>f(6)=6:</a:t>
            </a:r>
          </a:p>
          <a:p>
            <a:pPr indent="3175" algn="l">
              <a:spcBef>
                <a:spcPct val="50000"/>
              </a:spcBef>
            </a:pPr>
            <a:r>
              <a:rPr lang="en-US" sz="1400" b="1" dirty="0">
                <a:solidFill>
                  <a:schemeClr val="tx1"/>
                </a:solidFill>
                <a:latin typeface="Consolas" panose="020B0609020204030204" pitchFamily="49" charset="0"/>
              </a:rPr>
              <a:t>   1+1+1+1+1+1, 1+1+1+3,</a:t>
            </a:r>
            <a:br>
              <a:rPr lang="en-US" sz="1400" b="1" dirty="0">
                <a:solidFill>
                  <a:schemeClr val="tx1"/>
                </a:solidFill>
                <a:latin typeface="Consolas" panose="020B0609020204030204" pitchFamily="49" charset="0"/>
              </a:rPr>
            </a:br>
            <a:r>
              <a:rPr lang="en-US" sz="1400" b="1" dirty="0">
                <a:solidFill>
                  <a:schemeClr val="tx1"/>
                </a:solidFill>
                <a:latin typeface="Consolas" panose="020B0609020204030204" pitchFamily="49" charset="0"/>
              </a:rPr>
              <a:t>   1+1+3+1, 1+3+1+1, </a:t>
            </a:r>
            <a:br>
              <a:rPr lang="en-US" sz="1400" b="1" dirty="0">
                <a:solidFill>
                  <a:schemeClr val="tx1"/>
                </a:solidFill>
                <a:latin typeface="Consolas" panose="020B0609020204030204" pitchFamily="49" charset="0"/>
              </a:rPr>
            </a:br>
            <a:r>
              <a:rPr lang="en-US" sz="1400" b="1" dirty="0">
                <a:solidFill>
                  <a:schemeClr val="tx1"/>
                </a:solidFill>
                <a:latin typeface="Consolas" panose="020B0609020204030204" pitchFamily="49" charset="0"/>
              </a:rPr>
              <a:t>   3+1+1+1, 3+3</a:t>
            </a:r>
          </a:p>
          <a:p>
            <a:pPr indent="3175" algn="l">
              <a:spcBef>
                <a:spcPct val="50000"/>
              </a:spcBef>
            </a:pPr>
            <a:r>
              <a:rPr lang="en-US" sz="1400" b="1" dirty="0">
                <a:solidFill>
                  <a:schemeClr val="tx1"/>
                </a:solidFill>
                <a:latin typeface="Consolas" panose="020B0609020204030204" pitchFamily="49" charset="0"/>
              </a:rPr>
              <a:t>f(7)=9:</a:t>
            </a:r>
          </a:p>
        </p:txBody>
      </p:sp>
    </p:spTree>
    <p:extLst>
      <p:ext uri="{BB962C8B-B14F-4D97-AF65-F5344CB8AC3E}">
        <p14:creationId xmlns:p14="http://schemas.microsoft.com/office/powerpoint/2010/main" val="2521514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B4DFD-E51A-4676-8B81-39725FE8CB9E}"/>
              </a:ext>
            </a:extLst>
          </p:cNvPr>
          <p:cNvSpPr>
            <a:spLocks noGrp="1"/>
          </p:cNvSpPr>
          <p:nvPr>
            <p:ph type="title"/>
          </p:nvPr>
        </p:nvSpPr>
        <p:spPr/>
        <p:txBody>
          <a:bodyPr/>
          <a:lstStyle/>
          <a:p>
            <a:r>
              <a:rPr lang="en-US" dirty="0"/>
              <a:t>Recursive Formulation Ex</a:t>
            </a:r>
          </a:p>
        </p:txBody>
      </p:sp>
      <p:sp>
        <p:nvSpPr>
          <p:cNvPr id="6" name="TextBox 5">
            <a:extLst>
              <a:ext uri="{FF2B5EF4-FFF2-40B4-BE49-F238E27FC236}">
                <a16:creationId xmlns:a16="http://schemas.microsoft.com/office/drawing/2014/main" id="{628B1E61-DCD1-4248-9279-0EBAF09901A3}"/>
              </a:ext>
            </a:extLst>
          </p:cNvPr>
          <p:cNvSpPr txBox="1"/>
          <p:nvPr/>
        </p:nvSpPr>
        <p:spPr>
          <a:xfrm>
            <a:off x="5105400" y="6627168"/>
            <a:ext cx="4525963" cy="230832"/>
          </a:xfrm>
          <a:prstGeom prst="rect">
            <a:avLst/>
          </a:prstGeom>
          <a:noFill/>
        </p:spPr>
        <p:txBody>
          <a:bodyPr wrap="square" rtlCol="0">
            <a:spAutoFit/>
          </a:bodyPr>
          <a:lstStyle/>
          <a:p>
            <a:r>
              <a:rPr lang="en-US" sz="900">
                <a:hlinkClick r:id="rId2" tooltip="http://commons.wikipedia.org/wiki/file:symbol-money.svg"/>
              </a:rPr>
              <a:t>This Photo</a:t>
            </a:r>
            <a:r>
              <a:rPr lang="en-US" sz="900"/>
              <a:t> by Unknown Author is licensed under </a:t>
            </a:r>
            <a:r>
              <a:rPr lang="en-US" sz="900">
                <a:hlinkClick r:id="rId3" tooltip="https://creativecommons.org/licenses/by-sa/3.0/"/>
              </a:rPr>
              <a:t>CC BY-SA</a:t>
            </a:r>
            <a:endParaRPr lang="en-US" sz="900"/>
          </a:p>
        </p:txBody>
      </p:sp>
      <p:sp>
        <p:nvSpPr>
          <p:cNvPr id="7" name="Content Placeholder 6">
            <a:extLst>
              <a:ext uri="{FF2B5EF4-FFF2-40B4-BE49-F238E27FC236}">
                <a16:creationId xmlns:a16="http://schemas.microsoft.com/office/drawing/2014/main" id="{CA7C9D5C-28B9-46F4-8B84-894EA887F6E1}"/>
              </a:ext>
            </a:extLst>
          </p:cNvPr>
          <p:cNvSpPr>
            <a:spLocks noGrp="1"/>
          </p:cNvSpPr>
          <p:nvPr>
            <p:ph idx="1"/>
          </p:nvPr>
        </p:nvSpPr>
        <p:spPr>
          <a:xfrm>
            <a:off x="457200" y="1600200"/>
            <a:ext cx="5516564" cy="4525963"/>
          </a:xfrm>
        </p:spPr>
        <p:txBody>
          <a:bodyPr/>
          <a:lstStyle/>
          <a:p>
            <a:r>
              <a:rPr lang="en-US" sz="2400" dirty="0"/>
              <a:t>Suppose we only have 1 and 3 dollar bills</a:t>
            </a:r>
          </a:p>
          <a:p>
            <a:r>
              <a:rPr lang="en-US" sz="2400" dirty="0"/>
              <a:t>You need to pay off an n dollar debt but must only pay 1 bill per day.   </a:t>
            </a:r>
          </a:p>
          <a:p>
            <a:r>
              <a:rPr lang="en-US" sz="2400" dirty="0"/>
              <a:t>How many ways, f(n), are there to use 1 and 3 dollar bills to pay n dollars?</a:t>
            </a:r>
          </a:p>
          <a:p>
            <a:r>
              <a:rPr lang="en-US" sz="2400" dirty="0"/>
              <a:t>Now formulate the recursive answer</a:t>
            </a:r>
          </a:p>
          <a:p>
            <a:pPr lvl="1"/>
            <a:r>
              <a:rPr lang="en-US" sz="2000" dirty="0"/>
              <a:t>Base case:  ________________________</a:t>
            </a:r>
          </a:p>
          <a:p>
            <a:pPr lvl="1"/>
            <a:r>
              <a:rPr lang="en-US" sz="2000" dirty="0"/>
              <a:t>Recursive case: _____________________</a:t>
            </a:r>
          </a:p>
          <a:p>
            <a:pPr lvl="1"/>
            <a:endParaRPr lang="en-US" sz="2000" dirty="0"/>
          </a:p>
        </p:txBody>
      </p:sp>
      <p:pic>
        <p:nvPicPr>
          <p:cNvPr id="8" name="Content Placeholder 4">
            <a:extLst>
              <a:ext uri="{FF2B5EF4-FFF2-40B4-BE49-F238E27FC236}">
                <a16:creationId xmlns:a16="http://schemas.microsoft.com/office/drawing/2014/main" id="{FD05B93F-0CE9-4749-A1FF-E844DF06F3CF}"/>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2"/>
              </a:ext>
            </a:extLst>
          </a:blip>
          <a:stretch>
            <a:fillRect/>
          </a:stretch>
        </p:blipFill>
        <p:spPr bwMode="auto">
          <a:xfrm>
            <a:off x="7010400" y="4603205"/>
            <a:ext cx="1935163"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5">
            <a:extLst>
              <a:ext uri="{FF2B5EF4-FFF2-40B4-BE49-F238E27FC236}">
                <a16:creationId xmlns:a16="http://schemas.microsoft.com/office/drawing/2014/main" id="{2A616372-68CE-4BDC-BAC4-BC661E595510}"/>
              </a:ext>
            </a:extLst>
          </p:cNvPr>
          <p:cNvSpPr txBox="1">
            <a:spLocks noChangeArrowheads="1"/>
          </p:cNvSpPr>
          <p:nvPr/>
        </p:nvSpPr>
        <p:spPr bwMode="auto">
          <a:xfrm>
            <a:off x="6096000" y="1600200"/>
            <a:ext cx="2971799" cy="3352800"/>
          </a:xfrm>
          <a:prstGeom prst="rect">
            <a:avLst/>
          </a:prstGeom>
          <a:solidFill>
            <a:srgbClr val="FFFFCC"/>
          </a:solidFill>
          <a:ln w="9525">
            <a:solidFill>
              <a:schemeClr val="tx1"/>
            </a:solidFill>
            <a:miter lim="800000"/>
            <a:headEnd/>
            <a:tailEnd/>
          </a:ln>
        </p:spPr>
        <p:txBody>
          <a:bodyPr/>
          <a:lstStyle/>
          <a:p>
            <a:pPr indent="3175" algn="l">
              <a:spcBef>
                <a:spcPts val="0"/>
              </a:spcBef>
            </a:pPr>
            <a:r>
              <a:rPr lang="en-US" sz="1400" b="1" dirty="0">
                <a:solidFill>
                  <a:schemeClr val="tx1"/>
                </a:solidFill>
                <a:latin typeface="Consolas" panose="020B0609020204030204" pitchFamily="49" charset="0"/>
              </a:rPr>
              <a:t>int </a:t>
            </a:r>
            <a:r>
              <a:rPr lang="en-US" sz="1400" b="1" dirty="0" err="1">
                <a:solidFill>
                  <a:schemeClr val="tx1"/>
                </a:solidFill>
                <a:latin typeface="Consolas" panose="020B0609020204030204" pitchFamily="49" charset="0"/>
              </a:rPr>
              <a:t>waysToPay</a:t>
            </a:r>
            <a:r>
              <a:rPr lang="en-US" sz="1400" b="1" dirty="0">
                <a:solidFill>
                  <a:schemeClr val="tx1"/>
                </a:solidFill>
                <a:latin typeface="Consolas" panose="020B0609020204030204" pitchFamily="49" charset="0"/>
              </a:rPr>
              <a:t>(int n)</a:t>
            </a:r>
          </a:p>
          <a:p>
            <a:pPr indent="3175" algn="l">
              <a:spcBef>
                <a:spcPts val="0"/>
              </a:spcBef>
            </a:pPr>
            <a:r>
              <a:rPr lang="en-US" sz="1400" b="1" dirty="0">
                <a:solidFill>
                  <a:schemeClr val="tx1"/>
                </a:solidFill>
                <a:latin typeface="Consolas" panose="020B0609020204030204" pitchFamily="49" charset="0"/>
              </a:rPr>
              <a:t>{</a:t>
            </a:r>
          </a:p>
          <a:p>
            <a:pPr indent="3175" algn="l">
              <a:spcBef>
                <a:spcPts val="0"/>
              </a:spcBef>
            </a:pPr>
            <a:r>
              <a:rPr lang="en-US" sz="1400" b="1" dirty="0">
                <a:solidFill>
                  <a:schemeClr val="tx1"/>
                </a:solidFill>
                <a:latin typeface="Consolas" panose="020B0609020204030204" pitchFamily="49" charset="0"/>
              </a:rPr>
              <a:t>  if(n &lt;= 2) return __;</a:t>
            </a:r>
          </a:p>
          <a:p>
            <a:pPr indent="3175" algn="l">
              <a:spcBef>
                <a:spcPts val="0"/>
              </a:spcBef>
            </a:pPr>
            <a:r>
              <a:rPr lang="en-US" sz="1400" b="1" dirty="0">
                <a:solidFill>
                  <a:schemeClr val="tx1"/>
                </a:solidFill>
                <a:latin typeface="Consolas" panose="020B0609020204030204" pitchFamily="49" charset="0"/>
              </a:rPr>
              <a:t>  else if(n == 3) return __;</a:t>
            </a:r>
          </a:p>
          <a:p>
            <a:pPr indent="3175" algn="l">
              <a:spcBef>
                <a:spcPts val="0"/>
              </a:spcBef>
            </a:pPr>
            <a:r>
              <a:rPr lang="en-US" sz="1400" b="1" dirty="0">
                <a:solidFill>
                  <a:schemeClr val="tx1"/>
                </a:solidFill>
                <a:latin typeface="Consolas" panose="020B0609020204030204" pitchFamily="49" charset="0"/>
              </a:rPr>
              <a:t>  else {</a:t>
            </a:r>
          </a:p>
          <a:p>
            <a:pPr indent="3175" algn="l">
              <a:spcBef>
                <a:spcPts val="0"/>
              </a:spcBef>
            </a:pPr>
            <a:r>
              <a:rPr lang="en-US" sz="1400" b="1" dirty="0">
                <a:solidFill>
                  <a:schemeClr val="tx1"/>
                </a:solidFill>
                <a:latin typeface="Consolas" panose="020B0609020204030204" pitchFamily="49" charset="0"/>
              </a:rPr>
              <a:t>     return ________________</a:t>
            </a:r>
          </a:p>
          <a:p>
            <a:pPr indent="3175" algn="l">
              <a:spcBef>
                <a:spcPts val="0"/>
              </a:spcBef>
            </a:pPr>
            <a:r>
              <a:rPr lang="en-US" sz="1400" b="1" dirty="0">
                <a:solidFill>
                  <a:schemeClr val="tx1"/>
                </a:solidFill>
                <a:latin typeface="Consolas" panose="020B0609020204030204" pitchFamily="49" charset="0"/>
              </a:rPr>
              <a:t>  }</a:t>
            </a:r>
          </a:p>
          <a:p>
            <a:pPr indent="3175" algn="l">
              <a:spcBef>
                <a:spcPts val="0"/>
              </a:spcBef>
            </a:pPr>
            <a:r>
              <a:rPr lang="en-US" sz="1400" b="1"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23129362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Viterbi2013">
  <a:themeElements>
    <a:clrScheme name="USC2013">
      <a:dk1>
        <a:srgbClr val="000000"/>
      </a:dk1>
      <a:lt1>
        <a:srgbClr val="FFFFFF"/>
      </a:lt1>
      <a:dk2>
        <a:srgbClr val="990000"/>
      </a:dk2>
      <a:lt2>
        <a:srgbClr val="808080"/>
      </a:lt2>
      <a:accent1>
        <a:srgbClr val="DDDDDD"/>
      </a:accent1>
      <a:accent2>
        <a:srgbClr val="FFFFCC"/>
      </a:accent2>
      <a:accent3>
        <a:srgbClr val="FFFFFF"/>
      </a:accent3>
      <a:accent4>
        <a:srgbClr val="000000"/>
      </a:accent4>
      <a:accent5>
        <a:srgbClr val="EBEBEB"/>
      </a:accent5>
      <a:accent6>
        <a:srgbClr val="E7E7B9"/>
      </a:accent6>
      <a:hlink>
        <a:srgbClr val="990000"/>
      </a:hlink>
      <a:folHlink>
        <a:srgbClr val="FF33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Viterbi2013</Template>
  <TotalTime>44655</TotalTime>
  <Words>7824</Words>
  <Application>Microsoft Office PowerPoint</Application>
  <PresentationFormat>On-screen Show (4:3)</PresentationFormat>
  <Paragraphs>1535</Paragraphs>
  <Slides>59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Cambria Math</vt:lpstr>
      <vt:lpstr>Consolas</vt:lpstr>
      <vt:lpstr>Courier New</vt:lpstr>
      <vt:lpstr>Viterbi2013</vt:lpstr>
      <vt:lpstr>CSCI 104 Recursion</vt:lpstr>
      <vt:lpstr>Recursion in CS 104</vt:lpstr>
      <vt:lpstr>Recursive Definition of C++</vt:lpstr>
      <vt:lpstr>C++ Grammar</vt:lpstr>
      <vt:lpstr>Steps to Formulating Recursive Solutions</vt:lpstr>
      <vt:lpstr>Guiding Principle</vt:lpstr>
      <vt:lpstr>Recursive Formulation Ex</vt:lpstr>
      <vt:lpstr>Recursive Formulation Ex</vt:lpstr>
      <vt:lpstr>Recursive Formulation Ex</vt:lpstr>
      <vt:lpstr>Recursive Formulation Ex</vt:lpstr>
      <vt:lpstr>Recursive Analysis Tip: Box Diagrams</vt:lpstr>
      <vt:lpstr>Recursive Call Timeline</vt:lpstr>
      <vt:lpstr>Recursion and Linked Lists</vt:lpstr>
      <vt:lpstr>Recursive Operations on Linked List</vt:lpstr>
      <vt:lpstr>Recursive Operations on Linked List</vt:lpstr>
      <vt:lpstr>Summing the Values</vt:lpstr>
      <vt:lpstr>Head Recursion</vt:lpstr>
      <vt:lpstr>Tail Recursion</vt:lpstr>
      <vt:lpstr>Recursive Copy</vt:lpstr>
      <vt:lpstr>Recursive Copy</vt:lpstr>
      <vt:lpstr>Recursive DL Append</vt:lpstr>
      <vt:lpstr>Practice Exercises</vt:lpstr>
      <vt:lpstr>Recursive Do's and Don'ts</vt:lpstr>
      <vt:lpstr>What about Recursion</vt:lpstr>
      <vt:lpstr>What about Recursion</vt:lpstr>
      <vt:lpstr>Solving Recurrence Relationships</vt:lpstr>
      <vt:lpstr>Iterative Binary Search</vt:lpstr>
      <vt:lpstr>Binary Search</vt:lpstr>
      <vt:lpstr>Binary Search</vt:lpstr>
      <vt:lpstr>Towers of Hanoi Problem</vt:lpstr>
      <vt:lpstr>Observation 1</vt:lpstr>
      <vt:lpstr>Observation 2</vt:lpstr>
      <vt:lpstr>Recursive solution</vt:lpstr>
      <vt:lpstr>Recursive Box Diagram</vt:lpstr>
      <vt:lpstr>Recursion's Power</vt:lpstr>
      <vt:lpstr>Binary Combinations</vt:lpstr>
      <vt:lpstr>Recursion and DFS</vt:lpstr>
      <vt:lpstr>Generating All Combinations</vt:lpstr>
      <vt:lpstr>Another Exercise</vt:lpstr>
      <vt:lpstr>Recursion and Combinations</vt:lpstr>
      <vt:lpstr>Exercises</vt:lpstr>
      <vt:lpstr>Recursive Backtracking Search</vt:lpstr>
      <vt:lpstr>N-Queens Problem</vt:lpstr>
      <vt:lpstr>8x8 Example of N-Queens</vt:lpstr>
      <vt:lpstr>8x8 Example of N-Queens</vt:lpstr>
      <vt:lpstr>8x8 Example of N-Queens</vt:lpstr>
      <vt:lpstr>8x8 Example of N-Queens</vt:lpstr>
      <vt:lpstr>8x8 Example of N-Queens</vt:lpstr>
      <vt:lpstr>8x8 Example of N-Queens</vt:lpstr>
      <vt:lpstr>8x8 Example of N-Queens</vt:lpstr>
      <vt:lpstr>8x8 Example of N-Queens</vt:lpstr>
      <vt:lpstr>8x8 Example of N-Queens</vt:lpstr>
      <vt:lpstr>Backtracking Search</vt:lpstr>
      <vt:lpstr>N-Queens Solution Development</vt:lpstr>
      <vt:lpstr>N-Queens Solution Development</vt:lpstr>
      <vt:lpstr>N-Queens Solution Development</vt:lpstr>
      <vt:lpstr>addToThreats Code</vt:lpstr>
      <vt:lpstr>N-Queens Solution</vt:lpstr>
      <vt:lpstr>General Backtrack Search Approach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104 Recursion</dc:title>
  <dc:creator>Mark</dc:creator>
  <cp:lastModifiedBy>Aaron Daniel Cote</cp:lastModifiedBy>
  <cp:revision>255</cp:revision>
  <cp:lastPrinted>2019-06-06T16:14:24Z</cp:lastPrinted>
  <dcterms:created xsi:type="dcterms:W3CDTF">2012-12-23T22:24:17Z</dcterms:created>
  <dcterms:modified xsi:type="dcterms:W3CDTF">2021-01-21T20:44:11Z</dcterms:modified>
</cp:coreProperties>
</file>