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2"/>
  </p:notesMasterIdLst>
  <p:handoutMasterIdLst>
    <p:handoutMasterId r:id="rId13"/>
  </p:handoutMasterIdLst>
  <p:sldIdLst>
    <p:sldId id="256" r:id="rId2"/>
    <p:sldId id="914" r:id="rId3"/>
    <p:sldId id="856" r:id="rId4"/>
    <p:sldId id="868" r:id="rId5"/>
    <p:sldId id="869" r:id="rId6"/>
    <p:sldId id="857" r:id="rId7"/>
    <p:sldId id="913" r:id="rId8"/>
    <p:sldId id="279" r:id="rId9"/>
    <p:sldId id="858" r:id="rId10"/>
    <p:sldId id="915" r:id="rId11"/>
  </p:sldIdLst>
  <p:sldSz cx="9144000" cy="6858000" type="screen4x3"/>
  <p:notesSz cx="6881813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FF00FF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88859" autoAdjust="0"/>
  </p:normalViewPr>
  <p:slideViewPr>
    <p:cSldViewPr>
      <p:cViewPr varScale="1">
        <p:scale>
          <a:sx n="81" d="100"/>
          <a:sy n="81" d="100"/>
        </p:scale>
        <p:origin x="77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3" y="2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71C4-D6ED-436C-8B49-F7A3B8634A12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3" y="8829675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3900A-4DE4-4DE5-AC3D-688D9FC05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3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3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968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3" y="8829968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53562A9-B6D5-4F95-B063-0AA816B5DB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844B4-EE7D-4B21-BB4C-785978F1542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05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54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7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08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01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84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6797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clip art</a:t>
            </a:r>
          </a:p>
        </p:txBody>
      </p:sp>
    </p:spTree>
    <p:extLst>
      <p:ext uri="{BB962C8B-B14F-4D97-AF65-F5344CB8AC3E}">
        <p14:creationId xmlns:p14="http://schemas.microsoft.com/office/powerpoint/2010/main" val="268852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1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3577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42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76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1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391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57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89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88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05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81000"/>
            <a:ext cx="5111750" cy="5745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98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27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057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610600" y="9525"/>
            <a:ext cx="5334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1862CD-D985-463F-A6EA-BA716BFFB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114300"/>
            <a:ext cx="6934200" cy="2286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" name="Oval 1"/>
          <p:cNvSpPr/>
          <p:nvPr/>
        </p:nvSpPr>
        <p:spPr>
          <a:xfrm>
            <a:off x="8610600" y="9525"/>
            <a:ext cx="533400" cy="333375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104</a:t>
            </a:r>
            <a:br>
              <a:rPr lang="en-US" dirty="0"/>
            </a:br>
            <a:r>
              <a:rPr lang="en-US"/>
              <a:t>Hash Tables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Mark Redekopp</a:t>
            </a:r>
          </a:p>
          <a:p>
            <a:r>
              <a:rPr lang="en-US" altLang="zh-CN" dirty="0"/>
              <a:t>David Kempe</a:t>
            </a:r>
          </a:p>
          <a:p>
            <a:r>
              <a:rPr lang="en-US" altLang="zh-CN" dirty="0"/>
              <a:t>Sandra Batista</a:t>
            </a:r>
          </a:p>
          <a:p>
            <a:r>
              <a:rPr lang="en-US" altLang="zh-CN" dirty="0"/>
              <a:t>Aaron Cote’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A77E-71D7-46C0-811C-36DF97BE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are Awesome!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ABAC-A62F-4897-86CA-C4C04AB4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Hash Tables provide a very lucrative potential runtime.  However, they are </a:t>
            </a:r>
            <a:r>
              <a:rPr lang="en-US" sz="2800" b="1" dirty="0"/>
              <a:t>probabilistic</a:t>
            </a:r>
            <a:r>
              <a:rPr lang="en-US" sz="2800" dirty="0"/>
              <a:t>.</a:t>
            </a:r>
          </a:p>
          <a:p>
            <a:r>
              <a:rPr lang="en-US" sz="2800" dirty="0"/>
              <a:t>There was a similar problem with Splay Trees: they had a good </a:t>
            </a:r>
            <a:r>
              <a:rPr lang="en-US" sz="2800" b="1" dirty="0"/>
              <a:t>average</a:t>
            </a:r>
            <a:r>
              <a:rPr lang="en-US" sz="2800" dirty="0"/>
              <a:t> runtime, but a poor </a:t>
            </a:r>
            <a:r>
              <a:rPr lang="en-US" sz="2800" b="1" dirty="0"/>
              <a:t>worst</a:t>
            </a:r>
            <a:r>
              <a:rPr lang="en-US" sz="2800" dirty="0"/>
              <a:t>-case runtime.</a:t>
            </a:r>
          </a:p>
          <a:p>
            <a:pPr marL="0" indent="0">
              <a:buNone/>
            </a:pPr>
            <a:r>
              <a:rPr lang="en-US" sz="2800" dirty="0"/>
              <a:t>As of this moment, we do not have the necessary mathematical framework to analyze either of these structures.</a:t>
            </a:r>
          </a:p>
          <a:p>
            <a:r>
              <a:rPr lang="en-US" sz="2800" dirty="0"/>
              <a:t>We’re going to start remedying that… now.</a:t>
            </a:r>
          </a:p>
        </p:txBody>
      </p:sp>
    </p:spTree>
    <p:extLst>
      <p:ext uri="{BB962C8B-B14F-4D97-AF65-F5344CB8AC3E}">
        <p14:creationId xmlns:p14="http://schemas.microsoft.com/office/powerpoint/2010/main" val="49815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387A-0724-4066-8CD9-F344D746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16BF3-9E53-4B89-95C3-DF84C304E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Suppose a company has a unique 3-digit ID for each of its 1000 employees.</a:t>
            </a:r>
          </a:p>
          <a:p>
            <a:r>
              <a:rPr lang="en-US" sz="2800" dirty="0"/>
              <a:t>We want a data structure that, when given an employee ID, efficiently brings up that employee’s record.</a:t>
            </a:r>
          </a:p>
          <a:p>
            <a:pPr marL="0" indent="0">
              <a:buNone/>
            </a:pPr>
            <a:r>
              <a:rPr lang="en-US" sz="2800" dirty="0"/>
              <a:t>How should we implement this?</a:t>
            </a:r>
          </a:p>
          <a:p>
            <a:r>
              <a:rPr lang="en-US" sz="2800" dirty="0"/>
              <a:t>An array gives O(1) access time!</a:t>
            </a:r>
          </a:p>
          <a:p>
            <a:pPr marL="0" indent="0">
              <a:buNone/>
            </a:pPr>
            <a:r>
              <a:rPr lang="en-US" sz="2800" dirty="0"/>
              <a:t>Alright, how do we obtain this runtime when the keys are no longer so nicely ordered??</a:t>
            </a:r>
          </a:p>
        </p:txBody>
      </p:sp>
    </p:spTree>
    <p:extLst>
      <p:ext uri="{BB962C8B-B14F-4D97-AF65-F5344CB8AC3E}">
        <p14:creationId xmlns:p14="http://schemas.microsoft.com/office/powerpoint/2010/main" val="244681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 bwMode="auto">
          <a:xfrm>
            <a:off x="5867400" y="3979348"/>
            <a:ext cx="2743200" cy="14478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054" y="261572"/>
            <a:ext cx="6858000" cy="914400"/>
          </a:xfrm>
        </p:spPr>
        <p:txBody>
          <a:bodyPr/>
          <a:lstStyle/>
          <a:p>
            <a:r>
              <a:rPr lang="en-US" dirty="0"/>
              <a:t>Dictionaries/Maps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794"/>
            <a:ext cx="4648200" cy="4191000"/>
          </a:xfrm>
        </p:spPr>
        <p:txBody>
          <a:bodyPr/>
          <a:lstStyle/>
          <a:p>
            <a:r>
              <a:rPr lang="en-US" sz="2400" dirty="0"/>
              <a:t>An array maps </a:t>
            </a:r>
            <a:r>
              <a:rPr lang="en-US" sz="2400" b="1" u="sng" dirty="0"/>
              <a:t>integers</a:t>
            </a:r>
            <a:r>
              <a:rPr lang="en-US" sz="2400" dirty="0"/>
              <a:t> to values</a:t>
            </a:r>
          </a:p>
          <a:p>
            <a:pPr lvl="1"/>
            <a:r>
              <a:rPr lang="en-US" sz="1600" dirty="0"/>
              <a:t>Given </a:t>
            </a:r>
            <a:r>
              <a:rPr lang="en-US" sz="1600" dirty="0" err="1"/>
              <a:t>i</a:t>
            </a:r>
            <a:r>
              <a:rPr lang="en-US" sz="1600" dirty="0"/>
              <a:t>, array[</a:t>
            </a:r>
            <a:r>
              <a:rPr lang="en-US" sz="1600" dirty="0" err="1"/>
              <a:t>i</a:t>
            </a:r>
            <a:r>
              <a:rPr lang="en-US" sz="1600" dirty="0"/>
              <a:t>] returns the value in O(1)</a:t>
            </a:r>
          </a:p>
          <a:p>
            <a:r>
              <a:rPr lang="en-US" sz="2400" dirty="0"/>
              <a:t>Dictionaries map </a:t>
            </a:r>
            <a:r>
              <a:rPr lang="en-US" sz="2400" b="1" u="sng" dirty="0"/>
              <a:t>keys</a:t>
            </a:r>
            <a:r>
              <a:rPr lang="en-US" sz="2400" dirty="0"/>
              <a:t> to values </a:t>
            </a:r>
          </a:p>
          <a:p>
            <a:pPr lvl="1"/>
            <a:r>
              <a:rPr lang="en-US" sz="1600" dirty="0"/>
              <a:t>Given key, k, map[k] returns the associated value</a:t>
            </a:r>
          </a:p>
          <a:p>
            <a:pPr lvl="1"/>
            <a:r>
              <a:rPr lang="en-US" sz="1600" dirty="0"/>
              <a:t>Key can be anything provided…</a:t>
            </a:r>
          </a:p>
          <a:p>
            <a:pPr lvl="2"/>
            <a:r>
              <a:rPr lang="en-US" sz="1400" dirty="0"/>
              <a:t>It has a '&lt;' operator defined for it (C++ map) or some other comparator </a:t>
            </a:r>
            <a:r>
              <a:rPr lang="en-US" sz="1400" dirty="0" err="1"/>
              <a:t>functor</a:t>
            </a:r>
            <a:endParaRPr lang="en-US" sz="1400" dirty="0"/>
          </a:p>
          <a:p>
            <a:pPr lvl="2"/>
            <a:r>
              <a:rPr lang="en-US" sz="1400" dirty="0"/>
              <a:t>Most languages implementation of a dictionary implementation require something similar to operator&lt; for key types</a:t>
            </a:r>
          </a:p>
          <a:p>
            <a:pPr lvl="1"/>
            <a:endParaRPr lang="en-US" sz="1600" dirty="0"/>
          </a:p>
          <a:p>
            <a:endParaRPr lang="en-US" sz="1800" dirty="0"/>
          </a:p>
          <a:p>
            <a:endParaRPr lang="en-US" sz="2400" dirty="0"/>
          </a:p>
          <a:p>
            <a:endParaRPr lang="en-US" sz="12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019800" y="4436548"/>
            <a:ext cx="7620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"Tommy"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781800" y="4436548"/>
            <a:ext cx="609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2.5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934200" y="4893748"/>
            <a:ext cx="609600" cy="3048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"Jill"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543800" y="4893748"/>
            <a:ext cx="609600" cy="3048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3.45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858000" y="4055548"/>
            <a:ext cx="9906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map&lt;string, double&gt;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467600" y="4512748"/>
            <a:ext cx="14478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Pair&lt;</a:t>
            </a:r>
            <a:r>
              <a:rPr kumimoji="0" 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string,double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&gt;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309246" y="1998148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3.2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14046" y="1998148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2.7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918846" y="1998148"/>
            <a:ext cx="304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3.45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7223646" y="1998148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2.91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7528446" y="1998148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3.8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309246" y="176954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6614046" y="176954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6918846" y="176954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7223646" y="176954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7528446" y="176954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7833246" y="1998148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4.0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7833246" y="176954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97906" y="5953780"/>
            <a:ext cx="2612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"/>
              </a:rPr>
              <a:t>C++ maps allow any type to be the key 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684577" y="2683948"/>
            <a:ext cx="3108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"/>
              </a:rPr>
              <a:t>Arrays associate an integer with some arbitrary type as the value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"/>
              </a:rPr>
              <a:t>(i.e. the key is always an integer) </a:t>
            </a:r>
            <a:endParaRPr lang="en-US" sz="140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5587621" y="131234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5" name="Elbow Connector 4"/>
          <p:cNvCxnSpPr>
            <a:stCxn id="28" idx="3"/>
            <a:endCxn id="21" idx="0"/>
          </p:cNvCxnSpPr>
          <p:nvPr/>
        </p:nvCxnSpPr>
        <p:spPr bwMode="auto">
          <a:xfrm>
            <a:off x="5892421" y="1426648"/>
            <a:ext cx="1178825" cy="342900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Elbow Connector 28"/>
          <p:cNvCxnSpPr>
            <a:stCxn id="16" idx="2"/>
            <a:endCxn id="32" idx="3"/>
          </p:cNvCxnSpPr>
          <p:nvPr/>
        </p:nvCxnSpPr>
        <p:spPr bwMode="auto">
          <a:xfrm rot="5400000">
            <a:off x="6405634" y="1865936"/>
            <a:ext cx="152401" cy="1178825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5486400" y="2417249"/>
            <a:ext cx="40602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3.45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5693106" y="3547169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"Jill"</a:t>
            </a:r>
          </a:p>
        </p:txBody>
      </p:sp>
      <p:cxnSp>
        <p:nvCxnSpPr>
          <p:cNvPr id="37" name="Elbow Connector 36"/>
          <p:cNvCxnSpPr>
            <a:stCxn id="36" idx="3"/>
            <a:endCxn id="11" idx="0"/>
          </p:cNvCxnSpPr>
          <p:nvPr/>
        </p:nvCxnSpPr>
        <p:spPr bwMode="auto">
          <a:xfrm>
            <a:off x="5997906" y="3661469"/>
            <a:ext cx="1241094" cy="317879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5486400" y="5427147"/>
            <a:ext cx="533400" cy="24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3.45</a:t>
            </a:r>
          </a:p>
        </p:txBody>
      </p:sp>
      <p:cxnSp>
        <p:nvCxnSpPr>
          <p:cNvPr id="43" name="Elbow Connector 42"/>
          <p:cNvCxnSpPr>
            <a:stCxn id="11" idx="4"/>
            <a:endCxn id="42" idx="3"/>
          </p:cNvCxnSpPr>
          <p:nvPr/>
        </p:nvCxnSpPr>
        <p:spPr bwMode="auto">
          <a:xfrm rot="5400000">
            <a:off x="6569123" y="4877825"/>
            <a:ext cx="120555" cy="1219200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3830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dictionary/map can be implemented with a balanced BST</a:t>
            </a:r>
          </a:p>
          <a:p>
            <a:pPr lvl="1"/>
            <a:r>
              <a:rPr lang="en-US" sz="2400" dirty="0"/>
              <a:t>Insert, Find, Remove = O(______________)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86200" y="35179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"Jordan"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495800" y="35179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Student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object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000500" y="3213100"/>
            <a:ext cx="3810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chemeClr val="tx1"/>
                </a:solidFill>
              </a:rPr>
              <a:t>key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10100" y="3213100"/>
            <a:ext cx="3810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chemeClr val="tx1"/>
                </a:solidFill>
              </a:rPr>
              <a:t>value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0" y="43434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"Frank"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895600" y="43434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Student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object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86400" y="43434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"Percy"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096000" y="43434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Student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object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47800" y="55626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"Anne"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5626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Student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object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086100" y="55626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"Greg"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695700" y="55626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Student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object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464300" y="55626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"Tommy"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073900" y="55626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Student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object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>
            <a:endCxn id="9" idx="0"/>
          </p:cNvCxnSpPr>
          <p:nvPr/>
        </p:nvCxnSpPr>
        <p:spPr bwMode="auto">
          <a:xfrm flipH="1">
            <a:off x="3200400" y="3898900"/>
            <a:ext cx="1295400" cy="4445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/>
          <p:cNvCxnSpPr>
            <a:endCxn id="10" idx="0"/>
          </p:cNvCxnSpPr>
          <p:nvPr/>
        </p:nvCxnSpPr>
        <p:spPr bwMode="auto">
          <a:xfrm>
            <a:off x="4495800" y="3898900"/>
            <a:ext cx="1295400" cy="4445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2057400" y="4724400"/>
            <a:ext cx="838200" cy="838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2895600" y="4724400"/>
            <a:ext cx="800100" cy="838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064250" y="4724400"/>
            <a:ext cx="1009650" cy="838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dictionary/map can be implemented with a balanced BST</a:t>
            </a:r>
          </a:p>
          <a:p>
            <a:pPr lvl="1"/>
            <a:r>
              <a:rPr lang="en-US" sz="2000" dirty="0"/>
              <a:t>Insert, Find, Remove = O(log</a:t>
            </a:r>
            <a:r>
              <a:rPr lang="en-US" sz="2000" baseline="-25000" dirty="0"/>
              <a:t>2</a:t>
            </a:r>
            <a:r>
              <a:rPr lang="en-US" sz="2000" dirty="0"/>
              <a:t>n)</a:t>
            </a:r>
          </a:p>
          <a:p>
            <a:r>
              <a:rPr lang="en-US" sz="2400" dirty="0"/>
              <a:t>Can we do better?</a:t>
            </a:r>
          </a:p>
          <a:p>
            <a:pPr lvl="1"/>
            <a:r>
              <a:rPr lang="en-US" sz="2000" dirty="0"/>
              <a:t>Hash tables (unordered maps) offer the promise of O(1) access time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86200" y="38227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"Jordan"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495800" y="38227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Student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object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000500" y="3517900"/>
            <a:ext cx="3810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chemeClr val="tx1"/>
                </a:solidFill>
              </a:rPr>
              <a:t>key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10100" y="3517900"/>
            <a:ext cx="3810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chemeClr val="tx1"/>
                </a:solidFill>
              </a:rPr>
              <a:t>value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0" y="46482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"Frank"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895600" y="46482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Student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object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86400" y="46482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"Percy"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096000" y="46482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Student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object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47800" y="58674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"Anne"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8674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Student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object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086100" y="58674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"Greg"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695700" y="58674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Student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object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464300" y="58674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"Tommy"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073900" y="58674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Student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object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>
            <a:endCxn id="9" idx="0"/>
          </p:cNvCxnSpPr>
          <p:nvPr/>
        </p:nvCxnSpPr>
        <p:spPr bwMode="auto">
          <a:xfrm flipH="1">
            <a:off x="3200400" y="4203700"/>
            <a:ext cx="1295400" cy="4445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/>
          <p:cNvCxnSpPr>
            <a:endCxn id="10" idx="0"/>
          </p:cNvCxnSpPr>
          <p:nvPr/>
        </p:nvCxnSpPr>
        <p:spPr bwMode="auto">
          <a:xfrm>
            <a:off x="4495800" y="4203700"/>
            <a:ext cx="1295400" cy="4445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2057400" y="5029200"/>
            <a:ext cx="838200" cy="838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2895600" y="5029200"/>
            <a:ext cx="800100" cy="838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064250" y="5029200"/>
            <a:ext cx="1009650" cy="838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 bwMode="auto">
          <a:xfrm>
            <a:off x="6019800" y="1664458"/>
            <a:ext cx="2286000" cy="241224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52076"/>
            <a:ext cx="8153400" cy="914400"/>
          </a:xfrm>
        </p:spPr>
        <p:txBody>
          <a:bodyPr/>
          <a:lstStyle/>
          <a:p>
            <a:r>
              <a:rPr lang="en-US" dirty="0" err="1"/>
              <a:t>Unordered_Maps</a:t>
            </a:r>
            <a:r>
              <a:rPr lang="en-US" dirty="0"/>
              <a:t> / 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51246"/>
            <a:ext cx="4876800" cy="4335154"/>
          </a:xfrm>
        </p:spPr>
        <p:txBody>
          <a:bodyPr/>
          <a:lstStyle/>
          <a:p>
            <a:r>
              <a:rPr lang="en-US" sz="1800" dirty="0"/>
              <a:t>Can we use non-integer keys but still use an array?</a:t>
            </a:r>
          </a:p>
          <a:p>
            <a:r>
              <a:rPr lang="en-US" sz="1800" dirty="0"/>
              <a:t>What if we just convert the non-integer key to an integer.</a:t>
            </a:r>
          </a:p>
          <a:p>
            <a:pPr lvl="1"/>
            <a:r>
              <a:rPr lang="en-US" sz="1800" dirty="0"/>
              <a:t>For now, make the unrealistic assumption that each unique key converts to a unique integer</a:t>
            </a:r>
          </a:p>
          <a:p>
            <a:r>
              <a:rPr lang="en-US" sz="1800" dirty="0"/>
              <a:t>This is the idea behind a hash table</a:t>
            </a:r>
          </a:p>
          <a:p>
            <a:r>
              <a:rPr lang="en-US" sz="1800" dirty="0"/>
              <a:t>The conversion function is known as a </a:t>
            </a:r>
            <a:r>
              <a:rPr lang="en-US" sz="1800" b="1" i="1" dirty="0"/>
              <a:t>hash function, h(k)</a:t>
            </a:r>
          </a:p>
          <a:p>
            <a:pPr lvl="1"/>
            <a:r>
              <a:rPr lang="en-US" sz="1800" dirty="0"/>
              <a:t>It should be fast/easy to compute </a:t>
            </a:r>
          </a:p>
          <a:p>
            <a:pPr lvl="2"/>
            <a:r>
              <a:rPr lang="en-US" sz="1400" dirty="0"/>
              <a:t>(O(x), where x is the length of the key)</a:t>
            </a:r>
          </a:p>
          <a:p>
            <a:pPr lvl="1"/>
            <a:r>
              <a:rPr lang="en-US" sz="1800" dirty="0"/>
              <a:t>It should consistently output the same thing when given the same input.</a:t>
            </a:r>
          </a:p>
          <a:p>
            <a:pPr lvl="1"/>
            <a:r>
              <a:rPr lang="en-US" sz="1800" dirty="0"/>
              <a:t>It should distribute keys well</a:t>
            </a:r>
          </a:p>
          <a:p>
            <a:pPr lvl="2"/>
            <a:r>
              <a:rPr lang="en-US" sz="1400" dirty="0"/>
              <a:t>We’d like every key to go to a different index, but that turns out to be almost impossible….</a:t>
            </a:r>
          </a:p>
          <a:p>
            <a:endParaRPr lang="en-US" sz="12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309246" y="3619499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Bo</a:t>
            </a:r>
            <a:br>
              <a:rPr lang="en-US" sz="1200" b="1" dirty="0"/>
            </a:br>
            <a:r>
              <a:rPr lang="en-US" sz="1200" b="1" dirty="0"/>
              <a:t>3.2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14046" y="3619499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Tom</a:t>
            </a:r>
            <a:br>
              <a:rPr lang="en-US" sz="1200" b="1" dirty="0"/>
            </a:br>
            <a:r>
              <a:rPr lang="en-US" sz="1200" b="1" dirty="0"/>
              <a:t>2.7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918846" y="3619499"/>
            <a:ext cx="304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Jill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3.45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7223646" y="3619499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-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7528446" y="3619499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Tim</a:t>
            </a:r>
            <a:br>
              <a:rPr lang="en-US" sz="1200" b="1" dirty="0"/>
            </a:br>
            <a:r>
              <a:rPr lang="en-US" sz="1200" b="1" dirty="0"/>
              <a:t>3.8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309246" y="3390899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6614046" y="3390899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6918846" y="3390899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7223646" y="3390899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7528446" y="3390899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7833246" y="3619499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Lee</a:t>
            </a:r>
            <a:br>
              <a:rPr lang="en-US" sz="1200" b="1" dirty="0"/>
            </a:br>
            <a:r>
              <a:rPr lang="en-US" sz="1200" b="1" dirty="0"/>
              <a:t>4.0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7833246" y="3390899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Elbow Connector 4"/>
          <p:cNvCxnSpPr>
            <a:stCxn id="34" idx="3"/>
            <a:endCxn id="10" idx="0"/>
          </p:cNvCxnSpPr>
          <p:nvPr/>
        </p:nvCxnSpPr>
        <p:spPr bwMode="auto">
          <a:xfrm>
            <a:off x="5925402" y="1485900"/>
            <a:ext cx="1321275" cy="351145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Elbow Connector 28"/>
          <p:cNvCxnSpPr>
            <a:stCxn id="16" idx="2"/>
            <a:endCxn id="32" idx="3"/>
          </p:cNvCxnSpPr>
          <p:nvPr/>
        </p:nvCxnSpPr>
        <p:spPr bwMode="auto">
          <a:xfrm rot="5400000">
            <a:off x="6291334" y="3601587"/>
            <a:ext cx="381001" cy="1178825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5486400" y="4267200"/>
            <a:ext cx="40602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3.45</a:t>
            </a: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5257800" y="1371600"/>
            <a:ext cx="66760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"Jill"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187554" y="1837045"/>
            <a:ext cx="2118246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Conversion function</a:t>
            </a:r>
          </a:p>
        </p:txBody>
      </p:sp>
      <p:cxnSp>
        <p:nvCxnSpPr>
          <p:cNvPr id="38" name="Elbow Connector 37"/>
          <p:cNvCxnSpPr>
            <a:stCxn id="10" idx="4"/>
            <a:endCxn id="46" idx="0"/>
          </p:cNvCxnSpPr>
          <p:nvPr/>
        </p:nvCxnSpPr>
        <p:spPr bwMode="auto">
          <a:xfrm rot="5400000">
            <a:off x="7007510" y="2656432"/>
            <a:ext cx="296555" cy="18178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6912496" y="28956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50" name="Elbow Connector 49"/>
          <p:cNvCxnSpPr>
            <a:stCxn id="46" idx="2"/>
            <a:endCxn id="21" idx="0"/>
          </p:cNvCxnSpPr>
          <p:nvPr/>
        </p:nvCxnSpPr>
        <p:spPr bwMode="auto">
          <a:xfrm rot="16200000" flipH="1">
            <a:off x="6934722" y="3254374"/>
            <a:ext cx="266699" cy="635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1279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 bwMode="auto">
          <a:xfrm>
            <a:off x="6019800" y="1664458"/>
            <a:ext cx="2286000" cy="241224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52076"/>
            <a:ext cx="8153400" cy="914400"/>
          </a:xfrm>
        </p:spPr>
        <p:txBody>
          <a:bodyPr/>
          <a:lstStyle/>
          <a:p>
            <a:r>
              <a:rPr lang="en-US" dirty="0" err="1"/>
              <a:t>Unordered_Maps</a:t>
            </a:r>
            <a:r>
              <a:rPr lang="en-US" dirty="0"/>
              <a:t> / 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0789"/>
            <a:ext cx="5090046" cy="4868554"/>
          </a:xfrm>
        </p:spPr>
        <p:txBody>
          <a:bodyPr/>
          <a:lstStyle/>
          <a:p>
            <a:r>
              <a:rPr lang="en-US" sz="2400" dirty="0"/>
              <a:t>A hash table implements a map ADT</a:t>
            </a:r>
          </a:p>
          <a:p>
            <a:pPr lvl="1"/>
            <a:r>
              <a:rPr lang="en-US" sz="2000" dirty="0"/>
              <a:t>Add(</a:t>
            </a:r>
            <a:r>
              <a:rPr lang="en-US" sz="2000" dirty="0" err="1"/>
              <a:t>key,value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Remove(key)</a:t>
            </a:r>
          </a:p>
          <a:p>
            <a:pPr lvl="1"/>
            <a:r>
              <a:rPr lang="en-US" sz="2000" dirty="0"/>
              <a:t>Lookup/Find(key) : returns value</a:t>
            </a:r>
            <a:endParaRPr lang="en-US" sz="1600" dirty="0"/>
          </a:p>
          <a:p>
            <a:r>
              <a:rPr lang="en-US" sz="2400" dirty="0"/>
              <a:t>In a BST the keys are kept in order</a:t>
            </a:r>
          </a:p>
          <a:p>
            <a:pPr lvl="1"/>
            <a:r>
              <a:rPr lang="en-US" sz="2000" dirty="0">
                <a:cs typeface="Calibri"/>
              </a:rPr>
              <a:t>A </a:t>
            </a:r>
            <a:r>
              <a:rPr lang="en-US" sz="2000" spc="-5" dirty="0">
                <a:cs typeface="Calibri"/>
              </a:rPr>
              <a:t>Binary </a:t>
            </a:r>
            <a:r>
              <a:rPr lang="en-US" sz="2000" spc="-10" dirty="0">
                <a:cs typeface="Calibri"/>
              </a:rPr>
              <a:t>Search </a:t>
            </a:r>
            <a:r>
              <a:rPr lang="en-US" sz="2000" spc="-35" dirty="0">
                <a:cs typeface="Calibri"/>
              </a:rPr>
              <a:t>Tree </a:t>
            </a:r>
            <a:r>
              <a:rPr lang="en-US" sz="2000" spc="-5" dirty="0">
                <a:cs typeface="Calibri"/>
              </a:rPr>
              <a:t>implements </a:t>
            </a:r>
            <a:r>
              <a:rPr lang="en-US" sz="2000" dirty="0">
                <a:cs typeface="Calibri"/>
              </a:rPr>
              <a:t>an </a:t>
            </a:r>
            <a:r>
              <a:rPr lang="en-US" sz="2000" b="1" spc="-5" dirty="0">
                <a:cs typeface="Calibri"/>
              </a:rPr>
              <a:t>ORDERED  MAP</a:t>
            </a:r>
            <a:endParaRPr lang="en-US" sz="2000" dirty="0">
              <a:cs typeface="Calibri"/>
            </a:endParaRPr>
          </a:p>
          <a:p>
            <a:r>
              <a:rPr lang="en-US" sz="2400" dirty="0"/>
              <a:t>In a hash table keys are evenly distributed throughout the table (unordered)</a:t>
            </a:r>
          </a:p>
          <a:p>
            <a:pPr lvl="1">
              <a:tabLst>
                <a:tab pos="354965" algn="l"/>
                <a:tab pos="355600" algn="l"/>
              </a:tabLst>
            </a:pPr>
            <a:r>
              <a:rPr lang="en-US" sz="2000" dirty="0">
                <a:cs typeface="Calibri"/>
              </a:rPr>
              <a:t>A hash table implements an </a:t>
            </a:r>
            <a:r>
              <a:rPr lang="en-US" sz="2000" b="1" dirty="0">
                <a:cs typeface="Calibri"/>
              </a:rPr>
              <a:t>UNORDERED MAP</a:t>
            </a:r>
          </a:p>
          <a:p>
            <a:endParaRPr lang="en-US" sz="12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309246" y="3619499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Bo</a:t>
            </a:r>
            <a:br>
              <a:rPr lang="en-US" sz="1200" b="1" dirty="0"/>
            </a:br>
            <a:r>
              <a:rPr lang="en-US" sz="1200" b="1" dirty="0"/>
              <a:t>3.2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14046" y="3619499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Tom</a:t>
            </a:r>
            <a:br>
              <a:rPr lang="en-US" sz="1200" b="1" dirty="0"/>
            </a:br>
            <a:r>
              <a:rPr lang="en-US" sz="1200" b="1" dirty="0"/>
              <a:t>2.7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918846" y="3619499"/>
            <a:ext cx="304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Jill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3.45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7223646" y="3619499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-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7528446" y="3619499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Tim</a:t>
            </a:r>
            <a:br>
              <a:rPr lang="en-US" sz="1200" b="1" dirty="0"/>
            </a:br>
            <a:r>
              <a:rPr lang="en-US" sz="1200" b="1" dirty="0"/>
              <a:t>3.8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309246" y="3390899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6614046" y="3390899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6918846" y="3390899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7223646" y="3390899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7528446" y="3390899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7833246" y="3619499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Lee</a:t>
            </a:r>
            <a:br>
              <a:rPr lang="en-US" sz="1200" b="1" dirty="0"/>
            </a:br>
            <a:r>
              <a:rPr lang="en-US" sz="1200" b="1" dirty="0"/>
              <a:t>4.0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7833246" y="3390899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Elbow Connector 4"/>
          <p:cNvCxnSpPr>
            <a:stCxn id="34" idx="3"/>
            <a:endCxn id="10" idx="0"/>
          </p:cNvCxnSpPr>
          <p:nvPr/>
        </p:nvCxnSpPr>
        <p:spPr bwMode="auto">
          <a:xfrm>
            <a:off x="5925402" y="1485900"/>
            <a:ext cx="1321275" cy="351145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Elbow Connector 28"/>
          <p:cNvCxnSpPr>
            <a:stCxn id="16" idx="2"/>
            <a:endCxn id="32" idx="3"/>
          </p:cNvCxnSpPr>
          <p:nvPr/>
        </p:nvCxnSpPr>
        <p:spPr bwMode="auto">
          <a:xfrm rot="5400000">
            <a:off x="6291334" y="3601587"/>
            <a:ext cx="381001" cy="1178825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5486400" y="4267200"/>
            <a:ext cx="40602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3.45</a:t>
            </a: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5257800" y="1371600"/>
            <a:ext cx="66760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"Jill"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187554" y="1837045"/>
            <a:ext cx="2118246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Conversion function</a:t>
            </a:r>
          </a:p>
        </p:txBody>
      </p:sp>
      <p:cxnSp>
        <p:nvCxnSpPr>
          <p:cNvPr id="38" name="Elbow Connector 37"/>
          <p:cNvCxnSpPr>
            <a:stCxn id="10" idx="4"/>
            <a:endCxn id="46" idx="0"/>
          </p:cNvCxnSpPr>
          <p:nvPr/>
        </p:nvCxnSpPr>
        <p:spPr bwMode="auto">
          <a:xfrm rot="5400000">
            <a:off x="7007510" y="2656432"/>
            <a:ext cx="296555" cy="18178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6912496" y="28956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50" name="Elbow Connector 49"/>
          <p:cNvCxnSpPr>
            <a:stCxn id="46" idx="2"/>
            <a:endCxn id="21" idx="0"/>
          </p:cNvCxnSpPr>
          <p:nvPr/>
        </p:nvCxnSpPr>
        <p:spPr bwMode="auto">
          <a:xfrm rot="16200000" flipH="1">
            <a:off x="6934722" y="3254374"/>
            <a:ext cx="266699" cy="635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8628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9171" y="83007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4300"/>
            <a:ext cx="6934200" cy="228600"/>
          </a:xfrm>
          <a:custGeom>
            <a:avLst/>
            <a:gdLst/>
            <a:ahLst/>
            <a:cxnLst/>
            <a:rect l="l" t="t" r="r" b="b"/>
            <a:pathLst>
              <a:path w="6934200" h="228600">
                <a:moveTo>
                  <a:pt x="0" y="228600"/>
                </a:moveTo>
                <a:lnTo>
                  <a:pt x="6934200" y="228600"/>
                </a:lnTo>
                <a:lnTo>
                  <a:pt x="6934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0600" y="9144"/>
            <a:ext cx="533400" cy="334010"/>
          </a:xfrm>
          <a:custGeom>
            <a:avLst/>
            <a:gdLst/>
            <a:ahLst/>
            <a:cxnLst/>
            <a:rect l="l" t="t" r="r" b="b"/>
            <a:pathLst>
              <a:path w="533400" h="334010">
                <a:moveTo>
                  <a:pt x="0" y="166877"/>
                </a:moveTo>
                <a:lnTo>
                  <a:pt x="7042" y="128602"/>
                </a:lnTo>
                <a:lnTo>
                  <a:pt x="27103" y="93472"/>
                </a:lnTo>
                <a:lnTo>
                  <a:pt x="58582" y="62488"/>
                </a:lnTo>
                <a:lnTo>
                  <a:pt x="99881" y="36649"/>
                </a:lnTo>
                <a:lnTo>
                  <a:pt x="149400" y="16955"/>
                </a:lnTo>
                <a:lnTo>
                  <a:pt x="205540" y="4405"/>
                </a:lnTo>
                <a:lnTo>
                  <a:pt x="266700" y="0"/>
                </a:lnTo>
                <a:lnTo>
                  <a:pt x="327859" y="4405"/>
                </a:lnTo>
                <a:lnTo>
                  <a:pt x="383999" y="16955"/>
                </a:lnTo>
                <a:lnTo>
                  <a:pt x="433518" y="36649"/>
                </a:lnTo>
                <a:lnTo>
                  <a:pt x="474817" y="62488"/>
                </a:lnTo>
                <a:lnTo>
                  <a:pt x="506296" y="93472"/>
                </a:lnTo>
                <a:lnTo>
                  <a:pt x="526357" y="128602"/>
                </a:lnTo>
                <a:lnTo>
                  <a:pt x="533400" y="166877"/>
                </a:lnTo>
                <a:lnTo>
                  <a:pt x="526357" y="205153"/>
                </a:lnTo>
                <a:lnTo>
                  <a:pt x="506296" y="240283"/>
                </a:lnTo>
                <a:lnTo>
                  <a:pt x="474817" y="271267"/>
                </a:lnTo>
                <a:lnTo>
                  <a:pt x="433518" y="297106"/>
                </a:lnTo>
                <a:lnTo>
                  <a:pt x="383999" y="316800"/>
                </a:lnTo>
                <a:lnTo>
                  <a:pt x="327859" y="329350"/>
                </a:lnTo>
                <a:lnTo>
                  <a:pt x="266700" y="333755"/>
                </a:lnTo>
                <a:lnTo>
                  <a:pt x="205540" y="329350"/>
                </a:lnTo>
                <a:lnTo>
                  <a:pt x="149400" y="316800"/>
                </a:lnTo>
                <a:lnTo>
                  <a:pt x="99881" y="297106"/>
                </a:lnTo>
                <a:lnTo>
                  <a:pt x="58582" y="271267"/>
                </a:lnTo>
                <a:lnTo>
                  <a:pt x="27103" y="240283"/>
                </a:lnTo>
                <a:lnTo>
                  <a:pt x="7042" y="205153"/>
                </a:lnTo>
                <a:lnTo>
                  <a:pt x="0" y="16687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C++11 Implementation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633986-8F90-47C2-8A25-27F98CBBB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dirty="0">
                <a:cs typeface="Calibri"/>
              </a:rPr>
              <a:t>C++11 </a:t>
            </a:r>
            <a:r>
              <a:rPr lang="en-US" spc="-5" dirty="0">
                <a:cs typeface="Calibri"/>
              </a:rPr>
              <a:t>added new </a:t>
            </a:r>
            <a:r>
              <a:rPr lang="en-US" spc="-15" dirty="0">
                <a:cs typeface="Calibri"/>
              </a:rPr>
              <a:t>container</a:t>
            </a:r>
            <a:r>
              <a:rPr lang="en-US" spc="30" dirty="0">
                <a:cs typeface="Calibri"/>
              </a:rPr>
              <a:t> </a:t>
            </a:r>
            <a:r>
              <a:rPr lang="en-US" dirty="0">
                <a:cs typeface="Calibri"/>
              </a:rPr>
              <a:t>classes:</a:t>
            </a:r>
          </a:p>
          <a:p>
            <a:pPr marL="756285" lvl="1" indent="-286385"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pc="-15" dirty="0" err="1">
                <a:latin typeface="Consolas" panose="020B0609020204030204" pitchFamily="49" charset="0"/>
                <a:cs typeface="Calibri"/>
              </a:rPr>
              <a:t>unordered_map</a:t>
            </a:r>
            <a:endParaRPr lang="en-US" dirty="0">
              <a:latin typeface="Consolas" panose="020B0609020204030204" pitchFamily="49" charset="0"/>
              <a:cs typeface="Calibri"/>
            </a:endParaRPr>
          </a:p>
          <a:p>
            <a:pPr marL="756285" lvl="1" indent="-286385"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pc="-15" dirty="0" err="1">
                <a:latin typeface="Consolas" panose="020B0609020204030204" pitchFamily="49" charset="0"/>
                <a:cs typeface="Calibri"/>
              </a:rPr>
              <a:t>unordered_set</a:t>
            </a:r>
            <a:endParaRPr lang="en-US" spc="-15" dirty="0">
              <a:latin typeface="Consolas" panose="020B0609020204030204" pitchFamily="49" charset="0"/>
              <a:cs typeface="Calibri"/>
            </a:endParaRPr>
          </a:p>
          <a:p>
            <a:pPr marL="355600"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pc="-15" dirty="0">
                <a:cs typeface="Calibri"/>
              </a:rPr>
              <a:t>Each </a:t>
            </a:r>
            <a:r>
              <a:rPr lang="en-US" spc="-5" dirty="0">
                <a:cs typeface="Calibri"/>
              </a:rPr>
              <a:t>uses </a:t>
            </a:r>
            <a:r>
              <a:rPr lang="en-US" dirty="0">
                <a:cs typeface="Calibri"/>
              </a:rPr>
              <a:t>a </a:t>
            </a:r>
            <a:r>
              <a:rPr lang="en-US" spc="-5" dirty="0">
                <a:cs typeface="Calibri"/>
              </a:rPr>
              <a:t>hash </a:t>
            </a:r>
            <a:r>
              <a:rPr lang="en-US" spc="-10" dirty="0">
                <a:cs typeface="Calibri"/>
              </a:rPr>
              <a:t>table </a:t>
            </a:r>
            <a:r>
              <a:rPr lang="en-US" spc="-30" dirty="0">
                <a:cs typeface="Calibri"/>
              </a:rPr>
              <a:t>for </a:t>
            </a:r>
            <a:r>
              <a:rPr lang="en-US" spc="-25" dirty="0">
                <a:cs typeface="Calibri"/>
              </a:rPr>
              <a:t>average</a:t>
            </a:r>
            <a:r>
              <a:rPr lang="en-US" spc="4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complexity</a:t>
            </a:r>
            <a:r>
              <a:rPr lang="en-US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to </a:t>
            </a:r>
            <a:r>
              <a:rPr lang="en-US" dirty="0">
                <a:cs typeface="Calibri"/>
              </a:rPr>
              <a:t>insert , </a:t>
            </a:r>
            <a:r>
              <a:rPr lang="en-US" spc="-10" dirty="0">
                <a:cs typeface="Calibri"/>
              </a:rPr>
              <a:t>erase, </a:t>
            </a:r>
            <a:r>
              <a:rPr lang="en-US" spc="-5" dirty="0">
                <a:cs typeface="Calibri"/>
              </a:rPr>
              <a:t>and find </a:t>
            </a:r>
            <a:r>
              <a:rPr lang="en-US" dirty="0">
                <a:cs typeface="Calibri"/>
              </a:rPr>
              <a:t>in</a:t>
            </a:r>
            <a:r>
              <a:rPr lang="en-US" spc="4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O(1)</a:t>
            </a:r>
          </a:p>
          <a:p>
            <a:pPr marL="355600"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cs typeface="Calibri"/>
              </a:rPr>
              <a:t>Must compile with the </a:t>
            </a:r>
            <a:r>
              <a:rPr lang="en-US" spc="-5" dirty="0">
                <a:latin typeface="Consolas" panose="020B0609020204030204" pitchFamily="49" charset="0"/>
                <a:cs typeface="Calibri"/>
              </a:rPr>
              <a:t>-std=</a:t>
            </a:r>
            <a:r>
              <a:rPr lang="en-US" spc="-5" dirty="0" err="1">
                <a:latin typeface="Consolas" panose="020B0609020204030204" pitchFamily="49" charset="0"/>
                <a:cs typeface="Calibri"/>
              </a:rPr>
              <a:t>c++</a:t>
            </a:r>
            <a:r>
              <a:rPr lang="en-US" spc="-5" dirty="0">
                <a:latin typeface="Consolas" panose="020B0609020204030204" pitchFamily="49" charset="0"/>
                <a:cs typeface="Calibri"/>
              </a:rPr>
              <a:t>11 </a:t>
            </a:r>
            <a:r>
              <a:rPr lang="en-US" spc="-5" dirty="0">
                <a:cs typeface="Calibri"/>
              </a:rPr>
              <a:t>option in </a:t>
            </a:r>
            <a:r>
              <a:rPr lang="en-US" spc="-5" dirty="0">
                <a:latin typeface="Consolas" panose="020B0609020204030204" pitchFamily="49" charset="0"/>
                <a:cs typeface="Calibri"/>
              </a:rPr>
              <a:t>g++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1" y="1219200"/>
            <a:ext cx="5181600" cy="5334000"/>
          </a:xfrm>
        </p:spPr>
        <p:txBody>
          <a:bodyPr/>
          <a:lstStyle/>
          <a:p>
            <a:r>
              <a:rPr lang="en-US" sz="2000" dirty="0"/>
              <a:t>A hash table is an array that stores </a:t>
            </a:r>
            <a:r>
              <a:rPr lang="en-US" sz="2000" dirty="0" err="1"/>
              <a:t>key,value</a:t>
            </a:r>
            <a:r>
              <a:rPr lang="en-US" sz="2000" dirty="0"/>
              <a:t> pairs</a:t>
            </a:r>
          </a:p>
          <a:p>
            <a:pPr lvl="1"/>
            <a:r>
              <a:rPr lang="en-US" sz="1800" dirty="0"/>
              <a:t>Usually smaller than the size of possible set of keys, |S|</a:t>
            </a:r>
          </a:p>
          <a:p>
            <a:pPr lvl="2"/>
            <a:r>
              <a:rPr lang="en-US" sz="1600" dirty="0"/>
              <a:t>USC ID's = 10</a:t>
            </a:r>
            <a:r>
              <a:rPr lang="en-US" sz="1600" baseline="30000" dirty="0"/>
              <a:t>10</a:t>
            </a:r>
            <a:r>
              <a:rPr lang="en-US" sz="1600" dirty="0"/>
              <a:t> options</a:t>
            </a:r>
          </a:p>
          <a:p>
            <a:pPr lvl="1"/>
            <a:r>
              <a:rPr lang="en-US" sz="1800" dirty="0"/>
              <a:t>But larger than the expected number of keys to be entered (defined as </a:t>
            </a:r>
            <a:r>
              <a:rPr lang="en-US" sz="1800" b="1" dirty="0">
                <a:solidFill>
                  <a:srgbClr val="00B050"/>
                </a:solidFill>
              </a:rPr>
              <a:t>n</a:t>
            </a:r>
            <a:r>
              <a:rPr lang="en-US" sz="1800" dirty="0"/>
              <a:t>)</a:t>
            </a:r>
          </a:p>
          <a:p>
            <a:r>
              <a:rPr lang="en-US" sz="2000" dirty="0"/>
              <a:t>The table is coupled with a function, </a:t>
            </a:r>
            <a:r>
              <a:rPr lang="en-US" sz="2000" i="1" dirty="0"/>
              <a:t>h(k)</a:t>
            </a:r>
            <a:r>
              <a:rPr lang="en-US" sz="2000" dirty="0"/>
              <a:t>, that maps keys to an integer in the range [0..tableSize-1] (i.e. [0 to </a:t>
            </a:r>
            <a:r>
              <a:rPr lang="en-US" sz="2000" b="1" dirty="0">
                <a:solidFill>
                  <a:srgbClr val="0000FF"/>
                </a:solidFill>
              </a:rPr>
              <a:t>m</a:t>
            </a:r>
            <a:r>
              <a:rPr lang="en-US" sz="2000" dirty="0"/>
              <a:t>-1])</a:t>
            </a:r>
          </a:p>
          <a:p>
            <a:r>
              <a:rPr lang="en-US" sz="2000" dirty="0"/>
              <a:t>What are the considerations…</a:t>
            </a:r>
          </a:p>
          <a:p>
            <a:pPr lvl="1"/>
            <a:r>
              <a:rPr lang="en-US" sz="1800" dirty="0"/>
              <a:t>How big should the table be?</a:t>
            </a:r>
          </a:p>
          <a:p>
            <a:pPr lvl="1"/>
            <a:r>
              <a:rPr lang="en-US" sz="1800" dirty="0"/>
              <a:t>How to select a hash function?</a:t>
            </a:r>
          </a:p>
          <a:p>
            <a:pPr lvl="1"/>
            <a:r>
              <a:rPr lang="en-US" sz="1800" dirty="0"/>
              <a:t>What if two keys map to the same array location? (i.e. h(k1) == h(k2) )</a:t>
            </a:r>
          </a:p>
          <a:p>
            <a:pPr lvl="2"/>
            <a:r>
              <a:rPr lang="en-US" sz="1600" dirty="0"/>
              <a:t>Known as a collision</a:t>
            </a:r>
          </a:p>
          <a:p>
            <a:pPr lvl="2"/>
            <a:r>
              <a:rPr lang="en-US" sz="1600" dirty="0"/>
              <a:t>The </a:t>
            </a:r>
            <a:r>
              <a:rPr lang="en-US" sz="1600" b="1" dirty="0"/>
              <a:t>probability </a:t>
            </a:r>
            <a:r>
              <a:rPr lang="en-US" sz="1600" dirty="0"/>
              <a:t>of this should be low.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467600" y="1905000"/>
            <a:ext cx="1295400" cy="304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4200" y="19050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2209800"/>
            <a:ext cx="1295400" cy="304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4200" y="22098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2514600"/>
            <a:ext cx="1295400" cy="304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25146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67600" y="2819400"/>
            <a:ext cx="1295400" cy="304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4200" y="2819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0" y="3124200"/>
            <a:ext cx="1295400" cy="304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34200" y="3124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7600" y="3733800"/>
            <a:ext cx="1295400" cy="304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72200" y="37338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tableSize-2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4038600"/>
            <a:ext cx="1295400" cy="304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72200" y="40386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tableSize-1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7600" y="3429000"/>
            <a:ext cx="1295400" cy="304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67600" y="1600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key, value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72100" y="1402315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key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5638800" y="2057400"/>
            <a:ext cx="838200" cy="113475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h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(k)</a:t>
            </a:r>
          </a:p>
        </p:txBody>
      </p:sp>
      <p:cxnSp>
        <p:nvCxnSpPr>
          <p:cNvPr id="32" name="Elbow Connector 31"/>
          <p:cNvCxnSpPr>
            <a:cxnSpLocks/>
            <a:stCxn id="21" idx="2"/>
            <a:endCxn id="22" idx="0"/>
          </p:cNvCxnSpPr>
          <p:nvPr/>
        </p:nvCxnSpPr>
        <p:spPr bwMode="auto">
          <a:xfrm rot="16200000" flipH="1">
            <a:off x="5673208" y="1672707"/>
            <a:ext cx="350285" cy="4191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Elbow Connector 32"/>
          <p:cNvCxnSpPr>
            <a:stCxn id="22" idx="6"/>
            <a:endCxn id="7" idx="1"/>
          </p:cNvCxnSpPr>
          <p:nvPr/>
        </p:nvCxnSpPr>
        <p:spPr bwMode="auto">
          <a:xfrm flipV="1">
            <a:off x="6477000" y="2362200"/>
            <a:ext cx="457200" cy="26257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791200" y="4800600"/>
            <a:ext cx="2667000" cy="914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m = </a:t>
            </a:r>
            <a:r>
              <a:rPr lang="en-US" sz="1600" b="1" dirty="0" err="1">
                <a:solidFill>
                  <a:srgbClr val="0000FF"/>
                </a:solidFill>
              </a:rPr>
              <a:t>tableSize</a:t>
            </a:r>
            <a:endParaRPr lang="en-US" sz="1600" b="1" dirty="0">
              <a:solidFill>
                <a:srgbClr val="0000FF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n = # of keys entered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Viterbi2013">
  <a:themeElements>
    <a:clrScheme name="USC2013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DDDDDD"/>
      </a:accent1>
      <a:accent2>
        <a:srgbClr val="FFFF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E7B9"/>
      </a:accent6>
      <a:hlink>
        <a:srgbClr val="990000"/>
      </a:hlink>
      <a:folHlink>
        <a:srgbClr val="FF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Viterbi2013</Template>
  <TotalTime>41987</TotalTime>
  <Words>936</Words>
  <Application>Microsoft Office PowerPoint</Application>
  <PresentationFormat>On-screen Show (4:3)</PresentationFormat>
  <Paragraphs>189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Viterbi2013</vt:lpstr>
      <vt:lpstr>CSCI 104 Hash Tables</vt:lpstr>
      <vt:lpstr>Motivation</vt:lpstr>
      <vt:lpstr>Dictionaries/Maps</vt:lpstr>
      <vt:lpstr>Dictionary Implementation</vt:lpstr>
      <vt:lpstr>Dictionary Implementation</vt:lpstr>
      <vt:lpstr>Unordered_Maps / Hash Tables</vt:lpstr>
      <vt:lpstr>Unordered_Maps / Hash Tables</vt:lpstr>
      <vt:lpstr>C++11 Implementation</vt:lpstr>
      <vt:lpstr>Hash Tables</vt:lpstr>
      <vt:lpstr>Hash Tables are Awesome!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104 - Hash Tables</dc:title>
  <dc:creator>Mark</dc:creator>
  <cp:lastModifiedBy>Aaron Daniel Cote</cp:lastModifiedBy>
  <cp:revision>412</cp:revision>
  <cp:lastPrinted>2019-04-09T15:04:02Z</cp:lastPrinted>
  <dcterms:created xsi:type="dcterms:W3CDTF">2012-12-23T22:24:17Z</dcterms:created>
  <dcterms:modified xsi:type="dcterms:W3CDTF">2021-03-07T22:07:26Z</dcterms:modified>
</cp:coreProperties>
</file>