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71" r:id="rId2"/>
    <p:sldId id="272" r:id="rId3"/>
    <p:sldId id="273" r:id="rId4"/>
    <p:sldId id="279" r:id="rId5"/>
    <p:sldId id="280" r:id="rId6"/>
    <p:sldId id="281" r:id="rId7"/>
    <p:sldId id="278" r:id="rId8"/>
    <p:sldId id="274" r:id="rId9"/>
    <p:sldId id="275" r:id="rId10"/>
    <p:sldId id="276" r:id="rId11"/>
    <p:sldId id="277" r:id="rId12"/>
    <p:sldId id="289" r:id="rId13"/>
    <p:sldId id="290" r:id="rId14"/>
    <p:sldId id="291" r:id="rId15"/>
    <p:sldId id="257" r:id="rId16"/>
    <p:sldId id="258" r:id="rId17"/>
    <p:sldId id="259" r:id="rId18"/>
    <p:sldId id="268" r:id="rId19"/>
    <p:sldId id="260" r:id="rId20"/>
    <p:sldId id="261" r:id="rId21"/>
    <p:sldId id="262" r:id="rId22"/>
    <p:sldId id="263" r:id="rId23"/>
    <p:sldId id="264" r:id="rId24"/>
    <p:sldId id="270" r:id="rId25"/>
    <p:sldId id="265" r:id="rId26"/>
    <p:sldId id="266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96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0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5476-2C6F-497E-AB59-9BA2E715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4CE-A9C8-43B2-BBE5-85A155CD1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Graphic 15" descr="Calculator">
            <a:extLst>
              <a:ext uri="{FF2B5EF4-FFF2-40B4-BE49-F238E27FC236}">
                <a16:creationId xmlns:a16="http://schemas.microsoft.com/office/drawing/2014/main" id="{58032F5F-E246-43AB-AB90-727004BE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397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0E617-F4E4-48FE-9474-6B9FC044E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D8CCB-2475-4EAA-BEA2-70676F89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40D76-8321-4D84-AC9B-5D96E92C6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many ways are there to select 3 students to receive an A out of a set of 7 students?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3!∙4!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r-combination</a:t>
                </a:r>
                <a:r>
                  <a:rPr lang="en-US" dirty="0"/>
                  <a:t> is an unordered arrangement of r elements from a set of size n, is commonly spoken as “n choose r” and is denoted </a:t>
                </a:r>
                <a:r>
                  <a:rPr lang="en-US" baseline="-25000" dirty="0" err="1"/>
                  <a:t>n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r</a:t>
                </a:r>
                <a:r>
                  <a:rPr lang="en-US" dirty="0"/>
                  <a:t> 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 ∙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40D76-8321-4D84-AC9B-5D96E92C6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  <a:blipFill>
                <a:blip r:embed="rId4"/>
                <a:stretch>
                  <a:fillRect l="-707" t="-330" b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F2AF7-2D1E-4FCE-9AD5-94C783D3DB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B8F1E-1B33-46C5-8E2F-9DE20DB0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753F9-C5F8-46BA-8CE6-8D38DC595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different 5-card Poker hands can be dealt from a standard deck of 52 cards?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= 2,598,960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different 47-card hands can be dealt?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2,598,960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bit strings of length n contain exactly r 1’s?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1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753F9-C5F8-46BA-8CE6-8D38DC595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  <a:blipFill>
                <a:blip r:embed="rId4"/>
                <a:stretch>
                  <a:fillRect l="-294"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14B3CA-90F3-4EDF-BC5F-C8B35F4CD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4FBBA-2D95-4828-A4FF-A62CCD34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A card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1E15-91B3-4D96-9E7B-421D591E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r>
              <a:rPr lang="en-US" sz="1800"/>
              <a:t>Phillip shuffles a standard deck of 52 cards, and deals himself 5.</a:t>
            </a:r>
          </a:p>
          <a:p>
            <a:r>
              <a:rPr lang="en-US" sz="1800"/>
              <a:t>Phillip looks at his 5 cards, then reveals 4 of them to Aaron, one at a time.</a:t>
            </a:r>
          </a:p>
          <a:p>
            <a:r>
              <a:rPr lang="en-US" sz="1800"/>
              <a:t>Aaron then correctly determines the 5</a:t>
            </a:r>
            <a:r>
              <a:rPr lang="en-US" sz="1800" baseline="30000"/>
              <a:t>th</a:t>
            </a:r>
            <a:r>
              <a:rPr lang="en-US" sz="1800"/>
              <a:t> card in Phillip’s hand.</a:t>
            </a:r>
          </a:p>
          <a:p>
            <a:r>
              <a:rPr lang="en-US" sz="1800"/>
              <a:t>There’s no information being relayed to Aaron other than the cards Phillip reveals, and the order in which they are revealed.</a:t>
            </a:r>
          </a:p>
          <a:p>
            <a:r>
              <a:rPr lang="en-US" sz="1800"/>
              <a:t>There’s no magic: you can replicate this feat with a friend who also knows how it works.  It comes down to a pigeonhole principle counting argument!</a:t>
            </a:r>
          </a:p>
        </p:txBody>
      </p:sp>
    </p:spTree>
    <p:extLst>
      <p:ext uri="{BB962C8B-B14F-4D97-AF65-F5344CB8AC3E}">
        <p14:creationId xmlns:p14="http://schemas.microsoft.com/office/powerpoint/2010/main" val="376026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64E701-62D0-4B68-B902-A44BB8DAF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AEA4E-17C5-4819-9423-63A8CA392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810F1-AE1D-4FE8-8D22-7CFB7F19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96963"/>
            <a:ext cx="3367361" cy="4664075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The first card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F8940-B1DD-45FA-A352-606F44F93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92A0-9A09-402E-A2D5-B29E0955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1096963"/>
            <a:ext cx="5969795" cy="466407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There are 4 suits (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, , , 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) and 5 cards.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By the pigeonhole principle, Phillip must have 2 cards of the same suit.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Phillip will choose one of them to be the first card flipped over, and the other to be the card he keeps in his hand.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There are 13 values (2-10, J=11, Q=12, K=13, A=14).  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If the value of the smaller card is within 6 of the larger card, Phillip will display the smaller card first.  Otherwise, the larger card.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After the first card flip, Aaron has narrowed the possible cards down to 6.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If J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 is displayed, it is either Q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, K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, A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, 2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, 3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, or 4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If it were 5</a:t>
            </a: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, Phillip would display that instead, which leaves 6, 7, 8, 9, 10, J as the possibilities.</a:t>
            </a:r>
            <a:endParaRPr lang="en-US" sz="15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1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3A45CBAA-86BD-45AB-9595-FB723090E9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83570-B288-4009-82E6-2FCBCB46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The remaining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F0CF-AF2A-46C0-AE32-4054A932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 sz="1700"/>
              <a:t>By convention, if two cards have the same value, the tie-breaker is the suit: </a:t>
            </a:r>
            <a:r>
              <a:rPr lang="en-US" sz="1700">
                <a:sym typeface="Symbol" panose="05050102010706020507" pitchFamily="18" charset="2"/>
              </a:rPr>
              <a:t> &lt;  &lt;  &lt; </a:t>
            </a:r>
          </a:p>
          <a:p>
            <a:r>
              <a:rPr lang="en-US" sz="1700">
                <a:sym typeface="Symbol" panose="05050102010706020507" pitchFamily="18" charset="2"/>
              </a:rPr>
              <a:t>Phillip will choose the order of the remaining 3 cards based on which of the 6 options he wants Aaron to choose.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Smallest, then middle, then largest = 1</a:t>
            </a:r>
            <a:r>
              <a:rPr lang="en-US" sz="1700" baseline="30000">
                <a:sym typeface="Symbol" panose="05050102010706020507" pitchFamily="18" charset="2"/>
              </a:rPr>
              <a:t>st</a:t>
            </a:r>
            <a:r>
              <a:rPr lang="en-US" sz="1700">
                <a:sym typeface="Symbol" panose="05050102010706020507" pitchFamily="18" charset="2"/>
              </a:rPr>
              <a:t> of the 6 options.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Smallest, then largest, then middle = 2</a:t>
            </a:r>
            <a:r>
              <a:rPr lang="en-US" sz="1700" baseline="30000">
                <a:sym typeface="Symbol" panose="05050102010706020507" pitchFamily="18" charset="2"/>
              </a:rPr>
              <a:t>nd</a:t>
            </a:r>
            <a:r>
              <a:rPr lang="en-US" sz="1700">
                <a:sym typeface="Symbol" panose="05050102010706020507" pitchFamily="18" charset="2"/>
              </a:rPr>
              <a:t> option.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Middle, then smallest, then largest = 3</a:t>
            </a:r>
            <a:r>
              <a:rPr lang="en-US" sz="1700" baseline="30000">
                <a:sym typeface="Symbol" panose="05050102010706020507" pitchFamily="18" charset="2"/>
              </a:rPr>
              <a:t>rd</a:t>
            </a:r>
            <a:r>
              <a:rPr lang="en-US" sz="1700">
                <a:sym typeface="Symbol" panose="05050102010706020507" pitchFamily="18" charset="2"/>
              </a:rPr>
              <a:t> option.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Middle, then largest, then smallest = 4</a:t>
            </a:r>
            <a:r>
              <a:rPr lang="en-US" sz="1700" baseline="30000">
                <a:sym typeface="Symbol" panose="05050102010706020507" pitchFamily="18" charset="2"/>
              </a:rPr>
              <a:t>th</a:t>
            </a:r>
            <a:r>
              <a:rPr lang="en-US" sz="1700">
                <a:sym typeface="Symbol" panose="05050102010706020507" pitchFamily="18" charset="2"/>
              </a:rPr>
              <a:t> option.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Largest, then smallest, then middle = 5</a:t>
            </a:r>
            <a:r>
              <a:rPr lang="en-US" sz="1700" baseline="30000">
                <a:sym typeface="Symbol" panose="05050102010706020507" pitchFamily="18" charset="2"/>
              </a:rPr>
              <a:t>th</a:t>
            </a:r>
            <a:r>
              <a:rPr lang="en-US" sz="1700">
                <a:sym typeface="Symbol" panose="05050102010706020507" pitchFamily="18" charset="2"/>
              </a:rPr>
              <a:t> option.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Largest, then middle, then smallest = 6</a:t>
            </a:r>
            <a:r>
              <a:rPr lang="en-US" sz="1700" baseline="30000">
                <a:sym typeface="Symbol" panose="05050102010706020507" pitchFamily="18" charset="2"/>
              </a:rPr>
              <a:t>th</a:t>
            </a:r>
            <a:r>
              <a:rPr lang="en-US" sz="1700">
                <a:sym typeface="Symbol" panose="05050102010706020507" pitchFamily="18" charset="2"/>
              </a:rPr>
              <a:t> option.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459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A2A8-C64C-433F-AFE8-1A4C0FFA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Binomial Theorem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2BFE-30D6-47B5-A53B-604970940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/>
                  <a:t>Expand (</a:t>
                </a:r>
                <a:r>
                  <a:rPr lang="en-US" sz="1400" err="1"/>
                  <a:t>x+y</a:t>
                </a:r>
                <a:r>
                  <a:rPr lang="en-US" sz="1400"/>
                  <a:t>)</a:t>
                </a:r>
                <a:r>
                  <a:rPr lang="en-US" sz="1400" baseline="30000"/>
                  <a:t>3</a:t>
                </a:r>
                <a:endParaRPr lang="en-US" sz="14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/>
                  <a:t>x</a:t>
                </a:r>
                <a:r>
                  <a:rPr lang="en-US" sz="1400" baseline="30000"/>
                  <a:t>3</a:t>
                </a:r>
                <a:r>
                  <a:rPr lang="en-US" sz="1400"/>
                  <a:t>+3x</a:t>
                </a:r>
                <a:r>
                  <a:rPr lang="en-US" sz="1400" baseline="30000"/>
                  <a:t>2</a:t>
                </a:r>
                <a:r>
                  <a:rPr lang="en-US" sz="1400"/>
                  <a:t>y+3xy</a:t>
                </a:r>
                <a:r>
                  <a:rPr lang="en-US" sz="1400" baseline="30000"/>
                  <a:t>2</a:t>
                </a:r>
                <a:r>
                  <a:rPr lang="en-US" sz="1400"/>
                  <a:t>+y</a:t>
                </a:r>
                <a:r>
                  <a:rPr lang="en-US" sz="1400" baseline="30000"/>
                  <a:t>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1400" dirty="0"/>
                        <m:t>x</m:t>
                      </m:r>
                      <m:r>
                        <m:rPr>
                          <m:nor/>
                        </m:rPr>
                        <a:rPr lang="en-US" sz="1400" baseline="30000" dirty="0"/>
                        <m:t>3</m:t>
                      </m:r>
                      <m:r>
                        <m:rPr>
                          <m:nor/>
                        </m:rPr>
                        <a:rPr lang="en-US" sz="1400" dirty="0"/>
                        <m:t>+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1400" dirty="0"/>
                        <m:t>x</m:t>
                      </m:r>
                      <m:r>
                        <m:rPr>
                          <m:nor/>
                        </m:rPr>
                        <a:rPr lang="en-US" sz="1400" baseline="30000" dirty="0"/>
                        <m:t>2</m:t>
                      </m:r>
                      <m:r>
                        <m:rPr>
                          <m:nor/>
                        </m:rPr>
                        <a:rPr lang="en-US" sz="1400" dirty="0"/>
                        <m:t>y</m:t>
                      </m:r>
                      <m:r>
                        <m:rPr>
                          <m:nor/>
                        </m:rPr>
                        <a:rPr lang="en-US" sz="1400" dirty="0"/>
                        <m:t>+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1400" dirty="0"/>
                        <m:t>xy</m:t>
                      </m:r>
                      <m:r>
                        <m:rPr>
                          <m:nor/>
                        </m:rPr>
                        <a:rPr lang="en-US" sz="1400" baseline="30000" dirty="0"/>
                        <m:t>2</m:t>
                      </m:r>
                      <m:r>
                        <m:rPr>
                          <m:nor/>
                        </m:rPr>
                        <a:rPr lang="en-US" sz="1400" dirty="0"/>
                        <m:t>+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1400" dirty="0"/>
                        <m:t>y</m:t>
                      </m:r>
                      <m:r>
                        <m:rPr>
                          <m:nor/>
                        </m:rPr>
                        <a:rPr lang="en-US" sz="1400" baseline="30000" dirty="0"/>
                        <m:t>3</m:t>
                      </m:r>
                    </m:oMath>
                  </m:oMathPara>
                </a14:m>
                <a:endParaRPr lang="en-US" sz="14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/>
                  <a:t>The </a:t>
                </a:r>
                <a:r>
                  <a:rPr lang="en-US" sz="1400" b="1"/>
                  <a:t>Binomial Theorem</a:t>
                </a:r>
                <a:r>
                  <a:rPr lang="en-US" sz="1400"/>
                  <a:t> is as follows:</a:t>
                </a:r>
                <a:endParaRPr lang="en-US" sz="1400" baseline="3000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baseline="30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baseline="15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baseline="30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baseline="30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14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/>
                  <a:t>What is the coefficient of x</a:t>
                </a:r>
                <a:r>
                  <a:rPr lang="en-US" sz="1400" baseline="30000"/>
                  <a:t>12</a:t>
                </a:r>
                <a:r>
                  <a:rPr lang="en-US" sz="1400"/>
                  <a:t>y</a:t>
                </a:r>
                <a:r>
                  <a:rPr lang="en-US" sz="1400" baseline="30000"/>
                  <a:t>13</a:t>
                </a:r>
                <a:r>
                  <a:rPr lang="en-US" sz="1400"/>
                  <a:t> in the expansion of (</a:t>
                </a:r>
                <a:r>
                  <a:rPr lang="en-US" sz="1400" err="1"/>
                  <a:t>x+y</a:t>
                </a:r>
                <a:r>
                  <a:rPr lang="en-US" sz="1400"/>
                  <a:t>)</a:t>
                </a:r>
                <a:r>
                  <a:rPr lang="en-US" sz="1400" baseline="30000"/>
                  <a:t>25</a:t>
                </a:r>
                <a:r>
                  <a:rPr lang="en-US" sz="1400"/>
                  <a:t>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2BFE-30D6-47B5-A53B-604970940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  <a:blipFill>
                <a:blip r:embed="rId3"/>
                <a:stretch>
                  <a:fillRect l="-330" t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5C7D-BDF1-4B8E-9325-9D4238E1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94F08-9C6D-400B-97D6-8F71F02D7C8B}"/>
              </a:ext>
            </a:extLst>
          </p:cNvPr>
          <p:cNvSpPr>
            <a:spLocks noChangeAspect="1"/>
          </p:cNvSpPr>
          <p:nvPr/>
        </p:nvSpPr>
        <p:spPr>
          <a:xfrm>
            <a:off x="2916215" y="19359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CE5E22-D2D0-47F8-BB63-65DBE199E82D}"/>
              </a:ext>
            </a:extLst>
          </p:cNvPr>
          <p:cNvSpPr>
            <a:spLocks noChangeAspect="1"/>
          </p:cNvSpPr>
          <p:nvPr/>
        </p:nvSpPr>
        <p:spPr>
          <a:xfrm>
            <a:off x="2459015" y="24693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3FFE9-B237-46B0-8B57-2713D1F2AB1B}"/>
              </a:ext>
            </a:extLst>
          </p:cNvPr>
          <p:cNvSpPr>
            <a:spLocks noChangeAspect="1"/>
          </p:cNvSpPr>
          <p:nvPr/>
        </p:nvSpPr>
        <p:spPr>
          <a:xfrm>
            <a:off x="2001815" y="30027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A03F5-5328-4B9C-92BF-DA50F97B4E89}"/>
              </a:ext>
            </a:extLst>
          </p:cNvPr>
          <p:cNvSpPr>
            <a:spLocks noChangeAspect="1"/>
          </p:cNvSpPr>
          <p:nvPr/>
        </p:nvSpPr>
        <p:spPr>
          <a:xfrm>
            <a:off x="2916215" y="30027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FB000-C4FD-441A-B153-C6A6BCFECD32}"/>
              </a:ext>
            </a:extLst>
          </p:cNvPr>
          <p:cNvSpPr>
            <a:spLocks noChangeAspect="1"/>
          </p:cNvSpPr>
          <p:nvPr/>
        </p:nvSpPr>
        <p:spPr>
          <a:xfrm>
            <a:off x="3373415" y="24693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7BE3B8-7BB2-423B-B439-E42E44EA6602}"/>
              </a:ext>
            </a:extLst>
          </p:cNvPr>
          <p:cNvSpPr>
            <a:spLocks noChangeAspect="1"/>
          </p:cNvSpPr>
          <p:nvPr/>
        </p:nvSpPr>
        <p:spPr>
          <a:xfrm>
            <a:off x="1544615" y="35361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D9EFAD-30C3-43A2-88A8-1056999462B8}"/>
              </a:ext>
            </a:extLst>
          </p:cNvPr>
          <p:cNvSpPr>
            <a:spLocks noChangeAspect="1"/>
          </p:cNvSpPr>
          <p:nvPr/>
        </p:nvSpPr>
        <p:spPr>
          <a:xfrm>
            <a:off x="2470738" y="35361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8A6081-99FE-42AA-924D-97253B1815F9}"/>
              </a:ext>
            </a:extLst>
          </p:cNvPr>
          <p:cNvSpPr>
            <a:spLocks noChangeAspect="1"/>
          </p:cNvSpPr>
          <p:nvPr/>
        </p:nvSpPr>
        <p:spPr>
          <a:xfrm>
            <a:off x="3830615" y="30027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0785D3-476B-49BB-A673-2B9A6BACEBE7}"/>
              </a:ext>
            </a:extLst>
          </p:cNvPr>
          <p:cNvSpPr>
            <a:spLocks noChangeAspect="1"/>
          </p:cNvSpPr>
          <p:nvPr/>
        </p:nvSpPr>
        <p:spPr>
          <a:xfrm>
            <a:off x="4287815" y="35361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825B65-9C7B-485A-8281-FEF4B9CAE2DF}"/>
              </a:ext>
            </a:extLst>
          </p:cNvPr>
          <p:cNvSpPr>
            <a:spLocks noChangeAspect="1"/>
          </p:cNvSpPr>
          <p:nvPr/>
        </p:nvSpPr>
        <p:spPr>
          <a:xfrm>
            <a:off x="3373415" y="3536121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451546-BDCA-4798-A04E-BA15134939C4}"/>
              </a:ext>
            </a:extLst>
          </p:cNvPr>
          <p:cNvSpPr>
            <a:spLocks noChangeAspect="1"/>
          </p:cNvSpPr>
          <p:nvPr/>
        </p:nvSpPr>
        <p:spPr>
          <a:xfrm>
            <a:off x="4745015" y="4063659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2ABD99-A588-488A-B6E3-98765AD3E04B}"/>
              </a:ext>
            </a:extLst>
          </p:cNvPr>
          <p:cNvSpPr>
            <a:spLocks noChangeAspect="1"/>
          </p:cNvSpPr>
          <p:nvPr/>
        </p:nvSpPr>
        <p:spPr>
          <a:xfrm>
            <a:off x="2001815" y="4063659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3B9B33-4B9B-4D05-AC69-B7E4B18B2089}"/>
              </a:ext>
            </a:extLst>
          </p:cNvPr>
          <p:cNvSpPr>
            <a:spLocks noChangeAspect="1"/>
          </p:cNvSpPr>
          <p:nvPr/>
        </p:nvSpPr>
        <p:spPr>
          <a:xfrm>
            <a:off x="1087415" y="4063659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30AE1C-81F6-4437-B54C-A9906AB58011}"/>
              </a:ext>
            </a:extLst>
          </p:cNvPr>
          <p:cNvSpPr>
            <a:spLocks noChangeAspect="1"/>
          </p:cNvSpPr>
          <p:nvPr/>
        </p:nvSpPr>
        <p:spPr>
          <a:xfrm>
            <a:off x="2916215" y="4063659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5EFDE0-6774-4323-B59C-39EFA722440F}"/>
              </a:ext>
            </a:extLst>
          </p:cNvPr>
          <p:cNvSpPr>
            <a:spLocks noChangeAspect="1"/>
          </p:cNvSpPr>
          <p:nvPr/>
        </p:nvSpPr>
        <p:spPr>
          <a:xfrm>
            <a:off x="3830615" y="4066590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43536A-480F-4AF4-B5A5-67561BB3F02E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2849260" y="23261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7D2E10-DA9B-4BD2-A0D7-6351A0E846B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2392060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3560E4-E955-42E4-BE8D-8C1B90BBC8FF}"/>
              </a:ext>
            </a:extLst>
          </p:cNvPr>
          <p:cNvCxnSpPr>
            <a:stCxn id="9" idx="7"/>
            <a:endCxn id="6" idx="3"/>
          </p:cNvCxnSpPr>
          <p:nvPr/>
        </p:nvCxnSpPr>
        <p:spPr>
          <a:xfrm flipV="1">
            <a:off x="1934860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E5189-6599-44DF-A259-1FF82D25BDAF}"/>
              </a:ext>
            </a:extLst>
          </p:cNvPr>
          <p:cNvCxnSpPr>
            <a:stCxn id="16" idx="7"/>
            <a:endCxn id="9" idx="3"/>
          </p:cNvCxnSpPr>
          <p:nvPr/>
        </p:nvCxnSpPr>
        <p:spPr>
          <a:xfrm flipV="1">
            <a:off x="1477660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09F13E-35D2-4601-8B30-BA9CBF91AF8A}"/>
              </a:ext>
            </a:extLst>
          </p:cNvPr>
          <p:cNvCxnSpPr>
            <a:stCxn id="15" idx="1"/>
            <a:endCxn id="9" idx="5"/>
          </p:cNvCxnSpPr>
          <p:nvPr/>
        </p:nvCxnSpPr>
        <p:spPr>
          <a:xfrm flipH="1" flipV="1">
            <a:off x="1934860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6DFDF5-165B-4FFC-A64F-01157068081A}"/>
              </a:ext>
            </a:extLst>
          </p:cNvPr>
          <p:cNvCxnSpPr>
            <a:stCxn id="15" idx="7"/>
            <a:endCxn id="10" idx="3"/>
          </p:cNvCxnSpPr>
          <p:nvPr/>
        </p:nvCxnSpPr>
        <p:spPr>
          <a:xfrm flipV="1">
            <a:off x="2392060" y="3926366"/>
            <a:ext cx="145633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7FD662-45C6-4ADE-BE12-E228F121F9FA}"/>
              </a:ext>
            </a:extLst>
          </p:cNvPr>
          <p:cNvCxnSpPr>
            <a:stCxn id="17" idx="1"/>
            <a:endCxn id="10" idx="5"/>
          </p:cNvCxnSpPr>
          <p:nvPr/>
        </p:nvCxnSpPr>
        <p:spPr>
          <a:xfrm flipH="1" flipV="1">
            <a:off x="2860983" y="3926366"/>
            <a:ext cx="122187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F2B94F-EC77-4E8E-A154-D890145CFECB}"/>
              </a:ext>
            </a:extLst>
          </p:cNvPr>
          <p:cNvCxnSpPr>
            <a:stCxn id="17" idx="7"/>
            <a:endCxn id="13" idx="3"/>
          </p:cNvCxnSpPr>
          <p:nvPr/>
        </p:nvCxnSpPr>
        <p:spPr>
          <a:xfrm flipV="1">
            <a:off x="3306460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96C01C-BA06-41E0-B4CD-24FB9A82B314}"/>
              </a:ext>
            </a:extLst>
          </p:cNvPr>
          <p:cNvCxnSpPr>
            <a:stCxn id="18" idx="1"/>
            <a:endCxn id="13" idx="5"/>
          </p:cNvCxnSpPr>
          <p:nvPr/>
        </p:nvCxnSpPr>
        <p:spPr>
          <a:xfrm flipH="1" flipV="1">
            <a:off x="3763660" y="3926366"/>
            <a:ext cx="133910" cy="2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EEFD2B-31A3-407A-ADDD-D8540552D6E2}"/>
              </a:ext>
            </a:extLst>
          </p:cNvPr>
          <p:cNvCxnSpPr>
            <a:stCxn id="18" idx="7"/>
            <a:endCxn id="12" idx="3"/>
          </p:cNvCxnSpPr>
          <p:nvPr/>
        </p:nvCxnSpPr>
        <p:spPr>
          <a:xfrm flipV="1">
            <a:off x="4220860" y="3926366"/>
            <a:ext cx="133910" cy="2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216E4D-6C41-4623-AB45-CDB9D67006E5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4678060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22312F-6E6A-4410-A76A-E49413E1811C}"/>
              </a:ext>
            </a:extLst>
          </p:cNvPr>
          <p:cNvCxnSpPr>
            <a:stCxn id="10" idx="1"/>
            <a:endCxn id="6" idx="5"/>
          </p:cNvCxnSpPr>
          <p:nvPr/>
        </p:nvCxnSpPr>
        <p:spPr>
          <a:xfrm flipH="1" flipV="1">
            <a:off x="2392060" y="3392966"/>
            <a:ext cx="145633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25C18F-4E04-4C69-A0FA-70969E2630B0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2860983" y="3392966"/>
            <a:ext cx="122187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5FE4C6-5627-4FF0-917E-EF9FCFDCB4CC}"/>
              </a:ext>
            </a:extLst>
          </p:cNvPr>
          <p:cNvCxnSpPr>
            <a:stCxn id="13" idx="1"/>
            <a:endCxn id="7" idx="5"/>
          </p:cNvCxnSpPr>
          <p:nvPr/>
        </p:nvCxnSpPr>
        <p:spPr>
          <a:xfrm flipH="1" flipV="1">
            <a:off x="3306460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42865C-5030-438D-AA48-4840C5F5144B}"/>
              </a:ext>
            </a:extLst>
          </p:cNvPr>
          <p:cNvCxnSpPr>
            <a:stCxn id="13" idx="7"/>
            <a:endCxn id="11" idx="3"/>
          </p:cNvCxnSpPr>
          <p:nvPr/>
        </p:nvCxnSpPr>
        <p:spPr>
          <a:xfrm flipV="1">
            <a:off x="3763660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BCE562-11E4-4F1B-A877-99AD3209F2DE}"/>
              </a:ext>
            </a:extLst>
          </p:cNvPr>
          <p:cNvCxnSpPr>
            <a:stCxn id="12" idx="1"/>
            <a:endCxn id="11" idx="5"/>
          </p:cNvCxnSpPr>
          <p:nvPr/>
        </p:nvCxnSpPr>
        <p:spPr>
          <a:xfrm flipH="1" flipV="1">
            <a:off x="4220860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BBD712-0500-4A16-AFC3-C09D894FCC70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2849260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372112-25F0-49CC-AB79-8C973316C592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3306460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EE6FA9-87E7-4F11-AF1A-8926D2F0EEAF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3763660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2A3B5E-253F-4BA1-94DF-A8F35B56C79E}"/>
              </a:ext>
            </a:extLst>
          </p:cNvPr>
          <p:cNvCxnSpPr>
            <a:stCxn id="8" idx="1"/>
            <a:endCxn id="4" idx="5"/>
          </p:cNvCxnSpPr>
          <p:nvPr/>
        </p:nvCxnSpPr>
        <p:spPr>
          <a:xfrm flipH="1" flipV="1">
            <a:off x="3306460" y="23261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780133A-B687-498E-82ED-EADE8C53F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08627" y="19359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780133A-B687-498E-82ED-EADE8C53F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27" y="1935921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61FE597-617F-4964-BE16-81869F06CF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51427" y="24693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61FE597-617F-4964-BE16-81869F06C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427" y="246932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960902E-F022-49FD-ACF6-64780423D0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94227" y="30027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960902E-F022-49FD-ACF6-64780423D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27" y="300272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DC06D84-8D00-4E39-A9EA-FF1296F3F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08627" y="30027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DC06D84-8D00-4E39-A9EA-FF1296F3F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27" y="3002721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10AF222-70D9-4D5E-A4F0-5B3247931F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5827" y="24693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10AF222-70D9-4D5E-A4F0-5B3247931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827" y="246932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E2E1B18-34AB-4C4B-A025-61CE8B489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7027" y="35361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E2E1B18-34AB-4C4B-A025-61CE8B489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27" y="353612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F0B9A05-E98E-4B64-A21E-597415AC7F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3150" y="35361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F0B9A05-E98E-4B64-A21E-597415AC7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50" y="3536121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F74D96-B75B-43CB-80A3-961296379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3027" y="30027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F74D96-B75B-43CB-80A3-961296379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27" y="300272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33078D2-4421-4163-A8AC-488C04F449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80227" y="35361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33078D2-4421-4163-A8AC-488C04F44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227" y="353612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C7F98FB-971B-44A3-AC8B-4F016D4CC0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5827" y="3536121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C7F98FB-971B-44A3-AC8B-4F016D4C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827" y="3536121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F5083A-8139-4BE6-8E64-A161812451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37427" y="4063659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F5083A-8139-4BE6-8E64-A16181245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427" y="4063659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CB5380-AB4D-4CB3-9173-ECF1EB0880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94227" y="4063659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CB5380-AB4D-4CB3-9173-ECF1EB088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27" y="4063659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975E956-9605-466D-901E-757A33C87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9827" y="4063659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975E956-9605-466D-901E-757A33C87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827" y="4063659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D3BC764-5D63-4FE1-B8F6-ECB2EBB14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08627" y="4063659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D3BC764-5D63-4FE1-B8F6-ECB2EBB14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27" y="40636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2836421-2127-46E3-AA8C-BB5E554E7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3027" y="4066590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2836421-2127-46E3-AA8C-BB5E554E7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27" y="4066590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4D5844-6BDF-4974-A1F0-4BBB422D6438}"/>
              </a:ext>
            </a:extLst>
          </p:cNvPr>
          <p:cNvCxnSpPr>
            <a:cxnSpLocks/>
            <a:stCxn id="64" idx="7"/>
            <a:endCxn id="63" idx="3"/>
          </p:cNvCxnSpPr>
          <p:nvPr/>
        </p:nvCxnSpPr>
        <p:spPr>
          <a:xfrm flipV="1">
            <a:off x="8641672" y="23261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66D61E-1C48-4FAB-AD48-01867F428252}"/>
              </a:ext>
            </a:extLst>
          </p:cNvPr>
          <p:cNvCxnSpPr>
            <a:stCxn id="65" idx="7"/>
            <a:endCxn id="64" idx="3"/>
          </p:cNvCxnSpPr>
          <p:nvPr/>
        </p:nvCxnSpPr>
        <p:spPr>
          <a:xfrm flipV="1">
            <a:off x="8184472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B5FEF5-10DD-4BF4-943E-0E5A8098CF38}"/>
              </a:ext>
            </a:extLst>
          </p:cNvPr>
          <p:cNvCxnSpPr>
            <a:stCxn id="68" idx="7"/>
            <a:endCxn id="65" idx="3"/>
          </p:cNvCxnSpPr>
          <p:nvPr/>
        </p:nvCxnSpPr>
        <p:spPr>
          <a:xfrm flipV="1">
            <a:off x="7727272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5DBCF-1E97-4E7C-8812-AA54407C3C63}"/>
              </a:ext>
            </a:extLst>
          </p:cNvPr>
          <p:cNvCxnSpPr>
            <a:stCxn id="75" idx="7"/>
            <a:endCxn id="68" idx="3"/>
          </p:cNvCxnSpPr>
          <p:nvPr/>
        </p:nvCxnSpPr>
        <p:spPr>
          <a:xfrm flipV="1">
            <a:off x="7270072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65388-69ED-45D2-925A-038483B79849}"/>
              </a:ext>
            </a:extLst>
          </p:cNvPr>
          <p:cNvCxnSpPr>
            <a:stCxn id="74" idx="1"/>
            <a:endCxn id="68" idx="5"/>
          </p:cNvCxnSpPr>
          <p:nvPr/>
        </p:nvCxnSpPr>
        <p:spPr>
          <a:xfrm flipH="1" flipV="1">
            <a:off x="7727272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682D86-AC6A-4C0D-9077-43BAD51C0AF1}"/>
              </a:ext>
            </a:extLst>
          </p:cNvPr>
          <p:cNvCxnSpPr>
            <a:stCxn id="74" idx="7"/>
            <a:endCxn id="69" idx="3"/>
          </p:cNvCxnSpPr>
          <p:nvPr/>
        </p:nvCxnSpPr>
        <p:spPr>
          <a:xfrm flipV="1">
            <a:off x="8184472" y="3926366"/>
            <a:ext cx="145633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789E049-BEC4-4EF9-A24C-918EBAA56385}"/>
              </a:ext>
            </a:extLst>
          </p:cNvPr>
          <p:cNvCxnSpPr>
            <a:stCxn id="76" idx="1"/>
            <a:endCxn id="69" idx="5"/>
          </p:cNvCxnSpPr>
          <p:nvPr/>
        </p:nvCxnSpPr>
        <p:spPr>
          <a:xfrm flipH="1" flipV="1">
            <a:off x="8653395" y="3926366"/>
            <a:ext cx="122187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B0E86B-58FB-450E-9218-37DCC0405D69}"/>
              </a:ext>
            </a:extLst>
          </p:cNvPr>
          <p:cNvCxnSpPr>
            <a:stCxn id="76" idx="7"/>
            <a:endCxn id="72" idx="3"/>
          </p:cNvCxnSpPr>
          <p:nvPr/>
        </p:nvCxnSpPr>
        <p:spPr>
          <a:xfrm flipV="1">
            <a:off x="9098872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421E66-EF3B-43EC-82CD-06356384842F}"/>
              </a:ext>
            </a:extLst>
          </p:cNvPr>
          <p:cNvCxnSpPr>
            <a:stCxn id="77" idx="1"/>
            <a:endCxn id="72" idx="5"/>
          </p:cNvCxnSpPr>
          <p:nvPr/>
        </p:nvCxnSpPr>
        <p:spPr>
          <a:xfrm flipH="1" flipV="1">
            <a:off x="9556072" y="3926366"/>
            <a:ext cx="133910" cy="2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7A6A40-D1C5-4C93-B3C7-02D61758A769}"/>
              </a:ext>
            </a:extLst>
          </p:cNvPr>
          <p:cNvCxnSpPr>
            <a:stCxn id="77" idx="7"/>
            <a:endCxn id="71" idx="3"/>
          </p:cNvCxnSpPr>
          <p:nvPr/>
        </p:nvCxnSpPr>
        <p:spPr>
          <a:xfrm flipV="1">
            <a:off x="10013272" y="3926366"/>
            <a:ext cx="133910" cy="2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8DA7CC-EEA2-4BF2-9151-DB59DB5CC650}"/>
              </a:ext>
            </a:extLst>
          </p:cNvPr>
          <p:cNvCxnSpPr>
            <a:stCxn id="73" idx="1"/>
            <a:endCxn id="71" idx="5"/>
          </p:cNvCxnSpPr>
          <p:nvPr/>
        </p:nvCxnSpPr>
        <p:spPr>
          <a:xfrm flipH="1" flipV="1">
            <a:off x="10470472" y="3926366"/>
            <a:ext cx="133910" cy="2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293034-BEBB-464A-8A9F-E11795A84645}"/>
              </a:ext>
            </a:extLst>
          </p:cNvPr>
          <p:cNvCxnSpPr>
            <a:stCxn id="69" idx="1"/>
            <a:endCxn id="65" idx="5"/>
          </p:cNvCxnSpPr>
          <p:nvPr/>
        </p:nvCxnSpPr>
        <p:spPr>
          <a:xfrm flipH="1" flipV="1">
            <a:off x="8184472" y="3392966"/>
            <a:ext cx="145633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F9C1C6-4A0A-4AB9-8752-1321D2FE9AD6}"/>
              </a:ext>
            </a:extLst>
          </p:cNvPr>
          <p:cNvCxnSpPr>
            <a:cxnSpLocks/>
            <a:stCxn id="69" idx="7"/>
            <a:endCxn id="66" idx="3"/>
          </p:cNvCxnSpPr>
          <p:nvPr/>
        </p:nvCxnSpPr>
        <p:spPr>
          <a:xfrm flipV="1">
            <a:off x="8653395" y="3392966"/>
            <a:ext cx="122187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D5D462-0A17-4568-A0A8-06FAC86146C1}"/>
              </a:ext>
            </a:extLst>
          </p:cNvPr>
          <p:cNvCxnSpPr>
            <a:stCxn id="72" idx="1"/>
            <a:endCxn id="66" idx="5"/>
          </p:cNvCxnSpPr>
          <p:nvPr/>
        </p:nvCxnSpPr>
        <p:spPr>
          <a:xfrm flipH="1" flipV="1">
            <a:off x="9098872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C2DF56-ABCD-4D04-8EDD-1BA45FCBC713}"/>
              </a:ext>
            </a:extLst>
          </p:cNvPr>
          <p:cNvCxnSpPr>
            <a:stCxn id="72" idx="7"/>
            <a:endCxn id="70" idx="3"/>
          </p:cNvCxnSpPr>
          <p:nvPr/>
        </p:nvCxnSpPr>
        <p:spPr>
          <a:xfrm flipV="1">
            <a:off x="9556072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428F43-B08D-488C-80CF-9807F2AFC995}"/>
              </a:ext>
            </a:extLst>
          </p:cNvPr>
          <p:cNvCxnSpPr>
            <a:stCxn id="71" idx="1"/>
            <a:endCxn id="70" idx="5"/>
          </p:cNvCxnSpPr>
          <p:nvPr/>
        </p:nvCxnSpPr>
        <p:spPr>
          <a:xfrm flipH="1" flipV="1">
            <a:off x="10013272" y="33929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754ADB-D565-4C01-9A9F-79D5AEE081FD}"/>
              </a:ext>
            </a:extLst>
          </p:cNvPr>
          <p:cNvCxnSpPr>
            <a:stCxn id="66" idx="1"/>
            <a:endCxn id="64" idx="5"/>
          </p:cNvCxnSpPr>
          <p:nvPr/>
        </p:nvCxnSpPr>
        <p:spPr>
          <a:xfrm flipH="1" flipV="1">
            <a:off x="8641672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7E0A4C-6909-4DF6-83BD-198D3CACA899}"/>
              </a:ext>
            </a:extLst>
          </p:cNvPr>
          <p:cNvCxnSpPr>
            <a:stCxn id="66" idx="7"/>
            <a:endCxn id="67" idx="3"/>
          </p:cNvCxnSpPr>
          <p:nvPr/>
        </p:nvCxnSpPr>
        <p:spPr>
          <a:xfrm flipV="1">
            <a:off x="9098872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1115EF5-B26D-4474-B4E7-32E9524BE847}"/>
              </a:ext>
            </a:extLst>
          </p:cNvPr>
          <p:cNvCxnSpPr>
            <a:stCxn id="70" idx="1"/>
            <a:endCxn id="67" idx="5"/>
          </p:cNvCxnSpPr>
          <p:nvPr/>
        </p:nvCxnSpPr>
        <p:spPr>
          <a:xfrm flipH="1" flipV="1">
            <a:off x="9556072" y="28595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3F8B4D-205B-47E1-B7FC-6481F647850E}"/>
              </a:ext>
            </a:extLst>
          </p:cNvPr>
          <p:cNvCxnSpPr>
            <a:cxnSpLocks/>
            <a:stCxn id="67" idx="1"/>
            <a:endCxn id="63" idx="5"/>
          </p:cNvCxnSpPr>
          <p:nvPr/>
        </p:nvCxnSpPr>
        <p:spPr>
          <a:xfrm flipH="1" flipV="1">
            <a:off x="9098872" y="2326166"/>
            <a:ext cx="133910" cy="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53CD76-C75C-47C0-9A16-79A506917D91}"/>
                  </a:ext>
                </a:extLst>
              </p:cNvPr>
              <p:cNvSpPr txBox="1"/>
              <p:nvPr/>
            </p:nvSpPr>
            <p:spPr>
              <a:xfrm>
                <a:off x="7594563" y="5256718"/>
                <a:ext cx="2685327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Pascal’s Identity: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53CD76-C75C-47C0-9A16-79A50691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563" y="5256718"/>
                <a:ext cx="2685327" cy="991682"/>
              </a:xfrm>
              <a:prstGeom prst="rect">
                <a:avLst/>
              </a:prstGeom>
              <a:blipFill>
                <a:blip r:embed="rId18"/>
                <a:stretch>
                  <a:fillRect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B2696A-CADF-41DA-9442-B39EF52B32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609600"/>
                <a:ext cx="10353761" cy="13263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B2696A-CADF-41DA-9442-B39EF52B3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609600"/>
                <a:ext cx="10353761" cy="13263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3CCC1-61F7-4E16-A336-FBD7B1CDB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 be a set with n+1 elements.  Let a be an element in T, and let S = T – {a}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subsets of T with k elements: some include a, the rest don’t.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ways to choose k elements from S (subsets of T without a)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ways to choose k-1 elements from S</a:t>
                </a:r>
              </a:p>
              <a:p>
                <a:pPr lvl="1"/>
                <a:r>
                  <a:rPr lang="en-US" dirty="0"/>
                  <a:t>Add a to each of these, corresponding to subsets of T with a.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3CCC1-61F7-4E16-A336-FBD7B1CDB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  <a:blipFill>
                <a:blip r:embed="rId4"/>
                <a:stretch>
                  <a:fillRect l="-725" t="-366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8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2F233C-123F-466C-8459-BE8E1DB54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16017D-97CE-4CD8-A2E7-2226A1B5B9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609600"/>
                <a:ext cx="7867969" cy="1023257"/>
              </a:xfrm>
            </p:spPr>
            <p:txBody>
              <a:bodyPr anchor="b">
                <a:normAutofit/>
              </a:bodyPr>
              <a:lstStyle/>
              <a:p>
                <a:pPr algn="l"/>
                <a:r>
                  <a:rPr lang="en-US" sz="3600"/>
                  <a:t>Prove: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36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r>
                          <a:rPr lang="en-US" sz="3600" b="1" i="1" baseline="9000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16017D-97CE-4CD8-A2E7-2226A1B5B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609600"/>
                <a:ext cx="7867969" cy="1023257"/>
              </a:xfrm>
              <a:blipFill>
                <a:blip r:embed="rId2"/>
                <a:stretch>
                  <a:fillRect l="-2401" b="-2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19B3-1C92-499D-9CBC-705C17A31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35629"/>
                <a:ext cx="7867969" cy="3755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7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  <m:r>
                            <a:rPr lang="en-US" sz="1700" b="1" i="1" baseline="9000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nary>
                      <m:r>
                        <a:rPr lang="en-US" sz="17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7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700"/>
              </a:p>
              <a:p>
                <a:pPr marL="0" indent="0">
                  <a:buNone/>
                </a:pPr>
                <a:r>
                  <a:rPr lang="en-US" sz="1700"/>
                  <a:t>Suppose we have a class of 2n people, and we need to choose n people to get an A.</a:t>
                </a:r>
              </a:p>
              <a:p>
                <a:pPr marL="0" indent="0">
                  <a:buNone/>
                </a:pPr>
                <a:r>
                  <a:rPr lang="en-US" sz="1700"/>
                  <a:t>We can divide the room up into the men (there are n of them) and the women (also n).</a:t>
                </a:r>
              </a:p>
              <a:p>
                <a:pPr marL="0" indent="0">
                  <a:buNone/>
                </a:pPr>
                <a:r>
                  <a:rPr lang="en-US" sz="1700"/>
                  <a:t>The kth term in the summation is the number of ways to assign A’s, so that exactly k men get an A and n-k women get an A.</a:t>
                </a:r>
              </a:p>
              <a:p>
                <a:pPr marL="0" indent="0">
                  <a:buNone/>
                </a:pPr>
                <a:r>
                  <a:rPr lang="en-US" sz="1700"/>
                  <a:t>If we add up over all k, this will give us the total number of ways to assign A’s.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19B3-1C92-499D-9CBC-705C17A31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35629"/>
                <a:ext cx="7867969" cy="3755570"/>
              </a:xfrm>
              <a:blipFill>
                <a:blip r:embed="rId3"/>
                <a:stretch>
                  <a:fillRect l="-620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8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1BCBE-5CE6-4988-8C9D-740ECCAA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sz="2900"/>
              <a:t>Permutations with Repetition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1E43-62EA-4CAC-AF66-FDE4B9D0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message on a Twitter-like service must consist of exactly r characters.</a:t>
            </a:r>
          </a:p>
          <a:p>
            <a:pPr marL="0" indent="0">
              <a:buNone/>
            </a:pPr>
            <a:r>
              <a:rPr lang="en-US" dirty="0"/>
              <a:t>Because it is the internet, people only communicate using capital letters, spaces, and the exclamation mark.</a:t>
            </a:r>
          </a:p>
          <a:p>
            <a:pPr marL="0" indent="0">
              <a:buNone/>
            </a:pPr>
            <a:r>
              <a:rPr lang="en-US" dirty="0"/>
              <a:t>How many different messages can one post on this service?</a:t>
            </a:r>
          </a:p>
          <a:p>
            <a:pPr marL="0" indent="0">
              <a:buNone/>
            </a:pPr>
            <a:r>
              <a:rPr lang="en-US" dirty="0"/>
              <a:t>28</a:t>
            </a:r>
            <a:r>
              <a:rPr lang="en-US" baseline="30000" dirty="0"/>
              <a:t>r</a:t>
            </a:r>
            <a:endParaRPr lang="en-US" baseline="30000"/>
          </a:p>
          <a:p>
            <a:pPr marL="0" indent="0">
              <a:buNone/>
            </a:pPr>
            <a:r>
              <a:rPr lang="en-US" dirty="0"/>
              <a:t>The number of r-permutations of a set of n objects, where repetition is allowed, is n</a:t>
            </a:r>
            <a:r>
              <a:rPr lang="en-US" baseline="30000" dirty="0"/>
              <a:t>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3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A2A8-C64C-433F-AFE8-1A4C0FFA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/>
              <a:t>The Product Rule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2BFE-30D6-47B5-A53B-604970940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29" y="971549"/>
                <a:ext cx="6291528" cy="4616450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A company has 3 new employees: Aaron, Neal, and Phillip.  There are 12 offices.  How many different ways are there to assign offices?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12 ∙ 11 ∙ 10 = 1320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b="1" dirty="0"/>
                  <a:t>The Product Rule</a:t>
                </a:r>
                <a:r>
                  <a:rPr lang="en-US" sz="1600" dirty="0"/>
                  <a:t> states that if a procedure can be broken up into a sequence of k tasks, and there are </a:t>
                </a:r>
                <a:r>
                  <a:rPr lang="en-US" sz="1600" dirty="0" err="1"/>
                  <a:t>n</a:t>
                </a:r>
                <a:r>
                  <a:rPr lang="en-US" sz="1600" baseline="-25000" dirty="0" err="1"/>
                  <a:t>i</a:t>
                </a:r>
                <a:r>
                  <a:rPr lang="en-US" sz="1600" dirty="0"/>
                  <a:t> ways to do the </a:t>
                </a:r>
                <a:r>
                  <a:rPr lang="en-US" sz="1600" dirty="0" err="1"/>
                  <a:t>i-th</a:t>
                </a:r>
                <a:r>
                  <a:rPr lang="en-US" sz="1600" dirty="0"/>
                  <a:t> task, then there are a total of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1600" dirty="0"/>
                  <a:t>  ways to do the procedure, or |A x B| = |A|∙|B|.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ways are there to arrange 10 people in a line?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10! = 3628800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If a license plate has 3 letters followed by 3 digits, how many license plates are there?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26</a:t>
                </a:r>
                <a:r>
                  <a:rPr lang="en-US" sz="1600" baseline="30000" dirty="0"/>
                  <a:t>3</a:t>
                </a:r>
                <a:r>
                  <a:rPr lang="en-US" sz="1600" dirty="0"/>
                  <a:t> ∙ 10</a:t>
                </a:r>
                <a:r>
                  <a:rPr lang="en-US" sz="1600" baseline="30000" dirty="0"/>
                  <a:t>3</a:t>
                </a:r>
                <a:r>
                  <a:rPr lang="en-US" sz="1600" dirty="0"/>
                  <a:t> = 17576000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2BFE-30D6-47B5-A53B-604970940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29" y="971549"/>
                <a:ext cx="6291528" cy="4616450"/>
              </a:xfrm>
              <a:blipFill>
                <a:blip r:embed="rId3"/>
                <a:stretch>
                  <a:fillRect l="-678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14B3CA-90F3-4EDF-BC5F-C8B35F4CD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F4AF-78FF-41E1-8627-CF8088E0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Permutations of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EA50F-D9E1-410C-B2F6-3A380986B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674914"/>
                <a:ext cx="7859545" cy="389708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 dirty="0"/>
                  <a:t>How many different strings can be made by reordering the letters of SUCCESS?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1700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 dirty="0"/>
                  <a:t>The number of permutations of n objects, where </a:t>
                </a:r>
                <a:r>
                  <a:rPr lang="en-US" sz="1700" dirty="0" err="1"/>
                  <a:t>n</a:t>
                </a:r>
                <a:r>
                  <a:rPr lang="en-US" sz="1700" baseline="-25000" dirty="0" err="1"/>
                  <a:t>i</a:t>
                </a:r>
                <a:r>
                  <a:rPr lang="en-US" sz="1700" dirty="0"/>
                  <a:t> are indistinguishable objects of type </a:t>
                </a:r>
                <a:r>
                  <a:rPr lang="en-US" sz="1700" dirty="0" err="1"/>
                  <a:t>i</a:t>
                </a:r>
                <a:r>
                  <a:rPr lang="en-US" sz="1700" dirty="0"/>
                  <a:t>, is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700" b="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EA50F-D9E1-410C-B2F6-3A380986B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674914"/>
                <a:ext cx="7859545" cy="3897086"/>
              </a:xfrm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6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8859A-4AD9-4310-926C-1C615668C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726A4-2C79-4B33-88F6-A41ED670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2207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Distinguishable Objects over Distinguishable Boxes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DDD21-A832-473A-90F1-7DFCC869E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850" y="1066800"/>
                <a:ext cx="9247652" cy="33274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4 people are playing Poker, wherein each player receives 5 cards from a standard deck of 52 distinct cards.  How many ways are there to deal out hands?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32!</m:t>
                          </m:r>
                        </m:den>
                      </m:f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The number of ways to distribute n distinguishable objects into k distinguishable boxes so that </a:t>
                </a:r>
                <a:r>
                  <a:rPr lang="en-US" sz="1400" dirty="0" err="1"/>
                  <a:t>n</a:t>
                </a:r>
                <a:r>
                  <a:rPr lang="en-US" sz="1400" baseline="-25000" dirty="0" err="1"/>
                  <a:t>i</a:t>
                </a:r>
                <a:r>
                  <a:rPr lang="en-US" sz="1400" dirty="0"/>
                  <a:t> objects are placed in box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is: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DDD21-A832-473A-90F1-7DFCC869E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0" y="1066800"/>
                <a:ext cx="9247652" cy="3327400"/>
              </a:xfrm>
              <a:blipFill>
                <a:blip r:embed="rId3"/>
                <a:stretch>
                  <a:fillRect l="-330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8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F912-FB34-4C3F-BB16-6F16AB9D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82BD4-0058-47CE-A2F1-74B641BBF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5920"/>
                <a:ext cx="10353762" cy="476967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many ways are there to select 5 bills from a cash box containing 1, 2, 5, 10, 20, 50, and 100 dollar bills?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*       |                 |        *       |                 |       **      |        *        |        </a:t>
                </a:r>
              </a:p>
              <a:p>
                <a:pPr marL="0" indent="0">
                  <a:buNone/>
                </a:pPr>
                <a:r>
                  <a:rPr lang="en-US" dirty="0"/>
                  <a:t>We need to write 6 bars (cash box dividers) and 5 stars (the bills) in some order.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r-combinations of a set of n objects, where repetition is allowed,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82BD4-0058-47CE-A2F1-74B641BBF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5920"/>
                <a:ext cx="10353762" cy="4769679"/>
              </a:xfrm>
              <a:blipFill>
                <a:blip r:embed="rId2"/>
                <a:stretch>
                  <a:fillRect l="-648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7DB327-B27A-4A98-831A-58970614B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5221"/>
              </p:ext>
            </p:extLst>
          </p:nvPr>
        </p:nvGraphicFramePr>
        <p:xfrm>
          <a:off x="2026674" y="277339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87285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55738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8372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67244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73331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24971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233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50$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100$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3547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D2E27E0-72E1-4EAC-9D84-617A9A23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1186"/>
              </p:ext>
            </p:extLst>
          </p:nvPr>
        </p:nvGraphicFramePr>
        <p:xfrm>
          <a:off x="2026674" y="334576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87285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55738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8372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67244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73331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24971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233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3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9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1C59-25EF-4202-BABF-253ED93B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Indistinguishable Objects over Distinguishable Boxes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690D9-9731-406F-A0B8-B9EC3CEE2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3"/>
                <a:ext cx="10353762" cy="45464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8 poker players, and there are 10 one-hundred-dollar chips distributed amongst them.  How many ways could the chips be distributed?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***     |               |     **      |      *       |               |     **      |               |     **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ways to distribute r indistinguishable objects into n distinguishable boxes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690D9-9731-406F-A0B8-B9EC3CEE2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3"/>
                <a:ext cx="10353762" cy="4546475"/>
              </a:xfrm>
              <a:blipFill>
                <a:blip r:embed="rId2"/>
                <a:stretch>
                  <a:fillRect l="-707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1E92A5-2BFD-45D6-AF08-08B3BC12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97373"/>
              </p:ext>
            </p:extLst>
          </p:nvPr>
        </p:nvGraphicFramePr>
        <p:xfrm>
          <a:off x="1731643" y="3058160"/>
          <a:ext cx="8718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58">
                  <a:extLst>
                    <a:ext uri="{9D8B030D-6E8A-4147-A177-3AD203B41FA5}">
                      <a16:colId xmlns:a16="http://schemas.microsoft.com/office/drawing/2014/main" val="2587285217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325573875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328372701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667244979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707333132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272497139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682333088"/>
                    </a:ext>
                  </a:extLst>
                </a:gridCol>
                <a:gridCol w="1089758">
                  <a:extLst>
                    <a:ext uri="{9D8B030D-6E8A-4147-A177-3AD203B41FA5}">
                      <a16:colId xmlns:a16="http://schemas.microsoft.com/office/drawing/2014/main" val="37847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3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5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773C-D4A1-4194-872F-22D8574F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sz="2900"/>
              <a:t>Indistinguishable Objects over Nonempty Distinguishable Boxes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997A5-9BB6-4B38-B252-D44188C30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72" r="16628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3736C-FFD6-428F-80A1-49D88ED97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7471" y="2096064"/>
                <a:ext cx="6340085" cy="3695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want to place r indistinguishable objects into n distinguishable boxes, but every box must have at least one element, we can start by placing one object in every box.</a:t>
                </a:r>
              </a:p>
              <a:p>
                <a:r>
                  <a:rPr lang="en-US" dirty="0"/>
                  <a:t>Now we need to place r-n indistinguishable objects into n distinguishable boxes.</a:t>
                </a:r>
              </a:p>
              <a:p>
                <a:pPr lvl="1"/>
                <a:r>
                  <a:rPr lang="en-US" dirty="0"/>
                  <a:t>This is the same problem as the previous one, now!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03736C-FFD6-428F-80A1-49D88ED97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7471" y="2096064"/>
                <a:ext cx="6340085" cy="3695136"/>
              </a:xfrm>
              <a:blipFill>
                <a:blip r:embed="rId4"/>
                <a:stretch>
                  <a:fillRect l="-1154" t="-330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AED43A-81E3-4707-8AA5-A203907A5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6113"/>
            <a:ext cx="12199609" cy="68702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97D7A-70C0-4C4C-A49E-3E471566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6"/>
            <a:ext cx="4059080" cy="68457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1C1E5-E002-4FE2-98A7-B44286C6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18" y="1162613"/>
            <a:ext cx="2756928" cy="4532775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Practice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27"/>
            <a:ext cx="651076" cy="68457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2769-507F-4B6C-BAF5-8B6AAC200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8421" y="1162613"/>
                <a:ext cx="6516645" cy="453277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600"/>
                  <a:t>How many ways can ANAGRAM be rearranged?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sz="1600"/>
              </a:p>
              <a:p>
                <a:pPr marL="0" indent="0">
                  <a:buNone/>
                </a:pPr>
                <a:r>
                  <a:rPr lang="en-US" sz="1600"/>
                  <a:t>How many ways are there to select 4 pieces of fruit from a bowl containing apples, oranges, and pears?</a:t>
                </a:r>
              </a:p>
              <a:p>
                <a:pPr marL="0" indent="0">
                  <a:buNone/>
                </a:pPr>
                <a:r>
                  <a:rPr lang="en-US" sz="1600"/>
                  <a:t>Combinations, with repetition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/>
              </a:p>
              <a:p>
                <a:pPr marL="0" indent="0">
                  <a:buNone/>
                </a:pPr>
                <a:r>
                  <a:rPr lang="en-US" sz="1600"/>
                  <a:t>How many solutions does the equation x</a:t>
                </a:r>
                <a:r>
                  <a:rPr lang="en-US" sz="1600" baseline="-25000"/>
                  <a:t>1</a:t>
                </a:r>
                <a:r>
                  <a:rPr lang="en-US" sz="1600"/>
                  <a:t>+x</a:t>
                </a:r>
                <a:r>
                  <a:rPr lang="en-US" sz="1600" baseline="-25000"/>
                  <a:t>2</a:t>
                </a:r>
                <a:r>
                  <a:rPr lang="en-US" sz="1600"/>
                  <a:t>+x</a:t>
                </a:r>
                <a:r>
                  <a:rPr lang="en-US" sz="1600" baseline="-25000"/>
                  <a:t>3</a:t>
                </a:r>
                <a:r>
                  <a:rPr lang="en-US" sz="1600"/>
                  <a:t>=11 have, where x</a:t>
                </a:r>
                <a:r>
                  <a:rPr lang="en-US" sz="1600" baseline="-25000"/>
                  <a:t>1</a:t>
                </a:r>
                <a:r>
                  <a:rPr lang="en-US" sz="1600"/>
                  <a:t>, x</a:t>
                </a:r>
                <a:r>
                  <a:rPr lang="en-US" sz="1600" baseline="-25000"/>
                  <a:t>2</a:t>
                </a:r>
                <a:r>
                  <a:rPr lang="en-US" sz="1600"/>
                  <a:t>, and x</a:t>
                </a:r>
                <a:r>
                  <a:rPr lang="en-US" sz="1600" baseline="-25000"/>
                  <a:t>3</a:t>
                </a:r>
                <a:r>
                  <a:rPr lang="en-US" sz="1600"/>
                  <a:t> are nonnegative integers?</a:t>
                </a:r>
              </a:p>
              <a:p>
                <a:pPr marL="0" indent="0">
                  <a:buNone/>
                </a:pPr>
                <a:r>
                  <a:rPr lang="en-US" sz="1600"/>
                  <a:t>Indistinguishable objects into distinguishable boxes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2769-507F-4B6C-BAF5-8B6AAC200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8421" y="1162613"/>
                <a:ext cx="6516645" cy="4532776"/>
              </a:xfrm>
              <a:blipFill>
                <a:blip r:embed="rId2"/>
                <a:stretch>
                  <a:fillRect l="-655" r="-94" b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0F171F-BF9B-48C5-9DC7-FFF9CF4DD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E1C3-78AD-415A-AF85-4124B655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055914"/>
            <a:ext cx="3415718" cy="4746172"/>
          </a:xfrm>
        </p:spPr>
        <p:txBody>
          <a:bodyPr anchor="ctr">
            <a:normAutofit/>
          </a:bodyPr>
          <a:lstStyle/>
          <a:p>
            <a:pPr algn="r"/>
            <a:r>
              <a:rPr lang="en-US" sz="2200">
                <a:solidFill>
                  <a:schemeClr val="tx2"/>
                </a:solidFill>
              </a:rPr>
              <a:t>Distinguishable Objects over Indistinguishable Boxes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248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F2F3-0005-45B0-9002-459F577A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981" y="1055914"/>
            <a:ext cx="6294576" cy="47461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4 different roommates are playing a multi-player game, and they’re distributed over 3 indistinguishable servers.  How many ways are there to distribute them?</a:t>
            </a:r>
          </a:p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(4,0,0) = 1</a:t>
            </a:r>
          </a:p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(3,1,0) = 4</a:t>
            </a:r>
          </a:p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(2,1,1) = 6</a:t>
            </a:r>
          </a:p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(2,2,0) = 3</a:t>
            </a:r>
          </a:p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Total = 14</a:t>
            </a:r>
          </a:p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There is no closed-form formula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015765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878D4-E490-4A88-8E35-EDD774F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Indistinguishable Objects over Indistinguishable Boxes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0234-5AB4-439E-BEB4-77D03E7D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641" y="1347216"/>
            <a:ext cx="5900425" cy="41635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The company just worries about server-load, not who plays where.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How many ways can you distribute 6 faceless players over 4 indistinguishable servers?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(6,0,0,0)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(5,1,0,0) (4,2,0,0) (3,3,0,0)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(4,1,1,0) (3,2,1,0) (2,2,2,0)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(3,1,1,1) (2,2,1,1)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Total = 9</a:t>
            </a: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There is no closed-form formula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9988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FFA0D-7615-480A-A7FF-21743BB9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The Subtraction Rule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C945-D288-424E-BD22-744B9644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How many bit strings of length 8 either start with a 1 or end with two 0s?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2</a:t>
            </a:r>
            <a:r>
              <a:rPr lang="en-US" sz="1600" baseline="30000" dirty="0"/>
              <a:t>7</a:t>
            </a:r>
            <a:r>
              <a:rPr lang="en-US" sz="1600" dirty="0"/>
              <a:t> + 2</a:t>
            </a:r>
            <a:r>
              <a:rPr lang="en-US" sz="1600" baseline="30000" dirty="0"/>
              <a:t>6</a:t>
            </a:r>
            <a:r>
              <a:rPr lang="en-US" sz="1600" dirty="0"/>
              <a:t> – 2</a:t>
            </a:r>
            <a:r>
              <a:rPr lang="en-US" sz="1600" baseline="30000" dirty="0"/>
              <a:t>5</a:t>
            </a:r>
            <a:r>
              <a:rPr lang="en-US" sz="1600" dirty="0"/>
              <a:t> = 160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The Subtraction Rule</a:t>
            </a:r>
            <a:r>
              <a:rPr lang="en-US" sz="1600" dirty="0"/>
              <a:t> states that if a task can be done in either one of n</a:t>
            </a:r>
            <a:r>
              <a:rPr lang="en-US" sz="1600" baseline="-25000" dirty="0"/>
              <a:t>1</a:t>
            </a:r>
            <a:r>
              <a:rPr lang="en-US" sz="1600" dirty="0"/>
              <a:t> ways or one of n</a:t>
            </a:r>
            <a:r>
              <a:rPr lang="en-US" sz="1600" baseline="-25000" dirty="0"/>
              <a:t>2</a:t>
            </a:r>
            <a:r>
              <a:rPr lang="en-US" sz="1600" dirty="0"/>
              <a:t> ways, and there is an overlap between these two methods of n</a:t>
            </a:r>
            <a:r>
              <a:rPr lang="en-US" sz="1600" baseline="-25000" dirty="0"/>
              <a:t>3</a:t>
            </a:r>
            <a:r>
              <a:rPr lang="en-US" sz="1600" dirty="0"/>
              <a:t> common ways, then the number of ways to do the task is n</a:t>
            </a:r>
            <a:r>
              <a:rPr lang="en-US" sz="1600" baseline="-25000" dirty="0"/>
              <a:t>1</a:t>
            </a:r>
            <a:r>
              <a:rPr lang="en-US" sz="1600" dirty="0"/>
              <a:t> + n</a:t>
            </a:r>
            <a:r>
              <a:rPr lang="en-US" sz="1600" baseline="-25000" dirty="0"/>
              <a:t>2</a:t>
            </a:r>
            <a:r>
              <a:rPr lang="en-US" sz="1600" dirty="0"/>
              <a:t> – n</a:t>
            </a:r>
            <a:r>
              <a:rPr lang="en-US" sz="1600" baseline="-25000" dirty="0"/>
              <a:t>3</a:t>
            </a:r>
            <a:r>
              <a:rPr lang="en-US" sz="1600" dirty="0"/>
              <a:t>, or |A </a:t>
            </a:r>
            <a:r>
              <a:rPr lang="en-US" sz="1600" dirty="0">
                <a:sym typeface="Symbol" panose="05050102010706020507" pitchFamily="18" charset="2"/>
              </a:rPr>
              <a:t> </a:t>
            </a:r>
            <a:r>
              <a:rPr lang="en-US" sz="1600" dirty="0"/>
              <a:t>B| = |A| + |B| - |A </a:t>
            </a:r>
            <a:r>
              <a:rPr lang="en-US" sz="1600" dirty="0">
                <a:sym typeface="Symbol" panose="05050102010706020507" pitchFamily="18" charset="2"/>
              </a:rPr>
              <a:t> B|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Corollary: </a:t>
            </a:r>
            <a:r>
              <a:rPr lang="en-US" sz="1600" b="1" dirty="0"/>
              <a:t>The Sum Rule</a:t>
            </a:r>
            <a:r>
              <a:rPr lang="en-US" sz="1600" dirty="0"/>
              <a:t> states that if there is no overlap, then the number of ways is n</a:t>
            </a:r>
            <a:r>
              <a:rPr lang="en-US" sz="1600" baseline="-25000" dirty="0"/>
              <a:t>1</a:t>
            </a:r>
            <a:r>
              <a:rPr lang="en-US" sz="1600" dirty="0"/>
              <a:t> + n</a:t>
            </a:r>
            <a:r>
              <a:rPr lang="en-US" sz="1600" baseline="-25000" dirty="0"/>
              <a:t>2</a:t>
            </a:r>
            <a:r>
              <a:rPr lang="en-US" sz="1600" dirty="0"/>
              <a:t>, or </a:t>
            </a:r>
            <a:br>
              <a:rPr lang="en-US" sz="1600" dirty="0"/>
            </a:br>
            <a:r>
              <a:rPr lang="en-US" sz="1600" dirty="0"/>
              <a:t>|A </a:t>
            </a:r>
            <a:r>
              <a:rPr lang="en-US" sz="1600" dirty="0">
                <a:sym typeface="Symbol" panose="05050102010706020507" pitchFamily="18" charset="2"/>
              </a:rPr>
              <a:t> </a:t>
            </a:r>
            <a:r>
              <a:rPr lang="en-US" sz="1600" dirty="0"/>
              <a:t>B| = |A| + |B|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The company Grinding Gear Games has 350 job applicants.  220 are CSCI majors, 147 are BUAD majors, and 51 are double majors in both.  How many applicants are neither?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350 – (220 + 147 – 51) = 34</a:t>
            </a:r>
          </a:p>
        </p:txBody>
      </p:sp>
    </p:spTree>
    <p:extLst>
      <p:ext uri="{BB962C8B-B14F-4D97-AF65-F5344CB8AC3E}">
        <p14:creationId xmlns:p14="http://schemas.microsoft.com/office/powerpoint/2010/main" val="415097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AED43A-81E3-4707-8AA5-A203907A5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6113"/>
            <a:ext cx="12199609" cy="68702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97D7A-70C0-4C4C-A49E-3E471566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6"/>
            <a:ext cx="4059080" cy="68457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64075-F87E-402B-88C1-F77847D5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18" y="1162613"/>
            <a:ext cx="2756928" cy="4532775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Practice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27"/>
            <a:ext cx="651076" cy="68457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381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9A37-05AC-4AD2-9E1E-97F8C4B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421" y="1162613"/>
            <a:ext cx="6516645" cy="45327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/>
              <a:t>How many ways are there to roll a total of 6 with two standard dice?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1-5, 2-4, 3-3, 4-2, 5-1 = 5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How many 7 digit phone numbers are there, if they cannot start with a 0, a 1, or the sequence 911?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8 ∙ 10</a:t>
            </a:r>
            <a:r>
              <a:rPr lang="en-US" sz="1400" baseline="30000"/>
              <a:t>6</a:t>
            </a:r>
            <a:r>
              <a:rPr lang="en-US" sz="1400"/>
              <a:t> – 10</a:t>
            </a:r>
            <a:r>
              <a:rPr lang="en-US" sz="1400" baseline="30000"/>
              <a:t>4</a:t>
            </a:r>
            <a:r>
              <a:rPr lang="en-US" sz="1400"/>
              <a:t> = 7990000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How many odd 4-digit numbers are there with no leading zeroes, and no repeated digits?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5 ∙ 8 ∙ 8 ∙ 7 = 2240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719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D06A1-87B4-4994-A87C-5E2B10174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393" b="636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692E9-F34D-403B-B51D-1D5F86E5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The Division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820FD-53A0-4393-A5FC-79E0466BE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different ways are there to seat 4 people around a circular table, where two </a:t>
                </a:r>
                <a:r>
                  <a:rPr lang="en-US" sz="1600" dirty="0" err="1"/>
                  <a:t>seatings</a:t>
                </a:r>
                <a:r>
                  <a:rPr lang="en-US" sz="1600" dirty="0"/>
                  <a:t> are considered identical if each person has the same left neighbor in both settings, and the same right neighbor in both settings?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/>
                  <a:t> = 6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b="1" dirty="0"/>
                  <a:t>The Division Rule</a:t>
                </a:r>
                <a:r>
                  <a:rPr lang="en-US" sz="1600" dirty="0"/>
                  <a:t> states that there are n/d ways to do a task which can be done in one of n different ways, but for each specific way, it is identical to d-1 other ways.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ways are there to arrange 10 people in a line, when it is unspecified which end is the front?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1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820FD-53A0-4393-A5FC-79E0466BE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  <a:blipFill>
                <a:blip r:embed="rId4"/>
                <a:stretch>
                  <a:fillRect l="-412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793E-A954-4C4D-AA8B-3DE6FEE2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Practice Problems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61ED-F8FD-4ECB-8EC5-C120D920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641" y="1347216"/>
            <a:ext cx="5900425" cy="4163569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In a version of BASIC, variables can be one or two alphanumeric characters (lower-case and upper-case is not distinguished).  The first character must be a letter, and there are five 2-character strings that are reserved.  How many different variable names are there?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26 + 26*36 – 5 = 957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A computer system requires a password between 6 and 8 alphanumeric characters (lower-case and upper-case is not distinguished).  At least one character must be a digit.  How many different passwords are there?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36</a:t>
            </a:r>
            <a:r>
              <a:rPr lang="en-US" sz="1600" baseline="30000" dirty="0">
                <a:solidFill>
                  <a:srgbClr val="FFFFFF"/>
                </a:solidFill>
              </a:rPr>
              <a:t>6</a:t>
            </a:r>
            <a:r>
              <a:rPr lang="en-US" sz="1600" dirty="0">
                <a:solidFill>
                  <a:srgbClr val="FFFFFF"/>
                </a:solidFill>
              </a:rPr>
              <a:t> – 26</a:t>
            </a:r>
            <a:r>
              <a:rPr lang="en-US" sz="1600" baseline="30000" dirty="0">
                <a:solidFill>
                  <a:srgbClr val="FFFFFF"/>
                </a:solidFill>
              </a:rPr>
              <a:t>6</a:t>
            </a:r>
            <a:r>
              <a:rPr lang="en-US" sz="1600" dirty="0">
                <a:solidFill>
                  <a:srgbClr val="FFFFFF"/>
                </a:solidFill>
              </a:rPr>
              <a:t> + 36</a:t>
            </a:r>
            <a:r>
              <a:rPr lang="en-US" sz="1600" baseline="30000" dirty="0">
                <a:solidFill>
                  <a:srgbClr val="FFFFFF"/>
                </a:solidFill>
              </a:rPr>
              <a:t>7</a:t>
            </a:r>
            <a:r>
              <a:rPr lang="en-US" sz="1600" dirty="0">
                <a:solidFill>
                  <a:srgbClr val="FFFFFF"/>
                </a:solidFill>
              </a:rPr>
              <a:t> – 26</a:t>
            </a:r>
            <a:r>
              <a:rPr lang="en-US" sz="1600" baseline="30000" dirty="0">
                <a:solidFill>
                  <a:srgbClr val="FFFFFF"/>
                </a:solidFill>
              </a:rPr>
              <a:t>7</a:t>
            </a:r>
            <a:r>
              <a:rPr lang="en-US" sz="1600" dirty="0">
                <a:solidFill>
                  <a:srgbClr val="FFFFFF"/>
                </a:solidFill>
              </a:rPr>
              <a:t> + 36</a:t>
            </a:r>
            <a:r>
              <a:rPr lang="en-US" sz="1600" baseline="30000" dirty="0">
                <a:solidFill>
                  <a:srgbClr val="FFFFFF"/>
                </a:solidFill>
              </a:rPr>
              <a:t>8</a:t>
            </a:r>
            <a:r>
              <a:rPr lang="en-US" sz="1600" dirty="0">
                <a:solidFill>
                  <a:srgbClr val="FFFFFF"/>
                </a:solidFill>
              </a:rPr>
              <a:t> – 26</a:t>
            </a:r>
            <a:r>
              <a:rPr lang="en-US" sz="1600" baseline="30000" dirty="0">
                <a:solidFill>
                  <a:srgbClr val="FFFFFF"/>
                </a:solidFill>
              </a:rPr>
              <a:t>8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Why is it not 10*36</a:t>
            </a:r>
            <a:r>
              <a:rPr lang="en-US" sz="1600" baseline="30000" dirty="0">
                <a:solidFill>
                  <a:srgbClr val="FFFFFF"/>
                </a:solidFill>
              </a:rPr>
              <a:t>5</a:t>
            </a:r>
            <a:r>
              <a:rPr lang="en-US" sz="1600" dirty="0">
                <a:solidFill>
                  <a:srgbClr val="FFFFFF"/>
                </a:solidFill>
              </a:rPr>
              <a:t> + 10*36</a:t>
            </a:r>
            <a:r>
              <a:rPr lang="en-US" sz="1600" baseline="30000" dirty="0">
                <a:solidFill>
                  <a:srgbClr val="FFFFFF"/>
                </a:solidFill>
              </a:rPr>
              <a:t>6</a:t>
            </a:r>
            <a:r>
              <a:rPr lang="en-US" sz="1600" dirty="0">
                <a:solidFill>
                  <a:srgbClr val="FFFFFF"/>
                </a:solidFill>
              </a:rPr>
              <a:t> + 10*36</a:t>
            </a:r>
            <a:r>
              <a:rPr lang="en-US" sz="1600" baseline="30000" dirty="0">
                <a:solidFill>
                  <a:srgbClr val="FFFFFF"/>
                </a:solidFill>
              </a:rPr>
              <a:t>7</a:t>
            </a:r>
            <a:r>
              <a:rPr lang="en-US" sz="1600" dirty="0">
                <a:solidFill>
                  <a:srgbClr val="FFFFFF"/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Why is it not 6*10*36</a:t>
            </a:r>
            <a:r>
              <a:rPr lang="en-US" sz="1600" baseline="30000" dirty="0">
                <a:solidFill>
                  <a:srgbClr val="FFFFFF"/>
                </a:solidFill>
              </a:rPr>
              <a:t>5</a:t>
            </a:r>
            <a:r>
              <a:rPr lang="en-US" sz="1600" dirty="0">
                <a:solidFill>
                  <a:srgbClr val="FFFFFF"/>
                </a:solidFill>
              </a:rPr>
              <a:t> + 7*10*36</a:t>
            </a:r>
            <a:r>
              <a:rPr lang="en-US" sz="1600" baseline="30000" dirty="0">
                <a:solidFill>
                  <a:srgbClr val="FFFFFF"/>
                </a:solidFill>
              </a:rPr>
              <a:t>6</a:t>
            </a:r>
            <a:r>
              <a:rPr lang="en-US" sz="1600" dirty="0">
                <a:solidFill>
                  <a:srgbClr val="FFFFFF"/>
                </a:solidFill>
              </a:rPr>
              <a:t> + 8*10*36</a:t>
            </a:r>
            <a:r>
              <a:rPr lang="en-US" sz="1600" baseline="30000" dirty="0">
                <a:solidFill>
                  <a:srgbClr val="FFFFFF"/>
                </a:solidFill>
              </a:rPr>
              <a:t>7</a:t>
            </a:r>
            <a:r>
              <a:rPr lang="en-US" sz="1600" dirty="0">
                <a:solidFill>
                  <a:srgbClr val="FFFFFF"/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AA5A3-22D5-415A-9A51-2B7A22D75E11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XKCD #936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Password Strength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7BADF6-878F-473D-83E0-802D1B918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881311"/>
            <a:ext cx="6270662" cy="50949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090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5916-317F-4959-A5EF-C5B3E381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609-3467-4701-8EAF-B320B354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bit strings of length 4 do not have two consecutive 1s?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D53066-A078-46B2-AD22-C362C52C0773}"/>
              </a:ext>
            </a:extLst>
          </p:cNvPr>
          <p:cNvSpPr/>
          <p:nvPr/>
        </p:nvSpPr>
        <p:spPr>
          <a:xfrm>
            <a:off x="5742039" y="2836863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ACF5AC-6926-4112-B494-A0333687E6C0}"/>
              </a:ext>
            </a:extLst>
          </p:cNvPr>
          <p:cNvSpPr/>
          <p:nvPr/>
        </p:nvSpPr>
        <p:spPr>
          <a:xfrm>
            <a:off x="4708423" y="3429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BF2CF9-2A48-4F45-95D3-56FA1C267614}"/>
              </a:ext>
            </a:extLst>
          </p:cNvPr>
          <p:cNvSpPr/>
          <p:nvPr/>
        </p:nvSpPr>
        <p:spPr>
          <a:xfrm>
            <a:off x="6735102" y="3429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E4DB0C-BA47-47BB-9A47-38DAC71ABFE4}"/>
              </a:ext>
            </a:extLst>
          </p:cNvPr>
          <p:cNvSpPr/>
          <p:nvPr/>
        </p:nvSpPr>
        <p:spPr>
          <a:xfrm>
            <a:off x="4708423" y="402113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52573C-96A4-4F76-A854-11EEA1ACB8A6}"/>
              </a:ext>
            </a:extLst>
          </p:cNvPr>
          <p:cNvSpPr/>
          <p:nvPr/>
        </p:nvSpPr>
        <p:spPr>
          <a:xfrm>
            <a:off x="6735102" y="402113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483931-FF36-4BFA-B0C1-42E1465B74AF}"/>
              </a:ext>
            </a:extLst>
          </p:cNvPr>
          <p:cNvSpPr/>
          <p:nvPr/>
        </p:nvSpPr>
        <p:spPr>
          <a:xfrm>
            <a:off x="4022623" y="402113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ED75A7-469C-424A-9F6B-32CD2A2B7C20}"/>
              </a:ext>
            </a:extLst>
          </p:cNvPr>
          <p:cNvSpPr/>
          <p:nvPr/>
        </p:nvSpPr>
        <p:spPr>
          <a:xfrm>
            <a:off x="6735102" y="461327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035A56-9F15-4788-AE9F-183010E819F4}"/>
              </a:ext>
            </a:extLst>
          </p:cNvPr>
          <p:cNvSpPr/>
          <p:nvPr/>
        </p:nvSpPr>
        <p:spPr>
          <a:xfrm>
            <a:off x="7411069" y="461327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EAD14-4F52-4158-B546-BE3A9F08F550}"/>
              </a:ext>
            </a:extLst>
          </p:cNvPr>
          <p:cNvSpPr/>
          <p:nvPr/>
        </p:nvSpPr>
        <p:spPr>
          <a:xfrm>
            <a:off x="4708423" y="461327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DD6A02-613F-4191-B2FE-9CF787FF0C40}"/>
              </a:ext>
            </a:extLst>
          </p:cNvPr>
          <p:cNvSpPr/>
          <p:nvPr/>
        </p:nvSpPr>
        <p:spPr>
          <a:xfrm>
            <a:off x="4022623" y="461327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4EB10E-82DC-438E-AD9B-2E5C3B512CB3}"/>
              </a:ext>
            </a:extLst>
          </p:cNvPr>
          <p:cNvSpPr/>
          <p:nvPr/>
        </p:nvSpPr>
        <p:spPr>
          <a:xfrm>
            <a:off x="3336823" y="461327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88FE1E-E2BD-4244-81E7-6105701A2354}"/>
              </a:ext>
            </a:extLst>
          </p:cNvPr>
          <p:cNvSpPr/>
          <p:nvPr/>
        </p:nvSpPr>
        <p:spPr>
          <a:xfrm>
            <a:off x="4022623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0C00AA-96D5-4B3B-BA15-EA7238378D63}"/>
              </a:ext>
            </a:extLst>
          </p:cNvPr>
          <p:cNvSpPr/>
          <p:nvPr/>
        </p:nvSpPr>
        <p:spPr>
          <a:xfrm>
            <a:off x="3336823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C18F2-A27D-441A-B768-51F9501E191D}"/>
              </a:ext>
            </a:extLst>
          </p:cNvPr>
          <p:cNvSpPr/>
          <p:nvPr/>
        </p:nvSpPr>
        <p:spPr>
          <a:xfrm>
            <a:off x="2651023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A53BC-4D8D-4948-8E65-CEF43CA33F44}"/>
              </a:ext>
            </a:extLst>
          </p:cNvPr>
          <p:cNvSpPr/>
          <p:nvPr/>
        </p:nvSpPr>
        <p:spPr>
          <a:xfrm>
            <a:off x="4708423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586080-3BF1-4B94-96B4-0EE47A8F283B}"/>
              </a:ext>
            </a:extLst>
          </p:cNvPr>
          <p:cNvSpPr/>
          <p:nvPr/>
        </p:nvSpPr>
        <p:spPr>
          <a:xfrm>
            <a:off x="5394223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33D0F4-3494-4C20-8816-90CFC0BDFB63}"/>
              </a:ext>
            </a:extLst>
          </p:cNvPr>
          <p:cNvSpPr/>
          <p:nvPr/>
        </p:nvSpPr>
        <p:spPr>
          <a:xfrm>
            <a:off x="7415985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51932B-66CB-4028-86AF-C4DBFADC2BC6}"/>
              </a:ext>
            </a:extLst>
          </p:cNvPr>
          <p:cNvSpPr/>
          <p:nvPr/>
        </p:nvSpPr>
        <p:spPr>
          <a:xfrm>
            <a:off x="6730185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993745-7BF2-40EB-AEB7-49CD9EBAA9BC}"/>
              </a:ext>
            </a:extLst>
          </p:cNvPr>
          <p:cNvSpPr/>
          <p:nvPr/>
        </p:nvSpPr>
        <p:spPr>
          <a:xfrm>
            <a:off x="6101536" y="520541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AA71C-0993-4239-B21F-9168841160BD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98668" y="3227108"/>
            <a:ext cx="710326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00067B-0598-4C91-9811-B574D44D9C3A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412868" y="3819245"/>
            <a:ext cx="362510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C929A4-0877-4A02-BAA0-659DD2D2553A}"/>
              </a:ext>
            </a:extLst>
          </p:cNvPr>
          <p:cNvCxnSpPr>
            <a:cxnSpLocks/>
            <a:stCxn id="11" idx="3"/>
            <a:endCxn id="16" idx="7"/>
          </p:cNvCxnSpPr>
          <p:nvPr/>
        </p:nvCxnSpPr>
        <p:spPr>
          <a:xfrm flipH="1">
            <a:off x="3727068" y="4411382"/>
            <a:ext cx="362510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A1B851-E628-46AD-A476-1EEA4F274C33}"/>
              </a:ext>
            </a:extLst>
          </p:cNvPr>
          <p:cNvCxnSpPr>
            <a:stCxn id="16" idx="3"/>
            <a:endCxn id="19" idx="7"/>
          </p:cNvCxnSpPr>
          <p:nvPr/>
        </p:nvCxnSpPr>
        <p:spPr>
          <a:xfrm flipH="1">
            <a:off x="3041268" y="5003519"/>
            <a:ext cx="362510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DA16BC-BF58-430D-8CE9-36D90B6F79EE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4937023" y="3886200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120A40-0C21-4994-B2AF-7D1BBD9C3CC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251223" y="4478337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493A8B-E906-40D4-926D-85C277EB35CC}"/>
              </a:ext>
            </a:extLst>
          </p:cNvPr>
          <p:cNvCxnSpPr>
            <a:stCxn id="9" idx="4"/>
            <a:endCxn id="14" idx="0"/>
          </p:cNvCxnSpPr>
          <p:nvPr/>
        </p:nvCxnSpPr>
        <p:spPr>
          <a:xfrm>
            <a:off x="4937023" y="4478337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26695-07BC-46E4-AFE3-FE5C7ECC82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565423" y="5070474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D03BDC-5BB5-4AB3-BEBF-4F5F9EF3D04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>
            <a:off x="4251223" y="5070474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3B8637-EC6E-4869-B188-5F66A4259BE4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4937023" y="5070474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B6B291-ED97-4E39-80BB-5FBAFF1F513E}"/>
              </a:ext>
            </a:extLst>
          </p:cNvPr>
          <p:cNvCxnSpPr>
            <a:stCxn id="14" idx="5"/>
            <a:endCxn id="21" idx="1"/>
          </p:cNvCxnSpPr>
          <p:nvPr/>
        </p:nvCxnSpPr>
        <p:spPr>
          <a:xfrm>
            <a:off x="5098668" y="5003519"/>
            <a:ext cx="362510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BA9599-6296-4100-BA6C-E8032D5BAE84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6132284" y="3227108"/>
            <a:ext cx="669773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BB8DAA-1194-468E-93E1-CCFC496C91E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6963702" y="3886200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4BA2C3-CFAE-4BAA-A23E-352A1036C1F4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6963702" y="4478337"/>
            <a:ext cx="0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211047-D4DD-4D45-8506-99E935BE46DD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7125347" y="4411382"/>
            <a:ext cx="352677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8C0AFC-ED4D-4A9D-95CF-49E4812E489C}"/>
              </a:ext>
            </a:extLst>
          </p:cNvPr>
          <p:cNvCxnSpPr>
            <a:stCxn id="12" idx="3"/>
            <a:endCxn id="24" idx="7"/>
          </p:cNvCxnSpPr>
          <p:nvPr/>
        </p:nvCxnSpPr>
        <p:spPr>
          <a:xfrm flipH="1">
            <a:off x="6491781" y="5003519"/>
            <a:ext cx="310276" cy="268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549104-1947-48F5-B8B1-2A33C63CF7EF}"/>
              </a:ext>
            </a:extLst>
          </p:cNvPr>
          <p:cNvCxnSpPr>
            <a:stCxn id="12" idx="4"/>
            <a:endCxn id="23" idx="0"/>
          </p:cNvCxnSpPr>
          <p:nvPr/>
        </p:nvCxnSpPr>
        <p:spPr>
          <a:xfrm flipH="1">
            <a:off x="6958785" y="5070474"/>
            <a:ext cx="4917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42220F-8C2F-4237-B53D-A7C0083D3DA4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>
            <a:off x="7639669" y="5070474"/>
            <a:ext cx="4916" cy="134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9F46C0-12A7-4F7B-8777-FA43E55E41E1}"/>
              </a:ext>
            </a:extLst>
          </p:cNvPr>
          <p:cNvSpPr txBox="1"/>
          <p:nvPr/>
        </p:nvSpPr>
        <p:spPr>
          <a:xfrm>
            <a:off x="8622973" y="4021137"/>
            <a:ext cx="3674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596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BCDE0-6752-4644-8622-9E76FA20B4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066" b="368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13C59-9F9A-4780-B7C2-1A3B23C5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93E24-3665-4BFF-A078-43D97152B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ways can we select 3 students from a group of 5 to stand in line for groceries?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sz="1600" dirty="0"/>
                  <a:t> = 5 ∙ 4 ∙ 3 = 60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An </a:t>
                </a:r>
                <a:r>
                  <a:rPr lang="en-US" sz="1600" b="1" dirty="0"/>
                  <a:t>r-permutation</a:t>
                </a:r>
                <a:r>
                  <a:rPr lang="en-US" sz="1600" dirty="0"/>
                  <a:t> is an ordered arrangement of r elements from a set of n, denoted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baseline="-25000" dirty="0"/>
                  <a:t>n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r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A </a:t>
                </a:r>
                <a:r>
                  <a:rPr lang="en-US" sz="1600" b="1" dirty="0"/>
                  <a:t>permutation </a:t>
                </a:r>
                <a:r>
                  <a:rPr lang="en-US" sz="1600" dirty="0"/>
                  <a:t>of a set of size n means </a:t>
                </a:r>
                <a:r>
                  <a:rPr lang="en-US" sz="1600" b="1" dirty="0"/>
                  <a:t>n-permutation</a:t>
                </a:r>
                <a:r>
                  <a:rPr lang="en-US" sz="1600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How many permutations of the letters DIJKSTRA contain the substring IJK?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6!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93E24-3665-4BFF-A078-43D97152B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  <a:blipFill>
                <a:blip r:embed="rId4"/>
                <a:stretch>
                  <a:fillRect l="-412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7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2234</Words>
  <Application>Microsoft Office PowerPoint</Application>
  <PresentationFormat>Widescreen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Cambria Math</vt:lpstr>
      <vt:lpstr>Rockwell</vt:lpstr>
      <vt:lpstr>Damask</vt:lpstr>
      <vt:lpstr>Counting</vt:lpstr>
      <vt:lpstr>The Product Rule</vt:lpstr>
      <vt:lpstr>The Subtraction Rule</vt:lpstr>
      <vt:lpstr>Practice</vt:lpstr>
      <vt:lpstr>The Division Rule</vt:lpstr>
      <vt:lpstr>Practice Problems</vt:lpstr>
      <vt:lpstr>PowerPoint Presentation</vt:lpstr>
      <vt:lpstr>Brute-Force Counting</vt:lpstr>
      <vt:lpstr>Permutations</vt:lpstr>
      <vt:lpstr>Combinations</vt:lpstr>
      <vt:lpstr>Practice</vt:lpstr>
      <vt:lpstr>A card trick</vt:lpstr>
      <vt:lpstr>The first card</vt:lpstr>
      <vt:lpstr>The remaining cards</vt:lpstr>
      <vt:lpstr>Binomial Theorem</vt:lpstr>
      <vt:lpstr>Pascal’s Triangle</vt:lpstr>
      <vt:lpstr>Proof: ((n+1)¦k)=(n¦(k-1))+(n¦k)</vt:lpstr>
      <vt:lpstr>Prove: (2n¦n)=∑_(k=0)^n▒〖 (n¦k)2〗</vt:lpstr>
      <vt:lpstr>Permutations with Repetition</vt:lpstr>
      <vt:lpstr>Permutations of Types</vt:lpstr>
      <vt:lpstr>Distinguishable Objects over Distinguishable Boxes</vt:lpstr>
      <vt:lpstr>Combinations with Repetition</vt:lpstr>
      <vt:lpstr>Indistinguishable Objects over Distinguishable Boxes</vt:lpstr>
      <vt:lpstr>Indistinguishable Objects over Nonempty Distinguishable Boxes</vt:lpstr>
      <vt:lpstr>Practice</vt:lpstr>
      <vt:lpstr>Distinguishable Objects over Indistinguishable Boxes</vt:lpstr>
      <vt:lpstr>Indistinguishable Objects over Indistinguishable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Aaron Daniel Cote</dc:creator>
  <cp:lastModifiedBy>Aaron Daniel Cote</cp:lastModifiedBy>
  <cp:revision>2</cp:revision>
  <dcterms:created xsi:type="dcterms:W3CDTF">2021-01-14T18:51:27Z</dcterms:created>
  <dcterms:modified xsi:type="dcterms:W3CDTF">2021-03-07T22:13:06Z</dcterms:modified>
</cp:coreProperties>
</file>