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256" r:id="rId2"/>
    <p:sldId id="560" r:id="rId3"/>
    <p:sldId id="533" r:id="rId4"/>
    <p:sldId id="534" r:id="rId5"/>
    <p:sldId id="535" r:id="rId6"/>
    <p:sldId id="550" r:id="rId7"/>
    <p:sldId id="896" r:id="rId8"/>
    <p:sldId id="536" r:id="rId9"/>
    <p:sldId id="537" r:id="rId10"/>
    <p:sldId id="563" r:id="rId11"/>
    <p:sldId id="564" r:id="rId12"/>
  </p:sldIdLst>
  <p:sldSz cx="9144000" cy="6858000" type="screen4x3"/>
  <p:notesSz cx="6881813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88859" autoAdjust="0"/>
  </p:normalViewPr>
  <p:slideViewPr>
    <p:cSldViewPr>
      <p:cViewPr varScale="1">
        <p:scale>
          <a:sx n="74" d="100"/>
          <a:sy n="74" d="100"/>
        </p:scale>
        <p:origin x="15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651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1"/>
            <a:ext cx="2982119" cy="4651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6"/>
            <a:ext cx="2982119" cy="4651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676"/>
            <a:ext cx="2982119" cy="4651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36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5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55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2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7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0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8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67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6885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577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6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9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ypena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templat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CSCI 104</a:t>
            </a:r>
            <a:br>
              <a:rPr lang="en-US"/>
            </a:br>
            <a:r>
              <a:rPr lang="en-US"/>
              <a:t>Templates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Mark Redekopp</a:t>
            </a:r>
          </a:p>
          <a:p>
            <a:r>
              <a:rPr lang="en-US" altLang="zh-CN" dirty="0"/>
              <a:t>David Kempe</a:t>
            </a:r>
          </a:p>
          <a:p>
            <a:r>
              <a:rPr lang="en-US" altLang="zh-CN" dirty="0"/>
              <a:t>Sandra Batista</a:t>
            </a:r>
          </a:p>
          <a:p>
            <a:r>
              <a:rPr lang="en-US" altLang="zh-CN" dirty="0"/>
              <a:t>Aaron Cote’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Templates &amp;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sz="2800" dirty="0"/>
              <a:t>For various reasons the compiler may have difficulty resolving members of a templated base class</a:t>
            </a:r>
          </a:p>
          <a:p>
            <a:r>
              <a:rPr lang="en-US" sz="2800" dirty="0"/>
              <a:t>When accessing members of a templated base class provide the </a:t>
            </a:r>
            <a:r>
              <a:rPr lang="en-US" sz="2800" dirty="0">
                <a:solidFill>
                  <a:srgbClr val="00B050"/>
                </a:solidFill>
              </a:rPr>
              <a:t>full scope </a:t>
            </a:r>
            <a:r>
              <a:rPr lang="en-US" sz="2800" dirty="0"/>
              <a:t>or precede the member with </a:t>
            </a:r>
            <a:r>
              <a:rPr lang="en-US" sz="2800" dirty="0">
                <a:solidFill>
                  <a:srgbClr val="00B050"/>
                </a:solidFill>
              </a:rPr>
              <a:t>this-&gt;</a:t>
            </a:r>
            <a:r>
              <a:rPr lang="en-US" sz="2800" dirty="0"/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24400" y="1066800"/>
            <a:ext cx="4267200" cy="57105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llist.h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template &lt;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T&gt;</a:t>
            </a:r>
            <a:b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Stack : private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&lt;T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public: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Stack();  // Constructor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void push(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T&amp;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newval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T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 &amp;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top()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};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template&lt;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T&gt;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Stack&lt;T&gt;</a:t>
            </a:r>
            <a:r>
              <a:rPr lang="en-US" sz="1200" dirty="0">
                <a:latin typeface="Consolas" panose="020B0609020204030204" pitchFamily="49" charset="0"/>
              </a:rPr>
              <a:t>::Stack() : </a:t>
            </a:r>
            <a:r>
              <a:rPr lang="en-US" sz="1200" b="1" dirty="0" err="1">
                <a:latin typeface="Consolas" panose="020B0609020204030204" pitchFamily="49" charset="0"/>
              </a:rPr>
              <a:t>LList</a:t>
            </a:r>
            <a:r>
              <a:rPr lang="en-US" sz="1200" b="1" dirty="0">
                <a:latin typeface="Consolas" panose="020B0609020204030204" pitchFamily="49" charset="0"/>
              </a:rPr>
              <a:t>&lt;T&gt;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{ }</a:t>
            </a:r>
            <a:br>
              <a:rPr lang="en-US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template&lt;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T&gt;</a:t>
            </a:r>
            <a:b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Stack&lt;T&gt;</a:t>
            </a:r>
            <a:r>
              <a:rPr lang="en-US" sz="1200" dirty="0">
                <a:latin typeface="Consolas" panose="020B0609020204030204" pitchFamily="49" charset="0"/>
              </a:rPr>
              <a:t>::push(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T&amp; </a:t>
            </a:r>
            <a:r>
              <a:rPr lang="en-US" sz="1200" dirty="0" err="1">
                <a:latin typeface="Consolas" panose="020B0609020204030204" pitchFamily="49" charset="0"/>
              </a:rPr>
              <a:t>newval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{  // call inherited </a:t>
            </a:r>
            <a:r>
              <a:rPr lang="en-US" sz="1200" dirty="0" err="1">
                <a:latin typeface="Consolas" panose="020B0609020204030204" pitchFamily="49" charset="0"/>
              </a:rPr>
              <a:t>push_front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push_front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newval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); // may not compile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LList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&lt;T&gt;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push_front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newval</a:t>
            </a:r>
            <a:r>
              <a:rPr lang="en-US" sz="1200" dirty="0"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 works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this-&gt;</a:t>
            </a:r>
            <a:r>
              <a:rPr lang="en-US" sz="1200" dirty="0" err="1">
                <a:latin typeface="Consolas" panose="020B0609020204030204" pitchFamily="49" charset="0"/>
              </a:rPr>
              <a:t>push_front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newval</a:t>
            </a:r>
            <a:r>
              <a:rPr lang="en-US" sz="1200" dirty="0">
                <a:latin typeface="Consolas" panose="020B0609020204030204" pitchFamily="49" charset="0"/>
              </a:rPr>
              <a:t>);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 works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200" dirty="0"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template&lt;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T&gt;</a:t>
            </a:r>
            <a:b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Stack&lt;T&gt;</a:t>
            </a:r>
            <a:r>
              <a:rPr lang="en-US" sz="1200" dirty="0">
                <a:latin typeface="Consolas" panose="020B0609020204030204" pitchFamily="49" charset="0"/>
              </a:rPr>
              <a:t>::push(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T&amp; </a:t>
            </a:r>
            <a:r>
              <a:rPr lang="en-US" sz="1200" dirty="0" err="1">
                <a:latin typeface="Consolas" panose="020B0609020204030204" pitchFamily="49" charset="0"/>
              </a:rPr>
              <a:t>newval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{ // assume head is a protected member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if(head) return head-&gt;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; // may not work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if(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LList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&lt;T&gt;</a:t>
            </a:r>
            <a:r>
              <a:rPr lang="en-US" sz="1200" dirty="0">
                <a:latin typeface="Consolas" panose="020B0609020204030204" pitchFamily="49" charset="0"/>
              </a:rPr>
              <a:t>::head)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 works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   return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LList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&lt;T&gt;</a:t>
            </a:r>
            <a:r>
              <a:rPr lang="en-US" sz="1200" dirty="0">
                <a:latin typeface="Consolas" panose="020B0609020204030204" pitchFamily="49" charset="0"/>
              </a:rPr>
              <a:t>::head-&gt;</a:t>
            </a:r>
            <a:r>
              <a:rPr lang="en-US" sz="1200" dirty="0" err="1">
                <a:latin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if(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latin typeface="Consolas" panose="020B0609020204030204" pitchFamily="49" charset="0"/>
              </a:rPr>
              <a:t>-&gt;head)  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 works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   return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latin typeface="Consolas" panose="020B0609020204030204" pitchFamily="49" charset="0"/>
              </a:rPr>
              <a:t>-&gt;head-&gt;</a:t>
            </a:r>
            <a:r>
              <a:rPr lang="en-US" sz="1200" dirty="0" err="1">
                <a:latin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</a:rPr>
              <a:t>;  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br>
              <a:rPr lang="en-US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"</a:t>
            </a:r>
            <a:r>
              <a:rPr lang="en-US" sz="4000" dirty="0" err="1"/>
              <a:t>typename</a:t>
            </a:r>
            <a:r>
              <a:rPr lang="en-US" sz="4000" dirty="0"/>
              <a:t>" &amp; Nested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1417638"/>
            <a:ext cx="3822032" cy="4525963"/>
          </a:xfrm>
        </p:spPr>
        <p:txBody>
          <a:bodyPr/>
          <a:lstStyle/>
          <a:p>
            <a:r>
              <a:rPr lang="en-US" sz="2000" dirty="0"/>
              <a:t>For various reasons the compiler will have difficulty resolving </a:t>
            </a:r>
            <a:r>
              <a:rPr lang="en-US" sz="2000" dirty="0">
                <a:solidFill>
                  <a:srgbClr val="C00000"/>
                </a:solidFill>
              </a:rPr>
              <a:t>nested types of a templated class whose template argument is still generic </a:t>
            </a:r>
            <a:r>
              <a:rPr lang="en-US" sz="2000" dirty="0"/>
              <a:t>(i.e. </a:t>
            </a:r>
            <a:r>
              <a:rPr lang="en-US" sz="2000" dirty="0">
                <a:latin typeface="Consolas" panose="020B0609020204030204" pitchFamily="49" charset="0"/>
              </a:rPr>
              <a:t>T</a:t>
            </a:r>
            <a:r>
              <a:rPr lang="en-US" sz="2000" dirty="0"/>
              <a:t> vs.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/>
              <a:t>)</a:t>
            </a:r>
          </a:p>
          <a:p>
            <a:r>
              <a:rPr lang="en-US" sz="2000" dirty="0"/>
              <a:t>Precede the nested type with the keyword 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 err="1">
                <a:solidFill>
                  <a:srgbClr val="00B050"/>
                </a:solidFill>
              </a:rPr>
              <a:t>typename</a:t>
            </a:r>
            <a:r>
              <a:rPr lang="en-US" sz="2000" dirty="0">
                <a:solidFill>
                  <a:srgbClr val="00B050"/>
                </a:solidFill>
              </a:rPr>
              <a:t>' </a:t>
            </a:r>
            <a:r>
              <a:rPr lang="en-US" sz="2000" dirty="0"/>
              <a:t>when you are</a:t>
            </a:r>
          </a:p>
          <a:p>
            <a:pPr lvl="1"/>
            <a:r>
              <a:rPr lang="en-US" sz="1800" dirty="0"/>
              <a:t>Not in the scope of the templated class AND</a:t>
            </a:r>
          </a:p>
          <a:p>
            <a:pPr lvl="1"/>
            <a:r>
              <a:rPr lang="en-US" sz="1800" dirty="0"/>
              <a:t>The template type is still generic</a:t>
            </a:r>
          </a:p>
          <a:p>
            <a:r>
              <a:rPr lang="en-US" sz="2000" dirty="0"/>
              <a:t>Why? Research template specialization and read </a:t>
            </a:r>
            <a:r>
              <a:rPr lang="en-US" sz="2000" dirty="0">
                <a:hlinkClick r:id="rId2"/>
              </a:rPr>
              <a:t>https://en.wikipedia.org/wiki/Typename</a:t>
            </a:r>
            <a:endParaRPr lang="en-US" sz="2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279232" y="1219200"/>
            <a:ext cx="4800600" cy="55581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&lt;vector&gt;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template 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T&gt;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Stack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void push(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T&amp;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newval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data.push_back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newval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 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T&amp; top();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::vector&lt;T&gt; data;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template 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T&gt;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T&amp; Stack&lt;T&gt;::top()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vector&lt;T&gt;::iterator it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data.end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  // bad   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typename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vector&lt;T&gt;::iterator it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data.end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 //good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return *(it-1);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Stack&lt;int&gt; s1;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vector&lt;int&gt;::iterator it;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s1.push(1); s1.push(2); s1.push(3);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&lt;&lt; s1.top() &lt;&lt;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return 0;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90003D-445C-4DBD-9D72-CEA2C75646C0}"/>
              </a:ext>
            </a:extLst>
          </p:cNvPr>
          <p:cNvSpPr/>
          <p:nvPr/>
        </p:nvSpPr>
        <p:spPr>
          <a:xfrm>
            <a:off x="6665495" y="3048000"/>
            <a:ext cx="2057400" cy="1219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When the template type is still generic and you scope a nested type, precede with 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typename</a:t>
            </a:r>
            <a:endParaRPr lang="en-US" sz="1600" dirty="0">
              <a:solidFill>
                <a:schemeClr val="tx1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4609AA-9C4D-4351-8210-029858161B7E}"/>
              </a:ext>
            </a:extLst>
          </p:cNvPr>
          <p:cNvCxnSpPr>
            <a:stCxn id="5" idx="1"/>
          </p:cNvCxnSpPr>
          <p:nvPr/>
        </p:nvCxnSpPr>
        <p:spPr>
          <a:xfrm flipH="1">
            <a:off x="5903495" y="3657600"/>
            <a:ext cx="762000" cy="942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4B609F-6370-412C-98A0-42DCE8137AFA}"/>
              </a:ext>
            </a:extLst>
          </p:cNvPr>
          <p:cNvSpPr/>
          <p:nvPr/>
        </p:nvSpPr>
        <p:spPr>
          <a:xfrm>
            <a:off x="6831932" y="4915861"/>
            <a:ext cx="2057400" cy="10277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When the template type is specific there is no need to use 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typename</a:t>
            </a:r>
            <a:endParaRPr lang="en-US" sz="1600" dirty="0">
              <a:solidFill>
                <a:schemeClr val="tx1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A697A0-9311-4829-93D2-3CB73448DFE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410200" y="5429731"/>
            <a:ext cx="1421732" cy="467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0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28898"/>
            <a:ext cx="4191000" cy="5334000"/>
          </a:xfrm>
        </p:spPr>
        <p:txBody>
          <a:bodyPr/>
          <a:lstStyle/>
          <a:p>
            <a:r>
              <a:rPr lang="en-US" sz="2400" dirty="0"/>
              <a:t>Example reproduced from: </a:t>
            </a:r>
            <a:r>
              <a:rPr lang="en-US" sz="2400" dirty="0">
                <a:hlinkClick r:id="rId2"/>
              </a:rPr>
              <a:t>http://www.cplusplus.com/doc/tutorial/templates/</a:t>
            </a:r>
            <a:endParaRPr lang="en-US" sz="2400" dirty="0"/>
          </a:p>
          <a:p>
            <a:r>
              <a:rPr lang="en-US" sz="2400" dirty="0"/>
              <a:t>Consider a max() function to return the max of two </a:t>
            </a:r>
            <a:r>
              <a:rPr lang="en-US" sz="2400" dirty="0" err="1"/>
              <a:t>int's</a:t>
            </a:r>
            <a:r>
              <a:rPr lang="en-US" sz="2400" dirty="0"/>
              <a:t> </a:t>
            </a:r>
          </a:p>
          <a:p>
            <a:r>
              <a:rPr lang="en-US" sz="2400" dirty="0"/>
              <a:t>But what about two double's or two strings</a:t>
            </a:r>
          </a:p>
          <a:p>
            <a:r>
              <a:rPr lang="en-US" sz="2400" dirty="0"/>
              <a:t>Define a generic function for any type, T</a:t>
            </a:r>
          </a:p>
          <a:p>
            <a:r>
              <a:rPr lang="en-US" sz="2400" dirty="0"/>
              <a:t>Can then call it for any type, T, or let compiler try to implicitly figure out T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876800" y="1143000"/>
            <a:ext cx="4191000" cy="2209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max(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a,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b)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if(a &gt; b) return a;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else return b;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 max(double a, double b)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if(a &gt; b) return a;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else return b;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ct val="5000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876800" y="4038600"/>
            <a:ext cx="4191000" cy="2438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template&lt;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T&gt;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 max(const T&amp; a, const T&amp; b)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if(a &gt; b) return a;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else return b;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x = max&lt;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&gt;(5, 9); //or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x = max(5, 9); // implicit max&lt;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call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double y = max&lt;double&gt;(3.4, 4.7);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// y = max(3.4, 4.7);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3362498"/>
            <a:ext cx="381000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dirty="0"/>
              <a:t>Non-</a:t>
            </a:r>
            <a:r>
              <a:rPr lang="en-US" sz="1800" dirty="0" err="1"/>
              <a:t>Templated</a:t>
            </a:r>
            <a:r>
              <a:rPr lang="en-US" sz="1800" dirty="0"/>
              <a:t> = Multiple code copies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6477000"/>
            <a:ext cx="3810000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dirty="0" err="1"/>
              <a:t>Templated</a:t>
            </a:r>
            <a:r>
              <a:rPr lang="en-US" sz="1800" dirty="0"/>
              <a:t> = One copy of code</a:t>
            </a:r>
          </a:p>
        </p:txBody>
      </p:sp>
    </p:spTree>
    <p:extLst>
      <p:ext uri="{BB962C8B-B14F-4D97-AF65-F5344CB8AC3E}">
        <p14:creationId xmlns:p14="http://schemas.microsoft.com/office/powerpoint/2010/main" val="25206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495800" cy="4525963"/>
          </a:xfrm>
        </p:spPr>
        <p:txBody>
          <a:bodyPr/>
          <a:lstStyle/>
          <a:p>
            <a:r>
              <a:rPr lang="en-US" sz="2000" dirty="0"/>
              <a:t>Suppose we’ve built a list to store integers</a:t>
            </a:r>
          </a:p>
          <a:p>
            <a:r>
              <a:rPr lang="en-US" sz="2000" dirty="0"/>
              <a:t>But what if we want a list of double’s or string's or other objects</a:t>
            </a:r>
          </a:p>
          <a:p>
            <a:r>
              <a:rPr lang="en-US" sz="2000" dirty="0"/>
              <a:t>We would have to define the same code but with </a:t>
            </a:r>
            <a:r>
              <a:rPr lang="en-US" sz="2000" b="1" dirty="0">
                <a:solidFill>
                  <a:srgbClr val="7030A0"/>
                </a:solidFill>
              </a:rPr>
              <a:t>different types</a:t>
            </a:r>
          </a:p>
          <a:p>
            <a:pPr lvl="1"/>
            <a:r>
              <a:rPr lang="en-US" sz="1800" dirty="0"/>
              <a:t>What a waste!</a:t>
            </a:r>
          </a:p>
          <a:p>
            <a:r>
              <a:rPr lang="en-US" sz="2000" dirty="0"/>
              <a:t>Enter C++ Templates</a:t>
            </a:r>
          </a:p>
          <a:p>
            <a:pPr lvl="1"/>
            <a:r>
              <a:rPr lang="en-US" sz="1800" dirty="0"/>
              <a:t>Allows the one set of code to work for any type the programmer wants</a:t>
            </a:r>
          </a:p>
          <a:p>
            <a:pPr lvl="1"/>
            <a:r>
              <a:rPr lang="en-US" sz="1800" dirty="0"/>
              <a:t>The type of data becomes a parameter</a:t>
            </a:r>
          </a:p>
          <a:p>
            <a:endParaRPr lang="en-US" sz="14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181600" y="1219200"/>
            <a:ext cx="3657600" cy="2667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ifndef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LIST_INT_H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#define LIST_INT_H</a:t>
            </a: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IntItem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IntItem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ListInt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ListInt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  // Constructor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~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ListInt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  // Destructor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newval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private: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IntItem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head_;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endif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81600" y="4038600"/>
            <a:ext cx="3657600" cy="2667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ifndef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LIST_DBL_H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#define LIST_DBL_H</a:t>
            </a: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DoubleItem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DoubleItem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ListDouble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ListDouble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  // Constructor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~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ListDouble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  // Destructor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void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push_back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(double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newval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private: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DoubleItem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head_;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endif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1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724400" cy="4525963"/>
          </a:xfrm>
        </p:spPr>
        <p:txBody>
          <a:bodyPr/>
          <a:lstStyle/>
          <a:p>
            <a:r>
              <a:rPr lang="en-US" sz="2000" dirty="0"/>
              <a:t>Allows the type of variable in a class or function to be a parameter specified by the programmer</a:t>
            </a:r>
          </a:p>
          <a:p>
            <a:r>
              <a:rPr lang="en-US" sz="2000" dirty="0"/>
              <a:t>Compiler will generate separate class/</a:t>
            </a:r>
            <a:r>
              <a:rPr lang="en-US" sz="2000" dirty="0" err="1"/>
              <a:t>struct</a:t>
            </a:r>
            <a:r>
              <a:rPr lang="en-US" sz="2000" dirty="0"/>
              <a:t> code versions for any type desired (</a:t>
            </a:r>
            <a:r>
              <a:rPr lang="en-US" sz="2000" dirty="0" err="1"/>
              <a:t>i.e</a:t>
            </a:r>
            <a:r>
              <a:rPr lang="en-US" sz="2000" dirty="0"/>
              <a:t> instantiated as an object)</a:t>
            </a:r>
          </a:p>
          <a:p>
            <a:pPr lvl="1"/>
            <a:r>
              <a:rPr lang="en-US" sz="1800" dirty="0" err="1">
                <a:solidFill>
                  <a:srgbClr val="7030A0"/>
                </a:solidFill>
              </a:rPr>
              <a:t>LList</a:t>
            </a:r>
            <a:r>
              <a:rPr lang="en-US" sz="1800" dirty="0">
                <a:solidFill>
                  <a:srgbClr val="7030A0"/>
                </a:solidFill>
              </a:rPr>
              <a:t>&lt;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&gt; </a:t>
            </a:r>
            <a:r>
              <a:rPr lang="en-US" sz="1800" dirty="0" err="1">
                <a:solidFill>
                  <a:srgbClr val="7030A0"/>
                </a:solidFill>
              </a:rPr>
              <a:t>my_int_list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causes an ‘</a:t>
            </a:r>
            <a:r>
              <a:rPr lang="en-US" sz="1800" dirty="0" err="1"/>
              <a:t>int</a:t>
            </a:r>
            <a:r>
              <a:rPr lang="en-US" sz="1800" dirty="0"/>
              <a:t>’ version of the code to be generated by the compiler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</a:rPr>
              <a:t>LList</a:t>
            </a:r>
            <a:r>
              <a:rPr lang="en-US" sz="1800" dirty="0">
                <a:solidFill>
                  <a:srgbClr val="0070C0"/>
                </a:solidFill>
              </a:rPr>
              <a:t>&lt;double&gt; </a:t>
            </a:r>
            <a:r>
              <a:rPr lang="en-US" sz="1800" dirty="0" err="1">
                <a:solidFill>
                  <a:srgbClr val="0070C0"/>
                </a:solidFill>
              </a:rPr>
              <a:t>my_dbl_list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causes a ‘double’ version of the code to be generated by the compiler</a:t>
            </a:r>
            <a:endParaRPr lang="en-US" sz="20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181600" y="1066800"/>
            <a:ext cx="3886200" cy="5638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// declaring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templatized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code</a:t>
            </a:r>
            <a:br>
              <a:rPr lang="en-US" sz="1200" dirty="0">
                <a:solidFill>
                  <a:srgbClr val="A50021"/>
                </a:solidFill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template &lt;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typename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T&gt;</a:t>
            </a: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Item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Item&lt;T&gt;*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next;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  // Constructor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~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  // Destructor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newval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private: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Item&lt;T&gt;*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head_;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// Using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templatized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code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//  (instantiating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templatized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objects)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my_int_list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my_dbl_list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my_int_list.push_back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(5);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my_dbl_list.push_back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(5.5125);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double x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my_dbl_list.pop_front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y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my_int_list.pop_front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return 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86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Mechanics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724400" cy="4525963"/>
          </a:xfrm>
        </p:spPr>
        <p:txBody>
          <a:bodyPr/>
          <a:lstStyle/>
          <a:p>
            <a:r>
              <a:rPr lang="en-US" sz="2400" dirty="0"/>
              <a:t>Writing a template</a:t>
            </a:r>
          </a:p>
          <a:p>
            <a:pPr lvl="1"/>
            <a:r>
              <a:rPr lang="en-US" sz="1800" dirty="0"/>
              <a:t>Precede class with:</a:t>
            </a:r>
          </a:p>
          <a:p>
            <a:pPr lvl="2">
              <a:buNone/>
            </a:pPr>
            <a:r>
              <a:rPr lang="en-US" sz="1600" b="1" dirty="0">
                <a:solidFill>
                  <a:srgbClr val="00B050"/>
                </a:solidFill>
              </a:rPr>
              <a:t>template &lt;</a:t>
            </a:r>
            <a:r>
              <a:rPr lang="en-US" sz="1600" b="1" dirty="0" err="1">
                <a:solidFill>
                  <a:srgbClr val="00B050"/>
                </a:solidFill>
              </a:rPr>
              <a:t>typename</a:t>
            </a:r>
            <a:r>
              <a:rPr lang="en-US" sz="1600" b="1" dirty="0">
                <a:solidFill>
                  <a:srgbClr val="00B050"/>
                </a:solidFill>
              </a:rPr>
              <a:t> T&gt; </a:t>
            </a:r>
          </a:p>
          <a:p>
            <a:pPr lvl="1"/>
            <a:r>
              <a:rPr lang="en-US" sz="1800" dirty="0"/>
              <a:t>Use T or other identifier where you want a generic type</a:t>
            </a:r>
          </a:p>
          <a:p>
            <a:pPr lvl="1"/>
            <a:r>
              <a:rPr lang="en-US" sz="1800" dirty="0"/>
              <a:t>Precede the definition of each function with template </a:t>
            </a:r>
            <a:r>
              <a:rPr lang="en-US" sz="1800" b="1" dirty="0">
                <a:solidFill>
                  <a:srgbClr val="00B0F0"/>
                </a:solidFill>
              </a:rPr>
              <a:t>&lt;</a:t>
            </a:r>
            <a:r>
              <a:rPr lang="en-US" sz="1800" b="1" dirty="0" err="1">
                <a:solidFill>
                  <a:srgbClr val="00B0F0"/>
                </a:solidFill>
              </a:rPr>
              <a:t>typename</a:t>
            </a:r>
            <a:r>
              <a:rPr lang="en-US" sz="1800" b="1" dirty="0">
                <a:solidFill>
                  <a:srgbClr val="00B0F0"/>
                </a:solidFill>
              </a:rPr>
              <a:t> T&gt;</a:t>
            </a:r>
          </a:p>
          <a:p>
            <a:pPr lvl="1"/>
            <a:r>
              <a:rPr lang="en-US" sz="1800" dirty="0"/>
              <a:t>In the scope portion of the class member function, add </a:t>
            </a:r>
            <a:r>
              <a:rPr lang="en-US" sz="1800" b="1" dirty="0">
                <a:solidFill>
                  <a:srgbClr val="7030A0"/>
                </a:solidFill>
              </a:rPr>
              <a:t>&lt;T&gt;</a:t>
            </a:r>
          </a:p>
          <a:p>
            <a:pPr lvl="1"/>
            <a:r>
              <a:rPr lang="en-US" sz="1800" dirty="0"/>
              <a:t>Since Item and </a:t>
            </a:r>
            <a:r>
              <a:rPr lang="en-US" sz="1800" dirty="0" err="1"/>
              <a:t>LList</a:t>
            </a:r>
            <a:r>
              <a:rPr lang="en-US" sz="1800" dirty="0"/>
              <a:t> are now </a:t>
            </a:r>
            <a:r>
              <a:rPr lang="en-US" sz="1800" dirty="0" err="1"/>
              <a:t>templated</a:t>
            </a:r>
            <a:r>
              <a:rPr lang="en-US" sz="1800" dirty="0"/>
              <a:t>, you can never use Item and </a:t>
            </a:r>
            <a:r>
              <a:rPr lang="en-US" sz="1800" dirty="0" err="1"/>
              <a:t>LList</a:t>
            </a:r>
            <a:r>
              <a:rPr lang="en-US" sz="1800" dirty="0"/>
              <a:t> alone</a:t>
            </a:r>
          </a:p>
          <a:p>
            <a:pPr lvl="2"/>
            <a:r>
              <a:rPr lang="en-US" sz="1600" b="1" dirty="0">
                <a:solidFill>
                  <a:srgbClr val="7030A0"/>
                </a:solidFill>
              </a:rPr>
              <a:t>You must use Item&lt;T&gt; or </a:t>
            </a:r>
            <a:r>
              <a:rPr lang="en-US" sz="1600" b="1" dirty="0" err="1">
                <a:solidFill>
                  <a:srgbClr val="7030A0"/>
                </a:solidFill>
              </a:rPr>
              <a:t>LList</a:t>
            </a:r>
            <a:r>
              <a:rPr lang="en-US" sz="1600" b="1" dirty="0">
                <a:solidFill>
                  <a:srgbClr val="7030A0"/>
                </a:solidFill>
              </a:rPr>
              <a:t>&lt;T&gt;</a:t>
            </a:r>
          </a:p>
          <a:p>
            <a:endParaRPr lang="en-US" sz="3600" b="1" dirty="0">
              <a:solidFill>
                <a:srgbClr val="7030A0"/>
              </a:solidFill>
            </a:endParaRPr>
          </a:p>
          <a:p>
            <a:pPr lvl="1"/>
            <a:endParaRPr lang="en-US" sz="1800" dirty="0"/>
          </a:p>
          <a:p>
            <a:pPr lvl="1">
              <a:buNone/>
            </a:pPr>
            <a:endParaRPr lang="en-US" sz="18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181600" y="1066800"/>
            <a:ext cx="3886200" cy="571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ifndef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LIST_H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#define LIST_H</a:t>
            </a:r>
          </a:p>
          <a:p>
            <a:pPr algn="l">
              <a:spcBef>
                <a:spcPct val="50000"/>
              </a:spcBef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template &lt;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typename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T&gt;</a:t>
            </a: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Item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Item&lt;T&gt;*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next;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template &lt;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typename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T&gt;</a:t>
            </a:r>
            <a:b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  // Constructor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~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  // Destructor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newval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T&amp;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at(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loc);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private: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Item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T&gt;* head_;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template&lt;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T&gt;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LList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&lt;T&gt;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 head_ = NULL;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template&lt;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T&gt;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LList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&lt;T&gt;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::~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 }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template&lt;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T&gt;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LList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&lt;T&gt;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newval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  ... }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endif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00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 bwMode="auto">
          <a:xfrm>
            <a:off x="5448300" y="1143000"/>
            <a:ext cx="3429000" cy="2514600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4953000" cy="5334000"/>
          </a:xfrm>
        </p:spPr>
        <p:txBody>
          <a:bodyPr/>
          <a:lstStyle/>
          <a:p>
            <a:r>
              <a:rPr lang="en-US" sz="2400" dirty="0"/>
              <a:t>Recall that maps/dictionaries store </a:t>
            </a:r>
            <a:r>
              <a:rPr lang="en-US" sz="2400" dirty="0" err="1"/>
              <a:t>key,value</a:t>
            </a:r>
            <a:r>
              <a:rPr lang="en-US" sz="2400" dirty="0"/>
              <a:t> pairs</a:t>
            </a:r>
          </a:p>
          <a:p>
            <a:pPr lvl="1"/>
            <a:r>
              <a:rPr lang="en-US" sz="2000" dirty="0"/>
              <a:t>Example: Map student names to their GPA</a:t>
            </a:r>
          </a:p>
          <a:p>
            <a:r>
              <a:rPr lang="en-US" sz="2400" dirty="0"/>
              <a:t>How many </a:t>
            </a:r>
            <a:r>
              <a:rPr lang="en-US" sz="2400" dirty="0" err="1"/>
              <a:t>key,value</a:t>
            </a:r>
            <a:r>
              <a:rPr lang="en-US" sz="2400" dirty="0"/>
              <a:t> type pairs are there?</a:t>
            </a:r>
          </a:p>
          <a:p>
            <a:pPr lvl="1"/>
            <a:r>
              <a:rPr lang="en-US" sz="2000" dirty="0"/>
              <a:t>string, </a:t>
            </a:r>
            <a:r>
              <a:rPr lang="en-US" sz="2000" dirty="0" err="1"/>
              <a:t>int</a:t>
            </a:r>
            <a:endParaRPr lang="en-US" sz="2000" dirty="0"/>
          </a:p>
          <a:p>
            <a:pPr lvl="1"/>
            <a:r>
              <a:rPr lang="en-US" sz="2000" dirty="0" err="1"/>
              <a:t>int</a:t>
            </a:r>
            <a:r>
              <a:rPr lang="en-US" sz="2000" dirty="0"/>
              <a:t>, double</a:t>
            </a:r>
          </a:p>
          <a:p>
            <a:pPr lvl="1"/>
            <a:r>
              <a:rPr lang="en-US" sz="2000" dirty="0"/>
              <a:t>Etc.</a:t>
            </a:r>
          </a:p>
          <a:p>
            <a:r>
              <a:rPr lang="en-US" sz="2400" dirty="0"/>
              <a:t>Would be nice to create a generic data structure</a:t>
            </a:r>
          </a:p>
          <a:p>
            <a:r>
              <a:rPr lang="en-US" sz="2400" dirty="0"/>
              <a:t>Define a Pair template with two generic type data members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05500" y="2118360"/>
            <a:ext cx="667789" cy="548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"Tommy 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Trojan"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73289" y="2118360"/>
            <a:ext cx="609600" cy="548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3.7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362700" y="1447800"/>
            <a:ext cx="838200" cy="4419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"Billy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Bruin"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00900" y="1447800"/>
            <a:ext cx="609600" cy="4419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2.5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53300" y="1943099"/>
            <a:ext cx="743989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"Helga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Harvard"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097289" y="1943100"/>
            <a:ext cx="609600" cy="4571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4.3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10300" y="2819400"/>
            <a:ext cx="762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"Daisy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Duck"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972300" y="2819400"/>
            <a:ext cx="6096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2.5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407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E86C1-7FA6-4188-9969-92A9A2AC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A6F8E4-02AA-46DE-B9BD-C4D99A073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 dirty="0"/>
              <a:t>A pair struct: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8263D89-346B-4917-A0CA-FC19669C3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66904"/>
            <a:ext cx="4419600" cy="3733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template&lt;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typename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T1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 T2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pair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T1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first;</a:t>
            </a:r>
          </a:p>
          <a:p>
            <a:pPr algn="l">
              <a:spcBef>
                <a:spcPts val="0"/>
              </a:spcBef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T2 second;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pair(const 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T1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&amp; f, const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T2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&amp; s); 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template&lt;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typename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T1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 T2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pair&lt;T1,T2&gt;::pair(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const 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T1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&amp; f, 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const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T2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&amp; s); 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: 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first(f)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second(s)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{ }</a:t>
            </a:r>
          </a:p>
        </p:txBody>
      </p:sp>
    </p:spTree>
    <p:extLst>
      <p:ext uri="{BB962C8B-B14F-4D97-AF65-F5344CB8AC3E}">
        <p14:creationId xmlns:p14="http://schemas.microsoft.com/office/powerpoint/2010/main" val="20944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495800" cy="4525963"/>
          </a:xfrm>
        </p:spPr>
        <p:txBody>
          <a:bodyPr/>
          <a:lstStyle/>
          <a:p>
            <a:r>
              <a:rPr lang="en-US" sz="2000" dirty="0"/>
              <a:t>Usually we want you to write the class definition in a separate header file (.h file) and the implementation in a .</a:t>
            </a:r>
            <a:r>
              <a:rPr lang="en-US" sz="2000" dirty="0" err="1"/>
              <a:t>cpp</a:t>
            </a:r>
            <a:r>
              <a:rPr lang="en-US" sz="2000" dirty="0"/>
              <a:t> file</a:t>
            </a:r>
          </a:p>
          <a:p>
            <a:r>
              <a:rPr lang="en-US" sz="2000" b="1" dirty="0"/>
              <a:t>Key Fact: </a:t>
            </a:r>
            <a:r>
              <a:rPr lang="en-US" sz="2000" dirty="0"/>
              <a:t> </a:t>
            </a:r>
            <a:r>
              <a:rPr lang="en-US" sz="2000" dirty="0" err="1"/>
              <a:t>Templated</a:t>
            </a:r>
            <a:r>
              <a:rPr lang="en-US" sz="2000" dirty="0"/>
              <a:t> classes must have the implementation 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HEADER FILE!</a:t>
            </a:r>
          </a:p>
          <a:p>
            <a:r>
              <a:rPr lang="en-US" sz="2000" b="1" dirty="0"/>
              <a:t>Corollary</a:t>
            </a:r>
            <a:r>
              <a:rPr lang="en-US" sz="2000" dirty="0"/>
              <a:t>:  Since we don't compile .h files, </a:t>
            </a:r>
            <a:r>
              <a:rPr lang="en-US" sz="2000" u="sng" dirty="0"/>
              <a:t>you cannot compile a </a:t>
            </a:r>
            <a:r>
              <a:rPr lang="en-US" sz="2000" u="sng" dirty="0" err="1"/>
              <a:t>templated</a:t>
            </a:r>
            <a:r>
              <a:rPr lang="en-US" sz="2000" u="sng" dirty="0"/>
              <a:t> class separately </a:t>
            </a:r>
          </a:p>
          <a:p>
            <a:r>
              <a:rPr lang="en-US" sz="2000" dirty="0"/>
              <a:t>Why? Because the compiler would have no idea what type of data to generate code for and thus what code to generate</a:t>
            </a:r>
          </a:p>
          <a:p>
            <a:pPr lvl="1"/>
            <a:endParaRPr lang="en-US" sz="12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29200" y="1066799"/>
            <a:ext cx="3886200" cy="31441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ifndef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LIST_H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#define LIST_H</a:t>
            </a:r>
          </a:p>
          <a:p>
            <a:pPr algn="l">
              <a:spcBef>
                <a:spcPct val="50000"/>
              </a:spcBef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template &lt;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typename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T&gt;</a:t>
            </a: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Item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Item&lt;T&gt;*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next;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template &lt;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typename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T&gt;</a:t>
            </a:r>
            <a:b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  // Constructor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~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  // Destructor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newval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Item&lt;T&gt;* head_;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endif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29200" y="4572000"/>
            <a:ext cx="38862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List.h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template&lt;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T&gt;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&lt;T&gt;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newval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if(head_ = NULL){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head_ = new Item&lt;T&gt;;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// how much memory does an Item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//  require?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4210975"/>
            <a:ext cx="3886200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dirty="0" err="1"/>
              <a:t>List.h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6553200"/>
            <a:ext cx="3886200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dirty="0"/>
              <a:t>List.cpp</a:t>
            </a:r>
          </a:p>
        </p:txBody>
      </p:sp>
      <p:sp>
        <p:nvSpPr>
          <p:cNvPr id="9" name="&quot;No&quot; Symbol 8"/>
          <p:cNvSpPr/>
          <p:nvPr/>
        </p:nvSpPr>
        <p:spPr bwMode="auto">
          <a:xfrm>
            <a:off x="7772400" y="4419600"/>
            <a:ext cx="914400" cy="914400"/>
          </a:xfrm>
          <a:prstGeom prst="noSmoking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1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  <p:bldP spid="6" grpId="0" animBg="1"/>
      <p:bldP spid="7" grpId="0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495800" cy="4525963"/>
          </a:xfrm>
        </p:spPr>
        <p:txBody>
          <a:bodyPr/>
          <a:lstStyle/>
          <a:p>
            <a:r>
              <a:rPr lang="en-US" sz="2000" dirty="0"/>
              <a:t>The compiler will generate code for the type of data in the file where it is instantiated with a certain type</a:t>
            </a:r>
          </a:p>
          <a:p>
            <a:pPr lvl="1"/>
            <a:endParaRPr lang="en-US" sz="12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4038600" cy="30054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List.h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algn="l">
              <a:spcBef>
                <a:spcPct val="5000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my_int_list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my_dbl_list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my_int_list.push_back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(5);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my_dbl_list.push_back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(5.5125);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double x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my_dbl_list.pop_front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y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my_int_list.pop_front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return 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// Compiler will generate code for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when compiling main.cpp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105400" y="1066800"/>
            <a:ext cx="3886200" cy="57105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ifndef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LIST_H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#define LIST_H</a:t>
            </a:r>
          </a:p>
          <a:p>
            <a:pPr algn="l">
              <a:spcBef>
                <a:spcPct val="50000"/>
              </a:spcBef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template &lt;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typename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T&gt;</a:t>
            </a: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Item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Item&lt;T&gt;*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next;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template &lt;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typename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T&gt;</a:t>
            </a:r>
            <a:b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  // Constructor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~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  // Destructor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newval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T&amp;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at(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loc);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private: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Item&lt;T&gt;* head_;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template&lt;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T&gt;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LList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&lt;T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 head_ = NULL;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template&lt;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T&gt;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latin typeface="Consolas" panose="020B0609020204030204" pitchFamily="49" charset="0"/>
              </a:rPr>
              <a:t>L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List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&lt;T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::~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 }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template&lt;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T&gt;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LList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&lt;T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newval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  ... }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endif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3121" y="6472570"/>
            <a:ext cx="3886200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dirty="0" err="1"/>
              <a:t>List.h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3208375"/>
            <a:ext cx="3886200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dirty="0"/>
              <a:t>Main.cpp</a:t>
            </a:r>
          </a:p>
        </p:txBody>
      </p:sp>
    </p:spTree>
    <p:extLst>
      <p:ext uri="{BB962C8B-B14F-4D97-AF65-F5344CB8AC3E}">
        <p14:creationId xmlns:p14="http://schemas.microsoft.com/office/powerpoint/2010/main" val="8418662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terbi2013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Viterbi2013</Template>
  <TotalTime>36718</TotalTime>
  <Words>2182</Words>
  <Application>Microsoft Office PowerPoint</Application>
  <PresentationFormat>On-screen Show (4:3)</PresentationFormat>
  <Paragraphs>210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Viterbi2013</vt:lpstr>
      <vt:lpstr>CSCI 104 Templates</vt:lpstr>
      <vt:lpstr>Function Templates</vt:lpstr>
      <vt:lpstr>Motivating Example</vt:lpstr>
      <vt:lpstr>Templates</vt:lpstr>
      <vt:lpstr>Template Mechanics (2)</vt:lpstr>
      <vt:lpstr>Exercise</vt:lpstr>
      <vt:lpstr>Another Example</vt:lpstr>
      <vt:lpstr>Templates</vt:lpstr>
      <vt:lpstr>Templates</vt:lpstr>
      <vt:lpstr>Templates &amp; Inheritance</vt:lpstr>
      <vt:lpstr>"typename" &amp; Nested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104 - Templates</dc:title>
  <dc:creator>Mark</dc:creator>
  <cp:lastModifiedBy>Aaron Daniel Cote</cp:lastModifiedBy>
  <cp:revision>165</cp:revision>
  <cp:lastPrinted>2019-03-05T17:03:26Z</cp:lastPrinted>
  <dcterms:created xsi:type="dcterms:W3CDTF">2012-12-23T22:24:17Z</dcterms:created>
  <dcterms:modified xsi:type="dcterms:W3CDTF">2021-02-12T20:58:59Z</dcterms:modified>
</cp:coreProperties>
</file>