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2"/>
  </p:notesMasterIdLst>
  <p:handoutMasterIdLst>
    <p:handoutMasterId r:id="rId23"/>
  </p:handoutMasterIdLst>
  <p:sldIdLst>
    <p:sldId id="256" r:id="rId2"/>
    <p:sldId id="773" r:id="rId3"/>
    <p:sldId id="887" r:id="rId4"/>
    <p:sldId id="889" r:id="rId5"/>
    <p:sldId id="890" r:id="rId6"/>
    <p:sldId id="713" r:id="rId7"/>
    <p:sldId id="715" r:id="rId8"/>
    <p:sldId id="714" r:id="rId9"/>
    <p:sldId id="729" r:id="rId10"/>
    <p:sldId id="730" r:id="rId11"/>
    <p:sldId id="747" r:id="rId12"/>
    <p:sldId id="383" r:id="rId13"/>
    <p:sldId id="893" r:id="rId14"/>
    <p:sldId id="901" r:id="rId15"/>
    <p:sldId id="902" r:id="rId16"/>
    <p:sldId id="903" r:id="rId17"/>
    <p:sldId id="788" r:id="rId18"/>
    <p:sldId id="789" r:id="rId19"/>
    <p:sldId id="891" r:id="rId20"/>
    <p:sldId id="895" r:id="rId21"/>
  </p:sldIdLst>
  <p:sldSz cx="9144000" cy="6858000" type="screen4x3"/>
  <p:notesSz cx="6881813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859" autoAdjust="0"/>
  </p:normalViewPr>
  <p:slideViewPr>
    <p:cSldViewPr>
      <p:cViewPr varScale="1">
        <p:scale>
          <a:sx n="84" d="100"/>
          <a:sy n="84" d="100"/>
        </p:scale>
        <p:origin x="16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1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1C4-D6ED-436C-8B49-F7A3B8634A12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00A-4DE4-4DE5-AC3D-688D9FC05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1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8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8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3562A9-B6D5-4F95-B063-0AA816B5DB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844B4-EE7D-4B21-BB4C-785978F1542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97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8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5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0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0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84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67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clip art</a:t>
            </a:r>
          </a:p>
        </p:txBody>
      </p:sp>
    </p:spTree>
    <p:extLst>
      <p:ext uri="{BB962C8B-B14F-4D97-AF65-F5344CB8AC3E}">
        <p14:creationId xmlns:p14="http://schemas.microsoft.com/office/powerpoint/2010/main" val="268852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577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4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76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9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5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8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8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9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2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57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9525"/>
            <a:ext cx="533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1862CD-D985-463F-A6EA-BA716BFFB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114300"/>
            <a:ext cx="69342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8610600" y="9525"/>
            <a:ext cx="533400" cy="33337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CSCI 104</a:t>
            </a:r>
            <a:br>
              <a:rPr lang="en-US" sz="3600" dirty="0"/>
            </a:br>
            <a:r>
              <a:rPr lang="en-US" sz="3600" dirty="0"/>
              <a:t>Graph Representation and Traversals</a:t>
            </a:r>
            <a:endParaRPr lang="en-US" altLang="zh-CN" sz="3600" dirty="0"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Mark Redekopp</a:t>
            </a:r>
          </a:p>
          <a:p>
            <a:r>
              <a:rPr lang="en-US" altLang="zh-CN" sz="2800" dirty="0">
                <a:ea typeface="宋体" pitchFamily="2" charset="-122"/>
              </a:rPr>
              <a:t>David Kempe</a:t>
            </a:r>
          </a:p>
          <a:p>
            <a:r>
              <a:rPr lang="en-US" altLang="zh-CN" sz="2800" dirty="0">
                <a:ea typeface="宋体" pitchFamily="2" charset="-122"/>
              </a:rPr>
              <a:t>Sandra Batista</a:t>
            </a:r>
          </a:p>
          <a:p>
            <a:r>
              <a:rPr lang="en-US" altLang="zh-CN" sz="2800" dirty="0">
                <a:ea typeface="宋体" pitchFamily="2" charset="-122"/>
              </a:rPr>
              <a:t>Aaron Cote’</a:t>
            </a:r>
          </a:p>
          <a:p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Representations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04800" y="1143000"/>
            <a:ext cx="5334000" cy="2362200"/>
          </a:xfrm>
        </p:spPr>
        <p:txBody>
          <a:bodyPr/>
          <a:lstStyle/>
          <a:p>
            <a:r>
              <a:rPr lang="en-US" sz="2000" dirty="0"/>
              <a:t>Can 'a' get to 'b' in two hops?</a:t>
            </a:r>
          </a:p>
          <a:p>
            <a:r>
              <a:rPr lang="en-US" sz="2000" dirty="0"/>
              <a:t>Adjacency List</a:t>
            </a:r>
          </a:p>
          <a:p>
            <a:pPr lvl="1"/>
            <a:r>
              <a:rPr lang="en-US" sz="1800" dirty="0"/>
              <a:t>For each neighbor of a…</a:t>
            </a:r>
          </a:p>
          <a:p>
            <a:pPr lvl="1"/>
            <a:r>
              <a:rPr lang="en-US" sz="1800" dirty="0"/>
              <a:t>Search that neighbor's list for b</a:t>
            </a:r>
          </a:p>
          <a:p>
            <a:r>
              <a:rPr lang="en-US" sz="2000" dirty="0"/>
              <a:t>Adjacency Matrix </a:t>
            </a:r>
          </a:p>
          <a:p>
            <a:pPr lvl="1"/>
            <a:r>
              <a:rPr lang="en-US" sz="1800" dirty="0"/>
              <a:t>Take the dot product of row a &amp; column b</a:t>
            </a:r>
          </a:p>
          <a:p>
            <a:endParaRPr lang="en-US" sz="1800" dirty="0"/>
          </a:p>
          <a:p>
            <a:pPr lvl="1">
              <a:buNone/>
            </a:pPr>
            <a:endParaRPr lang="en-US" sz="1800" dirty="0"/>
          </a:p>
        </p:txBody>
      </p:sp>
      <p:sp>
        <p:nvSpPr>
          <p:cNvPr id="4" name="Oval 3"/>
          <p:cNvSpPr/>
          <p:nvPr/>
        </p:nvSpPr>
        <p:spPr bwMode="auto">
          <a:xfrm>
            <a:off x="6096000" y="1828800"/>
            <a:ext cx="381000" cy="5193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3200" y="129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5438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315200" y="152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229600" y="1143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4770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6200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</a:p>
        </p:txBody>
      </p: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 bwMode="auto">
          <a:xfrm flipV="1">
            <a:off x="6421204" y="1714500"/>
            <a:ext cx="893996" cy="1903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9" idx="0"/>
          </p:cNvCxnSpPr>
          <p:nvPr/>
        </p:nvCxnSpPr>
        <p:spPr bwMode="auto">
          <a:xfrm>
            <a:off x="6286500" y="2348151"/>
            <a:ext cx="381000" cy="5474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3820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 bwMode="auto">
          <a:xfrm>
            <a:off x="6934200" y="1485900"/>
            <a:ext cx="4367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5"/>
            <a:endCxn id="13" idx="1"/>
          </p:cNvCxnSpPr>
          <p:nvPr/>
        </p:nvCxnSpPr>
        <p:spPr bwMode="auto">
          <a:xfrm rot="16200000" flipH="1">
            <a:off x="7754704" y="1734904"/>
            <a:ext cx="568792" cy="797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4"/>
            <a:endCxn id="13" idx="0"/>
          </p:cNvCxnSpPr>
          <p:nvPr/>
        </p:nvCxnSpPr>
        <p:spPr bwMode="auto">
          <a:xfrm rot="16200000" flipH="1">
            <a:off x="8077200" y="1866900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3"/>
            <a:endCxn id="10" idx="7"/>
          </p:cNvCxnSpPr>
          <p:nvPr/>
        </p:nvCxnSpPr>
        <p:spPr bwMode="auto">
          <a:xfrm rot="5400000">
            <a:off x="7945204" y="2687404"/>
            <a:ext cx="492592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 bwMode="auto">
          <a:xfrm rot="16200000" flipH="1">
            <a:off x="7505700" y="2819400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3"/>
            <a:endCxn id="9" idx="7"/>
          </p:cNvCxnSpPr>
          <p:nvPr/>
        </p:nvCxnSpPr>
        <p:spPr bwMode="auto">
          <a:xfrm rot="5400000">
            <a:off x="6535504" y="2115904"/>
            <a:ext cx="1102192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7" idx="4"/>
            <a:endCxn id="6" idx="1"/>
          </p:cNvCxnSpPr>
          <p:nvPr/>
        </p:nvCxnSpPr>
        <p:spPr bwMode="auto">
          <a:xfrm rot="16200000" flipH="1">
            <a:off x="7372350" y="2038350"/>
            <a:ext cx="3605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 bwMode="auto">
          <a:xfrm>
            <a:off x="6858000" y="3086100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7545154" y="666750"/>
            <a:ext cx="17696" cy="135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702228"/>
              </p:ext>
            </p:extLst>
          </p:nvPr>
        </p:nvGraphicFramePr>
        <p:xfrm>
          <a:off x="4495800" y="3733800"/>
          <a:ext cx="4343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20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724400" y="6477000"/>
            <a:ext cx="40386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Adjacency Matrix Representation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5E9DF1-7D20-49CF-9B9B-F3584DE8214C}"/>
              </a:ext>
            </a:extLst>
          </p:cNvPr>
          <p:cNvSpPr txBox="1"/>
          <p:nvPr/>
        </p:nvSpPr>
        <p:spPr>
          <a:xfrm>
            <a:off x="1447800" y="42672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c,e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ADA725-E213-44E8-B376-61485A79D2E1}"/>
              </a:ext>
            </a:extLst>
          </p:cNvPr>
          <p:cNvSpPr/>
          <p:nvPr/>
        </p:nvSpPr>
        <p:spPr bwMode="auto">
          <a:xfrm>
            <a:off x="914400" y="4267200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f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6C658-AB22-45EA-9EB9-ED870FD422C0}"/>
              </a:ext>
            </a:extLst>
          </p:cNvPr>
          <p:cNvSpPr txBox="1"/>
          <p:nvPr/>
        </p:nvSpPr>
        <p:spPr>
          <a:xfrm>
            <a:off x="1447800" y="45720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c,h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E0B31F-D646-4E74-80A4-CFA14BD3A0F7}"/>
              </a:ext>
            </a:extLst>
          </p:cNvPr>
          <p:cNvSpPr txBox="1"/>
          <p:nvPr/>
        </p:nvSpPr>
        <p:spPr>
          <a:xfrm>
            <a:off x="1447800" y="48768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a,b,d,e,g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B98940-D2DD-4E3D-A81C-DCB9B780B7FD}"/>
              </a:ext>
            </a:extLst>
          </p:cNvPr>
          <p:cNvSpPr txBox="1"/>
          <p:nvPr/>
        </p:nvSpPr>
        <p:spPr>
          <a:xfrm>
            <a:off x="1447800" y="51816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c,f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D840D7-9554-43C0-BD1A-59C49B33BFAB}"/>
              </a:ext>
            </a:extLst>
          </p:cNvPr>
          <p:cNvSpPr txBox="1"/>
          <p:nvPr/>
        </p:nvSpPr>
        <p:spPr>
          <a:xfrm>
            <a:off x="1447800" y="54864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a,c,f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88C089-23CC-4C0D-A87C-EEE07BE84702}"/>
              </a:ext>
            </a:extLst>
          </p:cNvPr>
          <p:cNvSpPr txBox="1"/>
          <p:nvPr/>
        </p:nvSpPr>
        <p:spPr>
          <a:xfrm>
            <a:off x="1447800" y="57912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d,e,g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7E1252-EA57-484B-B19C-827156C1CB3C}"/>
              </a:ext>
            </a:extLst>
          </p:cNvPr>
          <p:cNvSpPr txBox="1"/>
          <p:nvPr/>
        </p:nvSpPr>
        <p:spPr>
          <a:xfrm>
            <a:off x="1447800" y="60960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c,f,h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8A0B78-F365-4514-A4A1-01530A57EEB9}"/>
              </a:ext>
            </a:extLst>
          </p:cNvPr>
          <p:cNvSpPr txBox="1"/>
          <p:nvPr/>
        </p:nvSpPr>
        <p:spPr>
          <a:xfrm>
            <a:off x="1447800" y="64770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b,g</a:t>
            </a:r>
            <a:endParaRPr lang="en-US" sz="1800" dirty="0">
              <a:solidFill>
                <a:srgbClr val="00B050"/>
              </a:solidFill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7E8137E-B6F6-4450-9A6A-FD1F1F3D81CA}"/>
              </a:ext>
            </a:extLst>
          </p:cNvPr>
          <p:cNvCxnSpPr>
            <a:cxnSpLocks/>
            <a:stCxn id="36" idx="3"/>
            <a:endCxn id="43" idx="3"/>
          </p:cNvCxnSpPr>
          <p:nvPr/>
        </p:nvCxnSpPr>
        <p:spPr>
          <a:xfrm>
            <a:off x="2743200" y="4419600"/>
            <a:ext cx="12700" cy="60960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8BB98821-09AB-4390-A89E-5977773D61E4}"/>
              </a:ext>
            </a:extLst>
          </p:cNvPr>
          <p:cNvCxnSpPr>
            <a:cxnSpLocks/>
            <a:stCxn id="36" idx="3"/>
            <a:endCxn id="45" idx="3"/>
          </p:cNvCxnSpPr>
          <p:nvPr/>
        </p:nvCxnSpPr>
        <p:spPr>
          <a:xfrm>
            <a:off x="2743200" y="4419600"/>
            <a:ext cx="12700" cy="121920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4">
            <a:extLst>
              <a:ext uri="{FF2B5EF4-FFF2-40B4-BE49-F238E27FC236}">
                <a16:creationId xmlns:a16="http://schemas.microsoft.com/office/drawing/2014/main" id="{224C848D-61F7-4853-AE54-2817B023B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3258904"/>
            <a:ext cx="3200400" cy="108449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int sum = 0;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for(int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=0;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&lt; n;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++){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sum += adj[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]*adj[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];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if(sum &gt; 0) // two-hop path exists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71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vs. Undirected Graphs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04800" y="1162235"/>
            <a:ext cx="5791200" cy="2362200"/>
          </a:xfrm>
        </p:spPr>
        <p:txBody>
          <a:bodyPr/>
          <a:lstStyle/>
          <a:p>
            <a:r>
              <a:rPr lang="en-US" sz="1800" dirty="0"/>
              <a:t>In the previous graphs, edges were </a:t>
            </a:r>
            <a:r>
              <a:rPr lang="en-US" sz="1800" b="1" u="sng" dirty="0"/>
              <a:t>undirected</a:t>
            </a:r>
            <a:r>
              <a:rPr lang="en-US" sz="1800" dirty="0"/>
              <a:t> (meaning edges are 'bidirectional' or 'reflexive')</a:t>
            </a:r>
          </a:p>
          <a:p>
            <a:pPr lvl="1"/>
            <a:r>
              <a:rPr lang="en-US" sz="1600" dirty="0"/>
              <a:t>An edge (</a:t>
            </a:r>
            <a:r>
              <a:rPr lang="en-US" sz="1600" dirty="0" err="1"/>
              <a:t>u,v</a:t>
            </a:r>
            <a:r>
              <a:rPr lang="en-US" sz="1600" dirty="0"/>
              <a:t>) implies (</a:t>
            </a:r>
            <a:r>
              <a:rPr lang="en-US" sz="1600" dirty="0" err="1"/>
              <a:t>v,u</a:t>
            </a:r>
            <a:r>
              <a:rPr lang="en-US" sz="1600" dirty="0"/>
              <a:t>)</a:t>
            </a:r>
          </a:p>
          <a:p>
            <a:r>
              <a:rPr lang="en-US" sz="1800" dirty="0"/>
              <a:t>In </a:t>
            </a:r>
            <a:r>
              <a:rPr lang="en-US" sz="1800" b="1" u="sng" dirty="0"/>
              <a:t>directed</a:t>
            </a:r>
            <a:r>
              <a:rPr lang="en-US" sz="1800" dirty="0"/>
              <a:t> graphs, links are unidirectional</a:t>
            </a:r>
          </a:p>
          <a:p>
            <a:pPr lvl="1"/>
            <a:r>
              <a:rPr lang="en-US" sz="1600" dirty="0"/>
              <a:t>An edge (</a:t>
            </a:r>
            <a:r>
              <a:rPr lang="en-US" sz="1600" dirty="0" err="1"/>
              <a:t>u,v</a:t>
            </a:r>
            <a:r>
              <a:rPr lang="en-US" sz="1600" dirty="0"/>
              <a:t>) does not imply (</a:t>
            </a:r>
            <a:r>
              <a:rPr lang="en-US" sz="1600" dirty="0" err="1"/>
              <a:t>v,u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For Edge (</a:t>
            </a:r>
            <a:r>
              <a:rPr lang="en-US" sz="1600" dirty="0" err="1"/>
              <a:t>u,v</a:t>
            </a:r>
            <a:r>
              <a:rPr lang="en-US" sz="1600" dirty="0"/>
              <a:t>):  the </a:t>
            </a:r>
            <a:r>
              <a:rPr lang="en-US" sz="1600" b="1" dirty="0"/>
              <a:t>source</a:t>
            </a:r>
            <a:r>
              <a:rPr lang="en-US" sz="1600" dirty="0"/>
              <a:t> is u, </a:t>
            </a:r>
            <a:r>
              <a:rPr lang="en-US" sz="1600" b="1" dirty="0"/>
              <a:t>target</a:t>
            </a:r>
            <a:r>
              <a:rPr lang="en-US" sz="1600" dirty="0"/>
              <a:t> is v</a:t>
            </a:r>
          </a:p>
          <a:p>
            <a:r>
              <a:rPr lang="en-US" sz="2000" dirty="0"/>
              <a:t>For adjacency list form, you may need 2 lists per vertex for both predecessors and successors</a:t>
            </a:r>
          </a:p>
          <a:p>
            <a:pPr lvl="1"/>
            <a:endParaRPr lang="en-US" sz="1400" dirty="0"/>
          </a:p>
          <a:p>
            <a:endParaRPr lang="en-US" sz="1800" dirty="0"/>
          </a:p>
          <a:p>
            <a:pPr lvl="1">
              <a:buNone/>
            </a:pPr>
            <a:endParaRPr lang="en-US" sz="1800" dirty="0"/>
          </a:p>
        </p:txBody>
      </p:sp>
      <p:sp>
        <p:nvSpPr>
          <p:cNvPr id="4" name="Oval 3"/>
          <p:cNvSpPr/>
          <p:nvPr/>
        </p:nvSpPr>
        <p:spPr bwMode="auto">
          <a:xfrm>
            <a:off x="6096000" y="1828800"/>
            <a:ext cx="381000" cy="5193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3200" y="129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5438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315200" y="152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229600" y="1143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4770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6200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</a:p>
        </p:txBody>
      </p: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 bwMode="auto">
          <a:xfrm flipV="1">
            <a:off x="6421204" y="1714500"/>
            <a:ext cx="893996" cy="1903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9" idx="0"/>
          </p:cNvCxnSpPr>
          <p:nvPr/>
        </p:nvCxnSpPr>
        <p:spPr bwMode="auto">
          <a:xfrm>
            <a:off x="6286500" y="2348151"/>
            <a:ext cx="381000" cy="5474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3820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 bwMode="auto">
          <a:xfrm>
            <a:off x="6934200" y="1485900"/>
            <a:ext cx="4367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5"/>
            <a:endCxn id="13" idx="1"/>
          </p:cNvCxnSpPr>
          <p:nvPr/>
        </p:nvCxnSpPr>
        <p:spPr bwMode="auto">
          <a:xfrm rot="16200000" flipH="1">
            <a:off x="7754704" y="1734904"/>
            <a:ext cx="568792" cy="797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6" name="Straight Connector 15"/>
          <p:cNvCxnSpPr>
            <a:stCxn id="8" idx="4"/>
            <a:endCxn id="13" idx="0"/>
          </p:cNvCxnSpPr>
          <p:nvPr/>
        </p:nvCxnSpPr>
        <p:spPr bwMode="auto">
          <a:xfrm rot="16200000" flipH="1">
            <a:off x="8077200" y="1866900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7" name="Straight Connector 16"/>
          <p:cNvCxnSpPr>
            <a:stCxn id="13" idx="3"/>
            <a:endCxn id="10" idx="7"/>
          </p:cNvCxnSpPr>
          <p:nvPr/>
        </p:nvCxnSpPr>
        <p:spPr bwMode="auto">
          <a:xfrm rot="5400000">
            <a:off x="7945204" y="2687404"/>
            <a:ext cx="492592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 bwMode="auto">
          <a:xfrm rot="16200000" flipH="1">
            <a:off x="7505700" y="2819400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9" name="Straight Connector 18"/>
          <p:cNvCxnSpPr>
            <a:stCxn id="7" idx="3"/>
            <a:endCxn id="9" idx="7"/>
          </p:cNvCxnSpPr>
          <p:nvPr/>
        </p:nvCxnSpPr>
        <p:spPr bwMode="auto">
          <a:xfrm rot="5400000">
            <a:off x="6535504" y="2115904"/>
            <a:ext cx="1102192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0" name="Straight Connector 19"/>
          <p:cNvCxnSpPr>
            <a:stCxn id="7" idx="4"/>
            <a:endCxn id="6" idx="1"/>
          </p:cNvCxnSpPr>
          <p:nvPr/>
        </p:nvCxnSpPr>
        <p:spPr bwMode="auto">
          <a:xfrm rot="16200000" flipH="1">
            <a:off x="7372350" y="2038350"/>
            <a:ext cx="3605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 bwMode="auto">
          <a:xfrm>
            <a:off x="6858000" y="3086100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7545154" y="666750"/>
            <a:ext cx="17696" cy="135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84426"/>
              </p:ext>
            </p:extLst>
          </p:nvPr>
        </p:nvGraphicFramePr>
        <p:xfrm>
          <a:off x="4495800" y="3733800"/>
          <a:ext cx="4343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20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724400" y="6477000"/>
            <a:ext cx="40386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Adjacency Matrix Representation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3124200" y="5105400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91200" y="3429143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3756E9-CC3F-49A2-8FF2-1CE96246E3A9}"/>
              </a:ext>
            </a:extLst>
          </p:cNvPr>
          <p:cNvSpPr txBox="1"/>
          <p:nvPr/>
        </p:nvSpPr>
        <p:spPr>
          <a:xfrm>
            <a:off x="1447800" y="38100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c,e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571073-3A38-4378-882D-AA248095AB6B}"/>
              </a:ext>
            </a:extLst>
          </p:cNvPr>
          <p:cNvSpPr/>
          <p:nvPr/>
        </p:nvSpPr>
        <p:spPr bwMode="auto">
          <a:xfrm>
            <a:off x="914400" y="3810000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f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2ECE2B-D320-4A1D-8E40-08AA00D21FFB}"/>
              </a:ext>
            </a:extLst>
          </p:cNvPr>
          <p:cNvSpPr txBox="1"/>
          <p:nvPr/>
        </p:nvSpPr>
        <p:spPr>
          <a:xfrm>
            <a:off x="1447800" y="41148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>
                <a:solidFill>
                  <a:srgbClr val="00B050"/>
                </a:solidFill>
              </a:rPr>
              <a:t>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A73FCD-2457-4C7A-9B17-E7CF1FB1AF86}"/>
              </a:ext>
            </a:extLst>
          </p:cNvPr>
          <p:cNvSpPr txBox="1"/>
          <p:nvPr/>
        </p:nvSpPr>
        <p:spPr>
          <a:xfrm>
            <a:off x="1447800" y="44196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b,d,e,g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2DA904-79F4-4634-AA17-3839FCEC914F}"/>
              </a:ext>
            </a:extLst>
          </p:cNvPr>
          <p:cNvSpPr txBox="1"/>
          <p:nvPr/>
        </p:nvSpPr>
        <p:spPr>
          <a:xfrm>
            <a:off x="1447800" y="47244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6D2D23-938D-4D2D-896F-14EBDEB07312}"/>
              </a:ext>
            </a:extLst>
          </p:cNvPr>
          <p:cNvSpPr txBox="1"/>
          <p:nvPr/>
        </p:nvSpPr>
        <p:spPr>
          <a:xfrm>
            <a:off x="1447800" y="50292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ACA1C4-1FAF-45C7-A3FF-9EF23E51B60A}"/>
              </a:ext>
            </a:extLst>
          </p:cNvPr>
          <p:cNvSpPr txBox="1"/>
          <p:nvPr/>
        </p:nvSpPr>
        <p:spPr>
          <a:xfrm>
            <a:off x="1447800" y="53340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10EC03-B5DC-47B5-8F6A-58E1F904B74A}"/>
              </a:ext>
            </a:extLst>
          </p:cNvPr>
          <p:cNvSpPr txBox="1"/>
          <p:nvPr/>
        </p:nvSpPr>
        <p:spPr>
          <a:xfrm>
            <a:off x="1447800" y="56388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C4F24E-12B9-4DCA-809A-F3BD0E772AFF}"/>
              </a:ext>
            </a:extLst>
          </p:cNvPr>
          <p:cNvSpPr txBox="1"/>
          <p:nvPr/>
        </p:nvSpPr>
        <p:spPr>
          <a:xfrm>
            <a:off x="1447800" y="60198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2FB395-7FD5-4DA3-9896-5F55D301BE8D}"/>
              </a:ext>
            </a:extLst>
          </p:cNvPr>
          <p:cNvSpPr txBox="1"/>
          <p:nvPr/>
        </p:nvSpPr>
        <p:spPr>
          <a:xfrm rot="16200000">
            <a:off x="-381000" y="4800600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List of Vertices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E23E58-F12E-4242-8C06-7EE7A48A7310}"/>
              </a:ext>
            </a:extLst>
          </p:cNvPr>
          <p:cNvSpPr txBox="1"/>
          <p:nvPr/>
        </p:nvSpPr>
        <p:spPr>
          <a:xfrm rot="16200000">
            <a:off x="1828800" y="4953000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Adjacency Lists</a:t>
            </a:r>
          </a:p>
        </p:txBody>
      </p:sp>
    </p:spTree>
    <p:extLst>
      <p:ext uri="{BB962C8B-B14F-4D97-AF65-F5344CB8AC3E}">
        <p14:creationId xmlns:p14="http://schemas.microsoft.com/office/powerpoint/2010/main" val="269177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1D53-DAB6-4E5D-8A1A-02C161EA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9" y="381000"/>
            <a:ext cx="8564244" cy="1107996"/>
          </a:xfrm>
        </p:spPr>
        <p:txBody>
          <a:bodyPr/>
          <a:lstStyle/>
          <a:p>
            <a:r>
              <a:rPr lang="en-US" dirty="0"/>
              <a:t>Graph Runtime, |V| = n, |E| =m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63CFA4-FA9A-4921-AFF5-4795AD5D9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7508"/>
              </p:ext>
            </p:extLst>
          </p:nvPr>
        </p:nvGraphicFramePr>
        <p:xfrm>
          <a:off x="152401" y="1295400"/>
          <a:ext cx="8760460" cy="472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92">
                  <a:extLst>
                    <a:ext uri="{9D8B030D-6E8A-4147-A177-3AD203B41FA5}">
                      <a16:colId xmlns:a16="http://schemas.microsoft.com/office/drawing/2014/main" val="517418890"/>
                    </a:ext>
                  </a:extLst>
                </a:gridCol>
                <a:gridCol w="1752092">
                  <a:extLst>
                    <a:ext uri="{9D8B030D-6E8A-4147-A177-3AD203B41FA5}">
                      <a16:colId xmlns:a16="http://schemas.microsoft.com/office/drawing/2014/main" val="3013261137"/>
                    </a:ext>
                  </a:extLst>
                </a:gridCol>
                <a:gridCol w="1829815">
                  <a:extLst>
                    <a:ext uri="{9D8B030D-6E8A-4147-A177-3AD203B41FA5}">
                      <a16:colId xmlns:a16="http://schemas.microsoft.com/office/drawing/2014/main" val="3803797296"/>
                    </a:ext>
                  </a:extLst>
                </a:gridCol>
                <a:gridCol w="1674369">
                  <a:extLst>
                    <a:ext uri="{9D8B030D-6E8A-4147-A177-3AD203B41FA5}">
                      <a16:colId xmlns:a16="http://schemas.microsoft.com/office/drawing/2014/main" val="2504549103"/>
                    </a:ext>
                  </a:extLst>
                </a:gridCol>
                <a:gridCol w="1752092">
                  <a:extLst>
                    <a:ext uri="{9D8B030D-6E8A-4147-A177-3AD203B41FA5}">
                      <a16:colId xmlns:a16="http://schemas.microsoft.com/office/drawing/2014/main" val="488525742"/>
                    </a:ext>
                  </a:extLst>
                </a:gridCol>
              </a:tblGrid>
              <a:tr h="9620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Operation vs Implementation for Edges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 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 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 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Enumerate edges for single 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558920"/>
                  </a:ext>
                </a:extLst>
              </a:tr>
              <a:tr h="940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Unsorted array or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399197"/>
                  </a:ext>
                </a:extLst>
              </a:tr>
              <a:tr h="940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Sorted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328314"/>
                  </a:ext>
                </a:extLst>
              </a:tr>
              <a:tr h="940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Adjacency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268779"/>
                  </a:ext>
                </a:extLst>
              </a:tr>
              <a:tr h="940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Adjacency 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032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87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1D53-DAB6-4E5D-8A1A-02C161EA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9" y="381000"/>
            <a:ext cx="8564244" cy="1107996"/>
          </a:xfrm>
        </p:spPr>
        <p:txBody>
          <a:bodyPr/>
          <a:lstStyle/>
          <a:p>
            <a:r>
              <a:rPr lang="en-US" dirty="0"/>
              <a:t>Graph Runtime, |V| = n, |E| =m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63CFA4-FA9A-4921-AFF5-4795AD5D9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69398"/>
              </p:ext>
            </p:extLst>
          </p:nvPr>
        </p:nvGraphicFramePr>
        <p:xfrm>
          <a:off x="152401" y="1295400"/>
          <a:ext cx="8760460" cy="524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92">
                  <a:extLst>
                    <a:ext uri="{9D8B030D-6E8A-4147-A177-3AD203B41FA5}">
                      <a16:colId xmlns:a16="http://schemas.microsoft.com/office/drawing/2014/main" val="517418890"/>
                    </a:ext>
                  </a:extLst>
                </a:gridCol>
                <a:gridCol w="1752092">
                  <a:extLst>
                    <a:ext uri="{9D8B030D-6E8A-4147-A177-3AD203B41FA5}">
                      <a16:colId xmlns:a16="http://schemas.microsoft.com/office/drawing/2014/main" val="3013261137"/>
                    </a:ext>
                  </a:extLst>
                </a:gridCol>
                <a:gridCol w="1829815">
                  <a:extLst>
                    <a:ext uri="{9D8B030D-6E8A-4147-A177-3AD203B41FA5}">
                      <a16:colId xmlns:a16="http://schemas.microsoft.com/office/drawing/2014/main" val="3803797296"/>
                    </a:ext>
                  </a:extLst>
                </a:gridCol>
                <a:gridCol w="1674369">
                  <a:extLst>
                    <a:ext uri="{9D8B030D-6E8A-4147-A177-3AD203B41FA5}">
                      <a16:colId xmlns:a16="http://schemas.microsoft.com/office/drawing/2014/main" val="2504549103"/>
                    </a:ext>
                  </a:extLst>
                </a:gridCol>
                <a:gridCol w="1752092">
                  <a:extLst>
                    <a:ext uri="{9D8B030D-6E8A-4147-A177-3AD203B41FA5}">
                      <a16:colId xmlns:a16="http://schemas.microsoft.com/office/drawing/2014/main" val="488525742"/>
                    </a:ext>
                  </a:extLst>
                </a:gridCol>
              </a:tblGrid>
              <a:tr h="9620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Operation vs Implementation for Edges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 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 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 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Enumerate edges for single 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558920"/>
                  </a:ext>
                </a:extLst>
              </a:tr>
              <a:tr h="940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Unsorted array or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Θ</a:t>
                      </a:r>
                      <a:r>
                        <a:rPr lang="en-US" dirty="0"/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(m)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(m)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399197"/>
                  </a:ext>
                </a:extLst>
              </a:tr>
              <a:tr h="940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Sorted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(m)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(m)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(log m)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[if binary search used]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(log m)+</a:t>
                      </a:r>
                      <a:r>
                        <a:rPr lang="el-GR" dirty="0"/>
                        <a:t>Θ</a:t>
                      </a:r>
                      <a:r>
                        <a:rPr lang="en-US" dirty="0"/>
                        <a:t>(deg(v))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[if binary search used]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328314"/>
                  </a:ext>
                </a:extLst>
              </a:tr>
              <a:tr h="940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Adjacency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(deg(v))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(deg(v))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(deg(v))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268779"/>
                  </a:ext>
                </a:extLst>
              </a:tr>
              <a:tr h="940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Adjacency 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(1)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(n)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032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01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 bwMode="auto">
          <a:xfrm>
            <a:off x="15241" y="4218801"/>
            <a:ext cx="899160" cy="161273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>
            <a:off x="1600200" y="4810738"/>
            <a:ext cx="1564015" cy="1818662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 Definitions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897" y="1489912"/>
            <a:ext cx="5181600" cy="2618601"/>
          </a:xfrm>
        </p:spPr>
        <p:txBody>
          <a:bodyPr/>
          <a:lstStyle/>
          <a:p>
            <a:r>
              <a:rPr lang="en-US" sz="1600" b="1" dirty="0"/>
              <a:t>Definition</a:t>
            </a:r>
            <a:r>
              <a:rPr lang="en-US" sz="1600" dirty="0"/>
              <a:t>:  A connected, acyclic (no cycles) graph with:</a:t>
            </a:r>
          </a:p>
          <a:p>
            <a:pPr lvl="1"/>
            <a:r>
              <a:rPr lang="en-US" sz="1400" dirty="0"/>
              <a:t>A root node, r, that has 0 or more subtrees</a:t>
            </a:r>
          </a:p>
          <a:p>
            <a:pPr lvl="1"/>
            <a:r>
              <a:rPr lang="en-US" sz="1400" dirty="0"/>
              <a:t>Exactly one path between any two nodes</a:t>
            </a:r>
          </a:p>
          <a:p>
            <a:r>
              <a:rPr lang="en-US" sz="1600" dirty="0"/>
              <a:t>In general:</a:t>
            </a:r>
          </a:p>
          <a:p>
            <a:pPr lvl="1"/>
            <a:r>
              <a:rPr lang="en-US" sz="1400" dirty="0"/>
              <a:t>Nodes have exactly one parent (except for the root which has none) and 0 or more children</a:t>
            </a:r>
          </a:p>
          <a:p>
            <a:r>
              <a:rPr lang="en-US" sz="1600" dirty="0"/>
              <a:t>d-</a:t>
            </a:r>
            <a:r>
              <a:rPr lang="en-US" sz="1600" dirty="0" err="1"/>
              <a:t>ary</a:t>
            </a:r>
            <a:r>
              <a:rPr lang="en-US" sz="1600" dirty="0"/>
              <a:t> tree</a:t>
            </a:r>
          </a:p>
          <a:p>
            <a:pPr lvl="1"/>
            <a:r>
              <a:rPr lang="en-US" sz="1400" dirty="0"/>
              <a:t>Tree where each node has at most d children</a:t>
            </a:r>
          </a:p>
          <a:p>
            <a:pPr lvl="1"/>
            <a:r>
              <a:rPr lang="en-US" sz="1400" dirty="0"/>
              <a:t>Binary tree = d-</a:t>
            </a:r>
            <a:r>
              <a:rPr lang="en-US" sz="1400" dirty="0" err="1"/>
              <a:t>ary</a:t>
            </a:r>
            <a:r>
              <a:rPr lang="en-US" sz="1400" dirty="0"/>
              <a:t> Tree with d=2</a:t>
            </a:r>
          </a:p>
          <a:p>
            <a:pPr lvl="1"/>
            <a:endParaRPr lang="en-US" sz="14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Oval 4"/>
          <p:cNvSpPr/>
          <p:nvPr/>
        </p:nvSpPr>
        <p:spPr bwMode="auto">
          <a:xfrm>
            <a:off x="2895600" y="42950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505200" y="48284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14600" y="55142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200400" y="55142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886200" y="55142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038600" y="61238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733800" y="61238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352800" y="61238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048000" y="61238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667000" y="61238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362200" y="61238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286000" y="48284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828800" y="55142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981200" y="61238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676400" y="61238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/>
          <p:cNvCxnSpPr>
            <a:stCxn id="5" idx="5"/>
            <a:endCxn id="6" idx="1"/>
          </p:cNvCxnSpPr>
          <p:nvPr/>
        </p:nvCxnSpPr>
        <p:spPr bwMode="auto">
          <a:xfrm rot="16200000" flipH="1">
            <a:off x="3193863" y="4517064"/>
            <a:ext cx="3178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5" idx="3"/>
            <a:endCxn id="18" idx="7"/>
          </p:cNvCxnSpPr>
          <p:nvPr/>
        </p:nvCxnSpPr>
        <p:spPr bwMode="auto">
          <a:xfrm rot="5400000">
            <a:off x="2584263" y="4517064"/>
            <a:ext cx="3178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endCxn id="11" idx="1"/>
          </p:cNvCxnSpPr>
          <p:nvPr/>
        </p:nvCxnSpPr>
        <p:spPr bwMode="auto">
          <a:xfrm rot="16200000" flipH="1">
            <a:off x="3619500" y="5247500"/>
            <a:ext cx="4256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6" idx="3"/>
            <a:endCxn id="9" idx="0"/>
          </p:cNvCxnSpPr>
          <p:nvPr/>
        </p:nvCxnSpPr>
        <p:spPr bwMode="auto">
          <a:xfrm rot="5400000">
            <a:off x="3238501" y="5202864"/>
            <a:ext cx="4256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18" idx="5"/>
            <a:endCxn id="8" idx="0"/>
          </p:cNvCxnSpPr>
          <p:nvPr/>
        </p:nvCxnSpPr>
        <p:spPr bwMode="auto">
          <a:xfrm rot="16200000" flipH="1">
            <a:off x="2393763" y="5240963"/>
            <a:ext cx="425637" cy="120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18" idx="3"/>
            <a:endCxn id="19" idx="7"/>
          </p:cNvCxnSpPr>
          <p:nvPr/>
        </p:nvCxnSpPr>
        <p:spPr bwMode="auto">
          <a:xfrm rot="5400000">
            <a:off x="1974663" y="5202864"/>
            <a:ext cx="470274" cy="241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19" idx="3"/>
            <a:endCxn id="21" idx="0"/>
          </p:cNvCxnSpPr>
          <p:nvPr/>
        </p:nvCxnSpPr>
        <p:spPr bwMode="auto">
          <a:xfrm rot="5400000">
            <a:off x="1676401" y="5926764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19" idx="5"/>
            <a:endCxn id="20" idx="0"/>
          </p:cNvCxnSpPr>
          <p:nvPr/>
        </p:nvCxnSpPr>
        <p:spPr bwMode="auto">
          <a:xfrm rot="16200000" flipH="1">
            <a:off x="1936563" y="5926763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8" idx="3"/>
            <a:endCxn id="17" idx="0"/>
          </p:cNvCxnSpPr>
          <p:nvPr/>
        </p:nvCxnSpPr>
        <p:spPr bwMode="auto">
          <a:xfrm rot="5400000">
            <a:off x="2362201" y="5926764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8" idx="5"/>
            <a:endCxn id="16" idx="0"/>
          </p:cNvCxnSpPr>
          <p:nvPr/>
        </p:nvCxnSpPr>
        <p:spPr bwMode="auto">
          <a:xfrm rot="16200000" flipH="1">
            <a:off x="2622363" y="5926763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9" idx="3"/>
            <a:endCxn id="15" idx="0"/>
          </p:cNvCxnSpPr>
          <p:nvPr/>
        </p:nvCxnSpPr>
        <p:spPr bwMode="auto">
          <a:xfrm rot="5400000">
            <a:off x="3048001" y="5926764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9" idx="5"/>
            <a:endCxn id="14" idx="0"/>
          </p:cNvCxnSpPr>
          <p:nvPr/>
        </p:nvCxnSpPr>
        <p:spPr bwMode="auto">
          <a:xfrm rot="16200000" flipH="1">
            <a:off x="3308163" y="5926763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11" idx="3"/>
            <a:endCxn id="13" idx="0"/>
          </p:cNvCxnSpPr>
          <p:nvPr/>
        </p:nvCxnSpPr>
        <p:spPr bwMode="auto">
          <a:xfrm rot="5400000">
            <a:off x="3733801" y="5926764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11" idx="5"/>
            <a:endCxn id="12" idx="0"/>
          </p:cNvCxnSpPr>
          <p:nvPr/>
        </p:nvCxnSpPr>
        <p:spPr bwMode="auto">
          <a:xfrm rot="16200000" flipH="1">
            <a:off x="3993963" y="5926763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306810" y="4218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36762" y="4596039"/>
            <a:ext cx="1174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Right child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66999" y="4828401"/>
            <a:ext cx="784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siblings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343400" y="6151602"/>
            <a:ext cx="1193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Descendant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66800" y="61377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Leaf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25353" y="4599801"/>
            <a:ext cx="1127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Left child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65738" y="4876800"/>
            <a:ext cx="1193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</a:rPr>
              <a:t>Ancestor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5835837" y="1690329"/>
            <a:ext cx="3178081" cy="483209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Terms: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Parent(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  <a:r>
              <a:rPr lang="en-US" sz="1600" dirty="0">
                <a:solidFill>
                  <a:srgbClr val="FF0000"/>
                </a:solidFill>
              </a:rPr>
              <a:t>: Node directly above node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Child(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dirty="0">
                <a:solidFill>
                  <a:srgbClr val="FF0000"/>
                </a:solidFill>
              </a:rPr>
              <a:t>)</a:t>
            </a:r>
            <a:r>
              <a:rPr lang="en-US" sz="1600" dirty="0">
                <a:solidFill>
                  <a:srgbClr val="FF0000"/>
                </a:solidFill>
              </a:rPr>
              <a:t>: Node directly below node 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Siblings</a:t>
            </a:r>
            <a:r>
              <a:rPr lang="en-US" sz="1600" dirty="0">
                <a:solidFill>
                  <a:srgbClr val="00B050"/>
                </a:solidFill>
              </a:rPr>
              <a:t>: Children of the same parent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b="1" dirty="0">
                <a:solidFill>
                  <a:srgbClr val="7030A0"/>
                </a:solidFill>
              </a:rPr>
              <a:t>Root: </a:t>
            </a:r>
            <a:r>
              <a:rPr lang="en-US" sz="1600" dirty="0">
                <a:solidFill>
                  <a:srgbClr val="7030A0"/>
                </a:solidFill>
              </a:rPr>
              <a:t>Only node with no parent</a:t>
            </a:r>
            <a:endParaRPr lang="en-US" sz="1600" b="1" dirty="0">
              <a:solidFill>
                <a:srgbClr val="7030A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b="1" dirty="0">
                <a:solidFill>
                  <a:srgbClr val="7030A0"/>
                </a:solidFill>
              </a:rPr>
              <a:t>Leaf: </a:t>
            </a:r>
            <a:r>
              <a:rPr lang="en-US" sz="1600" dirty="0">
                <a:solidFill>
                  <a:srgbClr val="7030A0"/>
                </a:solidFill>
              </a:rPr>
              <a:t>Node with 0 children</a:t>
            </a:r>
            <a:endParaRPr lang="en-US" sz="1600" b="1" dirty="0">
              <a:solidFill>
                <a:srgbClr val="7030A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b="1" dirty="0"/>
              <a:t>Height:</a:t>
            </a:r>
            <a:r>
              <a:rPr lang="en-US" sz="1600" dirty="0"/>
              <a:t> Number of nodes on longest path from root to any leaf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b="1" dirty="0" err="1"/>
              <a:t>Subtree</a:t>
            </a:r>
            <a:r>
              <a:rPr lang="en-US" sz="1600" b="1" dirty="0"/>
              <a:t>(n)</a:t>
            </a:r>
            <a:r>
              <a:rPr lang="en-US" sz="1600" dirty="0"/>
              <a:t>: Tree rooted at node 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b="1" dirty="0">
                <a:solidFill>
                  <a:srgbClr val="0000FF"/>
                </a:solidFill>
              </a:rPr>
              <a:t>Ancestor(n)</a:t>
            </a:r>
            <a:r>
              <a:rPr lang="en-US" sz="1600" dirty="0">
                <a:solidFill>
                  <a:srgbClr val="0000FF"/>
                </a:solidFill>
              </a:rPr>
              <a:t>: Any node on the path from n to the root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600" b="1" dirty="0">
                <a:solidFill>
                  <a:srgbClr val="0000FF"/>
                </a:solidFill>
              </a:rPr>
              <a:t>Descendant(n):</a:t>
            </a:r>
            <a:r>
              <a:rPr lang="en-US" sz="1600" dirty="0">
                <a:solidFill>
                  <a:srgbClr val="0000FF"/>
                </a:solidFill>
              </a:rPr>
              <a:t> Any node in the subtree rooted at n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2330637" y="427816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root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73439" y="6352401"/>
            <a:ext cx="106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</a:rPr>
              <a:t>subtree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81000" y="4275275"/>
            <a:ext cx="152400" cy="13849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152400" y="4570152"/>
            <a:ext cx="152400" cy="13849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381000" y="4570152"/>
            <a:ext cx="152400" cy="13849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609600" y="4570152"/>
            <a:ext cx="152400" cy="13849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28600" y="5036150"/>
            <a:ext cx="152400" cy="13849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381000" y="5036150"/>
            <a:ext cx="152400" cy="13849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533400" y="5036150"/>
            <a:ext cx="152400" cy="13849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6" name="Straight Connector 25"/>
          <p:cNvCxnSpPr>
            <a:stCxn id="47" idx="3"/>
            <a:endCxn id="49" idx="7"/>
          </p:cNvCxnSpPr>
          <p:nvPr/>
        </p:nvCxnSpPr>
        <p:spPr bwMode="auto">
          <a:xfrm flipH="1">
            <a:off x="282482" y="4393491"/>
            <a:ext cx="120836" cy="1969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47" idx="4"/>
            <a:endCxn id="51" idx="0"/>
          </p:cNvCxnSpPr>
          <p:nvPr/>
        </p:nvCxnSpPr>
        <p:spPr bwMode="auto">
          <a:xfrm>
            <a:off x="457200" y="4413774"/>
            <a:ext cx="0" cy="15637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47" idx="5"/>
            <a:endCxn id="53" idx="1"/>
          </p:cNvCxnSpPr>
          <p:nvPr/>
        </p:nvCxnSpPr>
        <p:spPr bwMode="auto">
          <a:xfrm>
            <a:off x="511082" y="4393491"/>
            <a:ext cx="120836" cy="1969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51" idx="4"/>
            <a:endCxn id="57" idx="0"/>
          </p:cNvCxnSpPr>
          <p:nvPr/>
        </p:nvCxnSpPr>
        <p:spPr bwMode="auto">
          <a:xfrm>
            <a:off x="457200" y="4708651"/>
            <a:ext cx="0" cy="3274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51" idx="3"/>
            <a:endCxn id="55" idx="0"/>
          </p:cNvCxnSpPr>
          <p:nvPr/>
        </p:nvCxnSpPr>
        <p:spPr bwMode="auto">
          <a:xfrm flipH="1">
            <a:off x="304800" y="4688368"/>
            <a:ext cx="98518" cy="3477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51" idx="5"/>
            <a:endCxn id="62" idx="0"/>
          </p:cNvCxnSpPr>
          <p:nvPr/>
        </p:nvCxnSpPr>
        <p:spPr bwMode="auto">
          <a:xfrm>
            <a:off x="511082" y="4688368"/>
            <a:ext cx="98518" cy="3477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15241" y="5185201"/>
            <a:ext cx="89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 3-ary (trinary) tree</a:t>
            </a:r>
          </a:p>
        </p:txBody>
      </p:sp>
    </p:spTree>
    <p:extLst>
      <p:ext uri="{BB962C8B-B14F-4D97-AF65-F5344CB8AC3E}">
        <p14:creationId xmlns:p14="http://schemas.microsoft.com/office/powerpoint/2010/main" val="185363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uild="p"/>
      <p:bldP spid="59" grpId="0"/>
      <p:bldP spid="60" grpId="0"/>
      <p:bldP spid="61" grpId="0"/>
      <p:bldP spid="63" grpId="0"/>
      <p:bldP spid="64" grpId="0"/>
      <p:bldP spid="39" grpId="0"/>
      <p:bldP spid="40" grpId="0"/>
      <p:bldP spid="43" grpId="0"/>
      <p:bldP spid="45" grpId="0"/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/>
          <p:cNvSpPr/>
          <p:nvPr/>
        </p:nvSpPr>
        <p:spPr bwMode="auto">
          <a:xfrm>
            <a:off x="1136480" y="5554974"/>
            <a:ext cx="4114800" cy="10668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 Definitions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6566274" cy="3962400"/>
          </a:xfrm>
        </p:spPr>
        <p:txBody>
          <a:bodyPr/>
          <a:lstStyle/>
          <a:p>
            <a:r>
              <a:rPr lang="en-US" sz="2000" dirty="0"/>
              <a:t>Tree height: maximum # of nodes on a path from root to any leaf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Full</a:t>
            </a:r>
            <a:r>
              <a:rPr lang="en-US" sz="2000" dirty="0"/>
              <a:t> d-</a:t>
            </a:r>
            <a:r>
              <a:rPr lang="en-US" sz="2000" dirty="0" err="1"/>
              <a:t>ary</a:t>
            </a:r>
            <a:r>
              <a:rPr lang="en-US" sz="2000" dirty="0"/>
              <a:t> tree, T, where</a:t>
            </a:r>
          </a:p>
          <a:p>
            <a:pPr lvl="1"/>
            <a:r>
              <a:rPr lang="en-US" sz="1800" dirty="0"/>
              <a:t>Every vertex has 0 or d children and all leaf nodes are at the same level (i.e. adding 1 more node requires increasing the height of the tree)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Complete</a:t>
            </a:r>
            <a:r>
              <a:rPr lang="en-US" sz="2000" dirty="0"/>
              <a:t> d-</a:t>
            </a:r>
            <a:r>
              <a:rPr lang="en-US" sz="2000" dirty="0" err="1"/>
              <a:t>ary</a:t>
            </a:r>
            <a:r>
              <a:rPr lang="en-US" sz="2000" dirty="0"/>
              <a:t> tree</a:t>
            </a:r>
          </a:p>
          <a:p>
            <a:pPr lvl="1"/>
            <a:r>
              <a:rPr lang="en-US" sz="1800" b="1" dirty="0"/>
              <a:t>Top h-1 levels are full </a:t>
            </a:r>
            <a:r>
              <a:rPr lang="en-US" sz="1800" dirty="0"/>
              <a:t>AND </a:t>
            </a:r>
            <a:r>
              <a:rPr lang="en-US" sz="1800" b="1" dirty="0"/>
              <a:t>bottom level is filled left-to-right</a:t>
            </a:r>
          </a:p>
          <a:p>
            <a:pPr lvl="1"/>
            <a:r>
              <a:rPr lang="en-US" sz="1800" dirty="0"/>
              <a:t>Each level is filled left-to-right and a new level is not started until the previous one is complete</a:t>
            </a:r>
          </a:p>
          <a:p>
            <a:r>
              <a:rPr lang="en-US" sz="2000" b="1" dirty="0">
                <a:solidFill>
                  <a:srgbClr val="FF00FF"/>
                </a:solidFill>
              </a:rPr>
              <a:t>Balanced</a:t>
            </a:r>
            <a:r>
              <a:rPr lang="en-US" sz="2000" dirty="0"/>
              <a:t> d-</a:t>
            </a:r>
            <a:r>
              <a:rPr lang="en-US" sz="2000" dirty="0" err="1"/>
              <a:t>ary</a:t>
            </a:r>
            <a:r>
              <a:rPr lang="en-US" sz="2000" dirty="0"/>
              <a:t> tree</a:t>
            </a:r>
          </a:p>
          <a:p>
            <a:pPr lvl="1"/>
            <a:r>
              <a:rPr lang="en-US" sz="1800" dirty="0"/>
              <a:t>Tree where, for EVERY node, the subtrees for each child differ in height by at most 1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543800" y="12216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924800" y="17550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162800" y="17550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7" idx="5"/>
            <a:endCxn id="8" idx="1"/>
          </p:cNvCxnSpPr>
          <p:nvPr/>
        </p:nvCxnSpPr>
        <p:spPr bwMode="auto">
          <a:xfrm>
            <a:off x="7803963" y="1481764"/>
            <a:ext cx="165474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3"/>
            <a:endCxn id="9" idx="7"/>
          </p:cNvCxnSpPr>
          <p:nvPr/>
        </p:nvCxnSpPr>
        <p:spPr bwMode="auto">
          <a:xfrm flipH="1">
            <a:off x="7422963" y="1481764"/>
            <a:ext cx="165474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7543800" y="24408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162800" y="297420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/>
          <p:cNvCxnSpPr>
            <a:stCxn id="16" idx="3"/>
            <a:endCxn id="18" idx="7"/>
          </p:cNvCxnSpPr>
          <p:nvPr/>
        </p:nvCxnSpPr>
        <p:spPr bwMode="auto">
          <a:xfrm flipH="1">
            <a:off x="7422963" y="2700964"/>
            <a:ext cx="165474" cy="3178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162802" y="2059801"/>
            <a:ext cx="106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Full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53200" y="327900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Complete, but not full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7436037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740837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283637" y="4724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588437" y="4724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969437" y="4724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131237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902637" y="4724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>
            <a:stCxn id="24" idx="5"/>
            <a:endCxn id="25" idx="1"/>
          </p:cNvCxnSpPr>
          <p:nvPr/>
        </p:nvCxnSpPr>
        <p:spPr bwMode="auto">
          <a:xfrm>
            <a:off x="7696200" y="3993963"/>
            <a:ext cx="89274" cy="241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24" idx="3"/>
            <a:endCxn id="35" idx="7"/>
          </p:cNvCxnSpPr>
          <p:nvPr/>
        </p:nvCxnSpPr>
        <p:spPr bwMode="auto">
          <a:xfrm flipH="1">
            <a:off x="7391400" y="3993963"/>
            <a:ext cx="89274" cy="241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5" idx="5"/>
            <a:endCxn id="28" idx="0"/>
          </p:cNvCxnSpPr>
          <p:nvPr/>
        </p:nvCxnSpPr>
        <p:spPr bwMode="auto">
          <a:xfrm>
            <a:off x="8001000" y="4451163"/>
            <a:ext cx="1208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25" idx="3"/>
            <a:endCxn id="27" idx="0"/>
          </p:cNvCxnSpPr>
          <p:nvPr/>
        </p:nvCxnSpPr>
        <p:spPr bwMode="auto">
          <a:xfrm flipH="1">
            <a:off x="7740837" y="4451163"/>
            <a:ext cx="446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35" idx="5"/>
            <a:endCxn id="26" idx="0"/>
          </p:cNvCxnSpPr>
          <p:nvPr/>
        </p:nvCxnSpPr>
        <p:spPr bwMode="auto">
          <a:xfrm>
            <a:off x="7391400" y="4451163"/>
            <a:ext cx="446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35" idx="3"/>
            <a:endCxn id="36" idx="0"/>
          </p:cNvCxnSpPr>
          <p:nvPr/>
        </p:nvCxnSpPr>
        <p:spPr bwMode="auto">
          <a:xfrm flipH="1">
            <a:off x="7055037" y="4451163"/>
            <a:ext cx="1208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7436037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740837" y="5791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7131237" y="5791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6902637" y="63246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2" name="Straight Arrow Connector 71"/>
          <p:cNvCxnSpPr>
            <a:stCxn id="65" idx="5"/>
            <a:endCxn id="66" idx="1"/>
          </p:cNvCxnSpPr>
          <p:nvPr/>
        </p:nvCxnSpPr>
        <p:spPr bwMode="auto">
          <a:xfrm>
            <a:off x="7696200" y="5594163"/>
            <a:ext cx="89274" cy="241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65" idx="3"/>
            <a:endCxn id="70" idx="7"/>
          </p:cNvCxnSpPr>
          <p:nvPr/>
        </p:nvCxnSpPr>
        <p:spPr bwMode="auto">
          <a:xfrm flipH="1">
            <a:off x="7391400" y="5594163"/>
            <a:ext cx="89274" cy="241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70" idx="3"/>
            <a:endCxn id="71" idx="0"/>
          </p:cNvCxnSpPr>
          <p:nvPr/>
        </p:nvCxnSpPr>
        <p:spPr bwMode="auto">
          <a:xfrm flipH="1">
            <a:off x="7055037" y="6051363"/>
            <a:ext cx="1208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6553200" y="50292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Full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53200" y="659370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Complete, but not full</a:t>
            </a:r>
          </a:p>
        </p:txBody>
      </p:sp>
      <p:sp>
        <p:nvSpPr>
          <p:cNvPr id="80" name="Oval 79"/>
          <p:cNvSpPr/>
          <p:nvPr/>
        </p:nvSpPr>
        <p:spPr bwMode="auto">
          <a:xfrm>
            <a:off x="2280158" y="5693473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3" name="Straight Arrow Connector 82"/>
          <p:cNvCxnSpPr>
            <a:stCxn id="80" idx="5"/>
            <a:endCxn id="93" idx="0"/>
          </p:cNvCxnSpPr>
          <p:nvPr/>
        </p:nvCxnSpPr>
        <p:spPr bwMode="auto">
          <a:xfrm>
            <a:off x="2391190" y="5797776"/>
            <a:ext cx="60698" cy="244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4" name="Straight Arrow Connector 83"/>
          <p:cNvCxnSpPr>
            <a:stCxn id="80" idx="3"/>
            <a:endCxn id="92" idx="0"/>
          </p:cNvCxnSpPr>
          <p:nvPr/>
        </p:nvCxnSpPr>
        <p:spPr bwMode="auto">
          <a:xfrm flipH="1">
            <a:off x="2192799" y="5797776"/>
            <a:ext cx="106409" cy="244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2" name="Oval 91"/>
          <p:cNvSpPr/>
          <p:nvPr/>
        </p:nvSpPr>
        <p:spPr bwMode="auto">
          <a:xfrm>
            <a:off x="2127758" y="6042536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2386847" y="6042536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1571362" y="5693313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1" name="Straight Arrow Connector 100"/>
          <p:cNvCxnSpPr>
            <a:stCxn id="99" idx="3"/>
            <a:endCxn id="102" idx="0"/>
          </p:cNvCxnSpPr>
          <p:nvPr/>
        </p:nvCxnSpPr>
        <p:spPr bwMode="auto">
          <a:xfrm flipH="1">
            <a:off x="1484003" y="5797616"/>
            <a:ext cx="106409" cy="244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2" name="Oval 101"/>
          <p:cNvSpPr/>
          <p:nvPr/>
        </p:nvSpPr>
        <p:spPr bwMode="auto">
          <a:xfrm>
            <a:off x="1418962" y="6042376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1288880" y="6361611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Straight Arrow Connector 105"/>
          <p:cNvCxnSpPr>
            <a:stCxn id="102" idx="3"/>
            <a:endCxn id="105" idx="0"/>
          </p:cNvCxnSpPr>
          <p:nvPr/>
        </p:nvCxnSpPr>
        <p:spPr bwMode="auto">
          <a:xfrm flipH="1">
            <a:off x="1353921" y="6146679"/>
            <a:ext cx="84091" cy="214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0" name="Oval 109"/>
          <p:cNvSpPr/>
          <p:nvPr/>
        </p:nvSpPr>
        <p:spPr bwMode="auto">
          <a:xfrm>
            <a:off x="1974680" y="6361611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1" name="Straight Arrow Connector 110"/>
          <p:cNvCxnSpPr>
            <a:stCxn id="92" idx="3"/>
            <a:endCxn id="110" idx="0"/>
          </p:cNvCxnSpPr>
          <p:nvPr/>
        </p:nvCxnSpPr>
        <p:spPr bwMode="auto">
          <a:xfrm flipH="1">
            <a:off x="2039721" y="6146839"/>
            <a:ext cx="107087" cy="2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4" name="Oval 113"/>
          <p:cNvSpPr/>
          <p:nvPr/>
        </p:nvSpPr>
        <p:spPr bwMode="auto">
          <a:xfrm>
            <a:off x="2965280" y="5721461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5" name="Straight Arrow Connector 114"/>
          <p:cNvCxnSpPr>
            <a:stCxn id="114" idx="5"/>
            <a:endCxn id="118" idx="0"/>
          </p:cNvCxnSpPr>
          <p:nvPr/>
        </p:nvCxnSpPr>
        <p:spPr bwMode="auto">
          <a:xfrm>
            <a:off x="3076312" y="5825764"/>
            <a:ext cx="60698" cy="244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6" name="Straight Arrow Connector 115"/>
          <p:cNvCxnSpPr>
            <a:stCxn id="114" idx="3"/>
            <a:endCxn id="117" idx="0"/>
          </p:cNvCxnSpPr>
          <p:nvPr/>
        </p:nvCxnSpPr>
        <p:spPr bwMode="auto">
          <a:xfrm flipH="1">
            <a:off x="2877921" y="5825764"/>
            <a:ext cx="106409" cy="244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7" name="Oval 116"/>
          <p:cNvSpPr/>
          <p:nvPr/>
        </p:nvSpPr>
        <p:spPr bwMode="auto">
          <a:xfrm>
            <a:off x="2812880" y="6070524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3071969" y="6070524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9" name="Oval 118"/>
          <p:cNvSpPr/>
          <p:nvPr/>
        </p:nvSpPr>
        <p:spPr bwMode="auto">
          <a:xfrm>
            <a:off x="2659802" y="6389599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0" name="Straight Arrow Connector 119"/>
          <p:cNvCxnSpPr>
            <a:stCxn id="117" idx="3"/>
            <a:endCxn id="119" idx="0"/>
          </p:cNvCxnSpPr>
          <p:nvPr/>
        </p:nvCxnSpPr>
        <p:spPr bwMode="auto">
          <a:xfrm flipH="1">
            <a:off x="2724843" y="6174827"/>
            <a:ext cx="107087" cy="2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6" name="Oval 125"/>
          <p:cNvSpPr/>
          <p:nvPr/>
        </p:nvSpPr>
        <p:spPr bwMode="auto">
          <a:xfrm>
            <a:off x="3727280" y="5736517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7" name="Straight Arrow Connector 126"/>
          <p:cNvCxnSpPr>
            <a:stCxn id="126" idx="5"/>
            <a:endCxn id="130" idx="0"/>
          </p:cNvCxnSpPr>
          <p:nvPr/>
        </p:nvCxnSpPr>
        <p:spPr bwMode="auto">
          <a:xfrm>
            <a:off x="3838312" y="5840820"/>
            <a:ext cx="204927" cy="244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8" name="Straight Arrow Connector 127"/>
          <p:cNvCxnSpPr>
            <a:stCxn id="126" idx="3"/>
            <a:endCxn id="129" idx="0"/>
          </p:cNvCxnSpPr>
          <p:nvPr/>
        </p:nvCxnSpPr>
        <p:spPr bwMode="auto">
          <a:xfrm flipH="1">
            <a:off x="3639921" y="5840820"/>
            <a:ext cx="106409" cy="244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29" name="Oval 128"/>
          <p:cNvSpPr/>
          <p:nvPr/>
        </p:nvSpPr>
        <p:spPr bwMode="auto">
          <a:xfrm>
            <a:off x="3574880" y="6085580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3978198" y="6085580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Oval 130"/>
          <p:cNvSpPr/>
          <p:nvPr/>
        </p:nvSpPr>
        <p:spPr bwMode="auto">
          <a:xfrm>
            <a:off x="3421802" y="6404655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2" name="Straight Arrow Connector 131"/>
          <p:cNvCxnSpPr>
            <a:stCxn id="129" idx="3"/>
            <a:endCxn id="131" idx="0"/>
          </p:cNvCxnSpPr>
          <p:nvPr/>
        </p:nvCxnSpPr>
        <p:spPr bwMode="auto">
          <a:xfrm flipH="1">
            <a:off x="3486843" y="6189883"/>
            <a:ext cx="107087" cy="2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3" name="Oval 132"/>
          <p:cNvSpPr/>
          <p:nvPr/>
        </p:nvSpPr>
        <p:spPr bwMode="auto">
          <a:xfrm>
            <a:off x="3681289" y="6404655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4" name="Straight Arrow Connector 133"/>
          <p:cNvCxnSpPr>
            <a:cxnSpLocks/>
            <a:stCxn id="129" idx="5"/>
            <a:endCxn id="133" idx="0"/>
          </p:cNvCxnSpPr>
          <p:nvPr/>
        </p:nvCxnSpPr>
        <p:spPr bwMode="auto">
          <a:xfrm>
            <a:off x="3685912" y="6189883"/>
            <a:ext cx="60418" cy="2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6" name="Oval 135"/>
          <p:cNvSpPr/>
          <p:nvPr/>
        </p:nvSpPr>
        <p:spPr bwMode="auto">
          <a:xfrm>
            <a:off x="3879680" y="6393174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7" name="Straight Arrow Connector 136"/>
          <p:cNvCxnSpPr>
            <a:stCxn id="130" idx="3"/>
            <a:endCxn id="136" idx="0"/>
          </p:cNvCxnSpPr>
          <p:nvPr/>
        </p:nvCxnSpPr>
        <p:spPr bwMode="auto">
          <a:xfrm flipH="1">
            <a:off x="3944721" y="6189883"/>
            <a:ext cx="52527" cy="203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1" name="Oval 140"/>
          <p:cNvSpPr/>
          <p:nvPr/>
        </p:nvSpPr>
        <p:spPr bwMode="auto">
          <a:xfrm>
            <a:off x="4660053" y="5754572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2" name="Straight Arrow Connector 141"/>
          <p:cNvCxnSpPr>
            <a:stCxn id="141" idx="5"/>
            <a:endCxn id="145" idx="0"/>
          </p:cNvCxnSpPr>
          <p:nvPr/>
        </p:nvCxnSpPr>
        <p:spPr bwMode="auto">
          <a:xfrm>
            <a:off x="4771085" y="5858875"/>
            <a:ext cx="128727" cy="2294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3" name="Straight Arrow Connector 142"/>
          <p:cNvCxnSpPr>
            <a:stCxn id="141" idx="3"/>
            <a:endCxn id="144" idx="0"/>
          </p:cNvCxnSpPr>
          <p:nvPr/>
        </p:nvCxnSpPr>
        <p:spPr bwMode="auto">
          <a:xfrm flipH="1">
            <a:off x="4496494" y="5858875"/>
            <a:ext cx="182609" cy="244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4" name="Oval 143"/>
          <p:cNvSpPr/>
          <p:nvPr/>
        </p:nvSpPr>
        <p:spPr bwMode="auto">
          <a:xfrm>
            <a:off x="4431453" y="6103635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5" name="Oval 144"/>
          <p:cNvSpPr/>
          <p:nvPr/>
        </p:nvSpPr>
        <p:spPr bwMode="auto">
          <a:xfrm>
            <a:off x="4834771" y="6088374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6" name="Oval 145"/>
          <p:cNvSpPr/>
          <p:nvPr/>
        </p:nvSpPr>
        <p:spPr bwMode="auto">
          <a:xfrm>
            <a:off x="4278375" y="6422710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7" name="Straight Arrow Connector 146"/>
          <p:cNvCxnSpPr>
            <a:stCxn id="144" idx="3"/>
            <a:endCxn id="146" idx="0"/>
          </p:cNvCxnSpPr>
          <p:nvPr/>
        </p:nvCxnSpPr>
        <p:spPr bwMode="auto">
          <a:xfrm flipH="1">
            <a:off x="4343416" y="6207938"/>
            <a:ext cx="107087" cy="2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8" name="Oval 147"/>
          <p:cNvSpPr/>
          <p:nvPr/>
        </p:nvSpPr>
        <p:spPr bwMode="auto">
          <a:xfrm>
            <a:off x="4537862" y="6422710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9" name="Straight Arrow Connector 148"/>
          <p:cNvCxnSpPr>
            <a:stCxn id="144" idx="5"/>
            <a:endCxn id="148" idx="0"/>
          </p:cNvCxnSpPr>
          <p:nvPr/>
        </p:nvCxnSpPr>
        <p:spPr bwMode="auto">
          <a:xfrm>
            <a:off x="4542485" y="6207938"/>
            <a:ext cx="60418" cy="2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50" name="Oval 149"/>
          <p:cNvSpPr/>
          <p:nvPr/>
        </p:nvSpPr>
        <p:spPr bwMode="auto">
          <a:xfrm>
            <a:off x="4736253" y="6395968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1" name="Straight Arrow Connector 150"/>
          <p:cNvCxnSpPr>
            <a:stCxn id="145" idx="3"/>
            <a:endCxn id="150" idx="0"/>
          </p:cNvCxnSpPr>
          <p:nvPr/>
        </p:nvCxnSpPr>
        <p:spPr bwMode="auto">
          <a:xfrm flipH="1">
            <a:off x="4801294" y="6192677"/>
            <a:ext cx="52527" cy="203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53" name="Oval 152"/>
          <p:cNvSpPr/>
          <p:nvPr/>
        </p:nvSpPr>
        <p:spPr bwMode="auto">
          <a:xfrm>
            <a:off x="4968798" y="6407449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4" name="Straight Arrow Connector 153"/>
          <p:cNvCxnSpPr>
            <a:stCxn id="145" idx="5"/>
            <a:endCxn id="153" idx="0"/>
          </p:cNvCxnSpPr>
          <p:nvPr/>
        </p:nvCxnSpPr>
        <p:spPr bwMode="auto">
          <a:xfrm>
            <a:off x="4945803" y="6192677"/>
            <a:ext cx="88036" cy="2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58" name="TextBox 157"/>
          <p:cNvSpPr txBox="1"/>
          <p:nvPr/>
        </p:nvSpPr>
        <p:spPr>
          <a:xfrm>
            <a:off x="1603204" y="6621774"/>
            <a:ext cx="3232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DAPS, 6</a:t>
            </a:r>
            <a:r>
              <a:rPr lang="en-US" sz="1200" b="1" baseline="30000" dirty="0">
                <a:solidFill>
                  <a:schemeClr val="tx1"/>
                </a:solidFill>
              </a:rPr>
              <a:t>th</a:t>
            </a:r>
            <a:r>
              <a:rPr lang="en-US" sz="1200" b="1" dirty="0">
                <a:solidFill>
                  <a:schemeClr val="tx1"/>
                </a:solidFill>
              </a:rPr>
              <a:t> Ed. Figure 15-8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5C4E360-F4FB-4DA3-8F43-DA04CD7A3A2C}"/>
              </a:ext>
            </a:extLst>
          </p:cNvPr>
          <p:cNvCxnSpPr>
            <a:cxnSpLocks/>
            <a:stCxn id="70" idx="5"/>
          </p:cNvCxnSpPr>
          <p:nvPr/>
        </p:nvCxnSpPr>
        <p:spPr bwMode="auto">
          <a:xfrm>
            <a:off x="7391400" y="6051363"/>
            <a:ext cx="114300" cy="2765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75C74D67-A8F7-405B-9D45-334B350CCFBC}"/>
              </a:ext>
            </a:extLst>
          </p:cNvPr>
          <p:cNvSpPr/>
          <p:nvPr/>
        </p:nvSpPr>
        <p:spPr bwMode="auto">
          <a:xfrm>
            <a:off x="7404474" y="63246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A33296F-6893-4745-AE9B-58A498EEC03C}"/>
              </a:ext>
            </a:extLst>
          </p:cNvPr>
          <p:cNvCxnSpPr>
            <a:cxnSpLocks/>
            <a:stCxn id="118" idx="5"/>
            <a:endCxn id="94" idx="0"/>
          </p:cNvCxnSpPr>
          <p:nvPr/>
        </p:nvCxnSpPr>
        <p:spPr bwMode="auto">
          <a:xfrm>
            <a:off x="3183001" y="6174827"/>
            <a:ext cx="62728" cy="186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EE83619-4E69-48A1-AD13-E41195FB41D5}"/>
              </a:ext>
            </a:extLst>
          </p:cNvPr>
          <p:cNvSpPr/>
          <p:nvPr/>
        </p:nvSpPr>
        <p:spPr bwMode="auto">
          <a:xfrm>
            <a:off x="3180688" y="6361611"/>
            <a:ext cx="130082" cy="12219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11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 full </a:t>
                </a:r>
                <a:r>
                  <a:rPr lang="en-US" sz="2400"/>
                  <a:t>or complete binary </a:t>
                </a:r>
                <a:r>
                  <a:rPr lang="en-US" sz="2400" dirty="0"/>
                  <a:t>tree of n nodes has height, h=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+1)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This implies the minimum height of any tree with n nodes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+1)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The maximum height of a tree with n nodes is, ___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 bwMode="auto">
          <a:xfrm>
            <a:off x="2917919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527519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536919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22719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08519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060919" y="5410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756119" y="5410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375119" y="5410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070319" y="5410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689319" y="5410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384519" y="5410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308319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851119" y="48006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003519" y="5410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698719" y="5410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4" idx="5"/>
            <a:endCxn id="5" idx="1"/>
          </p:cNvCxnSpPr>
          <p:nvPr/>
        </p:nvCxnSpPr>
        <p:spPr bwMode="auto">
          <a:xfrm rot="16200000" flipH="1">
            <a:off x="3216182" y="3803463"/>
            <a:ext cx="3178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4" idx="3"/>
            <a:endCxn id="15" idx="7"/>
          </p:cNvCxnSpPr>
          <p:nvPr/>
        </p:nvCxnSpPr>
        <p:spPr bwMode="auto">
          <a:xfrm rot="5400000">
            <a:off x="2606582" y="3803463"/>
            <a:ext cx="3178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8" idx="1"/>
          </p:cNvCxnSpPr>
          <p:nvPr/>
        </p:nvCxnSpPr>
        <p:spPr bwMode="auto">
          <a:xfrm rot="16200000" flipH="1">
            <a:off x="3641819" y="4533899"/>
            <a:ext cx="4256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5" idx="3"/>
            <a:endCxn id="7" idx="0"/>
          </p:cNvCxnSpPr>
          <p:nvPr/>
        </p:nvCxnSpPr>
        <p:spPr bwMode="auto">
          <a:xfrm rot="5400000">
            <a:off x="3260820" y="4489263"/>
            <a:ext cx="4256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5" idx="5"/>
            <a:endCxn id="6" idx="0"/>
          </p:cNvCxnSpPr>
          <p:nvPr/>
        </p:nvCxnSpPr>
        <p:spPr bwMode="auto">
          <a:xfrm rot="16200000" flipH="1">
            <a:off x="2416082" y="4527362"/>
            <a:ext cx="425637" cy="120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5" idx="3"/>
            <a:endCxn id="16" idx="7"/>
          </p:cNvCxnSpPr>
          <p:nvPr/>
        </p:nvCxnSpPr>
        <p:spPr bwMode="auto">
          <a:xfrm rot="5400000">
            <a:off x="1996982" y="4489263"/>
            <a:ext cx="470274" cy="241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6" idx="3"/>
            <a:endCxn id="18" idx="0"/>
          </p:cNvCxnSpPr>
          <p:nvPr/>
        </p:nvCxnSpPr>
        <p:spPr bwMode="auto">
          <a:xfrm rot="5400000">
            <a:off x="1698720" y="5213163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6" idx="5"/>
            <a:endCxn id="17" idx="0"/>
          </p:cNvCxnSpPr>
          <p:nvPr/>
        </p:nvCxnSpPr>
        <p:spPr bwMode="auto">
          <a:xfrm rot="16200000" flipH="1">
            <a:off x="1958882" y="5213162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6" idx="3"/>
            <a:endCxn id="14" idx="0"/>
          </p:cNvCxnSpPr>
          <p:nvPr/>
        </p:nvCxnSpPr>
        <p:spPr bwMode="auto">
          <a:xfrm rot="5400000">
            <a:off x="2384520" y="5213163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6" idx="5"/>
            <a:endCxn id="13" idx="0"/>
          </p:cNvCxnSpPr>
          <p:nvPr/>
        </p:nvCxnSpPr>
        <p:spPr bwMode="auto">
          <a:xfrm rot="16200000" flipH="1">
            <a:off x="2644682" y="5213162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7" idx="3"/>
            <a:endCxn id="12" idx="0"/>
          </p:cNvCxnSpPr>
          <p:nvPr/>
        </p:nvCxnSpPr>
        <p:spPr bwMode="auto">
          <a:xfrm rot="5400000">
            <a:off x="3070320" y="5213163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7" idx="5"/>
            <a:endCxn id="11" idx="0"/>
          </p:cNvCxnSpPr>
          <p:nvPr/>
        </p:nvCxnSpPr>
        <p:spPr bwMode="auto">
          <a:xfrm rot="16200000" flipH="1">
            <a:off x="3330482" y="5213162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8" idx="3"/>
            <a:endCxn id="10" idx="0"/>
          </p:cNvCxnSpPr>
          <p:nvPr/>
        </p:nvCxnSpPr>
        <p:spPr bwMode="auto">
          <a:xfrm rot="5400000">
            <a:off x="3756120" y="5213163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8" idx="5"/>
            <a:endCxn id="9" idx="0"/>
          </p:cNvCxnSpPr>
          <p:nvPr/>
        </p:nvCxnSpPr>
        <p:spPr bwMode="auto">
          <a:xfrm rot="16200000" flipH="1">
            <a:off x="4016282" y="5213162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7162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768726" y="413961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Arrow Connector 41"/>
          <p:cNvCxnSpPr>
            <a:stCxn id="38" idx="3"/>
            <a:endCxn id="41" idx="7"/>
          </p:cNvCxnSpPr>
          <p:nvPr/>
        </p:nvCxnSpPr>
        <p:spPr bwMode="auto">
          <a:xfrm flipH="1">
            <a:off x="7028889" y="3841563"/>
            <a:ext cx="178548" cy="3426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6" name="Oval 45"/>
          <p:cNvSpPr/>
          <p:nvPr/>
        </p:nvSpPr>
        <p:spPr bwMode="auto">
          <a:xfrm>
            <a:off x="6431802" y="4757964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127002" y="5346018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822202" y="594908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9" name="Straight Arrow Connector 48"/>
          <p:cNvCxnSpPr>
            <a:stCxn id="41" idx="3"/>
            <a:endCxn id="46" idx="7"/>
          </p:cNvCxnSpPr>
          <p:nvPr/>
        </p:nvCxnSpPr>
        <p:spPr bwMode="auto">
          <a:xfrm flipH="1">
            <a:off x="6691965" y="4399776"/>
            <a:ext cx="121398" cy="4028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46" idx="3"/>
            <a:endCxn id="47" idx="7"/>
          </p:cNvCxnSpPr>
          <p:nvPr/>
        </p:nvCxnSpPr>
        <p:spPr bwMode="auto">
          <a:xfrm flipH="1">
            <a:off x="6387165" y="5018127"/>
            <a:ext cx="89274" cy="372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47" idx="3"/>
            <a:endCxn id="48" idx="7"/>
          </p:cNvCxnSpPr>
          <p:nvPr/>
        </p:nvCxnSpPr>
        <p:spPr bwMode="auto">
          <a:xfrm flipH="1">
            <a:off x="6082365" y="5606181"/>
            <a:ext cx="89274" cy="387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1346434" y="5819001"/>
            <a:ext cx="3232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15 nodes =&gt; height log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  <a:r>
              <a:rPr lang="en-US" sz="1200" b="1" dirty="0">
                <a:solidFill>
                  <a:schemeClr val="tx1"/>
                </a:solidFill>
              </a:rPr>
              <a:t>(16) = 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12767" y="6253881"/>
            <a:ext cx="3232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5 nodes =&gt; height = __</a:t>
            </a:r>
          </a:p>
        </p:txBody>
      </p:sp>
    </p:spTree>
    <p:extLst>
      <p:ext uri="{BB962C8B-B14F-4D97-AF65-F5344CB8AC3E}">
        <p14:creationId xmlns:p14="http://schemas.microsoft.com/office/powerpoint/2010/main" val="1286994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Array-Based Complete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Binary tree that is complete (i.e. only the lowest-level contains empty locations and items added left to right) can be stored nicely in an array. </a:t>
            </a:r>
          </a:p>
          <a:p>
            <a:r>
              <a:rPr lang="en-US" sz="2000" dirty="0"/>
              <a:t>Can you find the mathematical relation for finding the index of node i's parent, left, and right child?</a:t>
            </a:r>
          </a:p>
          <a:p>
            <a:pPr lvl="1"/>
            <a:r>
              <a:rPr lang="en-US" sz="1800" dirty="0"/>
              <a:t>Parent(</a:t>
            </a:r>
            <a:r>
              <a:rPr lang="en-US" sz="1800" dirty="0" err="1"/>
              <a:t>i</a:t>
            </a:r>
            <a:r>
              <a:rPr lang="en-US" sz="1800" dirty="0"/>
              <a:t>) = __________</a:t>
            </a:r>
          </a:p>
          <a:p>
            <a:pPr lvl="1"/>
            <a:r>
              <a:rPr lang="en-US" sz="1800" dirty="0" err="1"/>
              <a:t>Left_child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 = ___________</a:t>
            </a:r>
          </a:p>
          <a:p>
            <a:pPr lvl="1"/>
            <a:r>
              <a:rPr lang="en-US" sz="1800" dirty="0" err="1"/>
              <a:t>Right_child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 = ___________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Oval 4"/>
          <p:cNvSpPr/>
          <p:nvPr/>
        </p:nvSpPr>
        <p:spPr bwMode="auto">
          <a:xfrm>
            <a:off x="2286000" y="42642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895600" y="47976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905000" y="54834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90800" y="54834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276600" y="54834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743200" y="60930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438400" y="60930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057400" y="60930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752600" y="60930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676400" y="47976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219200" y="54834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71600" y="60930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66800" y="60930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/>
          <p:cNvCxnSpPr>
            <a:stCxn id="5" idx="5"/>
            <a:endCxn id="6" idx="1"/>
          </p:cNvCxnSpPr>
          <p:nvPr/>
        </p:nvCxnSpPr>
        <p:spPr bwMode="auto">
          <a:xfrm rot="16200000" flipH="1">
            <a:off x="2584263" y="4486286"/>
            <a:ext cx="3178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5" idx="3"/>
            <a:endCxn id="18" idx="7"/>
          </p:cNvCxnSpPr>
          <p:nvPr/>
        </p:nvCxnSpPr>
        <p:spPr bwMode="auto">
          <a:xfrm rot="5400000">
            <a:off x="1974663" y="4486286"/>
            <a:ext cx="3178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endCxn id="11" idx="1"/>
          </p:cNvCxnSpPr>
          <p:nvPr/>
        </p:nvCxnSpPr>
        <p:spPr bwMode="auto">
          <a:xfrm rot="16200000" flipH="1">
            <a:off x="3009900" y="5216722"/>
            <a:ext cx="4256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6" idx="3"/>
            <a:endCxn id="9" idx="0"/>
          </p:cNvCxnSpPr>
          <p:nvPr/>
        </p:nvCxnSpPr>
        <p:spPr bwMode="auto">
          <a:xfrm rot="5400000">
            <a:off x="2628901" y="5172086"/>
            <a:ext cx="4256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18" idx="5"/>
            <a:endCxn id="8" idx="0"/>
          </p:cNvCxnSpPr>
          <p:nvPr/>
        </p:nvCxnSpPr>
        <p:spPr bwMode="auto">
          <a:xfrm rot="16200000" flipH="1">
            <a:off x="1784163" y="5210185"/>
            <a:ext cx="425637" cy="120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18" idx="3"/>
            <a:endCxn id="19" idx="7"/>
          </p:cNvCxnSpPr>
          <p:nvPr/>
        </p:nvCxnSpPr>
        <p:spPr bwMode="auto">
          <a:xfrm rot="5400000">
            <a:off x="1365063" y="5172086"/>
            <a:ext cx="470274" cy="241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19" idx="3"/>
            <a:endCxn id="21" idx="0"/>
          </p:cNvCxnSpPr>
          <p:nvPr/>
        </p:nvCxnSpPr>
        <p:spPr bwMode="auto">
          <a:xfrm rot="5400000">
            <a:off x="1066801" y="5895986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19" idx="5"/>
            <a:endCxn id="20" idx="0"/>
          </p:cNvCxnSpPr>
          <p:nvPr/>
        </p:nvCxnSpPr>
        <p:spPr bwMode="auto">
          <a:xfrm rot="16200000" flipH="1">
            <a:off x="1326963" y="5895985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8" idx="3"/>
            <a:endCxn id="17" idx="0"/>
          </p:cNvCxnSpPr>
          <p:nvPr/>
        </p:nvCxnSpPr>
        <p:spPr bwMode="auto">
          <a:xfrm rot="5400000">
            <a:off x="1752601" y="5895986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8" idx="5"/>
            <a:endCxn id="16" idx="0"/>
          </p:cNvCxnSpPr>
          <p:nvPr/>
        </p:nvCxnSpPr>
        <p:spPr bwMode="auto">
          <a:xfrm rot="16200000" flipH="1">
            <a:off x="2012763" y="5895985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9" idx="3"/>
            <a:endCxn id="15" idx="0"/>
          </p:cNvCxnSpPr>
          <p:nvPr/>
        </p:nvCxnSpPr>
        <p:spPr bwMode="auto">
          <a:xfrm rot="5400000">
            <a:off x="2438401" y="5895986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9" idx="5"/>
            <a:endCxn id="14" idx="0"/>
          </p:cNvCxnSpPr>
          <p:nvPr/>
        </p:nvCxnSpPr>
        <p:spPr bwMode="auto">
          <a:xfrm rot="16200000" flipH="1">
            <a:off x="2698563" y="5895985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209800" y="42642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19400" y="47976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00200" y="47976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18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54834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28800" y="54834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35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14600" y="54834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00400" y="54834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90600" y="6093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28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95400" y="6093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39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76400" y="6093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36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81200" y="6093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43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62200" y="6093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16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667000" y="6093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17</a:t>
            </a:r>
          </a:p>
        </p:txBody>
      </p:sp>
      <p:sp>
        <p:nvSpPr>
          <p:cNvPr id="116" name="Rectangle 14"/>
          <p:cNvSpPr>
            <a:spLocks noChangeArrowheads="1"/>
          </p:cNvSpPr>
          <p:nvPr/>
        </p:nvSpPr>
        <p:spPr bwMode="auto">
          <a:xfrm>
            <a:off x="4038601" y="47244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7</a:t>
            </a:r>
          </a:p>
        </p:txBody>
      </p:sp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4343401" y="47244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18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4648201" y="47244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9</a:t>
            </a:r>
          </a:p>
        </p:txBody>
      </p:sp>
      <p:sp>
        <p:nvSpPr>
          <p:cNvPr id="119" name="Rectangle 14"/>
          <p:cNvSpPr>
            <a:spLocks noChangeArrowheads="1"/>
          </p:cNvSpPr>
          <p:nvPr/>
        </p:nvSpPr>
        <p:spPr bwMode="auto">
          <a:xfrm>
            <a:off x="4953001" y="47244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19</a:t>
            </a:r>
          </a:p>
        </p:txBody>
      </p:sp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40386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1" name="Rectangle 14"/>
          <p:cNvSpPr>
            <a:spLocks noChangeArrowheads="1"/>
          </p:cNvSpPr>
          <p:nvPr/>
        </p:nvSpPr>
        <p:spPr bwMode="auto">
          <a:xfrm>
            <a:off x="43434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2" name="Rectangle 14"/>
          <p:cNvSpPr>
            <a:spLocks noChangeArrowheads="1"/>
          </p:cNvSpPr>
          <p:nvPr/>
        </p:nvSpPr>
        <p:spPr bwMode="auto">
          <a:xfrm>
            <a:off x="46482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3" name="Rectangle 14"/>
          <p:cNvSpPr>
            <a:spLocks noChangeArrowheads="1"/>
          </p:cNvSpPr>
          <p:nvPr/>
        </p:nvSpPr>
        <p:spPr bwMode="auto">
          <a:xfrm>
            <a:off x="49530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4" name="Rectangle 14"/>
          <p:cNvSpPr>
            <a:spLocks noChangeArrowheads="1"/>
          </p:cNvSpPr>
          <p:nvPr/>
        </p:nvSpPr>
        <p:spPr bwMode="auto">
          <a:xfrm>
            <a:off x="52578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5" name="Rectangle 14"/>
          <p:cNvSpPr>
            <a:spLocks noChangeArrowheads="1"/>
          </p:cNvSpPr>
          <p:nvPr/>
        </p:nvSpPr>
        <p:spPr bwMode="auto">
          <a:xfrm>
            <a:off x="5257801" y="47244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35</a:t>
            </a:r>
          </a:p>
        </p:txBody>
      </p:sp>
      <p:sp>
        <p:nvSpPr>
          <p:cNvPr id="146" name="Rectangle 14"/>
          <p:cNvSpPr>
            <a:spLocks noChangeArrowheads="1"/>
          </p:cNvSpPr>
          <p:nvPr/>
        </p:nvSpPr>
        <p:spPr bwMode="auto">
          <a:xfrm>
            <a:off x="5562601" y="47244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14</a:t>
            </a:r>
          </a:p>
        </p:txBody>
      </p:sp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5867401" y="47244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10</a:t>
            </a:r>
          </a:p>
        </p:txBody>
      </p:sp>
      <p:sp>
        <p:nvSpPr>
          <p:cNvPr id="148" name="Rectangle 14"/>
          <p:cNvSpPr>
            <a:spLocks noChangeArrowheads="1"/>
          </p:cNvSpPr>
          <p:nvPr/>
        </p:nvSpPr>
        <p:spPr bwMode="auto">
          <a:xfrm>
            <a:off x="6172201" y="47244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28</a:t>
            </a:r>
          </a:p>
        </p:txBody>
      </p:sp>
      <p:sp>
        <p:nvSpPr>
          <p:cNvPr id="149" name="Rectangle 14"/>
          <p:cNvSpPr>
            <a:spLocks noChangeArrowheads="1"/>
          </p:cNvSpPr>
          <p:nvPr/>
        </p:nvSpPr>
        <p:spPr bwMode="auto">
          <a:xfrm>
            <a:off x="6477001" y="47244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39</a:t>
            </a:r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55626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1" name="Rectangle 14"/>
          <p:cNvSpPr>
            <a:spLocks noChangeArrowheads="1"/>
          </p:cNvSpPr>
          <p:nvPr/>
        </p:nvSpPr>
        <p:spPr bwMode="auto">
          <a:xfrm>
            <a:off x="58674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61722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3" name="Rectangle 14"/>
          <p:cNvSpPr>
            <a:spLocks noChangeArrowheads="1"/>
          </p:cNvSpPr>
          <p:nvPr/>
        </p:nvSpPr>
        <p:spPr bwMode="auto">
          <a:xfrm>
            <a:off x="64770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4" name="Rectangle 14"/>
          <p:cNvSpPr>
            <a:spLocks noChangeArrowheads="1"/>
          </p:cNvSpPr>
          <p:nvPr/>
        </p:nvSpPr>
        <p:spPr bwMode="auto">
          <a:xfrm>
            <a:off x="67818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5" name="Rectangle 14"/>
          <p:cNvSpPr>
            <a:spLocks noChangeArrowheads="1"/>
          </p:cNvSpPr>
          <p:nvPr/>
        </p:nvSpPr>
        <p:spPr bwMode="auto">
          <a:xfrm>
            <a:off x="6781801" y="47244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36</a:t>
            </a:r>
          </a:p>
        </p:txBody>
      </p:sp>
      <p:sp>
        <p:nvSpPr>
          <p:cNvPr id="156" name="Rectangle 14"/>
          <p:cNvSpPr>
            <a:spLocks noChangeArrowheads="1"/>
          </p:cNvSpPr>
          <p:nvPr/>
        </p:nvSpPr>
        <p:spPr bwMode="auto">
          <a:xfrm>
            <a:off x="7086601" y="47244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43</a:t>
            </a: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7391401" y="47244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16</a:t>
            </a:r>
          </a:p>
        </p:txBody>
      </p:sp>
      <p:sp>
        <p:nvSpPr>
          <p:cNvPr id="158" name="Rectangle 14"/>
          <p:cNvSpPr>
            <a:spLocks noChangeArrowheads="1"/>
          </p:cNvSpPr>
          <p:nvPr/>
        </p:nvSpPr>
        <p:spPr bwMode="auto">
          <a:xfrm>
            <a:off x="7696201" y="47244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17</a:t>
            </a:r>
          </a:p>
        </p:txBody>
      </p:sp>
      <p:sp>
        <p:nvSpPr>
          <p:cNvPr id="160" name="Rectangle 14"/>
          <p:cNvSpPr>
            <a:spLocks noChangeArrowheads="1"/>
          </p:cNvSpPr>
          <p:nvPr/>
        </p:nvSpPr>
        <p:spPr bwMode="auto">
          <a:xfrm>
            <a:off x="70866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61" name="Rectangle 14"/>
          <p:cNvSpPr>
            <a:spLocks noChangeArrowheads="1"/>
          </p:cNvSpPr>
          <p:nvPr/>
        </p:nvSpPr>
        <p:spPr bwMode="auto">
          <a:xfrm>
            <a:off x="73914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62" name="Rectangle 14"/>
          <p:cNvSpPr>
            <a:spLocks noChangeArrowheads="1"/>
          </p:cNvSpPr>
          <p:nvPr/>
        </p:nvSpPr>
        <p:spPr bwMode="auto">
          <a:xfrm>
            <a:off x="7696200" y="44958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4724400" y="55626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rgbClr val="FF0000"/>
                </a:solidFill>
                <a:latin typeface="Arial"/>
              </a:rPr>
              <a:t>parent(4) = _______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4724400" y="57912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err="1">
                <a:solidFill>
                  <a:srgbClr val="FF0000"/>
                </a:solidFill>
                <a:latin typeface="Arial"/>
              </a:rPr>
              <a:t>Left_child</a:t>
            </a:r>
            <a:r>
              <a:rPr lang="en-US" sz="1200" b="1" dirty="0">
                <a:solidFill>
                  <a:srgbClr val="FF0000"/>
                </a:solidFill>
                <a:latin typeface="Arial"/>
              </a:rPr>
              <a:t>(4) = ________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724400" y="60198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err="1">
                <a:solidFill>
                  <a:srgbClr val="FF0000"/>
                </a:solidFill>
                <a:latin typeface="Arial"/>
              </a:rPr>
              <a:t>Right_child</a:t>
            </a:r>
            <a:r>
              <a:rPr lang="en-US" sz="1200" b="1" dirty="0">
                <a:solidFill>
                  <a:srgbClr val="FF0000"/>
                </a:solidFill>
                <a:latin typeface="Arial"/>
              </a:rPr>
              <a:t>(4) = _________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9691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Array-Based Complete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Binary tree that is complete (i.e. only the lowest-level contains empty locations and items added left to right) can be stored nicely in an array (let’s say it starts at index 1 and index 0 is empty) </a:t>
            </a:r>
          </a:p>
          <a:p>
            <a:r>
              <a:rPr lang="en-US" sz="2000" dirty="0"/>
              <a:t>Can you find the mathematical relation for finding node i's parent, left, and right child?</a:t>
            </a:r>
          </a:p>
          <a:p>
            <a:pPr lvl="1"/>
            <a:r>
              <a:rPr lang="en-US" sz="1800" dirty="0"/>
              <a:t>Parent(</a:t>
            </a:r>
            <a:r>
              <a:rPr lang="en-US" sz="1800" dirty="0" err="1"/>
              <a:t>i</a:t>
            </a:r>
            <a:r>
              <a:rPr lang="en-US" sz="1800" dirty="0"/>
              <a:t>) = (i-1)/2</a:t>
            </a:r>
          </a:p>
          <a:p>
            <a:pPr lvl="1"/>
            <a:r>
              <a:rPr lang="en-US" sz="1800" dirty="0" err="1"/>
              <a:t>Left_child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 = 2*</a:t>
            </a:r>
            <a:r>
              <a:rPr lang="en-US" sz="1800" dirty="0" err="1"/>
              <a:t>i</a:t>
            </a:r>
            <a:r>
              <a:rPr lang="en-US" sz="1800" dirty="0"/>
              <a:t> + 1</a:t>
            </a:r>
          </a:p>
          <a:p>
            <a:pPr lvl="1"/>
            <a:r>
              <a:rPr lang="en-US" sz="1800" dirty="0" err="1"/>
              <a:t>Right_child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 = 2*</a:t>
            </a:r>
            <a:r>
              <a:rPr lang="en-US" sz="1800" dirty="0" err="1"/>
              <a:t>i</a:t>
            </a:r>
            <a:r>
              <a:rPr lang="en-US" sz="1800" dirty="0"/>
              <a:t> + 2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Oval 4"/>
          <p:cNvSpPr/>
          <p:nvPr/>
        </p:nvSpPr>
        <p:spPr bwMode="auto">
          <a:xfrm>
            <a:off x="2286000" y="42642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895600" y="47976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905000" y="54834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90800" y="54834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276600" y="54834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743200" y="60930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438400" y="60930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057400" y="60930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752600" y="60930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676400" y="47976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219200" y="54834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71600" y="60930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66800" y="6093023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/>
          <p:cNvCxnSpPr>
            <a:stCxn id="5" idx="5"/>
            <a:endCxn id="6" idx="1"/>
          </p:cNvCxnSpPr>
          <p:nvPr/>
        </p:nvCxnSpPr>
        <p:spPr bwMode="auto">
          <a:xfrm rot="16200000" flipH="1">
            <a:off x="2584263" y="4486286"/>
            <a:ext cx="3178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5" idx="3"/>
            <a:endCxn id="18" idx="7"/>
          </p:cNvCxnSpPr>
          <p:nvPr/>
        </p:nvCxnSpPr>
        <p:spPr bwMode="auto">
          <a:xfrm rot="5400000">
            <a:off x="1974663" y="4486286"/>
            <a:ext cx="3178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endCxn id="11" idx="1"/>
          </p:cNvCxnSpPr>
          <p:nvPr/>
        </p:nvCxnSpPr>
        <p:spPr bwMode="auto">
          <a:xfrm rot="16200000" flipH="1">
            <a:off x="3009900" y="5216722"/>
            <a:ext cx="4256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6" idx="3"/>
            <a:endCxn id="9" idx="0"/>
          </p:cNvCxnSpPr>
          <p:nvPr/>
        </p:nvCxnSpPr>
        <p:spPr bwMode="auto">
          <a:xfrm rot="5400000">
            <a:off x="2628901" y="5172086"/>
            <a:ext cx="4256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18" idx="5"/>
            <a:endCxn id="8" idx="0"/>
          </p:cNvCxnSpPr>
          <p:nvPr/>
        </p:nvCxnSpPr>
        <p:spPr bwMode="auto">
          <a:xfrm rot="16200000" flipH="1">
            <a:off x="1784163" y="5210185"/>
            <a:ext cx="425637" cy="120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18" idx="3"/>
            <a:endCxn id="19" idx="7"/>
          </p:cNvCxnSpPr>
          <p:nvPr/>
        </p:nvCxnSpPr>
        <p:spPr bwMode="auto">
          <a:xfrm rot="5400000">
            <a:off x="1365063" y="5172086"/>
            <a:ext cx="470274" cy="241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19" idx="3"/>
            <a:endCxn id="21" idx="0"/>
          </p:cNvCxnSpPr>
          <p:nvPr/>
        </p:nvCxnSpPr>
        <p:spPr bwMode="auto">
          <a:xfrm rot="5400000">
            <a:off x="1066801" y="5895986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stCxn id="19" idx="5"/>
            <a:endCxn id="20" idx="0"/>
          </p:cNvCxnSpPr>
          <p:nvPr/>
        </p:nvCxnSpPr>
        <p:spPr bwMode="auto">
          <a:xfrm rot="16200000" flipH="1">
            <a:off x="1326963" y="5895985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8" idx="3"/>
            <a:endCxn id="17" idx="0"/>
          </p:cNvCxnSpPr>
          <p:nvPr/>
        </p:nvCxnSpPr>
        <p:spPr bwMode="auto">
          <a:xfrm rot="5400000">
            <a:off x="1752601" y="5895986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8" idx="5"/>
            <a:endCxn id="16" idx="0"/>
          </p:cNvCxnSpPr>
          <p:nvPr/>
        </p:nvCxnSpPr>
        <p:spPr bwMode="auto">
          <a:xfrm rot="16200000" flipH="1">
            <a:off x="2012763" y="5895985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9" idx="3"/>
            <a:endCxn id="15" idx="0"/>
          </p:cNvCxnSpPr>
          <p:nvPr/>
        </p:nvCxnSpPr>
        <p:spPr bwMode="auto">
          <a:xfrm rot="5400000">
            <a:off x="2438401" y="5895986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9" idx="5"/>
            <a:endCxn id="14" idx="0"/>
          </p:cNvCxnSpPr>
          <p:nvPr/>
        </p:nvCxnSpPr>
        <p:spPr bwMode="auto">
          <a:xfrm rot="16200000" flipH="1">
            <a:off x="2698563" y="5895985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209800" y="42642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19400" y="47976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00200" y="47976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18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54834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28800" y="54834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35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14600" y="54834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00400" y="54834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90600" y="6093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28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95400" y="6093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39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76400" y="6093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36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981200" y="6093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43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62200" y="6093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16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667000" y="60930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17</a:t>
            </a:r>
          </a:p>
        </p:txBody>
      </p:sp>
      <p:sp>
        <p:nvSpPr>
          <p:cNvPr id="116" name="Rectangle 14"/>
          <p:cNvSpPr>
            <a:spLocks noChangeArrowheads="1"/>
          </p:cNvSpPr>
          <p:nvPr/>
        </p:nvSpPr>
        <p:spPr bwMode="auto">
          <a:xfrm>
            <a:off x="4311428" y="376149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7</a:t>
            </a:r>
          </a:p>
        </p:txBody>
      </p:sp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4616228" y="376149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18</a:t>
            </a: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4921028" y="376149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9</a:t>
            </a:r>
          </a:p>
        </p:txBody>
      </p:sp>
      <p:sp>
        <p:nvSpPr>
          <p:cNvPr id="119" name="Rectangle 14"/>
          <p:cNvSpPr>
            <a:spLocks noChangeArrowheads="1"/>
          </p:cNvSpPr>
          <p:nvPr/>
        </p:nvSpPr>
        <p:spPr bwMode="auto">
          <a:xfrm>
            <a:off x="5225828" y="376149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19</a:t>
            </a:r>
          </a:p>
        </p:txBody>
      </p:sp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4324350" y="353329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1" name="Rectangle 14"/>
          <p:cNvSpPr>
            <a:spLocks noChangeArrowheads="1"/>
          </p:cNvSpPr>
          <p:nvPr/>
        </p:nvSpPr>
        <p:spPr bwMode="auto">
          <a:xfrm>
            <a:off x="4629150" y="353329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2" name="Rectangle 14"/>
          <p:cNvSpPr>
            <a:spLocks noChangeArrowheads="1"/>
          </p:cNvSpPr>
          <p:nvPr/>
        </p:nvSpPr>
        <p:spPr bwMode="auto">
          <a:xfrm>
            <a:off x="4933950" y="353329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3" name="Rectangle 14"/>
          <p:cNvSpPr>
            <a:spLocks noChangeArrowheads="1"/>
          </p:cNvSpPr>
          <p:nvPr/>
        </p:nvSpPr>
        <p:spPr bwMode="auto">
          <a:xfrm>
            <a:off x="5238750" y="353329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4" name="Rectangle 14"/>
          <p:cNvSpPr>
            <a:spLocks noChangeArrowheads="1"/>
          </p:cNvSpPr>
          <p:nvPr/>
        </p:nvSpPr>
        <p:spPr bwMode="auto">
          <a:xfrm>
            <a:off x="5543550" y="353329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5" name="Rectangle 14"/>
          <p:cNvSpPr>
            <a:spLocks noChangeArrowheads="1"/>
          </p:cNvSpPr>
          <p:nvPr/>
        </p:nvSpPr>
        <p:spPr bwMode="auto">
          <a:xfrm>
            <a:off x="5530628" y="376149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35</a:t>
            </a:r>
          </a:p>
        </p:txBody>
      </p:sp>
      <p:sp>
        <p:nvSpPr>
          <p:cNvPr id="146" name="Rectangle 14"/>
          <p:cNvSpPr>
            <a:spLocks noChangeArrowheads="1"/>
          </p:cNvSpPr>
          <p:nvPr/>
        </p:nvSpPr>
        <p:spPr bwMode="auto">
          <a:xfrm>
            <a:off x="5835428" y="376149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14</a:t>
            </a:r>
          </a:p>
        </p:txBody>
      </p:sp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6140228" y="376149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10</a:t>
            </a:r>
          </a:p>
        </p:txBody>
      </p:sp>
      <p:sp>
        <p:nvSpPr>
          <p:cNvPr id="148" name="Rectangle 14"/>
          <p:cNvSpPr>
            <a:spLocks noChangeArrowheads="1"/>
          </p:cNvSpPr>
          <p:nvPr/>
        </p:nvSpPr>
        <p:spPr bwMode="auto">
          <a:xfrm>
            <a:off x="6445028" y="376149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28</a:t>
            </a:r>
          </a:p>
        </p:txBody>
      </p:sp>
      <p:sp>
        <p:nvSpPr>
          <p:cNvPr id="149" name="Rectangle 14"/>
          <p:cNvSpPr>
            <a:spLocks noChangeArrowheads="1"/>
          </p:cNvSpPr>
          <p:nvPr/>
        </p:nvSpPr>
        <p:spPr bwMode="auto">
          <a:xfrm>
            <a:off x="6749828" y="376149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39</a:t>
            </a:r>
          </a:p>
        </p:txBody>
      </p:sp>
      <p:sp>
        <p:nvSpPr>
          <p:cNvPr id="150" name="Rectangle 14"/>
          <p:cNvSpPr>
            <a:spLocks noChangeArrowheads="1"/>
          </p:cNvSpPr>
          <p:nvPr/>
        </p:nvSpPr>
        <p:spPr bwMode="auto">
          <a:xfrm>
            <a:off x="5848350" y="353329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1" name="Rectangle 14"/>
          <p:cNvSpPr>
            <a:spLocks noChangeArrowheads="1"/>
          </p:cNvSpPr>
          <p:nvPr/>
        </p:nvSpPr>
        <p:spPr bwMode="auto">
          <a:xfrm>
            <a:off x="6153150" y="353329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6457950" y="353329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3" name="Rectangle 14"/>
          <p:cNvSpPr>
            <a:spLocks noChangeArrowheads="1"/>
          </p:cNvSpPr>
          <p:nvPr/>
        </p:nvSpPr>
        <p:spPr bwMode="auto">
          <a:xfrm>
            <a:off x="6762750" y="353329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54" name="Rectangle 14"/>
          <p:cNvSpPr>
            <a:spLocks noChangeArrowheads="1"/>
          </p:cNvSpPr>
          <p:nvPr/>
        </p:nvSpPr>
        <p:spPr bwMode="auto">
          <a:xfrm>
            <a:off x="7067550" y="353329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5" name="Rectangle 14"/>
          <p:cNvSpPr>
            <a:spLocks noChangeArrowheads="1"/>
          </p:cNvSpPr>
          <p:nvPr/>
        </p:nvSpPr>
        <p:spPr bwMode="auto">
          <a:xfrm>
            <a:off x="7054628" y="376149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36</a:t>
            </a:r>
          </a:p>
        </p:txBody>
      </p:sp>
      <p:sp>
        <p:nvSpPr>
          <p:cNvPr id="156" name="Rectangle 14"/>
          <p:cNvSpPr>
            <a:spLocks noChangeArrowheads="1"/>
          </p:cNvSpPr>
          <p:nvPr/>
        </p:nvSpPr>
        <p:spPr bwMode="auto">
          <a:xfrm>
            <a:off x="7359428" y="376149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43</a:t>
            </a:r>
          </a:p>
        </p:txBody>
      </p:sp>
      <p:sp>
        <p:nvSpPr>
          <p:cNvPr id="157" name="Rectangle 14"/>
          <p:cNvSpPr>
            <a:spLocks noChangeArrowheads="1"/>
          </p:cNvSpPr>
          <p:nvPr/>
        </p:nvSpPr>
        <p:spPr bwMode="auto">
          <a:xfrm>
            <a:off x="7664228" y="376149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16</a:t>
            </a:r>
          </a:p>
        </p:txBody>
      </p:sp>
      <p:sp>
        <p:nvSpPr>
          <p:cNvPr id="158" name="Rectangle 14"/>
          <p:cNvSpPr>
            <a:spLocks noChangeArrowheads="1"/>
          </p:cNvSpPr>
          <p:nvPr/>
        </p:nvSpPr>
        <p:spPr bwMode="auto">
          <a:xfrm>
            <a:off x="7969028" y="376149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17</a:t>
            </a:r>
          </a:p>
        </p:txBody>
      </p:sp>
      <p:sp>
        <p:nvSpPr>
          <p:cNvPr id="160" name="Rectangle 14"/>
          <p:cNvSpPr>
            <a:spLocks noChangeArrowheads="1"/>
          </p:cNvSpPr>
          <p:nvPr/>
        </p:nvSpPr>
        <p:spPr bwMode="auto">
          <a:xfrm>
            <a:off x="7372350" y="353329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61" name="Rectangle 14"/>
          <p:cNvSpPr>
            <a:spLocks noChangeArrowheads="1"/>
          </p:cNvSpPr>
          <p:nvPr/>
        </p:nvSpPr>
        <p:spPr bwMode="auto">
          <a:xfrm>
            <a:off x="7677150" y="353329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62" name="Rectangle 14"/>
          <p:cNvSpPr>
            <a:spLocks noChangeArrowheads="1"/>
          </p:cNvSpPr>
          <p:nvPr/>
        </p:nvSpPr>
        <p:spPr bwMode="auto">
          <a:xfrm>
            <a:off x="7981950" y="3533291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12</a:t>
            </a:r>
          </a:p>
        </p:txBody>
      </p:sp>
      <p:cxnSp>
        <p:nvCxnSpPr>
          <p:cNvPr id="168" name="Straight Arrow Connector 167"/>
          <p:cNvCxnSpPr>
            <a:stCxn id="145" idx="2"/>
            <a:endCxn id="117" idx="2"/>
          </p:cNvCxnSpPr>
          <p:nvPr/>
        </p:nvCxnSpPr>
        <p:spPr bwMode="auto">
          <a:xfrm rot="5400000">
            <a:off x="5225828" y="3685294"/>
            <a:ext cx="1588" cy="914400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70" name="Straight Arrow Connector 169"/>
          <p:cNvCxnSpPr>
            <a:stCxn id="145" idx="2"/>
            <a:endCxn id="155" idx="2"/>
          </p:cNvCxnSpPr>
          <p:nvPr/>
        </p:nvCxnSpPr>
        <p:spPr bwMode="auto">
          <a:xfrm rot="16200000" flipH="1">
            <a:off x="6445028" y="3380494"/>
            <a:ext cx="1588" cy="1524000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72" name="Straight Arrow Connector 171"/>
          <p:cNvCxnSpPr>
            <a:stCxn id="145" idx="2"/>
            <a:endCxn id="156" idx="2"/>
          </p:cNvCxnSpPr>
          <p:nvPr/>
        </p:nvCxnSpPr>
        <p:spPr bwMode="auto">
          <a:xfrm rot="16200000" flipH="1">
            <a:off x="6597428" y="3228094"/>
            <a:ext cx="1588" cy="1828800"/>
          </a:xfrm>
          <a:prstGeom prst="curvedConnector3">
            <a:avLst>
              <a:gd name="adj1" fmla="val 143954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74" name="TextBox 173"/>
          <p:cNvSpPr txBox="1"/>
          <p:nvPr/>
        </p:nvSpPr>
        <p:spPr>
          <a:xfrm>
            <a:off x="5467350" y="460009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/>
              </a:rPr>
              <a:t>parent(4) = (4-1)/2 = 1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162550" y="4828691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Arial"/>
              </a:rPr>
              <a:t>Left_child</a:t>
            </a:r>
            <a:r>
              <a:rPr lang="en-US" sz="1200" b="1" dirty="0">
                <a:solidFill>
                  <a:srgbClr val="FF0000"/>
                </a:solidFill>
                <a:latin typeface="Arial"/>
              </a:rPr>
              <a:t>(4) = 2*4+1 = 9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010150" y="505729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Arial"/>
              </a:rPr>
              <a:t>Right_child</a:t>
            </a:r>
            <a:r>
              <a:rPr lang="en-US" sz="1200" b="1" dirty="0">
                <a:solidFill>
                  <a:srgbClr val="FF0000"/>
                </a:solidFill>
                <a:latin typeface="Arial"/>
              </a:rPr>
              <a:t>(4) = 2*4+2 = 10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 bwMode="auto">
          <a:xfrm>
            <a:off x="4306094" y="5619749"/>
            <a:ext cx="3524250" cy="625674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Non-complete binary trees require much more </a:t>
            </a:r>
            <a:r>
              <a:rPr lang="en-US" sz="1200" b="1" dirty="0" err="1">
                <a:solidFill>
                  <a:srgbClr val="FF0000"/>
                </a:solidFill>
                <a:latin typeface="Arial" charset="0"/>
              </a:rPr>
              <a:t>bookeeping</a:t>
            </a:r>
            <a:r>
              <a:rPr lang="en-US" sz="1200" b="1" dirty="0">
                <a:solidFill>
                  <a:srgbClr val="FF0000"/>
                </a:solidFill>
                <a:latin typeface="Arial" charset="0"/>
              </a:rPr>
              <a:t> to store in arrays…usually link-based approaches are preferred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26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D-</a:t>
            </a:r>
            <a:r>
              <a:rPr lang="en-US" sz="4000" dirty="0" err="1"/>
              <a:t>ary</a:t>
            </a:r>
            <a:r>
              <a:rPr lang="en-US" sz="4000" dirty="0"/>
              <a:t> Array-based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90845" cy="4525963"/>
          </a:xfrm>
        </p:spPr>
        <p:txBody>
          <a:bodyPr/>
          <a:lstStyle/>
          <a:p>
            <a:r>
              <a:rPr lang="en-US" dirty="0"/>
              <a:t>Arrays can be used to store d-</a:t>
            </a:r>
            <a:r>
              <a:rPr lang="en-US" dirty="0" err="1"/>
              <a:t>ary</a:t>
            </a:r>
            <a:r>
              <a:rPr lang="en-US" dirty="0"/>
              <a:t> </a:t>
            </a:r>
            <a:r>
              <a:rPr lang="en-US" b="1" u="sng" dirty="0"/>
              <a:t>complete</a:t>
            </a:r>
            <a:r>
              <a:rPr lang="en-US" dirty="0"/>
              <a:t> trees</a:t>
            </a:r>
          </a:p>
          <a:p>
            <a:pPr lvl="1"/>
            <a:r>
              <a:rPr lang="en-US" dirty="0"/>
              <a:t>Adjust the formulas derived for binary trees in previous slides in terms of </a:t>
            </a:r>
            <a:r>
              <a:rPr lang="en-US" b="1" dirty="0"/>
              <a:t>d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086600" y="1828800"/>
            <a:ext cx="457200" cy="37443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400800" y="2480166"/>
            <a:ext cx="457200" cy="37443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18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086600" y="2480166"/>
            <a:ext cx="457200" cy="37443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9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772400" y="2480166"/>
            <a:ext cx="457200" cy="37443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943600" y="3283169"/>
            <a:ext cx="457200" cy="37443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400800" y="3283169"/>
            <a:ext cx="457200" cy="37443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6858000" y="3283169"/>
            <a:ext cx="457200" cy="37443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</a:rPr>
              <a:t>26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>
            <a:stCxn id="5" idx="3"/>
            <a:endCxn id="6" idx="7"/>
          </p:cNvCxnSpPr>
          <p:nvPr/>
        </p:nvCxnSpPr>
        <p:spPr bwMode="auto">
          <a:xfrm flipH="1">
            <a:off x="6791045" y="2148397"/>
            <a:ext cx="362510" cy="38660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5" idx="4"/>
            <a:endCxn id="7" idx="0"/>
          </p:cNvCxnSpPr>
          <p:nvPr/>
        </p:nvCxnSpPr>
        <p:spPr bwMode="auto">
          <a:xfrm>
            <a:off x="7315200" y="2203231"/>
            <a:ext cx="0" cy="2769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5" idx="5"/>
            <a:endCxn id="8" idx="1"/>
          </p:cNvCxnSpPr>
          <p:nvPr/>
        </p:nvCxnSpPr>
        <p:spPr bwMode="auto">
          <a:xfrm>
            <a:off x="7476845" y="2148397"/>
            <a:ext cx="362510" cy="38660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6" idx="4"/>
            <a:endCxn id="10" idx="0"/>
          </p:cNvCxnSpPr>
          <p:nvPr/>
        </p:nvCxnSpPr>
        <p:spPr bwMode="auto">
          <a:xfrm>
            <a:off x="6629400" y="2854597"/>
            <a:ext cx="0" cy="4285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6" idx="3"/>
            <a:endCxn id="9" idx="0"/>
          </p:cNvCxnSpPr>
          <p:nvPr/>
        </p:nvCxnSpPr>
        <p:spPr bwMode="auto">
          <a:xfrm flipH="1">
            <a:off x="6172200" y="2799763"/>
            <a:ext cx="295555" cy="48340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6" idx="5"/>
            <a:endCxn id="11" idx="0"/>
          </p:cNvCxnSpPr>
          <p:nvPr/>
        </p:nvCxnSpPr>
        <p:spPr bwMode="auto">
          <a:xfrm>
            <a:off x="6791045" y="2799763"/>
            <a:ext cx="295555" cy="48340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00800" y="3744153"/>
            <a:ext cx="2035629" cy="28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A 3-ary (trinary) tree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172200" y="470273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477000" y="470273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781800" y="470273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7086600" y="470273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6172200" y="447413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6477000" y="447413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6781800" y="447413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086600" y="447413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7391400" y="447413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7391400" y="470273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7696200" y="470273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8001000" y="470273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7696200" y="447413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8001000" y="447413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1303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Notation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25204" y="1345540"/>
            <a:ext cx="5334000" cy="2362200"/>
          </a:xfrm>
        </p:spPr>
        <p:txBody>
          <a:bodyPr/>
          <a:lstStyle/>
          <a:p>
            <a:r>
              <a:rPr lang="en-US" sz="2800" dirty="0"/>
              <a:t>A </a:t>
            </a:r>
            <a:r>
              <a:rPr lang="en-US" sz="2800" b="1" dirty="0"/>
              <a:t>graph</a:t>
            </a:r>
            <a:r>
              <a:rPr lang="en-US" sz="2800" dirty="0"/>
              <a:t> is a collection of vertices (or nodes) and edges that connect vertices</a:t>
            </a:r>
          </a:p>
          <a:p>
            <a:pPr lvl="1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 bwMode="auto">
          <a:xfrm>
            <a:off x="5715000" y="2259940"/>
            <a:ext cx="381000" cy="5193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172200" y="172654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162800" y="264094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6934200" y="195514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848600" y="157414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096000" y="332674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239000" y="355534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</a:p>
        </p:txBody>
      </p: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 bwMode="auto">
          <a:xfrm flipV="1">
            <a:off x="6040204" y="2145640"/>
            <a:ext cx="893996" cy="1903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9" idx="0"/>
          </p:cNvCxnSpPr>
          <p:nvPr/>
        </p:nvCxnSpPr>
        <p:spPr bwMode="auto">
          <a:xfrm>
            <a:off x="5905500" y="2779291"/>
            <a:ext cx="381000" cy="5474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001000" y="279334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 bwMode="auto">
          <a:xfrm>
            <a:off x="6553200" y="1917040"/>
            <a:ext cx="4367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5"/>
            <a:endCxn id="13" idx="1"/>
          </p:cNvCxnSpPr>
          <p:nvPr/>
        </p:nvCxnSpPr>
        <p:spPr bwMode="auto">
          <a:xfrm rot="16200000" flipH="1">
            <a:off x="7373704" y="2166044"/>
            <a:ext cx="568792" cy="797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4"/>
            <a:endCxn id="13" idx="0"/>
          </p:cNvCxnSpPr>
          <p:nvPr/>
        </p:nvCxnSpPr>
        <p:spPr bwMode="auto">
          <a:xfrm rot="16200000" flipH="1">
            <a:off x="7696200" y="2298040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3"/>
            <a:endCxn id="10" idx="7"/>
          </p:cNvCxnSpPr>
          <p:nvPr/>
        </p:nvCxnSpPr>
        <p:spPr bwMode="auto">
          <a:xfrm rot="5400000">
            <a:off x="7564204" y="3118544"/>
            <a:ext cx="492592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 bwMode="auto">
          <a:xfrm rot="16200000" flipH="1">
            <a:off x="7124700" y="3250540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3"/>
            <a:endCxn id="9" idx="7"/>
          </p:cNvCxnSpPr>
          <p:nvPr/>
        </p:nvCxnSpPr>
        <p:spPr bwMode="auto">
          <a:xfrm rot="5400000">
            <a:off x="6154504" y="2547044"/>
            <a:ext cx="1102192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7" idx="4"/>
            <a:endCxn id="6" idx="1"/>
          </p:cNvCxnSpPr>
          <p:nvPr/>
        </p:nvCxnSpPr>
        <p:spPr bwMode="auto">
          <a:xfrm rot="16200000" flipH="1">
            <a:off x="6991350" y="2469490"/>
            <a:ext cx="3605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 bwMode="auto">
          <a:xfrm>
            <a:off x="6477000" y="3517240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7164154" y="1097890"/>
            <a:ext cx="17696" cy="135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1295400" y="3179997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f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43000" y="2794028"/>
            <a:ext cx="851452" cy="3561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209800" y="3179996"/>
            <a:ext cx="1371600" cy="352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a,c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a,e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b,h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b,c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c,e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c,d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c,g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d,f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e,f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f,g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g,h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96724" y="2794028"/>
            <a:ext cx="851452" cy="3561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14400" y="5943600"/>
            <a:ext cx="1066800" cy="3561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|V|=n=8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81400" y="5943600"/>
            <a:ext cx="1219200" cy="3561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|E|=m=11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63C682-639F-4EC1-A391-F5C68A4B568C}"/>
              </a:ext>
            </a:extLst>
          </p:cNvPr>
          <p:cNvSpPr/>
          <p:nvPr/>
        </p:nvSpPr>
        <p:spPr>
          <a:xfrm>
            <a:off x="5257800" y="4206294"/>
            <a:ext cx="36576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90513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Let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be the set of vertices</a:t>
            </a:r>
          </a:p>
          <a:p>
            <a:pPr marL="290513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Let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B050"/>
                </a:solidFill>
              </a:rPr>
              <a:t>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be the set of edges</a:t>
            </a:r>
          </a:p>
          <a:p>
            <a:pPr marL="290513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Let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|V| or 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refer to the number of vertices</a:t>
            </a:r>
          </a:p>
          <a:p>
            <a:pPr marL="290513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Let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B050"/>
                </a:solidFill>
              </a:rPr>
              <a:t>|E| or m </a:t>
            </a:r>
            <a:r>
              <a:rPr lang="en-US" sz="1800" dirty="0">
                <a:solidFill>
                  <a:schemeClr val="tx1"/>
                </a:solidFill>
              </a:rPr>
              <a:t>refer to the number of edges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57ECD7-2B9A-4133-895D-6F48537B41E1}"/>
              </a:ext>
            </a:extLst>
          </p:cNvPr>
          <p:cNvSpPr txBox="1"/>
          <p:nvPr/>
        </p:nvSpPr>
        <p:spPr>
          <a:xfrm>
            <a:off x="4367196" y="3080444"/>
            <a:ext cx="1219200" cy="3561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An edge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80B0A4-2924-42A3-A062-F62E40F3432F}"/>
              </a:ext>
            </a:extLst>
          </p:cNvPr>
          <p:cNvCxnSpPr>
            <a:stCxn id="30" idx="3"/>
          </p:cNvCxnSpPr>
          <p:nvPr/>
        </p:nvCxnSpPr>
        <p:spPr>
          <a:xfrm flipV="1">
            <a:off x="5586396" y="3021939"/>
            <a:ext cx="415708" cy="23658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F2AA09-A5AD-4927-9F08-7BCE99267712}"/>
              </a:ext>
            </a:extLst>
          </p:cNvPr>
          <p:cNvSpPr txBox="1"/>
          <p:nvPr/>
        </p:nvSpPr>
        <p:spPr>
          <a:xfrm>
            <a:off x="4126698" y="2702959"/>
            <a:ext cx="1219200" cy="3561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A vertex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990B9B-E0EF-4D64-AE2D-4947D82B595D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345898" y="2681626"/>
            <a:ext cx="312649" cy="19940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7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6" grpId="0" animBg="1"/>
      <p:bldP spid="41" grpId="0"/>
      <p:bldP spid="42" grpId="0" animBg="1"/>
      <p:bldP spid="43" grpId="0"/>
      <p:bldP spid="44" grpId="0"/>
      <p:bldP spid="45" grpId="0"/>
      <p:bldP spid="30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Link-Based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3810000" cy="4953000"/>
          </a:xfrm>
        </p:spPr>
        <p:txBody>
          <a:bodyPr/>
          <a:lstStyle/>
          <a:p>
            <a:r>
              <a:rPr lang="en-US" sz="2400" dirty="0"/>
              <a:t>For an arbitrary (</a:t>
            </a:r>
            <a:r>
              <a:rPr lang="en-US" sz="2400" b="1" dirty="0">
                <a:solidFill>
                  <a:srgbClr val="7030A0"/>
                </a:solidFill>
              </a:rPr>
              <a:t>non-complete</a:t>
            </a:r>
            <a:r>
              <a:rPr lang="en-US" sz="2400" dirty="0"/>
              <a:t>) d-</a:t>
            </a:r>
            <a:r>
              <a:rPr lang="en-US" sz="2400" dirty="0" err="1"/>
              <a:t>ary</a:t>
            </a:r>
            <a:r>
              <a:rPr lang="en-US" sz="2400" dirty="0"/>
              <a:t> tree we need to use pointer-based structures</a:t>
            </a:r>
          </a:p>
          <a:p>
            <a:pPr lvl="1"/>
            <a:r>
              <a:rPr lang="en-US" sz="2000" dirty="0"/>
              <a:t>Much like a linked list but now with d pointers per Item</a:t>
            </a:r>
          </a:p>
          <a:p>
            <a:r>
              <a:rPr lang="en-US" sz="2400" dirty="0"/>
              <a:t>Use NULL pointers to indicate no child</a:t>
            </a:r>
          </a:p>
          <a:p>
            <a:r>
              <a:rPr lang="en-US" sz="2400" dirty="0"/>
              <a:t>Dynamically allocate and free items when you add/remove them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95800" y="1447800"/>
            <a:ext cx="2895600" cy="3886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#include&lt;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template 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T&gt;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struct Item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Item&lt;T&gt;*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left,right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</a:t>
            </a:r>
            <a:r>
              <a:rPr lang="en-US" sz="1200" b="1">
                <a:solidFill>
                  <a:srgbClr val="00B050"/>
                </a:solidFill>
                <a:latin typeface="Consolas" panose="020B0609020204030204" pitchFamily="49" charset="0"/>
              </a:rPr>
              <a:t>Item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&lt;T&gt;*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parent;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// Bin. Search Tree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template 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T&gt;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BinTree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BinTree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~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BinTree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void add(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T&amp; v);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private: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Item&lt;T&gt;*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root_;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br>
              <a:rPr lang="en-US" sz="1200" dirty="0">
                <a:latin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077200" y="2955131"/>
            <a:ext cx="3810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T</a:t>
            </a:r>
            <a:b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</a:b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458200" y="2955131"/>
            <a:ext cx="6096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Item&lt;T&gt;*</a:t>
            </a:r>
            <a:b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right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467600" y="2057400"/>
            <a:ext cx="14478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Item&lt;T&gt; blueprint: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495800" y="5562600"/>
            <a:ext cx="9144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 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BinTree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&lt;T&gt;: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467600" y="2955131"/>
            <a:ext cx="6096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Item&lt;T&gt;*</a:t>
            </a:r>
            <a:b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left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562600" y="5562600"/>
            <a:ext cx="457200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0x0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19800" y="5562600"/>
            <a:ext cx="457200" cy="30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root_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962900" y="2655094"/>
            <a:ext cx="6096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Item&lt;T&gt;*</a:t>
            </a:r>
            <a:b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92806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 animBg="1"/>
      <p:bldP spid="12" grpId="0" animBg="1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networks</a:t>
            </a:r>
          </a:p>
          <a:p>
            <a:r>
              <a:rPr lang="en-US" dirty="0"/>
              <a:t>Computer networks / Internet</a:t>
            </a:r>
          </a:p>
          <a:p>
            <a:r>
              <a:rPr lang="en-US" dirty="0"/>
              <a:t>Path planning</a:t>
            </a:r>
          </a:p>
          <a:p>
            <a:r>
              <a:rPr lang="en-US" dirty="0"/>
              <a:t>Interaction diagrams</a:t>
            </a:r>
          </a:p>
          <a:p>
            <a:r>
              <a:rPr lang="en-US" dirty="0"/>
              <a:t>Bioinformatics</a:t>
            </a:r>
          </a:p>
        </p:txBody>
      </p:sp>
    </p:spTree>
    <p:extLst>
      <p:ext uri="{BB962C8B-B14F-4D97-AF65-F5344CB8AC3E}">
        <p14:creationId xmlns:p14="http://schemas.microsoft.com/office/powerpoint/2010/main" val="117214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Graph Representation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04800" y="1351196"/>
            <a:ext cx="5676900" cy="2077804"/>
          </a:xfrm>
        </p:spPr>
        <p:txBody>
          <a:bodyPr/>
          <a:lstStyle/>
          <a:p>
            <a:r>
              <a:rPr lang="en-US" sz="2800" dirty="0"/>
              <a:t>Can simply store edges in a list</a:t>
            </a:r>
          </a:p>
          <a:p>
            <a:pPr lvl="1"/>
            <a:r>
              <a:rPr lang="en-US" sz="2000" dirty="0"/>
              <a:t>Unsorted</a:t>
            </a:r>
          </a:p>
          <a:p>
            <a:pPr lvl="1"/>
            <a:r>
              <a:rPr lang="en-US" sz="2000" dirty="0"/>
              <a:t>Sorted</a:t>
            </a:r>
          </a:p>
          <a:p>
            <a:pPr lvl="1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 bwMode="auto">
          <a:xfrm>
            <a:off x="5865077" y="3352800"/>
            <a:ext cx="381000" cy="5193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322277" y="2819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312877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084277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998677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246077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389077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</a:p>
        </p:txBody>
      </p: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 bwMode="auto">
          <a:xfrm flipV="1">
            <a:off x="6190281" y="3238500"/>
            <a:ext cx="893996" cy="1903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9" idx="0"/>
          </p:cNvCxnSpPr>
          <p:nvPr/>
        </p:nvCxnSpPr>
        <p:spPr bwMode="auto">
          <a:xfrm>
            <a:off x="6055577" y="3872151"/>
            <a:ext cx="381000" cy="5474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151077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 bwMode="auto">
          <a:xfrm>
            <a:off x="6703277" y="3009900"/>
            <a:ext cx="4367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5"/>
            <a:endCxn id="13" idx="1"/>
          </p:cNvCxnSpPr>
          <p:nvPr/>
        </p:nvCxnSpPr>
        <p:spPr bwMode="auto">
          <a:xfrm rot="16200000" flipH="1">
            <a:off x="7523781" y="3258904"/>
            <a:ext cx="568792" cy="797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4"/>
            <a:endCxn id="13" idx="0"/>
          </p:cNvCxnSpPr>
          <p:nvPr/>
        </p:nvCxnSpPr>
        <p:spPr bwMode="auto">
          <a:xfrm rot="16200000" flipH="1">
            <a:off x="7846277" y="3390900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3"/>
            <a:endCxn id="10" idx="7"/>
          </p:cNvCxnSpPr>
          <p:nvPr/>
        </p:nvCxnSpPr>
        <p:spPr bwMode="auto">
          <a:xfrm rot="5400000">
            <a:off x="7714281" y="4211404"/>
            <a:ext cx="492592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 bwMode="auto">
          <a:xfrm rot="16200000" flipH="1">
            <a:off x="7274777" y="4343400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3"/>
            <a:endCxn id="9" idx="7"/>
          </p:cNvCxnSpPr>
          <p:nvPr/>
        </p:nvCxnSpPr>
        <p:spPr bwMode="auto">
          <a:xfrm rot="5400000">
            <a:off x="6304581" y="3639904"/>
            <a:ext cx="1102192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7" idx="4"/>
            <a:endCxn id="6" idx="1"/>
          </p:cNvCxnSpPr>
          <p:nvPr/>
        </p:nvCxnSpPr>
        <p:spPr bwMode="auto">
          <a:xfrm rot="16200000" flipH="1">
            <a:off x="7141427" y="3562350"/>
            <a:ext cx="3605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 bwMode="auto">
          <a:xfrm>
            <a:off x="6627077" y="4610100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7314231" y="2190750"/>
            <a:ext cx="17696" cy="135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B4D1163-54FC-468F-A061-AAE9C2DF1B4D}"/>
              </a:ext>
            </a:extLst>
          </p:cNvPr>
          <p:cNvSpPr/>
          <p:nvPr/>
        </p:nvSpPr>
        <p:spPr bwMode="auto">
          <a:xfrm>
            <a:off x="1295400" y="3179997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f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C8D05B-699D-4D94-8D74-B16F97C15BF6}"/>
              </a:ext>
            </a:extLst>
          </p:cNvPr>
          <p:cNvSpPr txBox="1"/>
          <p:nvPr/>
        </p:nvSpPr>
        <p:spPr>
          <a:xfrm>
            <a:off x="1143000" y="2794028"/>
            <a:ext cx="851452" cy="3561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2BCC36-387B-4321-B2B8-54CC27E4EFDD}"/>
              </a:ext>
            </a:extLst>
          </p:cNvPr>
          <p:cNvSpPr/>
          <p:nvPr/>
        </p:nvSpPr>
        <p:spPr bwMode="auto">
          <a:xfrm>
            <a:off x="2209800" y="3179996"/>
            <a:ext cx="1371600" cy="352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a,c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a,e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b,h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b,c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c,e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c,d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c,g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d,f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e,f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f,g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g,h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864213-1959-495E-910B-AD515200597E}"/>
              </a:ext>
            </a:extLst>
          </p:cNvPr>
          <p:cNvSpPr txBox="1"/>
          <p:nvPr/>
        </p:nvSpPr>
        <p:spPr>
          <a:xfrm>
            <a:off x="2396724" y="2794028"/>
            <a:ext cx="851452" cy="3561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4875FF-516B-45D0-BBBA-81E2AC37C181}"/>
              </a:ext>
            </a:extLst>
          </p:cNvPr>
          <p:cNvSpPr txBox="1"/>
          <p:nvPr/>
        </p:nvSpPr>
        <p:spPr>
          <a:xfrm>
            <a:off x="914400" y="5943600"/>
            <a:ext cx="1066800" cy="3561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|V|=n=8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BE599D-18B6-4978-957F-F5C0865BA96C}"/>
              </a:ext>
            </a:extLst>
          </p:cNvPr>
          <p:cNvSpPr txBox="1"/>
          <p:nvPr/>
        </p:nvSpPr>
        <p:spPr>
          <a:xfrm>
            <a:off x="3581400" y="5943600"/>
            <a:ext cx="1219200" cy="3561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|E|=m=11</a:t>
            </a:r>
          </a:p>
        </p:txBody>
      </p:sp>
    </p:spTree>
    <p:extLst>
      <p:ext uri="{BB962C8B-B14F-4D97-AF65-F5344CB8AC3E}">
        <p14:creationId xmlns:p14="http://schemas.microsoft.com/office/powerpoint/2010/main" val="40382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9" grpId="0" animBg="1"/>
      <p:bldP spid="30" grpId="0"/>
      <p:bldP spid="31" grpId="0" animBg="1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771" y="1493837"/>
            <a:ext cx="8229600" cy="4525963"/>
          </a:xfrm>
        </p:spPr>
        <p:txBody>
          <a:bodyPr/>
          <a:lstStyle/>
          <a:p>
            <a:r>
              <a:rPr lang="en-US" sz="2800" dirty="0"/>
              <a:t>What operations would you want to perform on a graph?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addVertex</a:t>
            </a:r>
            <a:r>
              <a:rPr lang="en-US" sz="2400" dirty="0">
                <a:latin typeface="Consolas" panose="020B0609020204030204" pitchFamily="49" charset="0"/>
              </a:rPr>
              <a:t>() : Vertex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addEdge</a:t>
            </a:r>
            <a:r>
              <a:rPr lang="en-US" sz="2400" dirty="0">
                <a:latin typeface="Consolas" panose="020B0609020204030204" pitchFamily="49" charset="0"/>
              </a:rPr>
              <a:t>(v1, v2)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getAdjacencies</a:t>
            </a:r>
            <a:r>
              <a:rPr lang="en-US" sz="2400" dirty="0">
                <a:latin typeface="Consolas" panose="020B0609020204030204" pitchFamily="49" charset="0"/>
              </a:rPr>
              <a:t>(v1) : List&lt;Vertices&gt;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Returns any vertex with an edge from v1 to itself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removeVertex</a:t>
            </a:r>
            <a:r>
              <a:rPr lang="en-US" sz="2400" dirty="0">
                <a:latin typeface="Consolas" panose="020B0609020204030204" pitchFamily="49" charset="0"/>
              </a:rPr>
              <a:t>(v)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removeEdge</a:t>
            </a:r>
            <a:r>
              <a:rPr lang="en-US" sz="2400" dirty="0">
                <a:latin typeface="Consolas" panose="020B0609020204030204" pitchFamily="49" charset="0"/>
              </a:rPr>
              <a:t>(v1, v2)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edgeExists</a:t>
            </a:r>
            <a:r>
              <a:rPr lang="en-US" sz="2400" dirty="0">
                <a:latin typeface="Consolas" panose="020B0609020204030204" pitchFamily="49" charset="0"/>
              </a:rPr>
              <a:t>(v1, v2) : bool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81600" y="4953000"/>
            <a:ext cx="3733800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#include&lt;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template 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V,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typename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E&gt;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Graph{</a:t>
            </a:r>
          </a:p>
          <a:p>
            <a:pPr algn="l">
              <a:spcBef>
                <a:spcPct val="5000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6049962"/>
            <a:ext cx="3581400" cy="533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Perfect for </a:t>
            </a:r>
            <a:r>
              <a:rPr lang="en-US" sz="1400" dirty="0" err="1">
                <a:solidFill>
                  <a:srgbClr val="FF0000"/>
                </a:solidFill>
              </a:rPr>
              <a:t>templating</a:t>
            </a:r>
            <a:r>
              <a:rPr lang="en-US" sz="1400" dirty="0">
                <a:solidFill>
                  <a:srgbClr val="FF0000"/>
                </a:solidFill>
              </a:rPr>
              <a:t> the data associated with a vertex and edge as V and E</a:t>
            </a:r>
          </a:p>
        </p:txBody>
      </p:sp>
    </p:spTree>
    <p:extLst>
      <p:ext uri="{BB962C8B-B14F-4D97-AF65-F5344CB8AC3E}">
        <p14:creationId xmlns:p14="http://schemas.microsoft.com/office/powerpoint/2010/main" val="198238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More Common Graph Representations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04800" y="1167051"/>
            <a:ext cx="5334000" cy="2362200"/>
          </a:xfrm>
        </p:spPr>
        <p:txBody>
          <a:bodyPr/>
          <a:lstStyle/>
          <a:p>
            <a:r>
              <a:rPr lang="en-US" sz="2000" dirty="0"/>
              <a:t>Graphs are really just a list of lists</a:t>
            </a:r>
          </a:p>
          <a:p>
            <a:pPr lvl="1"/>
            <a:r>
              <a:rPr lang="en-US" sz="1800" dirty="0"/>
              <a:t>List of vertices each having their own list of adjacent vertices</a:t>
            </a:r>
          </a:p>
          <a:p>
            <a:r>
              <a:rPr lang="en-US" sz="2000" dirty="0"/>
              <a:t>Alternatively, sometimes graphs are also represented with an adjacency matrix</a:t>
            </a:r>
          </a:p>
          <a:p>
            <a:pPr lvl="1"/>
            <a:r>
              <a:rPr lang="en-US" sz="1800" dirty="0"/>
              <a:t>Entry at (</a:t>
            </a:r>
            <a:r>
              <a:rPr lang="en-US" sz="1800" dirty="0" err="1"/>
              <a:t>i,j</a:t>
            </a:r>
            <a:r>
              <a:rPr lang="en-US" sz="1800" dirty="0"/>
              <a:t>) = 1 if there is an edge between vertex </a:t>
            </a:r>
            <a:r>
              <a:rPr lang="en-US" sz="1800" dirty="0" err="1"/>
              <a:t>i</a:t>
            </a:r>
            <a:r>
              <a:rPr lang="en-US" sz="1800" dirty="0"/>
              <a:t> and j, 0 otherwise</a:t>
            </a:r>
          </a:p>
          <a:p>
            <a:pPr lvl="1">
              <a:buNone/>
            </a:pPr>
            <a:endParaRPr lang="en-US" sz="1800" dirty="0"/>
          </a:p>
        </p:txBody>
      </p:sp>
      <p:sp>
        <p:nvSpPr>
          <p:cNvPr id="4" name="Oval 3"/>
          <p:cNvSpPr/>
          <p:nvPr/>
        </p:nvSpPr>
        <p:spPr bwMode="auto">
          <a:xfrm>
            <a:off x="6096000" y="1828800"/>
            <a:ext cx="381000" cy="5193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3200" y="129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5438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315200" y="152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229600" y="1143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4770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6200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</a:p>
        </p:txBody>
      </p: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 bwMode="auto">
          <a:xfrm flipV="1">
            <a:off x="6421204" y="1714500"/>
            <a:ext cx="893996" cy="1903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9" idx="0"/>
          </p:cNvCxnSpPr>
          <p:nvPr/>
        </p:nvCxnSpPr>
        <p:spPr bwMode="auto">
          <a:xfrm>
            <a:off x="6286500" y="2348151"/>
            <a:ext cx="381000" cy="5474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3820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 bwMode="auto">
          <a:xfrm>
            <a:off x="6934200" y="1485900"/>
            <a:ext cx="4367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5"/>
            <a:endCxn id="13" idx="1"/>
          </p:cNvCxnSpPr>
          <p:nvPr/>
        </p:nvCxnSpPr>
        <p:spPr bwMode="auto">
          <a:xfrm rot="16200000" flipH="1">
            <a:off x="7754704" y="1734904"/>
            <a:ext cx="568792" cy="797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4"/>
            <a:endCxn id="13" idx="0"/>
          </p:cNvCxnSpPr>
          <p:nvPr/>
        </p:nvCxnSpPr>
        <p:spPr bwMode="auto">
          <a:xfrm rot="16200000" flipH="1">
            <a:off x="8077200" y="1866900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3"/>
            <a:endCxn id="10" idx="7"/>
          </p:cNvCxnSpPr>
          <p:nvPr/>
        </p:nvCxnSpPr>
        <p:spPr bwMode="auto">
          <a:xfrm rot="5400000">
            <a:off x="7945204" y="2687404"/>
            <a:ext cx="492592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 bwMode="auto">
          <a:xfrm rot="16200000" flipH="1">
            <a:off x="7505700" y="2819400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3"/>
            <a:endCxn id="9" idx="7"/>
          </p:cNvCxnSpPr>
          <p:nvPr/>
        </p:nvCxnSpPr>
        <p:spPr bwMode="auto">
          <a:xfrm rot="5400000">
            <a:off x="6535504" y="2115904"/>
            <a:ext cx="1102192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7" idx="4"/>
            <a:endCxn id="6" idx="1"/>
          </p:cNvCxnSpPr>
          <p:nvPr/>
        </p:nvCxnSpPr>
        <p:spPr bwMode="auto">
          <a:xfrm rot="16200000" flipH="1">
            <a:off x="7372350" y="2038350"/>
            <a:ext cx="3605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 bwMode="auto">
          <a:xfrm>
            <a:off x="6858000" y="3086100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7545154" y="666750"/>
            <a:ext cx="17696" cy="135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447800" y="38100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c,e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914400" y="3810000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f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47800" y="41148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c,h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47800" y="44196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a,b,d,e,g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7800" y="47244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c,f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50292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a,c,f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47800" y="53340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d,e,g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47800" y="56388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c,f,h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7800" y="60198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b,g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81000" y="4800600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List of Vertices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1828800" y="4953000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Adjacency Lists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495800" y="3733800"/>
          <a:ext cx="4343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20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724400" y="6477000"/>
            <a:ext cx="40386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Adjacency Matrix Representation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EB1981-D64C-40C4-B03D-9BDFF694732F}"/>
              </a:ext>
            </a:extLst>
          </p:cNvPr>
          <p:cNvSpPr txBox="1"/>
          <p:nvPr/>
        </p:nvSpPr>
        <p:spPr>
          <a:xfrm>
            <a:off x="474921" y="6390798"/>
            <a:ext cx="2741428" cy="4431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How would you express this using the ADTs you've learned?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/>
      <p:bldP spid="38" grpId="0"/>
      <p:bldP spid="40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Representations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04800" y="1066800"/>
            <a:ext cx="5334000" cy="2362200"/>
          </a:xfrm>
        </p:spPr>
        <p:txBody>
          <a:bodyPr/>
          <a:lstStyle/>
          <a:p>
            <a:r>
              <a:rPr lang="en-US" sz="2000" dirty="0"/>
              <a:t>Let |V| = n = # of vertices and </a:t>
            </a:r>
            <a:br>
              <a:rPr lang="en-US" sz="2000" dirty="0"/>
            </a:br>
            <a:r>
              <a:rPr lang="en-US" sz="2000" dirty="0"/>
              <a:t>|E| = m = # of edges</a:t>
            </a:r>
          </a:p>
          <a:p>
            <a:r>
              <a:rPr lang="en-US" sz="2000" dirty="0"/>
              <a:t>Adjacency List Representation</a:t>
            </a:r>
          </a:p>
          <a:p>
            <a:pPr lvl="1"/>
            <a:r>
              <a:rPr lang="en-US" sz="1400" dirty="0">
                <a:sym typeface="Symbol" panose="05050102010706020507" pitchFamily="18" charset="2"/>
              </a:rPr>
              <a:t></a:t>
            </a:r>
            <a:r>
              <a:rPr lang="en-US" sz="1400" dirty="0"/>
              <a:t>(_______________) memory storage</a:t>
            </a:r>
          </a:p>
          <a:p>
            <a:pPr lvl="1"/>
            <a:r>
              <a:rPr lang="en-US" sz="1400" dirty="0"/>
              <a:t>Existence of an edge requires </a:t>
            </a:r>
            <a:r>
              <a:rPr lang="en-US" sz="1400" dirty="0">
                <a:sym typeface="Symbol" panose="05050102010706020507" pitchFamily="18" charset="2"/>
              </a:rPr>
              <a:t></a:t>
            </a:r>
            <a:r>
              <a:rPr lang="en-US" sz="1400" dirty="0"/>
              <a:t>(_____________) time</a:t>
            </a:r>
          </a:p>
          <a:p>
            <a:r>
              <a:rPr lang="en-US" sz="2000" dirty="0"/>
              <a:t>Adjacency Matrix Representation</a:t>
            </a:r>
          </a:p>
          <a:p>
            <a:pPr lvl="1"/>
            <a:r>
              <a:rPr lang="en-US" sz="1400" dirty="0">
                <a:sym typeface="Symbol" panose="05050102010706020507" pitchFamily="18" charset="2"/>
              </a:rPr>
              <a:t></a:t>
            </a:r>
            <a:r>
              <a:rPr lang="en-US" sz="1400" dirty="0"/>
              <a:t>(_______________) storage</a:t>
            </a:r>
          </a:p>
          <a:p>
            <a:pPr lvl="1"/>
            <a:r>
              <a:rPr lang="en-US" sz="1400" dirty="0"/>
              <a:t>Existence of an edge requires </a:t>
            </a:r>
            <a:r>
              <a:rPr lang="en-US" sz="1400" dirty="0">
                <a:sym typeface="Symbol" panose="05050102010706020507" pitchFamily="18" charset="2"/>
              </a:rPr>
              <a:t></a:t>
            </a:r>
            <a:r>
              <a:rPr lang="en-US" sz="1400" dirty="0"/>
              <a:t>(_________) lookup</a:t>
            </a:r>
          </a:p>
          <a:p>
            <a:endParaRPr lang="en-US" sz="1800" dirty="0"/>
          </a:p>
          <a:p>
            <a:pPr lvl="1">
              <a:buNone/>
            </a:pPr>
            <a:endParaRPr lang="en-US" sz="1800" dirty="0"/>
          </a:p>
        </p:txBody>
      </p:sp>
      <p:sp>
        <p:nvSpPr>
          <p:cNvPr id="4" name="Oval 3"/>
          <p:cNvSpPr/>
          <p:nvPr/>
        </p:nvSpPr>
        <p:spPr bwMode="auto">
          <a:xfrm>
            <a:off x="6096000" y="1828800"/>
            <a:ext cx="381000" cy="5193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3200" y="129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5438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315200" y="152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229600" y="1143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4770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6200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</a:p>
        </p:txBody>
      </p: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 bwMode="auto">
          <a:xfrm flipV="1">
            <a:off x="6421204" y="1714500"/>
            <a:ext cx="893996" cy="1903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9" idx="0"/>
          </p:cNvCxnSpPr>
          <p:nvPr/>
        </p:nvCxnSpPr>
        <p:spPr bwMode="auto">
          <a:xfrm>
            <a:off x="6286500" y="2348151"/>
            <a:ext cx="381000" cy="5474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3820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 bwMode="auto">
          <a:xfrm>
            <a:off x="6934200" y="1485900"/>
            <a:ext cx="4367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5"/>
            <a:endCxn id="13" idx="1"/>
          </p:cNvCxnSpPr>
          <p:nvPr/>
        </p:nvCxnSpPr>
        <p:spPr bwMode="auto">
          <a:xfrm rot="16200000" flipH="1">
            <a:off x="7754704" y="1734904"/>
            <a:ext cx="568792" cy="797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4"/>
            <a:endCxn id="13" idx="0"/>
          </p:cNvCxnSpPr>
          <p:nvPr/>
        </p:nvCxnSpPr>
        <p:spPr bwMode="auto">
          <a:xfrm rot="16200000" flipH="1">
            <a:off x="8077200" y="1866900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3"/>
            <a:endCxn id="10" idx="7"/>
          </p:cNvCxnSpPr>
          <p:nvPr/>
        </p:nvCxnSpPr>
        <p:spPr bwMode="auto">
          <a:xfrm rot="5400000">
            <a:off x="7945204" y="2687404"/>
            <a:ext cx="492592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 bwMode="auto">
          <a:xfrm rot="16200000" flipH="1">
            <a:off x="7505700" y="2819400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3"/>
            <a:endCxn id="9" idx="7"/>
          </p:cNvCxnSpPr>
          <p:nvPr/>
        </p:nvCxnSpPr>
        <p:spPr bwMode="auto">
          <a:xfrm rot="5400000">
            <a:off x="6535504" y="2115904"/>
            <a:ext cx="1102192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7" idx="4"/>
            <a:endCxn id="6" idx="1"/>
          </p:cNvCxnSpPr>
          <p:nvPr/>
        </p:nvCxnSpPr>
        <p:spPr bwMode="auto">
          <a:xfrm rot="16200000" flipH="1">
            <a:off x="7372350" y="2038350"/>
            <a:ext cx="3605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 bwMode="auto">
          <a:xfrm>
            <a:off x="6858000" y="3086100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7545154" y="666750"/>
            <a:ext cx="17696" cy="135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495800" y="3733800"/>
          <a:ext cx="4343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20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724400" y="6477000"/>
            <a:ext cx="40386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Adjacency Matrix Representation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C005F-D464-4877-9E66-20325E62D6C7}"/>
              </a:ext>
            </a:extLst>
          </p:cNvPr>
          <p:cNvSpPr txBox="1"/>
          <p:nvPr/>
        </p:nvSpPr>
        <p:spPr>
          <a:xfrm>
            <a:off x="1447800" y="38100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c,e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73DCAC-3EDB-4117-AD49-8AFA2F0CAA16}"/>
              </a:ext>
            </a:extLst>
          </p:cNvPr>
          <p:cNvSpPr/>
          <p:nvPr/>
        </p:nvSpPr>
        <p:spPr bwMode="auto">
          <a:xfrm>
            <a:off x="914400" y="3810000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f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BFC931-82CD-496F-9536-5F18F147F85B}"/>
              </a:ext>
            </a:extLst>
          </p:cNvPr>
          <p:cNvSpPr txBox="1"/>
          <p:nvPr/>
        </p:nvSpPr>
        <p:spPr>
          <a:xfrm>
            <a:off x="1447800" y="41148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c,h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B5DC0-0DAB-4550-A49D-A268B26491AF}"/>
              </a:ext>
            </a:extLst>
          </p:cNvPr>
          <p:cNvSpPr txBox="1"/>
          <p:nvPr/>
        </p:nvSpPr>
        <p:spPr>
          <a:xfrm>
            <a:off x="1447800" y="44196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a,b,d,e,g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7F2425-41BA-4188-9E28-495757FD8885}"/>
              </a:ext>
            </a:extLst>
          </p:cNvPr>
          <p:cNvSpPr txBox="1"/>
          <p:nvPr/>
        </p:nvSpPr>
        <p:spPr>
          <a:xfrm>
            <a:off x="1447800" y="47244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c,f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B609D9-1EA2-4857-9C00-BCF0A21E4273}"/>
              </a:ext>
            </a:extLst>
          </p:cNvPr>
          <p:cNvSpPr txBox="1"/>
          <p:nvPr/>
        </p:nvSpPr>
        <p:spPr>
          <a:xfrm>
            <a:off x="1447800" y="50292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a,c,f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22841B-E48B-45A3-8C3C-D66091C83C7A}"/>
              </a:ext>
            </a:extLst>
          </p:cNvPr>
          <p:cNvSpPr txBox="1"/>
          <p:nvPr/>
        </p:nvSpPr>
        <p:spPr>
          <a:xfrm>
            <a:off x="1447800" y="53340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d,e,g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1AEE04-03FE-4C5F-BD50-79585BC6E3C1}"/>
              </a:ext>
            </a:extLst>
          </p:cNvPr>
          <p:cNvSpPr txBox="1"/>
          <p:nvPr/>
        </p:nvSpPr>
        <p:spPr>
          <a:xfrm>
            <a:off x="1447800" y="56388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c,f,h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BDE9C4-B995-4363-BB4D-A805B0BF289E}"/>
              </a:ext>
            </a:extLst>
          </p:cNvPr>
          <p:cNvSpPr txBox="1"/>
          <p:nvPr/>
        </p:nvSpPr>
        <p:spPr>
          <a:xfrm>
            <a:off x="1447800" y="60198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b,g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4966DF-C82E-4E2B-B2EF-FCF24AD2A6AC}"/>
              </a:ext>
            </a:extLst>
          </p:cNvPr>
          <p:cNvSpPr txBox="1"/>
          <p:nvPr/>
        </p:nvSpPr>
        <p:spPr>
          <a:xfrm rot="16200000">
            <a:off x="-381000" y="4800600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List of Vertices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DDD0BD-2DC3-4DA2-A2CF-525415B947FF}"/>
              </a:ext>
            </a:extLst>
          </p:cNvPr>
          <p:cNvSpPr txBox="1"/>
          <p:nvPr/>
        </p:nvSpPr>
        <p:spPr>
          <a:xfrm rot="16200000">
            <a:off x="1828800" y="4953000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Adjacency Lists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BBAA95-E3E3-41CF-B842-C070B0EB880E}"/>
              </a:ext>
            </a:extLst>
          </p:cNvPr>
          <p:cNvSpPr txBox="1"/>
          <p:nvPr/>
        </p:nvSpPr>
        <p:spPr>
          <a:xfrm>
            <a:off x="474921" y="6390798"/>
            <a:ext cx="2741428" cy="4431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How would you express this using the ADTs you've learned?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Representations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55796" y="1143000"/>
            <a:ext cx="6040204" cy="2362200"/>
          </a:xfrm>
        </p:spPr>
        <p:txBody>
          <a:bodyPr/>
          <a:lstStyle/>
          <a:p>
            <a:r>
              <a:rPr lang="en-US" sz="2000" dirty="0"/>
              <a:t>Let |V| = n = # of vertices and |E| = m = # of edges</a:t>
            </a:r>
          </a:p>
          <a:p>
            <a:r>
              <a:rPr lang="en-US" sz="2000" dirty="0"/>
              <a:t>Adjacency List Representation</a:t>
            </a:r>
          </a:p>
          <a:p>
            <a:pPr lvl="1"/>
            <a:r>
              <a:rPr lang="en-US" sz="1400" dirty="0">
                <a:sym typeface="Symbol" panose="05050102010706020507" pitchFamily="18" charset="2"/>
              </a:rPr>
              <a:t></a:t>
            </a:r>
            <a:r>
              <a:rPr lang="en-US" sz="1400" dirty="0"/>
              <a:t>(</a:t>
            </a:r>
            <a:r>
              <a:rPr lang="en-US" sz="1400" dirty="0" err="1"/>
              <a:t>n+m</a:t>
            </a:r>
            <a:r>
              <a:rPr lang="en-US" sz="1400" dirty="0"/>
              <a:t>) memory storage</a:t>
            </a:r>
          </a:p>
          <a:p>
            <a:pPr lvl="1"/>
            <a:r>
              <a:rPr lang="en-US" sz="1400" dirty="0"/>
              <a:t>Define </a:t>
            </a:r>
            <a:r>
              <a:rPr lang="en-US" sz="1400" b="1" dirty="0"/>
              <a:t>degree </a:t>
            </a:r>
            <a:r>
              <a:rPr lang="en-US" sz="1400" dirty="0"/>
              <a:t>to be the number of edges incident on a vertex ( deg(a) = 2, deg(c) = 5, etc.</a:t>
            </a:r>
          </a:p>
          <a:p>
            <a:pPr lvl="1"/>
            <a:r>
              <a:rPr lang="en-US" sz="1400" dirty="0"/>
              <a:t>Existence of an edge requires searching the adjacency list in </a:t>
            </a:r>
            <a:r>
              <a:rPr lang="en-US" sz="1400" dirty="0">
                <a:sym typeface="Symbol" panose="05050102010706020507" pitchFamily="18" charset="2"/>
              </a:rPr>
              <a:t></a:t>
            </a:r>
            <a:r>
              <a:rPr lang="en-US" sz="1400" dirty="0"/>
              <a:t>(deg(v))</a:t>
            </a:r>
          </a:p>
          <a:p>
            <a:r>
              <a:rPr lang="en-US" sz="2000" dirty="0"/>
              <a:t>Adjacency Matrix Representation</a:t>
            </a:r>
          </a:p>
          <a:p>
            <a:pPr lvl="1"/>
            <a:r>
              <a:rPr lang="en-US" sz="1400" dirty="0">
                <a:sym typeface="Symbol" panose="05050102010706020507" pitchFamily="18" charset="2"/>
              </a:rPr>
              <a:t></a:t>
            </a:r>
            <a:r>
              <a:rPr lang="en-US" sz="1400" dirty="0"/>
              <a:t>(n</a:t>
            </a:r>
            <a:r>
              <a:rPr lang="en-US" sz="1400" baseline="30000" dirty="0"/>
              <a:t>2</a:t>
            </a:r>
            <a:r>
              <a:rPr lang="en-US" sz="1400" dirty="0"/>
              <a:t>) storage</a:t>
            </a:r>
          </a:p>
          <a:p>
            <a:pPr lvl="1"/>
            <a:r>
              <a:rPr lang="en-US" sz="1400" dirty="0"/>
              <a:t>Existence of an edge requires </a:t>
            </a:r>
            <a:r>
              <a:rPr lang="en-US" sz="1400" dirty="0">
                <a:sym typeface="Symbol" panose="05050102010706020507" pitchFamily="18" charset="2"/>
              </a:rPr>
              <a:t></a:t>
            </a:r>
            <a:r>
              <a:rPr lang="en-US" sz="1400" dirty="0"/>
              <a:t>(1) lookup (e.g. matrix[</a:t>
            </a:r>
            <a:r>
              <a:rPr lang="en-US" sz="1400" dirty="0" err="1"/>
              <a:t>i</a:t>
            </a:r>
            <a:r>
              <a:rPr lang="en-US" sz="1400" dirty="0"/>
              <a:t>][j] == 1 )</a:t>
            </a:r>
          </a:p>
          <a:p>
            <a:endParaRPr lang="en-US" sz="1800" dirty="0"/>
          </a:p>
          <a:p>
            <a:pPr lvl="1">
              <a:buNone/>
            </a:pPr>
            <a:endParaRPr lang="en-US" sz="1800" dirty="0"/>
          </a:p>
        </p:txBody>
      </p:sp>
      <p:sp>
        <p:nvSpPr>
          <p:cNvPr id="4" name="Oval 3"/>
          <p:cNvSpPr/>
          <p:nvPr/>
        </p:nvSpPr>
        <p:spPr bwMode="auto">
          <a:xfrm>
            <a:off x="6096000" y="1828800"/>
            <a:ext cx="381000" cy="5193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3200" y="129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5438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315200" y="152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229600" y="1143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4770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6200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</a:p>
        </p:txBody>
      </p: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 bwMode="auto">
          <a:xfrm flipV="1">
            <a:off x="6421204" y="1714500"/>
            <a:ext cx="893996" cy="1903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9" idx="0"/>
          </p:cNvCxnSpPr>
          <p:nvPr/>
        </p:nvCxnSpPr>
        <p:spPr bwMode="auto">
          <a:xfrm>
            <a:off x="6286500" y="2348151"/>
            <a:ext cx="381000" cy="5474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3820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 bwMode="auto">
          <a:xfrm>
            <a:off x="6934200" y="1485900"/>
            <a:ext cx="4367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5"/>
            <a:endCxn id="13" idx="1"/>
          </p:cNvCxnSpPr>
          <p:nvPr/>
        </p:nvCxnSpPr>
        <p:spPr bwMode="auto">
          <a:xfrm rot="16200000" flipH="1">
            <a:off x="7754704" y="1734904"/>
            <a:ext cx="568792" cy="797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4"/>
            <a:endCxn id="13" idx="0"/>
          </p:cNvCxnSpPr>
          <p:nvPr/>
        </p:nvCxnSpPr>
        <p:spPr bwMode="auto">
          <a:xfrm rot="16200000" flipH="1">
            <a:off x="8077200" y="1866900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3"/>
            <a:endCxn id="10" idx="7"/>
          </p:cNvCxnSpPr>
          <p:nvPr/>
        </p:nvCxnSpPr>
        <p:spPr bwMode="auto">
          <a:xfrm rot="5400000">
            <a:off x="7945204" y="2687404"/>
            <a:ext cx="492592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 bwMode="auto">
          <a:xfrm rot="16200000" flipH="1">
            <a:off x="7505700" y="2819400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3"/>
            <a:endCxn id="9" idx="7"/>
          </p:cNvCxnSpPr>
          <p:nvPr/>
        </p:nvCxnSpPr>
        <p:spPr bwMode="auto">
          <a:xfrm rot="5400000">
            <a:off x="6535504" y="2115904"/>
            <a:ext cx="1102192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7" idx="4"/>
            <a:endCxn id="6" idx="1"/>
          </p:cNvCxnSpPr>
          <p:nvPr/>
        </p:nvCxnSpPr>
        <p:spPr bwMode="auto">
          <a:xfrm rot="16200000" flipH="1">
            <a:off x="7372350" y="2038350"/>
            <a:ext cx="3605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 bwMode="auto">
          <a:xfrm>
            <a:off x="6858000" y="3086100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7545154" y="666750"/>
            <a:ext cx="17696" cy="135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877782"/>
              </p:ext>
            </p:extLst>
          </p:nvPr>
        </p:nvGraphicFramePr>
        <p:xfrm>
          <a:off x="4495800" y="3733800"/>
          <a:ext cx="4343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20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724400" y="6477000"/>
            <a:ext cx="40386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Adjacency Matrix Representation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5ECE31-AC3F-4CBD-B956-DBEAC299679D}"/>
              </a:ext>
            </a:extLst>
          </p:cNvPr>
          <p:cNvSpPr txBox="1"/>
          <p:nvPr/>
        </p:nvSpPr>
        <p:spPr>
          <a:xfrm>
            <a:off x="1447800" y="38100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c,e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B04787B-C8B5-4DA8-BA9B-B0B902874C6E}"/>
              </a:ext>
            </a:extLst>
          </p:cNvPr>
          <p:cNvSpPr/>
          <p:nvPr/>
        </p:nvSpPr>
        <p:spPr bwMode="auto">
          <a:xfrm>
            <a:off x="914400" y="3810000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f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0C44C2-B8DB-4021-A541-161681330B60}"/>
              </a:ext>
            </a:extLst>
          </p:cNvPr>
          <p:cNvSpPr txBox="1"/>
          <p:nvPr/>
        </p:nvSpPr>
        <p:spPr>
          <a:xfrm>
            <a:off x="1447800" y="41148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c,h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F8491C-1ED4-4C25-9EF3-41F837AB9A8C}"/>
              </a:ext>
            </a:extLst>
          </p:cNvPr>
          <p:cNvSpPr txBox="1"/>
          <p:nvPr/>
        </p:nvSpPr>
        <p:spPr>
          <a:xfrm>
            <a:off x="1447800" y="44196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a,b,d,e,g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969DB5-ECCC-4066-BA36-55B4568B60BD}"/>
              </a:ext>
            </a:extLst>
          </p:cNvPr>
          <p:cNvSpPr txBox="1"/>
          <p:nvPr/>
        </p:nvSpPr>
        <p:spPr>
          <a:xfrm>
            <a:off x="1447800" y="47244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c,f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471922-3EEF-4451-8672-BC10429C6A57}"/>
              </a:ext>
            </a:extLst>
          </p:cNvPr>
          <p:cNvSpPr txBox="1"/>
          <p:nvPr/>
        </p:nvSpPr>
        <p:spPr>
          <a:xfrm>
            <a:off x="1447800" y="50292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a,c,f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595001-D4D0-484C-B0F6-D19DB408C90F}"/>
              </a:ext>
            </a:extLst>
          </p:cNvPr>
          <p:cNvSpPr txBox="1"/>
          <p:nvPr/>
        </p:nvSpPr>
        <p:spPr>
          <a:xfrm>
            <a:off x="1447800" y="53340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d,e,g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CB4A8B-B221-44BF-BF51-113C98B1D527}"/>
              </a:ext>
            </a:extLst>
          </p:cNvPr>
          <p:cNvSpPr txBox="1"/>
          <p:nvPr/>
        </p:nvSpPr>
        <p:spPr>
          <a:xfrm>
            <a:off x="1447800" y="56388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c,f,h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900586-C99A-4F47-9BD1-150D9B4F7A25}"/>
              </a:ext>
            </a:extLst>
          </p:cNvPr>
          <p:cNvSpPr txBox="1"/>
          <p:nvPr/>
        </p:nvSpPr>
        <p:spPr>
          <a:xfrm>
            <a:off x="1447800" y="60198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b,g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3D4E58-1F9B-4629-934A-059E2CE2E982}"/>
              </a:ext>
            </a:extLst>
          </p:cNvPr>
          <p:cNvSpPr txBox="1"/>
          <p:nvPr/>
        </p:nvSpPr>
        <p:spPr>
          <a:xfrm rot="16200000">
            <a:off x="-381000" y="4800600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List of Vertices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34256F-402C-4DF5-92BA-954D2FC7B9EA}"/>
              </a:ext>
            </a:extLst>
          </p:cNvPr>
          <p:cNvSpPr txBox="1"/>
          <p:nvPr/>
        </p:nvSpPr>
        <p:spPr>
          <a:xfrm rot="16200000">
            <a:off x="1828800" y="4953000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Adjacency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Representations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304800" y="1181100"/>
            <a:ext cx="5334000" cy="2362200"/>
          </a:xfrm>
        </p:spPr>
        <p:txBody>
          <a:bodyPr/>
          <a:lstStyle/>
          <a:p>
            <a:r>
              <a:rPr lang="en-US" sz="2000" dirty="0"/>
              <a:t>Can 'a' get to 'b' in two hops?</a:t>
            </a:r>
          </a:p>
          <a:p>
            <a:r>
              <a:rPr lang="en-US" sz="2000" dirty="0"/>
              <a:t>Adjacency List</a:t>
            </a:r>
          </a:p>
          <a:p>
            <a:pPr lvl="1"/>
            <a:r>
              <a:rPr lang="en-US" sz="1800" dirty="0"/>
              <a:t>For each neighbor of a…</a:t>
            </a:r>
          </a:p>
          <a:p>
            <a:pPr lvl="1"/>
            <a:r>
              <a:rPr lang="en-US" sz="1800" dirty="0"/>
              <a:t>Search that neighbor's list for b</a:t>
            </a:r>
          </a:p>
          <a:p>
            <a:r>
              <a:rPr lang="en-US" sz="2000" dirty="0"/>
              <a:t>Adjacency Matrix </a:t>
            </a:r>
          </a:p>
          <a:p>
            <a:pPr lvl="1"/>
            <a:r>
              <a:rPr lang="en-US" sz="1800" dirty="0"/>
              <a:t>Take the dot product of row a &amp; column b</a:t>
            </a:r>
          </a:p>
          <a:p>
            <a:endParaRPr lang="en-US" sz="1800" dirty="0"/>
          </a:p>
          <a:p>
            <a:pPr lvl="1">
              <a:buNone/>
            </a:pPr>
            <a:endParaRPr lang="en-US" sz="1800" dirty="0"/>
          </a:p>
        </p:txBody>
      </p:sp>
      <p:sp>
        <p:nvSpPr>
          <p:cNvPr id="4" name="Oval 3"/>
          <p:cNvSpPr/>
          <p:nvPr/>
        </p:nvSpPr>
        <p:spPr bwMode="auto">
          <a:xfrm>
            <a:off x="6096000" y="1828800"/>
            <a:ext cx="381000" cy="5193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3200" y="129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543800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315200" y="152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229600" y="1143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4770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6200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</a:p>
        </p:txBody>
      </p: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 bwMode="auto">
          <a:xfrm flipV="1">
            <a:off x="6421204" y="1714500"/>
            <a:ext cx="893996" cy="1903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9" idx="0"/>
          </p:cNvCxnSpPr>
          <p:nvPr/>
        </p:nvCxnSpPr>
        <p:spPr bwMode="auto">
          <a:xfrm>
            <a:off x="6286500" y="2348151"/>
            <a:ext cx="381000" cy="5474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3820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 bwMode="auto">
          <a:xfrm>
            <a:off x="6934200" y="1485900"/>
            <a:ext cx="4367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5"/>
            <a:endCxn id="13" idx="1"/>
          </p:cNvCxnSpPr>
          <p:nvPr/>
        </p:nvCxnSpPr>
        <p:spPr bwMode="auto">
          <a:xfrm rot="16200000" flipH="1">
            <a:off x="7754704" y="1734904"/>
            <a:ext cx="568792" cy="797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4"/>
            <a:endCxn id="13" idx="0"/>
          </p:cNvCxnSpPr>
          <p:nvPr/>
        </p:nvCxnSpPr>
        <p:spPr bwMode="auto">
          <a:xfrm rot="16200000" flipH="1">
            <a:off x="8077200" y="1866900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3"/>
            <a:endCxn id="10" idx="7"/>
          </p:cNvCxnSpPr>
          <p:nvPr/>
        </p:nvCxnSpPr>
        <p:spPr bwMode="auto">
          <a:xfrm rot="5400000">
            <a:off x="7945204" y="2687404"/>
            <a:ext cx="492592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 bwMode="auto">
          <a:xfrm rot="16200000" flipH="1">
            <a:off x="7505700" y="2819400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3"/>
            <a:endCxn id="9" idx="7"/>
          </p:cNvCxnSpPr>
          <p:nvPr/>
        </p:nvCxnSpPr>
        <p:spPr bwMode="auto">
          <a:xfrm rot="5400000">
            <a:off x="6535504" y="2115904"/>
            <a:ext cx="1102192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7" idx="4"/>
            <a:endCxn id="6" idx="1"/>
          </p:cNvCxnSpPr>
          <p:nvPr/>
        </p:nvCxnSpPr>
        <p:spPr bwMode="auto">
          <a:xfrm rot="16200000" flipH="1">
            <a:off x="7372350" y="2038350"/>
            <a:ext cx="3605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 bwMode="auto">
          <a:xfrm>
            <a:off x="6858000" y="3086100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7545154" y="666750"/>
            <a:ext cx="17696" cy="135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495800" y="3733800"/>
          <a:ext cx="4343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206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724400" y="6477000"/>
            <a:ext cx="40386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Adjacency Matrix Representation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65A69A-0E26-4F38-8F5B-C2537D1A08E3}"/>
              </a:ext>
            </a:extLst>
          </p:cNvPr>
          <p:cNvSpPr txBox="1"/>
          <p:nvPr/>
        </p:nvSpPr>
        <p:spPr>
          <a:xfrm>
            <a:off x="1447800" y="38100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c,e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7EDDD2-8729-4D28-8026-D9580BC3CEDF}"/>
              </a:ext>
            </a:extLst>
          </p:cNvPr>
          <p:cNvSpPr/>
          <p:nvPr/>
        </p:nvSpPr>
        <p:spPr bwMode="auto">
          <a:xfrm>
            <a:off x="914400" y="3810000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70C0"/>
                </a:solidFill>
              </a:rPr>
              <a:t>f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75681E-7BA8-4399-AB77-C47BA76640C7}"/>
              </a:ext>
            </a:extLst>
          </p:cNvPr>
          <p:cNvSpPr txBox="1"/>
          <p:nvPr/>
        </p:nvSpPr>
        <p:spPr>
          <a:xfrm>
            <a:off x="1447800" y="41148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c,h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EFDA57-58EA-41AC-A53E-E77AA4EEE20C}"/>
              </a:ext>
            </a:extLst>
          </p:cNvPr>
          <p:cNvSpPr txBox="1"/>
          <p:nvPr/>
        </p:nvSpPr>
        <p:spPr>
          <a:xfrm>
            <a:off x="1447800" y="44196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a,b,d,e,g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CD6FBC-D36C-4B34-A121-31216B160044}"/>
              </a:ext>
            </a:extLst>
          </p:cNvPr>
          <p:cNvSpPr txBox="1"/>
          <p:nvPr/>
        </p:nvSpPr>
        <p:spPr>
          <a:xfrm>
            <a:off x="1447800" y="47244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c,f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441690-4F23-41D1-8BBB-75FAB7FAE631}"/>
              </a:ext>
            </a:extLst>
          </p:cNvPr>
          <p:cNvSpPr txBox="1"/>
          <p:nvPr/>
        </p:nvSpPr>
        <p:spPr>
          <a:xfrm>
            <a:off x="1447800" y="50292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a,c,f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24B4F2-6651-46D1-93AB-1B37F125E47A}"/>
              </a:ext>
            </a:extLst>
          </p:cNvPr>
          <p:cNvSpPr txBox="1"/>
          <p:nvPr/>
        </p:nvSpPr>
        <p:spPr>
          <a:xfrm>
            <a:off x="1447800" y="5334000"/>
            <a:ext cx="1295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d,e,g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00D298-1CCA-4365-B83E-7942AB1453ED}"/>
              </a:ext>
            </a:extLst>
          </p:cNvPr>
          <p:cNvSpPr txBox="1"/>
          <p:nvPr/>
        </p:nvSpPr>
        <p:spPr>
          <a:xfrm>
            <a:off x="1447800" y="56388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c,f,h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8EC886-7023-4B21-802D-90B1607B80E8}"/>
              </a:ext>
            </a:extLst>
          </p:cNvPr>
          <p:cNvSpPr txBox="1"/>
          <p:nvPr/>
        </p:nvSpPr>
        <p:spPr>
          <a:xfrm>
            <a:off x="1447800" y="60198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800" dirty="0" err="1">
                <a:solidFill>
                  <a:srgbClr val="00B050"/>
                </a:solidFill>
              </a:rPr>
              <a:t>b,g</a:t>
            </a:r>
            <a:endParaRPr lang="en-US" sz="1800" dirty="0">
              <a:solidFill>
                <a:srgbClr val="00B050"/>
              </a:solidFill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94169760-27D1-46F1-828E-9FAC19370036}"/>
              </a:ext>
            </a:extLst>
          </p:cNvPr>
          <p:cNvCxnSpPr>
            <a:stCxn id="36" idx="3"/>
            <a:endCxn id="43" idx="3"/>
          </p:cNvCxnSpPr>
          <p:nvPr/>
        </p:nvCxnSpPr>
        <p:spPr>
          <a:xfrm>
            <a:off x="2743200" y="3962400"/>
            <a:ext cx="12700" cy="60960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AA58557-F0FB-462E-B87D-991A34A0F994}"/>
              </a:ext>
            </a:extLst>
          </p:cNvPr>
          <p:cNvCxnSpPr>
            <a:cxnSpLocks/>
            <a:stCxn id="36" idx="3"/>
            <a:endCxn id="45" idx="3"/>
          </p:cNvCxnSpPr>
          <p:nvPr/>
        </p:nvCxnSpPr>
        <p:spPr>
          <a:xfrm>
            <a:off x="2743200" y="3962400"/>
            <a:ext cx="12700" cy="121920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15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terbi2013">
  <a:themeElements>
    <a:clrScheme name="USC2013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DDDDDD"/>
      </a:accent1>
      <a:accent2>
        <a:srgbClr val="FFFF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B9"/>
      </a:accent6>
      <a:hlink>
        <a:srgbClr val="990000"/>
      </a:hlink>
      <a:folHlink>
        <a:srgbClr val="FF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Viterbi2013</Template>
  <TotalTime>30729</TotalTime>
  <Words>2778</Words>
  <Application>Microsoft Office PowerPoint</Application>
  <PresentationFormat>On-screen Show (4:3)</PresentationFormat>
  <Paragraphs>1016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Consolas</vt:lpstr>
      <vt:lpstr>Viterbi2013</vt:lpstr>
      <vt:lpstr>CSCI 104 Graph Representation and Traversals</vt:lpstr>
      <vt:lpstr>Graph Notation</vt:lpstr>
      <vt:lpstr>Graphs in the Real World</vt:lpstr>
      <vt:lpstr>Basic Graph Representation</vt:lpstr>
      <vt:lpstr>Graph ADT</vt:lpstr>
      <vt:lpstr>More Common Graph Representations</vt:lpstr>
      <vt:lpstr>Graph Representations</vt:lpstr>
      <vt:lpstr>Graph Representations</vt:lpstr>
      <vt:lpstr>Graph Representations</vt:lpstr>
      <vt:lpstr>Graph Representations</vt:lpstr>
      <vt:lpstr>Directed vs. Undirected Graphs</vt:lpstr>
      <vt:lpstr>Graph Runtime, |V| = n, |E| =m </vt:lpstr>
      <vt:lpstr>Graph Runtime, |V| = n, |E| =m </vt:lpstr>
      <vt:lpstr>Rooted Tree Definitions – Part 1</vt:lpstr>
      <vt:lpstr>Rooted Tree Definitions – Part 2</vt:lpstr>
      <vt:lpstr>Tree Height</vt:lpstr>
      <vt:lpstr>Array-Based Complete Binary Tree</vt:lpstr>
      <vt:lpstr>Array-Based Complete Binary Tree</vt:lpstr>
      <vt:lpstr>D-ary Array-based Implementations</vt:lpstr>
      <vt:lpstr>Link-Based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CS104 - Graphs</dc:title>
  <dc:creator>Mark</dc:creator>
  <cp:lastModifiedBy>Aaron Daniel Cote</cp:lastModifiedBy>
  <cp:revision>248</cp:revision>
  <cp:lastPrinted>2017-02-28T15:38:20Z</cp:lastPrinted>
  <dcterms:created xsi:type="dcterms:W3CDTF">2012-12-23T22:24:17Z</dcterms:created>
  <dcterms:modified xsi:type="dcterms:W3CDTF">2021-02-12T21:14:46Z</dcterms:modified>
</cp:coreProperties>
</file>