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618" r:id="rId3"/>
    <p:sldId id="637" r:id="rId4"/>
    <p:sldId id="620" r:id="rId5"/>
    <p:sldId id="648" r:id="rId6"/>
    <p:sldId id="650" r:id="rId7"/>
    <p:sldId id="649" r:id="rId8"/>
    <p:sldId id="621" r:id="rId9"/>
    <p:sldId id="622" r:id="rId10"/>
    <p:sldId id="623" r:id="rId11"/>
    <p:sldId id="625" r:id="rId12"/>
    <p:sldId id="626" r:id="rId13"/>
    <p:sldId id="1163" r:id="rId14"/>
    <p:sldId id="1158" r:id="rId15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FFCC"/>
    <a:srgbClr val="FF9933"/>
    <a:srgbClr val="FF66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9151" autoAdjust="0"/>
    <p:restoredTop sz="88859" autoAdjust="0"/>
  </p:normalViewPr>
  <p:slideViewPr>
    <p:cSldViewPr>
      <p:cViewPr varScale="1">
        <p:scale>
          <a:sx n="76" d="100"/>
          <a:sy n="76" d="100"/>
        </p:scale>
        <p:origin x="106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6450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0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8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5CD0A6-2877-4CC6-B95B-6304733D3A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7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0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Inheritance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63"/>
          </a:xfrm>
        </p:spPr>
        <p:txBody>
          <a:bodyPr/>
          <a:lstStyle/>
          <a:p>
            <a:r>
              <a:rPr lang="en-US" dirty="0"/>
              <a:t>Inheritance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267200" cy="3200400"/>
          </a:xfrm>
        </p:spPr>
        <p:txBody>
          <a:bodyPr/>
          <a:lstStyle/>
          <a:p>
            <a:r>
              <a:rPr lang="en-US" sz="2000" dirty="0"/>
              <a:t>Derive as public if…</a:t>
            </a:r>
          </a:p>
          <a:p>
            <a:pPr lvl="1"/>
            <a:r>
              <a:rPr lang="en-US" sz="1400" dirty="0"/>
              <a:t>You want users of your derived class to be able to call base class functions/methods</a:t>
            </a:r>
          </a:p>
          <a:p>
            <a:r>
              <a:rPr lang="en-US" sz="2000" dirty="0"/>
              <a:t>Derive as private if…</a:t>
            </a:r>
          </a:p>
          <a:p>
            <a:pPr lvl="1"/>
            <a:r>
              <a:rPr lang="en-US" sz="1400" dirty="0"/>
              <a:t>You only want your internal workings to call base class functions/methods</a:t>
            </a:r>
          </a:p>
          <a:p>
            <a:r>
              <a:rPr lang="en-US" sz="1800" dirty="0"/>
              <a:t>Derive as protected more </a:t>
            </a:r>
            <a:r>
              <a:rPr lang="en-US" sz="1800" dirty="0" err="1"/>
              <a:t>rearely</a:t>
            </a:r>
            <a:endParaRPr lang="en-US" sz="1800" dirty="0"/>
          </a:p>
          <a:p>
            <a:pPr lvl="1"/>
            <a:r>
              <a:rPr lang="en-US" sz="1400" dirty="0"/>
              <a:t>Same reasons as private inheritance but also allow grandchild classes to use Base class methods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03768"/>
              </p:ext>
            </p:extLst>
          </p:nvPr>
        </p:nvGraphicFramePr>
        <p:xfrm>
          <a:off x="457200" y="4267200"/>
          <a:ext cx="4038600" cy="1779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19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Inherited</a:t>
                      </a:r>
                      <a:br>
                        <a:rPr lang="en-US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66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00B050"/>
                          </a:solidFill>
                        </a:rPr>
                        <a:t>Public</a:t>
                      </a:r>
                      <a:endParaRPr lang="en-US" sz="14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B050"/>
                          </a:solidFill>
                        </a:rPr>
                        <a:t>Public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66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FF6600"/>
                          </a:solidFill>
                        </a:rPr>
                        <a:t>Protected</a:t>
                      </a:r>
                      <a:endParaRPr lang="en-US" sz="1400" b="1" kern="1200" dirty="0">
                        <a:solidFill>
                          <a:srgbClr val="FF66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66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6600"/>
                          </a:solidFill>
                        </a:rPr>
                        <a:t>Protected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 dirty="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Private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04800" y="6192471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External client access to Base class members is always the 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more restrictive </a:t>
            </a:r>
            <a:r>
              <a:rPr lang="en-US" sz="1400" b="1" dirty="0">
                <a:solidFill>
                  <a:schemeClr val="tx1"/>
                </a:solidFill>
              </a:rPr>
              <a:t>of either the base declaration or how the base is inherited.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53000" y="5629206"/>
            <a:ext cx="3962400" cy="118515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s1("Tommy", 73412, 1);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Faculty f1("Mark", 53201, 2);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&lt;&lt; s1.get_name() &lt;&lt;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// works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&lt;&lt; f1.get_name() &lt;&lt;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 // fails</a:t>
            </a:r>
            <a:b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982705" y="3276600"/>
            <a:ext cx="12269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73018" y="5029200"/>
            <a:ext cx="12269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6" name="Curved Connector 15"/>
          <p:cNvCxnSpPr>
            <a:cxnSpLocks/>
            <a:endCxn id="15" idx="1"/>
          </p:cNvCxnSpPr>
          <p:nvPr/>
        </p:nvCxnSpPr>
        <p:spPr bwMode="auto">
          <a:xfrm rot="10800000" flipH="1" flipV="1">
            <a:off x="4953000" y="1676400"/>
            <a:ext cx="20018" cy="3543300"/>
          </a:xfrm>
          <a:prstGeom prst="curvedConnector3">
            <a:avLst>
              <a:gd name="adj1" fmla="val -114197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Curved Connector 16"/>
          <p:cNvCxnSpPr>
            <a:cxnSpLocks/>
            <a:endCxn id="14" idx="1"/>
          </p:cNvCxnSpPr>
          <p:nvPr/>
        </p:nvCxnSpPr>
        <p:spPr bwMode="auto">
          <a:xfrm rot="10800000" flipH="1" flipV="1">
            <a:off x="4952999" y="1676400"/>
            <a:ext cx="29705" cy="1790700"/>
          </a:xfrm>
          <a:prstGeom prst="curvedConnector3">
            <a:avLst>
              <a:gd name="adj1" fmla="val -769567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543800" y="2032948"/>
            <a:ext cx="1378424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Base Class 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7435E83F-AD87-46DA-92A9-A6076A0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462178"/>
            <a:ext cx="3962400" cy="3124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get_major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major_;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Faculty(string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tnr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get_tenure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tenure_;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BEE4298-691D-4B92-8D2A-976BDCA0F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008" y="895351"/>
            <a:ext cx="3962400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// INACCESSIBLE TO DERIVED</a:t>
            </a:r>
            <a:b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name_;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75E04EE-873E-46C0-B438-BF5DD803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705" y="3962400"/>
            <a:ext cx="12269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38FB765-54AF-456A-925A-8179CE82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18" y="5715000"/>
            <a:ext cx="12269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24" name="Curved Connector 17">
            <a:extLst>
              <a:ext uri="{FF2B5EF4-FFF2-40B4-BE49-F238E27FC236}">
                <a16:creationId xmlns:a16="http://schemas.microsoft.com/office/drawing/2014/main" id="{48D74838-7D18-4FB4-B7F0-BCA877310E77}"/>
              </a:ext>
            </a:extLst>
          </p:cNvPr>
          <p:cNvCxnSpPr>
            <a:cxnSpLocks/>
            <a:stCxn id="20" idx="1"/>
            <a:endCxn id="23" idx="1"/>
          </p:cNvCxnSpPr>
          <p:nvPr/>
        </p:nvCxnSpPr>
        <p:spPr bwMode="auto">
          <a:xfrm rot="10800000" flipH="1" flipV="1">
            <a:off x="4963008" y="1657350"/>
            <a:ext cx="10010" cy="4248149"/>
          </a:xfrm>
          <a:prstGeom prst="curvedConnector3">
            <a:avLst>
              <a:gd name="adj1" fmla="val -228371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14">
            <a:extLst>
              <a:ext uri="{FF2B5EF4-FFF2-40B4-BE49-F238E27FC236}">
                <a16:creationId xmlns:a16="http://schemas.microsoft.com/office/drawing/2014/main" id="{77C0E82E-E868-49F8-AB01-BC06F0857F43}"/>
              </a:ext>
            </a:extLst>
          </p:cNvPr>
          <p:cNvCxnSpPr>
            <a:cxnSpLocks/>
            <a:stCxn id="20" idx="1"/>
            <a:endCxn id="22" idx="1"/>
          </p:cNvCxnSpPr>
          <p:nvPr/>
        </p:nvCxnSpPr>
        <p:spPr bwMode="auto">
          <a:xfrm rot="10800000" flipH="1" flipV="1">
            <a:off x="4963007" y="1657350"/>
            <a:ext cx="19697" cy="2495549"/>
          </a:xfrm>
          <a:prstGeom prst="curvedConnector3">
            <a:avLst>
              <a:gd name="adj1" fmla="val -116058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221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343400" y="1371600"/>
            <a:ext cx="4572000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Car{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make; string model;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double Car::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if(speed &gt; 55) return 30.0;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else return 20.0;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Hybrid : public Car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drive_w_battery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batteryType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Hybrid::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if(speed &lt;= 15) return 45; // hybrid mode 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else if(speed &gt; 55) return 30.0;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else return 20.0;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480300" y="3886200"/>
            <a:ext cx="1447800" cy="1524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467600" y="1524000"/>
            <a:ext cx="1447800" cy="12954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Base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/>
          <a:lstStyle/>
          <a:p>
            <a:r>
              <a:rPr lang="en-US" sz="2000" dirty="0"/>
              <a:t>A derived class may want to redefine the behavior of a member function of the base class</a:t>
            </a:r>
          </a:p>
          <a:p>
            <a:r>
              <a:rPr lang="en-US" sz="2000" dirty="0"/>
              <a:t>A base member function can be overloaded in the derived class</a:t>
            </a:r>
          </a:p>
          <a:p>
            <a:r>
              <a:rPr lang="en-US" sz="2000" dirty="0"/>
              <a:t>When derived objects call that function the derived version will be executed</a:t>
            </a:r>
          </a:p>
          <a:p>
            <a:r>
              <a:rPr lang="en-US" sz="2000" dirty="0"/>
              <a:t>When a base object calls that function the base version will be executed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467600" y="16002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Class Car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67600" y="19812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string make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67600" y="22860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string model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467600" y="42672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string make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467600" y="4572000"/>
            <a:ext cx="14478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string model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467600" y="48768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string battery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7467600" y="3886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Class Hybrid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Base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343400" cy="4525963"/>
          </a:xfrm>
        </p:spPr>
        <p:txBody>
          <a:bodyPr/>
          <a:lstStyle/>
          <a:p>
            <a:r>
              <a:rPr lang="en-US" sz="2000" dirty="0"/>
              <a:t>We can still call the base function version by using the scope operator (::)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base_class_name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function_name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2685029-2DAA-4CE4-92C5-B56102E85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420" y="1417638"/>
            <a:ext cx="4572000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Car{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make; string model;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double Car::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if(speed &gt; 55) return 30.0;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else return 20.0;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Hybrid : public Car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drive_w_battery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batteryType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Hybrid::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if(speed &lt;= 15) return 45; // hybrid mode 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else return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Car::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compute_mpg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54540"/>
            <a:ext cx="5105400" cy="4983163"/>
          </a:xfrm>
        </p:spPr>
        <p:txBody>
          <a:bodyPr/>
          <a:lstStyle/>
          <a:p>
            <a:r>
              <a:rPr lang="en-US" sz="2000" dirty="0"/>
              <a:t>Code reuse is a common need in (object-oriented) programming</a:t>
            </a:r>
          </a:p>
          <a:p>
            <a:pPr lvl="1"/>
            <a:r>
              <a:rPr lang="en-US" sz="1600" dirty="0"/>
              <a:t>We could use a pre-written List class to make a Queue class</a:t>
            </a:r>
          </a:p>
          <a:p>
            <a:r>
              <a:rPr lang="en-US" sz="2000" dirty="0"/>
              <a:t>An easy and often preferable way is to simply use the existing class as a data member </a:t>
            </a:r>
          </a:p>
          <a:p>
            <a:r>
              <a:rPr lang="en-US" sz="2000" b="1" i="1" dirty="0"/>
              <a:t>Composition defines a "has-a" relationship</a:t>
            </a:r>
          </a:p>
          <a:p>
            <a:pPr lvl="1"/>
            <a:r>
              <a:rPr lang="en-US" sz="1600" dirty="0"/>
              <a:t>A Queue "has-a" List in its implementation</a:t>
            </a:r>
          </a:p>
          <a:p>
            <a:r>
              <a:rPr lang="en-US" sz="2000" dirty="0"/>
              <a:t>But could we inherit?</a:t>
            </a:r>
          </a:p>
          <a:p>
            <a:pPr lvl="1"/>
            <a:r>
              <a:rPr lang="en-US" sz="1600" dirty="0"/>
              <a:t>Public inheritance would mean a Queue "is-a" List and a Queue should be able to do anything a List can do, but that's not the case</a:t>
            </a:r>
          </a:p>
          <a:p>
            <a:pPr lvl="1"/>
            <a:r>
              <a:rPr lang="en-US" sz="1600" dirty="0"/>
              <a:t>Private inheritance could be used but is not a universal approach supported by other languages</a:t>
            </a:r>
          </a:p>
          <a:p>
            <a:pPr lvl="1"/>
            <a:r>
              <a:rPr lang="en-US" sz="1600" dirty="0"/>
              <a:t>Often programmers say "</a:t>
            </a:r>
            <a:r>
              <a:rPr lang="en-US" sz="1600" b="1" dirty="0">
                <a:solidFill>
                  <a:srgbClr val="FF00FF"/>
                </a:solidFill>
              </a:rPr>
              <a:t>prefer composition rather than inheritance</a:t>
            </a:r>
            <a:r>
              <a:rPr lang="en-US" sz="1600" dirty="0"/>
              <a:t>" when the goal is code reuse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331FC330-9559-44FF-8B94-69FFA3B7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29025"/>
            <a:ext cx="3657600" cy="2819399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Queue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 List </a:t>
            </a:r>
            <a:r>
              <a:rPr lang="en-US" sz="12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2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Queue();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mylist.insert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(size(),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 }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&amp; front();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{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mylist.get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(0);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pop_front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{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mylist.pop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(0);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size() // need to create wrapper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{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mylist.size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A8E0C4F-89B5-4A7B-A8FC-F92CCFA4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 Class 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9F04E628-43A2-4070-9469-2D27C85C5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181100"/>
            <a:ext cx="3657600" cy="205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List{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List();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insert(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loc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size();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&amp; get(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loc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pop(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loc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IntItem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 _head;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136F4BC-BA06-4064-B22D-0D77241A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371" y="6448425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Queue via Composition</a:t>
            </a:r>
          </a:p>
        </p:txBody>
      </p:sp>
    </p:spTree>
    <p:extLst>
      <p:ext uri="{BB962C8B-B14F-4D97-AF65-F5344CB8AC3E}">
        <p14:creationId xmlns:p14="http://schemas.microsoft.com/office/powerpoint/2010/main" val="62922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Multiple Inheritance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BC062E-EC6D-4EBE-B6A4-0D8C23AB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93662" cy="4525963"/>
          </a:xfrm>
        </p:spPr>
        <p:txBody>
          <a:bodyPr/>
          <a:lstStyle/>
          <a:p>
            <a:r>
              <a:rPr lang="en-US" sz="2400" dirty="0"/>
              <a:t>C++ allows multiple inheritance but it is not usually recommended</a:t>
            </a:r>
          </a:p>
          <a:p>
            <a:r>
              <a:rPr lang="en-US" sz="2400" dirty="0"/>
              <a:t>What happens for the following code?</a:t>
            </a:r>
          </a:p>
          <a:p>
            <a:r>
              <a:rPr lang="en-US" sz="2400" dirty="0"/>
              <a:t>Suppose in main()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Liger x;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wt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x.getWeight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5530243" y="1336460"/>
            <a:ext cx="2372258" cy="152541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7155" algn="l"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Animal</a:t>
            </a:r>
          </a:p>
          <a:p>
            <a:pPr marL="97155" algn="l"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public:</a:t>
            </a:r>
          </a:p>
          <a:p>
            <a:pPr marL="97155" algn="l"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int </a:t>
            </a:r>
            <a:r>
              <a:rPr lang="en-US" sz="1400" spc="-5" dirty="0" err="1">
                <a:latin typeface="Consolas" panose="020B0609020204030204" pitchFamily="49" charset="0"/>
                <a:cs typeface="Arial"/>
              </a:rPr>
              <a:t>getWeight</a:t>
            </a:r>
            <a:r>
              <a:rPr lang="en-US" sz="1400" spc="-5" dirty="0">
                <a:latin typeface="Consolas" panose="020B0609020204030204" pitchFamily="49" charset="0"/>
                <a:cs typeface="Arial"/>
              </a:rPr>
              <a:t>();</a:t>
            </a:r>
          </a:p>
          <a:p>
            <a:pPr marL="97155" algn="l"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Private:</a:t>
            </a:r>
          </a:p>
          <a:p>
            <a:pPr marL="97155" algn="l"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int weight;</a:t>
            </a:r>
          </a:p>
          <a:p>
            <a:pPr marL="97155" algn="l">
              <a:lnSpc>
                <a:spcPct val="100000"/>
              </a:lnSpc>
              <a:spcBef>
                <a:spcPts val="315"/>
              </a:spcBef>
            </a:pPr>
            <a:endParaRPr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7199" y="4063719"/>
            <a:ext cx="2254177" cy="25648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Tiger: public Animal</a:t>
            </a:r>
            <a:endParaRPr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4802" y="4061340"/>
            <a:ext cx="2254177" cy="25648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lang="en-US" sz="1400" spc="-5" dirty="0">
                <a:latin typeface="Consolas" panose="020B0609020204030204" pitchFamily="49" charset="0"/>
                <a:cs typeface="Arial"/>
              </a:rPr>
              <a:t>Lion: public Animal</a:t>
            </a:r>
            <a:endParaRPr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3642" y="5502589"/>
            <a:ext cx="3322320" cy="25648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320"/>
              </a:spcBef>
            </a:pPr>
            <a:r>
              <a:rPr lang="en-US" sz="1400" spc="-15" dirty="0">
                <a:latin typeface="Consolas" panose="020B0609020204030204" pitchFamily="49" charset="0"/>
                <a:cs typeface="Arial"/>
              </a:rPr>
              <a:t>Liger: public Tiger, public Lion</a:t>
            </a:r>
            <a:endParaRPr sz="1400" dirty="0">
              <a:latin typeface="Consolas" panose="020B0609020204030204" pitchFamily="49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1376" y="3079138"/>
            <a:ext cx="25248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Inheritance</a:t>
            </a:r>
            <a:r>
              <a:rPr sz="1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Diagrams 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(arrows shown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base 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derived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class 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relationships)</a:t>
            </a:r>
            <a:endParaRPr sz="1400" dirty="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A92ADB-13D8-405E-BD45-E1FD1E99B3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394288" y="2861878"/>
            <a:ext cx="1322084" cy="1201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E9C446-2601-4A77-A330-ED1B30A3626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716372" y="2861878"/>
            <a:ext cx="1175519" cy="1199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B2444A-6F41-436A-AF5F-AE09F4A5949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394288" y="4320199"/>
            <a:ext cx="1370514" cy="118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85326B-2504-4F40-93AE-487938B2792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6764802" y="4317820"/>
            <a:ext cx="1127089" cy="1184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230458-6AE6-4D3F-9974-1680B62DE9DB}"/>
              </a:ext>
            </a:extLst>
          </p:cNvPr>
          <p:cNvSpPr txBox="1"/>
          <p:nvPr/>
        </p:nvSpPr>
        <p:spPr>
          <a:xfrm>
            <a:off x="1286364" y="6490900"/>
            <a:ext cx="6716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source: https://www.programmerinterview.com/index.php/c-cplusplus/diamond-problem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CAF9F83-02D1-4431-A7A3-BD9482355231}"/>
              </a:ext>
            </a:extLst>
          </p:cNvPr>
          <p:cNvSpPr/>
          <p:nvPr/>
        </p:nvSpPr>
        <p:spPr bwMode="auto">
          <a:xfrm>
            <a:off x="3324952" y="4852313"/>
            <a:ext cx="1447800" cy="1524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D9059372-B54E-49C4-A882-7F590096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034" y="5241731"/>
            <a:ext cx="1671504" cy="3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Tiger::weight</a:t>
            </a:r>
          </a:p>
        </p:txBody>
      </p:sp>
      <p:sp>
        <p:nvSpPr>
          <p:cNvPr id="49" name="Text Box 4">
            <a:extLst>
              <a:ext uri="{FF2B5EF4-FFF2-40B4-BE49-F238E27FC236}">
                <a16:creationId xmlns:a16="http://schemas.microsoft.com/office/drawing/2014/main" id="{88767013-D2BE-4694-A0BF-D2CC6079A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034" y="5546531"/>
            <a:ext cx="1671504" cy="3208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Lion::weight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FE29567E-B398-4809-B428-1C2E9905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952" y="4911913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Class Liger</a:t>
            </a:r>
          </a:p>
        </p:txBody>
      </p:sp>
    </p:spTree>
    <p:extLst>
      <p:ext uri="{BB962C8B-B14F-4D97-AF65-F5344CB8AC3E}">
        <p14:creationId xmlns:p14="http://schemas.microsoft.com/office/powerpoint/2010/main" val="202869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953000"/>
          </a:xfrm>
        </p:spPr>
        <p:txBody>
          <a:bodyPr/>
          <a:lstStyle/>
          <a:p>
            <a:r>
              <a:rPr lang="en-US" sz="2800" dirty="0"/>
              <a:t>A way of defining interfaces, re-using classes and extending original functionality</a:t>
            </a:r>
          </a:p>
          <a:p>
            <a:r>
              <a:rPr lang="en-US" sz="2800" dirty="0"/>
              <a:t>Allows a new class to inherit </a:t>
            </a:r>
            <a:r>
              <a:rPr lang="en-US" sz="2800" dirty="0">
                <a:highlight>
                  <a:srgbClr val="FFFF00"/>
                </a:highlight>
              </a:rPr>
              <a:t>all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7030A0"/>
                </a:solidFill>
              </a:rPr>
              <a:t>data members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70C0"/>
                </a:solidFill>
              </a:rPr>
              <a:t>member functions </a:t>
            </a:r>
            <a:r>
              <a:rPr lang="en-US" sz="2800" dirty="0"/>
              <a:t>from a previously defined class</a:t>
            </a:r>
          </a:p>
          <a:p>
            <a:r>
              <a:rPr lang="en-US" sz="2800" dirty="0"/>
              <a:t>Works from more general </a:t>
            </a:r>
            <a:br>
              <a:rPr lang="en-US" sz="2800" dirty="0"/>
            </a:br>
            <a:r>
              <a:rPr lang="en-US" sz="2800" dirty="0"/>
              <a:t>objects to more specific objects</a:t>
            </a:r>
          </a:p>
          <a:p>
            <a:pPr lvl="1"/>
            <a:r>
              <a:rPr lang="en-US" sz="2400" dirty="0"/>
              <a:t>Defines an "</a:t>
            </a:r>
            <a:r>
              <a:rPr lang="en-US" sz="2400" dirty="0">
                <a:highlight>
                  <a:srgbClr val="FFFF00"/>
                </a:highlight>
              </a:rPr>
              <a:t>is-a</a:t>
            </a:r>
            <a:r>
              <a:rPr lang="en-US" sz="2400" dirty="0"/>
              <a:t>" relationship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Square </a:t>
            </a:r>
            <a:r>
              <a:rPr lang="en-US" sz="2400" dirty="0"/>
              <a:t>is-a </a:t>
            </a:r>
            <a:r>
              <a:rPr lang="en-US" sz="2400" dirty="0">
                <a:solidFill>
                  <a:srgbClr val="FF0000"/>
                </a:solidFill>
              </a:rPr>
              <a:t>rectangle</a:t>
            </a:r>
            <a:r>
              <a:rPr lang="en-US" sz="2400" dirty="0"/>
              <a:t> is-a </a:t>
            </a:r>
            <a:r>
              <a:rPr lang="en-US" sz="2400" dirty="0">
                <a:solidFill>
                  <a:srgbClr val="FF0000"/>
                </a:solidFill>
              </a:rPr>
              <a:t>shape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Square inherits from Rectangle which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inherits from Shape</a:t>
            </a:r>
          </a:p>
          <a:p>
            <a:pPr lvl="1"/>
            <a:r>
              <a:rPr lang="en-US" sz="2400" dirty="0"/>
              <a:t>Similar to classification of organisms: </a:t>
            </a:r>
          </a:p>
          <a:p>
            <a:pPr lvl="2"/>
            <a:r>
              <a:rPr lang="en-US" sz="2000" dirty="0"/>
              <a:t>Animal -&gt; Vertebrate -&gt; Mammals -&gt; Primates</a:t>
            </a:r>
          </a:p>
          <a:p>
            <a:endParaRPr lang="en-US" sz="2800" dirty="0"/>
          </a:p>
        </p:txBody>
      </p:sp>
      <p:sp>
        <p:nvSpPr>
          <p:cNvPr id="4" name="Oval 3"/>
          <p:cNvSpPr/>
          <p:nvPr/>
        </p:nvSpPr>
        <p:spPr bwMode="auto">
          <a:xfrm>
            <a:off x="7010400" y="3429000"/>
            <a:ext cx="1905000" cy="304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315200" y="3733800"/>
            <a:ext cx="1295400" cy="2133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620000" y="4114800"/>
            <a:ext cx="685800" cy="1066800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533113" y="4648200"/>
            <a:ext cx="876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Parent/ Base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33113" y="5238072"/>
            <a:ext cx="1009650" cy="40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/ Derived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391400" y="5867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Grandchild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Derived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267200" cy="4525963"/>
          </a:xfrm>
        </p:spPr>
        <p:txBody>
          <a:bodyPr/>
          <a:lstStyle/>
          <a:p>
            <a:r>
              <a:rPr lang="en-US" dirty="0"/>
              <a:t>Derived classes inherit all data members and functions of base class</a:t>
            </a:r>
          </a:p>
          <a:p>
            <a:r>
              <a:rPr lang="en-US" dirty="0"/>
              <a:t>Student class inherits:</a:t>
            </a:r>
          </a:p>
          <a:p>
            <a:pPr lvl="1"/>
            <a:r>
              <a:rPr lang="en-US" sz="2400" dirty="0" err="1"/>
              <a:t>get_name</a:t>
            </a:r>
            <a:r>
              <a:rPr lang="en-US" sz="2400" dirty="0"/>
              <a:t>() and </a:t>
            </a:r>
            <a:r>
              <a:rPr lang="en-US" sz="2400" dirty="0" err="1"/>
              <a:t>get_id</a:t>
            </a:r>
            <a:r>
              <a:rPr lang="en-US" sz="2400" dirty="0"/>
              <a:t>() </a:t>
            </a:r>
          </a:p>
          <a:p>
            <a:pPr lvl="1"/>
            <a:r>
              <a:rPr lang="en-US" sz="2400" dirty="0"/>
              <a:t>name_ and id_ member variables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76800" y="1219200"/>
            <a:ext cx="3962400" cy="525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string name_;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get_major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major_; 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s1("Tommy", 1, 9);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Student has Person functionality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// as if it was written as part of 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// Student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s1.get_name()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F3D46F1-9923-468C-9CE8-03959039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class Person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048AEF2B-1E14-4302-9B3A-CA91B028A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063B1E7-7160-49B9-85EE-CFFAC6D2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850603A9-794A-4A16-9369-8BB9A4CFC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7030A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BD331D1-D3F0-45B4-A0CB-EFCCD3D9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638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865D7F1B-E86D-4504-8ACB-5D7C8C6D0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C8AB16B3-0A31-46C1-B68C-46C6126E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248400"/>
            <a:ext cx="14478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400CD2E7-0DAC-45D1-90D3-C1FEEAB14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class Student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Component</a:t>
            </a:r>
          </a:p>
          <a:p>
            <a:pPr lvl="1"/>
            <a:r>
              <a:rPr lang="en-US" sz="2000" dirty="0"/>
              <a:t>Draw()</a:t>
            </a:r>
          </a:p>
          <a:p>
            <a:pPr lvl="1"/>
            <a:r>
              <a:rPr lang="en-US" sz="2000" dirty="0" err="1"/>
              <a:t>onClick</a:t>
            </a:r>
            <a:r>
              <a:rPr lang="en-US" sz="2000" dirty="0"/>
              <a:t>()</a:t>
            </a:r>
          </a:p>
          <a:p>
            <a:r>
              <a:rPr lang="en-US" sz="2400" dirty="0"/>
              <a:t>Window</a:t>
            </a:r>
          </a:p>
          <a:p>
            <a:pPr lvl="1"/>
            <a:r>
              <a:rPr lang="en-US" sz="2000" dirty="0"/>
              <a:t>Minimize()</a:t>
            </a:r>
          </a:p>
          <a:p>
            <a:pPr lvl="1"/>
            <a:r>
              <a:rPr lang="en-US" sz="2000" dirty="0"/>
              <a:t>Maximize()</a:t>
            </a:r>
          </a:p>
          <a:p>
            <a:r>
              <a:rPr lang="en-US" sz="2400" dirty="0" err="1"/>
              <a:t>ListBox</a:t>
            </a:r>
            <a:endParaRPr lang="en-US" sz="2400" dirty="0"/>
          </a:p>
          <a:p>
            <a:pPr lvl="1"/>
            <a:r>
              <a:rPr lang="en-US" sz="2000" dirty="0" err="1"/>
              <a:t>Get_Selection</a:t>
            </a:r>
            <a:r>
              <a:rPr lang="en-US" sz="2000" dirty="0"/>
              <a:t>()</a:t>
            </a:r>
          </a:p>
          <a:p>
            <a:r>
              <a:rPr lang="en-US" sz="2400" dirty="0" err="1"/>
              <a:t>ScrollBox</a:t>
            </a:r>
            <a:endParaRPr lang="en-US" sz="2400" dirty="0"/>
          </a:p>
          <a:p>
            <a:pPr lvl="1"/>
            <a:r>
              <a:rPr lang="en-US" sz="2000" dirty="0" err="1"/>
              <a:t>onScroll</a:t>
            </a:r>
            <a:r>
              <a:rPr lang="en-US" sz="2000" dirty="0"/>
              <a:t>()</a:t>
            </a:r>
          </a:p>
          <a:p>
            <a:r>
              <a:rPr lang="en-US" sz="2400" dirty="0" err="1"/>
              <a:t>DropDownBox</a:t>
            </a:r>
            <a:endParaRPr lang="en-US" sz="2400" dirty="0"/>
          </a:p>
          <a:p>
            <a:pPr lvl="1"/>
            <a:r>
              <a:rPr lang="en-US" sz="2000" dirty="0" err="1"/>
              <a:t>onDropDown</a:t>
            </a:r>
            <a:r>
              <a:rPr lang="en-US" sz="2000" dirty="0"/>
              <a:t>()</a:t>
            </a:r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62600" y="1296536"/>
            <a:ext cx="1371600" cy="533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7030A0"/>
                </a:solidFill>
                <a:latin typeface="Arial" charset="0"/>
              </a:rPr>
              <a:t>Component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00600" y="2287136"/>
            <a:ext cx="1371600" cy="533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Window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24600" y="2287136"/>
            <a:ext cx="1371600" cy="5334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>
                <a:solidFill>
                  <a:srgbClr val="7030A0"/>
                </a:solidFill>
              </a:rPr>
              <a:t>ListBox</a:t>
            </a:r>
            <a:endParaRPr lang="en-US" sz="1800" dirty="0">
              <a:solidFill>
                <a:srgbClr val="7030A0"/>
              </a:solidFill>
            </a:endParaRPr>
          </a:p>
        </p:txBody>
      </p:sp>
      <p:cxnSp>
        <p:nvCxnSpPr>
          <p:cNvPr id="8" name="Shape 7"/>
          <p:cNvCxnSpPr>
            <a:stCxn id="4" idx="2"/>
            <a:endCxn id="5" idx="0"/>
          </p:cNvCxnSpPr>
          <p:nvPr/>
        </p:nvCxnSpPr>
        <p:spPr bwMode="auto">
          <a:xfrm rot="5400000">
            <a:off x="5638800" y="1677536"/>
            <a:ext cx="457200" cy="762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10" name="Shape 7"/>
          <p:cNvCxnSpPr>
            <a:stCxn id="4" idx="2"/>
            <a:endCxn id="6" idx="0"/>
          </p:cNvCxnSpPr>
          <p:nvPr/>
        </p:nvCxnSpPr>
        <p:spPr bwMode="auto">
          <a:xfrm rot="16200000" flipH="1">
            <a:off x="6400800" y="1677536"/>
            <a:ext cx="457200" cy="762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429000" y="3505990"/>
            <a:ext cx="13716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>
                <a:solidFill>
                  <a:srgbClr val="7030A0"/>
                </a:solidFill>
              </a:rPr>
              <a:t>ScrollBox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089775" y="3505990"/>
            <a:ext cx="1371600" cy="6096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>
                <a:solidFill>
                  <a:srgbClr val="7030A0"/>
                </a:solidFill>
              </a:rPr>
              <a:t>DropDown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Box</a:t>
            </a:r>
          </a:p>
        </p:txBody>
      </p:sp>
      <p:cxnSp>
        <p:nvCxnSpPr>
          <p:cNvPr id="18" name="Shape 7"/>
          <p:cNvCxnSpPr>
            <a:stCxn id="6" idx="2"/>
            <a:endCxn id="17" idx="0"/>
          </p:cNvCxnSpPr>
          <p:nvPr/>
        </p:nvCxnSpPr>
        <p:spPr bwMode="auto">
          <a:xfrm rot="16200000" flipH="1">
            <a:off x="7050260" y="2780675"/>
            <a:ext cx="685454" cy="765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21" name="Shape 7"/>
          <p:cNvCxnSpPr>
            <a:stCxn id="6" idx="2"/>
            <a:endCxn id="16" idx="0"/>
          </p:cNvCxnSpPr>
          <p:nvPr/>
        </p:nvCxnSpPr>
        <p:spPr bwMode="auto">
          <a:xfrm rot="5400000">
            <a:off x="5219873" y="1715463"/>
            <a:ext cx="685454" cy="28956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010400" y="1029836"/>
            <a:ext cx="2017594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Inheritance Diagrams (arrows show derived to base class relationships)</a:t>
            </a:r>
          </a:p>
        </p:txBody>
      </p:sp>
      <p:pic>
        <p:nvPicPr>
          <p:cNvPr id="1026" name="Picture 2" descr="https://encrypted-tbn1.gstatic.com/images?q=tbn:ANd9GcSeCfoXlc8jh-Wh5l_N-f-apcUlMdmlIr5Qc2ZtAOhDH5eaCOmUy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4" t="35555" r="7622"/>
          <a:stretch/>
        </p:blipFill>
        <p:spPr bwMode="auto">
          <a:xfrm>
            <a:off x="5267562" y="4322186"/>
            <a:ext cx="3876438" cy="186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msdn.microsoft.com/dynimg/IC132529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169" r="44916" b="44153"/>
          <a:stretch/>
        </p:blipFill>
        <p:spPr bwMode="auto">
          <a:xfrm>
            <a:off x="3217555" y="4322185"/>
            <a:ext cx="1583045" cy="16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4038600" cy="4525963"/>
          </a:xfrm>
        </p:spPr>
        <p:txBody>
          <a:bodyPr/>
          <a:lstStyle/>
          <a:p>
            <a:r>
              <a:rPr lang="en-US" sz="2000" dirty="0"/>
              <a:t>Constructors are only called when a variable is created and cannot be called directly from another constructor</a:t>
            </a:r>
          </a:p>
          <a:p>
            <a:pPr lvl="1"/>
            <a:r>
              <a:rPr lang="en-US" sz="1800" dirty="0"/>
              <a:t>How to deal with base </a:t>
            </a:r>
            <a:br>
              <a:rPr lang="en-US" sz="1800" dirty="0"/>
            </a:br>
            <a:r>
              <a:rPr lang="en-US" sz="1800" dirty="0"/>
              <a:t>constructors?</a:t>
            </a:r>
          </a:p>
          <a:p>
            <a:r>
              <a:rPr lang="en-US" sz="2000" dirty="0"/>
              <a:t>Also want/need base class or other members to be initialized before we perform this object's constructor code</a:t>
            </a:r>
          </a:p>
          <a:p>
            <a:r>
              <a:rPr lang="en-US" sz="2000" dirty="0">
                <a:solidFill>
                  <a:srgbClr val="00B050"/>
                </a:solidFill>
              </a:rPr>
              <a:t>Use initializer format instead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See example below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00400" y="5578231"/>
            <a:ext cx="5715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Student::Student(string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ident,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Person(n, ident)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"Constructing student: " &lt;&lt; name_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major_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_ = 0.0;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E2BF3BA-D5F9-4F2C-B2BF-61298BD7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143000"/>
            <a:ext cx="4495800" cy="434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string name_; 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major_; 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Student::Student(string n, int ident,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// How to initialize Base class members?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Person(n, ident); // No! can’t call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Construc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.</a:t>
            </a:r>
            <a:b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                   //   as a function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42" y="1225749"/>
            <a:ext cx="6019800" cy="5334000"/>
          </a:xfrm>
        </p:spPr>
        <p:txBody>
          <a:bodyPr/>
          <a:lstStyle/>
          <a:p>
            <a:r>
              <a:rPr lang="en-US" sz="2000" dirty="0"/>
              <a:t>Constructors</a:t>
            </a:r>
          </a:p>
          <a:p>
            <a:pPr lvl="1"/>
            <a:r>
              <a:rPr lang="en-US" sz="1800" dirty="0"/>
              <a:t>A Derived class will automatically call its Base class constructor </a:t>
            </a:r>
            <a:r>
              <a:rPr lang="en-US" sz="1800" b="1" dirty="0">
                <a:solidFill>
                  <a:srgbClr val="0070C0"/>
                </a:solidFill>
              </a:rPr>
              <a:t>BEFORE</a:t>
            </a:r>
            <a:r>
              <a:rPr lang="en-US" sz="1800" b="1" dirty="0"/>
              <a:t> </a:t>
            </a:r>
            <a:r>
              <a:rPr lang="en-US" sz="1800" dirty="0"/>
              <a:t>it's own constructor executes, either:</a:t>
            </a:r>
          </a:p>
          <a:p>
            <a:pPr lvl="2"/>
            <a:r>
              <a:rPr lang="en-US" sz="1600" dirty="0"/>
              <a:t>Explicitly calling a specified base class constructor in the initialization list</a:t>
            </a:r>
          </a:p>
          <a:p>
            <a:pPr lvl="2"/>
            <a:r>
              <a:rPr lang="en-US" sz="1600" dirty="0"/>
              <a:t>Implicitly calling the default base class constructor if no base class constructor is called in the initialization list</a:t>
            </a:r>
          </a:p>
          <a:p>
            <a:r>
              <a:rPr lang="en-US" sz="2000" dirty="0"/>
              <a:t>Destructors</a:t>
            </a:r>
          </a:p>
          <a:p>
            <a:pPr lvl="1"/>
            <a:r>
              <a:rPr lang="en-US" sz="1800" dirty="0"/>
              <a:t>The derived class will call the Base class destructor automatically </a:t>
            </a:r>
            <a:r>
              <a:rPr lang="en-US" sz="1800" b="1" dirty="0">
                <a:solidFill>
                  <a:srgbClr val="FF0000"/>
                </a:solidFill>
              </a:rPr>
              <a:t>AFTER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it's own destructor executes</a:t>
            </a:r>
          </a:p>
          <a:p>
            <a:r>
              <a:rPr lang="en-US" sz="2000" dirty="0"/>
              <a:t>General idea</a:t>
            </a:r>
          </a:p>
          <a:p>
            <a:pPr lvl="1"/>
            <a:r>
              <a:rPr lang="en-US" sz="1800" dirty="0"/>
              <a:t>Constructors get called from base-&gt;derived (smaller to larger)</a:t>
            </a:r>
          </a:p>
          <a:p>
            <a:pPr lvl="1"/>
            <a:r>
              <a:rPr lang="en-US" sz="1800" dirty="0"/>
              <a:t>Destructors get called from derived-&gt;base (larger to smaller)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781800" y="1447800"/>
            <a:ext cx="1905000" cy="1752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086600" y="1676400"/>
            <a:ext cx="12954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7391400" y="1854434"/>
            <a:ext cx="685800" cy="50776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449338" y="1906839"/>
            <a:ext cx="609600" cy="4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467600" y="24384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(2)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162800" y="2819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grandchild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(3)</a:t>
            </a:r>
          </a:p>
        </p:txBody>
      </p:sp>
      <p:cxnSp>
        <p:nvCxnSpPr>
          <p:cNvPr id="17" name="Straight Arrow Connector 16"/>
          <p:cNvCxnSpPr>
            <a:cxnSpLocks/>
            <a:stCxn id="6" idx="5"/>
          </p:cNvCxnSpPr>
          <p:nvPr/>
        </p:nvCxnSpPr>
        <p:spPr bwMode="auto">
          <a:xfrm>
            <a:off x="7976767" y="2287839"/>
            <a:ext cx="609600" cy="48482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362700" y="3297004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Constructor call ordering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400800" y="6178749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Destructor call ordering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0D4CA1D-3601-41A8-8AFB-BAEFD9692A2B}"/>
              </a:ext>
            </a:extLst>
          </p:cNvPr>
          <p:cNvSpPr/>
          <p:nvPr/>
        </p:nvSpPr>
        <p:spPr bwMode="auto">
          <a:xfrm>
            <a:off x="6802056" y="4367645"/>
            <a:ext cx="1905000" cy="1752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FEEBF7-C360-4C6A-AD5A-BF3D0A593B5E}"/>
              </a:ext>
            </a:extLst>
          </p:cNvPr>
          <p:cNvSpPr/>
          <p:nvPr/>
        </p:nvSpPr>
        <p:spPr bwMode="auto">
          <a:xfrm>
            <a:off x="7106856" y="4596245"/>
            <a:ext cx="1295400" cy="1143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E5E4698-2981-4A77-A3B6-D873CEA8F2A4}"/>
              </a:ext>
            </a:extLst>
          </p:cNvPr>
          <p:cNvSpPr/>
          <p:nvPr/>
        </p:nvSpPr>
        <p:spPr bwMode="auto">
          <a:xfrm>
            <a:off x="7411656" y="4774279"/>
            <a:ext cx="685800" cy="50776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A8DC1DCE-5ACC-4466-A42F-7F94F2F73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594" y="4826684"/>
            <a:ext cx="609600" cy="4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(3)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81A57A2-D162-4B06-942D-5EB7BDABB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856" y="535824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child (2)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A1B8F5A6-63A1-4528-BEE1-19BD352E4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056" y="573924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grandchild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(1)</a:t>
            </a:r>
          </a:p>
        </p:txBody>
      </p:sp>
      <p:cxnSp>
        <p:nvCxnSpPr>
          <p:cNvPr id="18" name="Straight Arrow Connector 17"/>
          <p:cNvCxnSpPr>
            <a:cxnSpLocks/>
            <a:endCxn id="27" idx="5"/>
          </p:cNvCxnSpPr>
          <p:nvPr/>
        </p:nvCxnSpPr>
        <p:spPr bwMode="auto">
          <a:xfrm flipH="1" flipV="1">
            <a:off x="7997023" y="5207684"/>
            <a:ext cx="565947" cy="493461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13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&amp; Destructor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647" y="1066800"/>
            <a:ext cx="4365356" cy="533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A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a;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A()  { a=0;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&lt;&lt; "A:" &lt;&lt; a &lt;&lt;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~A() {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&lt;&lt; "~A" &lt;&lt;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A(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mya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 { a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mya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   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&lt;&lt; "A:" &lt;&lt; a &lt;&lt;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B : public A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b;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B()  { b = 0;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&lt;&lt; "B:" &lt;&lt; b &lt;&lt;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~B() {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&lt;&lt; "~B "; }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B(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myb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 { b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myb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      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&lt;&lt; "B:" &lt;&lt; b &lt;&lt;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C : public B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c;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C()  { c = 0;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&lt;&lt; "C:" &lt;&lt; c &lt;&lt;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~C() {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&lt;&lt; "~C ";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myb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myc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 : B(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myb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) { 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 c =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myc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  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&lt;&lt; "C:" &lt;&lt; c &lt;&lt;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48200" y="1066800"/>
            <a:ext cx="44196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"Allocating a B object"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B b1;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"Allocating 1st C object"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C* c1 = new C;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"Allocating 2nd C object"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C c2(4,5);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"Deleting c1 object"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delete c1;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"Quitting" 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48200" y="3620146"/>
            <a:ext cx="4419600" cy="30854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Allocating a B object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A:0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B:0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Allocating 1st C object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A:0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B:0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C:0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Allocating 2nd C object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A:0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B:4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C:5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Deleting c1 object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~C ~B ~A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Quitting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~C ~B ~A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~B ~A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067300" y="6287791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626526" y="3124200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986725" y="6392862"/>
            <a:ext cx="2743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Sample Classes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0A632-4948-4B27-B9B0-E34BD661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50" y="3695054"/>
            <a:ext cx="1859250" cy="1532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6C249-E30B-4779-96AE-D4A9853A7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50" y="5247190"/>
            <a:ext cx="1882199" cy="1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9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4267200" cy="4525963"/>
          </a:xfrm>
        </p:spPr>
        <p:txBody>
          <a:bodyPr/>
          <a:lstStyle/>
          <a:p>
            <a:r>
              <a:rPr lang="en-US" sz="2400" dirty="0"/>
              <a:t>Private members of a base class can not be accessed directly by a derived class member function</a:t>
            </a:r>
          </a:p>
          <a:p>
            <a:pPr lvl="1"/>
            <a:r>
              <a:rPr lang="en-US" sz="1800" dirty="0"/>
              <a:t>Code for </a:t>
            </a:r>
            <a:r>
              <a:rPr lang="en-US" sz="1800" dirty="0" err="1"/>
              <a:t>print_grade_report</a:t>
            </a:r>
            <a:r>
              <a:rPr lang="en-US" sz="1800" dirty="0"/>
              <a:t>() would not compile since ‘name_’ is private to class Person</a:t>
            </a:r>
          </a:p>
          <a:p>
            <a:r>
              <a:rPr lang="en-US" sz="2400" dirty="0"/>
              <a:t>Base class can declare variables with </a:t>
            </a:r>
            <a:r>
              <a:rPr lang="en-US" sz="2400" dirty="0">
                <a:solidFill>
                  <a:srgbClr val="FF00FF"/>
                </a:solidFill>
              </a:rPr>
              <a:t>protected</a:t>
            </a:r>
            <a:r>
              <a:rPr lang="en-US" sz="2400" dirty="0"/>
              <a:t> storage class which means:</a:t>
            </a:r>
            <a:endParaRPr lang="en-US" sz="2000" dirty="0"/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Private to any object or code not inheriting</a:t>
            </a:r>
            <a:r>
              <a:rPr lang="en-US" sz="1800" b="1" dirty="0">
                <a:highlight>
                  <a:srgbClr val="FFFF00"/>
                </a:highlight>
              </a:rPr>
              <a:t> </a:t>
            </a:r>
            <a:r>
              <a:rPr lang="en-US" sz="1800" dirty="0">
                <a:highlight>
                  <a:srgbClr val="FFFF00"/>
                </a:highlight>
              </a:rPr>
              <a:t>from the base </a:t>
            </a:r>
            <a:r>
              <a:rPr lang="en-US" sz="1800" dirty="0"/>
              <a:t>(i.e. private to any 3</a:t>
            </a:r>
            <a:r>
              <a:rPr lang="en-US" sz="1800" baseline="30000" dirty="0"/>
              <a:t>rd</a:t>
            </a:r>
            <a:r>
              <a:rPr lang="en-US" sz="1800" dirty="0"/>
              <a:t> party)</a:t>
            </a:r>
          </a:p>
          <a:p>
            <a:pPr lvl="1"/>
            <a:r>
              <a:rPr lang="en-US" sz="1800" dirty="0">
                <a:highlight>
                  <a:srgbClr val="FFFF00"/>
                </a:highlight>
              </a:rPr>
              <a:t>Public to any derived (child) class </a:t>
            </a:r>
            <a:r>
              <a:rPr lang="en-US" sz="1800" dirty="0"/>
              <a:t>can access directly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3886200"/>
            <a:ext cx="3962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Student::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print_grade_report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“Student “ &lt;&lt;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name_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3000" y="1447800"/>
            <a:ext cx="39624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name_;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print_grade_report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int major_;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8305800" y="41910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X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953000" y="5181600"/>
            <a:ext cx="39624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name_;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8384"/>
          </a:xfrm>
        </p:spPr>
        <p:txBody>
          <a:bodyPr/>
          <a:lstStyle/>
          <a:p>
            <a:r>
              <a:rPr lang="en-US" sz="4000" dirty="0"/>
              <a:t>Public/Private/Protected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1" y="1219200"/>
            <a:ext cx="5208074" cy="4525963"/>
          </a:xfrm>
        </p:spPr>
        <p:txBody>
          <a:bodyPr/>
          <a:lstStyle/>
          <a:p>
            <a:r>
              <a:rPr lang="en-US" sz="1800" dirty="0">
                <a:solidFill>
                  <a:srgbClr val="00B050"/>
                </a:solidFill>
              </a:rPr>
              <a:t>public</a:t>
            </a:r>
            <a:r>
              <a:rPr lang="en-US" sz="1800" dirty="0"/>
              <a:t>/</a:t>
            </a:r>
            <a:r>
              <a:rPr lang="en-US" sz="1800" dirty="0">
                <a:solidFill>
                  <a:srgbClr val="FF6600"/>
                </a:solidFill>
              </a:rPr>
              <a:t>protected</a:t>
            </a:r>
            <a:r>
              <a:rPr lang="en-US" sz="1800" dirty="0"/>
              <a:t>/</a:t>
            </a:r>
            <a:r>
              <a:rPr lang="en-US" sz="1800" dirty="0">
                <a:solidFill>
                  <a:srgbClr val="FF0000"/>
                </a:solidFill>
              </a:rPr>
              <a:t>private</a:t>
            </a:r>
            <a:r>
              <a:rPr lang="en-US" sz="1800" dirty="0"/>
              <a:t> inheritance before base class indicates HOW the public base class members are viewed by clients (those outside) of the derived class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public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public and protected base class members are accessible to the child class and grandchild classes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Only public base class members are accessible to 3</a:t>
            </a:r>
            <a:r>
              <a:rPr lang="en-US" sz="1600" baseline="30000" dirty="0">
                <a:solidFill>
                  <a:srgbClr val="00B050"/>
                </a:solidFill>
              </a:rPr>
              <a:t>rd</a:t>
            </a:r>
            <a:r>
              <a:rPr lang="en-US" sz="1600" dirty="0">
                <a:solidFill>
                  <a:srgbClr val="00B050"/>
                </a:solidFill>
              </a:rPr>
              <a:t> party clients</a:t>
            </a:r>
          </a:p>
          <a:p>
            <a:r>
              <a:rPr lang="en-US" sz="2000" dirty="0">
                <a:solidFill>
                  <a:srgbClr val="FF6600"/>
                </a:solidFill>
              </a:rPr>
              <a:t>protected </a:t>
            </a:r>
          </a:p>
          <a:p>
            <a:pPr lvl="1"/>
            <a:r>
              <a:rPr lang="en-US" sz="1600" dirty="0">
                <a:solidFill>
                  <a:srgbClr val="FF6600"/>
                </a:solidFill>
              </a:rPr>
              <a:t>public and protected base class members are accessible to the child class and grandchild classes </a:t>
            </a:r>
          </a:p>
          <a:p>
            <a:pPr lvl="1"/>
            <a:r>
              <a:rPr lang="en-US" sz="1600" dirty="0">
                <a:solidFill>
                  <a:srgbClr val="FF6600"/>
                </a:solidFill>
              </a:rPr>
              <a:t>no base class members are accessible to 3</a:t>
            </a:r>
            <a:r>
              <a:rPr lang="en-US" sz="1600" baseline="30000" dirty="0">
                <a:solidFill>
                  <a:srgbClr val="FF6600"/>
                </a:solidFill>
              </a:rPr>
              <a:t>rd</a:t>
            </a:r>
            <a:r>
              <a:rPr lang="en-US" sz="1600" dirty="0">
                <a:solidFill>
                  <a:srgbClr val="FF6600"/>
                </a:solidFill>
              </a:rPr>
              <a:t> parties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public and protected base class members are accessible to the child class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No base class members are accessible to grandchild classes or 3</a:t>
            </a:r>
            <a:r>
              <a:rPr lang="en-US" sz="1600" baseline="30000" dirty="0">
                <a:solidFill>
                  <a:srgbClr val="FF0000"/>
                </a:solidFill>
              </a:rPr>
              <a:t>rd</a:t>
            </a:r>
            <a:r>
              <a:rPr lang="en-US" sz="1600" dirty="0">
                <a:solidFill>
                  <a:srgbClr val="FF0000"/>
                </a:solidFill>
              </a:rPr>
              <a:t> party clients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E86AE4B-BE18-4171-A6DF-5D2BE714B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5629206"/>
            <a:ext cx="3723792" cy="1185152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s1("Tommy", 73412, 1);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Faculty f1("Mark", 53201, 2);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&lt;&lt; s1.get_name() &lt;&lt; 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; // works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&lt;&lt; f1.get_name() &lt;&lt;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 // fails</a:t>
            </a:r>
            <a:b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BD755706-9CD5-4A37-98B8-9D87C42A8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706" y="3276600"/>
            <a:ext cx="122695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6BB84-A8FE-4EF0-A365-C9BD7D17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19" y="5029200"/>
            <a:ext cx="1226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19" name="Curved Connector 15">
            <a:extLst>
              <a:ext uri="{FF2B5EF4-FFF2-40B4-BE49-F238E27FC236}">
                <a16:creationId xmlns:a16="http://schemas.microsoft.com/office/drawing/2014/main" id="{319C51E8-B847-48A6-BEFA-AC3D013508B3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 rot="10800000" flipH="1" flipV="1">
            <a:off x="5334001" y="1676400"/>
            <a:ext cx="20018" cy="3543300"/>
          </a:xfrm>
          <a:prstGeom prst="curvedConnector3">
            <a:avLst>
              <a:gd name="adj1" fmla="val -114197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Curved Connector 16">
            <a:extLst>
              <a:ext uri="{FF2B5EF4-FFF2-40B4-BE49-F238E27FC236}">
                <a16:creationId xmlns:a16="http://schemas.microsoft.com/office/drawing/2014/main" id="{B449E74B-CE65-4EB2-8305-C08629171D31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rot="10800000" flipH="1" flipV="1">
            <a:off x="5334000" y="1676400"/>
            <a:ext cx="29705" cy="1790700"/>
          </a:xfrm>
          <a:prstGeom prst="curvedConnector3">
            <a:avLst>
              <a:gd name="adj1" fmla="val -769567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 Box 4">
            <a:extLst>
              <a:ext uri="{FF2B5EF4-FFF2-40B4-BE49-F238E27FC236}">
                <a16:creationId xmlns:a16="http://schemas.microsoft.com/office/drawing/2014/main" id="{802C7757-2A5D-4DAB-BD77-65DD88CE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462178"/>
            <a:ext cx="3723792" cy="3124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mjr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get_major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set_gpa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new_gpa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major_;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Faculty(string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tnr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get_tenure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tenure_;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EF9F5749-4658-4F14-A72D-89982323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4009" y="895351"/>
            <a:ext cx="3723792" cy="1524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Person(string n,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ident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get_name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get_id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// INACCESSIBLE TO DERIVED</a:t>
            </a:r>
            <a:b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name_;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id_;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FEFA2FD8-063D-48E1-A1FB-89C67BA66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706" y="3962400"/>
            <a:ext cx="1226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9E7C7A2C-07B2-422F-9716-0F5A29C09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019" y="5715000"/>
            <a:ext cx="12269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26" name="Curved Connector 17">
            <a:extLst>
              <a:ext uri="{FF2B5EF4-FFF2-40B4-BE49-F238E27FC236}">
                <a16:creationId xmlns:a16="http://schemas.microsoft.com/office/drawing/2014/main" id="{3F85BE3E-0050-4E8C-ADF6-68F602A587F7}"/>
              </a:ext>
            </a:extLst>
          </p:cNvPr>
          <p:cNvCxnSpPr>
            <a:cxnSpLocks/>
            <a:stCxn id="23" idx="1"/>
            <a:endCxn id="25" idx="1"/>
          </p:cNvCxnSpPr>
          <p:nvPr/>
        </p:nvCxnSpPr>
        <p:spPr bwMode="auto">
          <a:xfrm rot="10800000" flipH="1" flipV="1">
            <a:off x="5344009" y="1657350"/>
            <a:ext cx="10010" cy="4248149"/>
          </a:xfrm>
          <a:prstGeom prst="curvedConnector3">
            <a:avLst>
              <a:gd name="adj1" fmla="val -228371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Curved Connector 14">
            <a:extLst>
              <a:ext uri="{FF2B5EF4-FFF2-40B4-BE49-F238E27FC236}">
                <a16:creationId xmlns:a16="http://schemas.microsoft.com/office/drawing/2014/main" id="{560EA2BD-B153-40AF-9C1D-EDE5ECB826AE}"/>
              </a:ext>
            </a:extLst>
          </p:cNvPr>
          <p:cNvCxnSpPr>
            <a:cxnSpLocks/>
            <a:stCxn id="23" idx="1"/>
            <a:endCxn id="14" idx="1"/>
          </p:cNvCxnSpPr>
          <p:nvPr/>
        </p:nvCxnSpPr>
        <p:spPr bwMode="auto">
          <a:xfrm rot="10800000" flipV="1">
            <a:off x="5334001" y="1657350"/>
            <a:ext cx="10008" cy="4564431"/>
          </a:xfrm>
          <a:prstGeom prst="curvedConnector3">
            <a:avLst>
              <a:gd name="adj1" fmla="val 2384173"/>
            </a:avLst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14">
            <a:extLst>
              <a:ext uri="{FF2B5EF4-FFF2-40B4-BE49-F238E27FC236}">
                <a16:creationId xmlns:a16="http://schemas.microsoft.com/office/drawing/2014/main" id="{4A9A4559-16CD-44F3-ADEA-AE786D2B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377" y="885790"/>
            <a:ext cx="137842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Base Class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30000</TotalTime>
  <Words>2675</Words>
  <Application>Microsoft Office PowerPoint</Application>
  <PresentationFormat>On-screen Show (4:3)</PresentationFormat>
  <Paragraphs>285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Viterbi2013</vt:lpstr>
      <vt:lpstr>CSCI 104 Inheritance</vt:lpstr>
      <vt:lpstr>Inheritance</vt:lpstr>
      <vt:lpstr>Base and Derived Classes</vt:lpstr>
      <vt:lpstr>Inheritance Example</vt:lpstr>
      <vt:lpstr>Constructors and Inheritance</vt:lpstr>
      <vt:lpstr>Constructors &amp; Destructors</vt:lpstr>
      <vt:lpstr>Constructor &amp; Destructor Ordering</vt:lpstr>
      <vt:lpstr>Protected Members</vt:lpstr>
      <vt:lpstr>Public/Private/Protected Inheritance</vt:lpstr>
      <vt:lpstr>Inheritance Access</vt:lpstr>
      <vt:lpstr>Overloading Base Functions</vt:lpstr>
      <vt:lpstr>Scoping Base Functions</vt:lpstr>
      <vt:lpstr>Composition</vt:lpstr>
      <vt:lpstr>Warning: Multiple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Inheritance</dc:title>
  <dc:creator>Mark</dc:creator>
  <cp:lastModifiedBy>Aaron Daniel Cote</cp:lastModifiedBy>
  <cp:revision>223</cp:revision>
  <cp:lastPrinted>2016-04-04T16:55:52Z</cp:lastPrinted>
  <dcterms:created xsi:type="dcterms:W3CDTF">2012-12-23T22:24:17Z</dcterms:created>
  <dcterms:modified xsi:type="dcterms:W3CDTF">2021-01-23T00:31:18Z</dcterms:modified>
</cp:coreProperties>
</file>