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4"/>
  </p:notesMasterIdLst>
  <p:handoutMasterIdLst>
    <p:handoutMasterId r:id="rId25"/>
  </p:handoutMasterIdLst>
  <p:sldIdLst>
    <p:sldId id="256" r:id="rId2"/>
    <p:sldId id="743" r:id="rId3"/>
    <p:sldId id="744" r:id="rId4"/>
    <p:sldId id="745" r:id="rId5"/>
    <p:sldId id="746" r:id="rId6"/>
    <p:sldId id="738" r:id="rId7"/>
    <p:sldId id="739" r:id="rId8"/>
    <p:sldId id="740" r:id="rId9"/>
    <p:sldId id="741" r:id="rId10"/>
    <p:sldId id="776" r:id="rId11"/>
    <p:sldId id="762" r:id="rId12"/>
    <p:sldId id="772" r:id="rId13"/>
    <p:sldId id="773" r:id="rId14"/>
    <p:sldId id="774" r:id="rId15"/>
    <p:sldId id="765" r:id="rId16"/>
    <p:sldId id="775" r:id="rId17"/>
    <p:sldId id="752" r:id="rId18"/>
    <p:sldId id="754" r:id="rId19"/>
    <p:sldId id="755" r:id="rId20"/>
    <p:sldId id="766" r:id="rId21"/>
    <p:sldId id="767" r:id="rId22"/>
    <p:sldId id="771" r:id="rId23"/>
  </p:sldIdLst>
  <p:sldSz cx="9144000" cy="6858000" type="screen4x3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151" autoAdjust="0"/>
    <p:restoredTop sz="88859" autoAdjust="0"/>
  </p:normalViewPr>
  <p:slideViewPr>
    <p:cSldViewPr>
      <p:cViewPr varScale="1">
        <p:scale>
          <a:sx n="58" d="100"/>
          <a:sy n="58" d="100"/>
        </p:scale>
        <p:origin x="72" y="3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21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21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971C4-D6ED-436C-8B49-F7A3B8634A12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378"/>
            <a:ext cx="3037840" cy="4621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378"/>
            <a:ext cx="3037840" cy="4621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3900A-4DE4-4DE5-AC3D-688D9FC05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53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2150"/>
            <a:ext cx="4616450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669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772669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53562A9-B6D5-4F95-B063-0AA816B5DBE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6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5844B4-EE7D-4B21-BB4C-785978F15425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675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12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19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15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61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03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00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29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98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0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05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52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09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99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9908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101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0842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267978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clip art</a:t>
            </a:r>
          </a:p>
        </p:txBody>
      </p:sp>
    </p:spTree>
    <p:extLst>
      <p:ext uri="{BB962C8B-B14F-4D97-AF65-F5344CB8AC3E}">
        <p14:creationId xmlns:p14="http://schemas.microsoft.com/office/powerpoint/2010/main" val="2688527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17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435771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642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762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18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391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657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689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88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3008313" cy="105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81000"/>
            <a:ext cx="5111750" cy="5745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398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27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2057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8610600" y="9525"/>
            <a:ext cx="5334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1862CD-D985-463F-A6EA-BA716BFFBD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0" y="114300"/>
            <a:ext cx="6934200" cy="228600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" name="Oval 1"/>
          <p:cNvSpPr/>
          <p:nvPr/>
        </p:nvSpPr>
        <p:spPr>
          <a:xfrm>
            <a:off x="8610600" y="9525"/>
            <a:ext cx="533400" cy="333375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algorithm/count/" TargetMode="External"/><Relationship Id="rId2" Type="http://schemas.openxmlformats.org/officeDocument/2006/relationships/hyperlink" Target="http://www.cplusplus.com/reference/algorithm/sor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104</a:t>
            </a:r>
            <a:br>
              <a:rPr lang="en-US" dirty="0"/>
            </a:br>
            <a:r>
              <a:rPr lang="en-US" dirty="0"/>
              <a:t>C++ STL; Iterators, Maps, Sets</a:t>
            </a:r>
            <a:endParaRPr lang="en-US" altLang="zh-CN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Mark Redekopp</a:t>
            </a:r>
          </a:p>
          <a:p>
            <a:r>
              <a:rPr lang="en-US" altLang="zh-CN" dirty="0"/>
              <a:t>David Kempe</a:t>
            </a:r>
          </a:p>
          <a:p>
            <a:r>
              <a:rPr lang="en-US" altLang="zh-CN" dirty="0"/>
              <a:t>Aaron Cote’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62F6-8B59-4BD9-A89A-40211A31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Pro 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B5221-7494-42B3-A4B8-AF73E65F6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478" y="1600200"/>
            <a:ext cx="8811322" cy="4525963"/>
          </a:xfrm>
        </p:spPr>
        <p:txBody>
          <a:bodyPr/>
          <a:lstStyle/>
          <a:p>
            <a:r>
              <a:rPr lang="en-US" sz="2400" dirty="0">
                <a:highlight>
                  <a:srgbClr val="FFFF00"/>
                </a:highlight>
              </a:rPr>
              <a:t>NEVER</a:t>
            </a:r>
            <a:r>
              <a:rPr lang="en-US" sz="2400" dirty="0"/>
              <a:t> (accidentally) compare iterators from </a:t>
            </a:r>
            <a:r>
              <a:rPr lang="en-US" sz="2400" dirty="0">
                <a:highlight>
                  <a:srgbClr val="FFFF00"/>
                </a:highlight>
              </a:rPr>
              <a:t>different</a:t>
            </a:r>
            <a:r>
              <a:rPr lang="en-US" sz="2400" dirty="0"/>
              <a:t> containers</a:t>
            </a:r>
          </a:p>
          <a:p>
            <a:pPr lvl="1"/>
            <a:r>
              <a:rPr lang="en-US" sz="2000" dirty="0"/>
              <a:t>May allow iterator to go off the end of a container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E1BB8558-A1FF-4CD1-8D96-D5664BFC4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922" y="2636838"/>
            <a:ext cx="7733371" cy="38401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#include &lt;iostream&gt;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#include &lt;vector&gt;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cstdlib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using namespace std;</a:t>
            </a:r>
          </a:p>
          <a:p>
            <a:pPr algn="l"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int main()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Scores s;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...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for(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vector&lt;int&gt;::iterator it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FF00FF"/>
                </a:solidFill>
                <a:latin typeface="Consolas" panose="020B0609020204030204" pitchFamily="49" charset="0"/>
              </a:rPr>
              <a:t>s.AGrades</a:t>
            </a:r>
            <a:r>
              <a:rPr lang="en-US" sz="1400" b="1" dirty="0">
                <a:solidFill>
                  <a:srgbClr val="FF00FF"/>
                </a:solidFill>
                <a:latin typeface="Consolas" panose="020B0609020204030204" pitchFamily="49" charset="0"/>
              </a:rPr>
              <a:t>()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.begin()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it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!= </a:t>
            </a:r>
            <a:r>
              <a:rPr lang="en-US" sz="1400" b="1" dirty="0" err="1">
                <a:solidFill>
                  <a:srgbClr val="FF00FF"/>
                </a:solidFill>
                <a:latin typeface="Consolas" panose="020B0609020204030204" pitchFamily="49" charset="0"/>
              </a:rPr>
              <a:t>s.AGrades</a:t>
            </a:r>
            <a:r>
              <a:rPr lang="en-US" sz="1400" b="1" dirty="0">
                <a:solidFill>
                  <a:srgbClr val="FF00FF"/>
                </a:solidFill>
                <a:latin typeface="Consolas" panose="020B0609020204030204" pitchFamily="49" charset="0"/>
              </a:rPr>
              <a:t>()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.end()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++it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{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&lt;&lt; *it &lt;&lt;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return 0;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36843D19-AFDC-4C00-BF28-FAEEF434C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2789239"/>
            <a:ext cx="3009900" cy="15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class Scores {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public: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FF"/>
                </a:solidFill>
                <a:latin typeface="Consolas" panose="020B0609020204030204" pitchFamily="49" charset="0"/>
              </a:rPr>
              <a:t>vector&lt;int&gt;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AGrades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private: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vector&lt;int&gt; all;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B996F1-E3F2-4897-AF06-BD6A6E246626}"/>
              </a:ext>
            </a:extLst>
          </p:cNvPr>
          <p:cNvSpPr/>
          <p:nvPr/>
        </p:nvSpPr>
        <p:spPr>
          <a:xfrm>
            <a:off x="4038600" y="3870287"/>
            <a:ext cx="1452446" cy="4683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endParaRPr 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AC701C-3D66-410C-A912-713DC586ACB3}"/>
              </a:ext>
            </a:extLst>
          </p:cNvPr>
          <p:cNvSpPr/>
          <p:nvPr/>
        </p:nvSpPr>
        <p:spPr>
          <a:xfrm>
            <a:off x="4174479" y="4033839"/>
            <a:ext cx="152400" cy="228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6E226F-CBD1-453B-9812-EEA1B0CA8619}"/>
              </a:ext>
            </a:extLst>
          </p:cNvPr>
          <p:cNvSpPr/>
          <p:nvPr/>
        </p:nvSpPr>
        <p:spPr>
          <a:xfrm>
            <a:off x="4322232" y="4033837"/>
            <a:ext cx="152400" cy="228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3B03F4-6D4E-4C80-BE5D-376799749D24}"/>
              </a:ext>
            </a:extLst>
          </p:cNvPr>
          <p:cNvSpPr/>
          <p:nvPr/>
        </p:nvSpPr>
        <p:spPr>
          <a:xfrm>
            <a:off x="4476542" y="4033837"/>
            <a:ext cx="152400" cy="228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12ED3-A86D-4620-B479-2E2438A97174}"/>
              </a:ext>
            </a:extLst>
          </p:cNvPr>
          <p:cNvSpPr/>
          <p:nvPr/>
        </p:nvSpPr>
        <p:spPr>
          <a:xfrm>
            <a:off x="4624295" y="4033835"/>
            <a:ext cx="152400" cy="228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0F3FEB-1019-48B7-B9D6-68CCA04A429B}"/>
              </a:ext>
            </a:extLst>
          </p:cNvPr>
          <p:cNvSpPr/>
          <p:nvPr/>
        </p:nvSpPr>
        <p:spPr>
          <a:xfrm>
            <a:off x="4765336" y="4033835"/>
            <a:ext cx="152400" cy="228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D4A57B-40A5-4AAA-9692-64B4060ABE75}"/>
              </a:ext>
            </a:extLst>
          </p:cNvPr>
          <p:cNvSpPr/>
          <p:nvPr/>
        </p:nvSpPr>
        <p:spPr>
          <a:xfrm>
            <a:off x="4913089" y="4033833"/>
            <a:ext cx="152400" cy="228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D0FE6D-EFD3-48A3-B89C-F803E36BD88C}"/>
              </a:ext>
            </a:extLst>
          </p:cNvPr>
          <p:cNvSpPr/>
          <p:nvPr/>
        </p:nvSpPr>
        <p:spPr>
          <a:xfrm>
            <a:off x="5062417" y="4033833"/>
            <a:ext cx="152400" cy="228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78AD03-9E7B-4259-83C1-E147F13A3F23}"/>
              </a:ext>
            </a:extLst>
          </p:cNvPr>
          <p:cNvSpPr/>
          <p:nvPr/>
        </p:nvSpPr>
        <p:spPr>
          <a:xfrm>
            <a:off x="5210170" y="4033831"/>
            <a:ext cx="152400" cy="228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82792EB-702D-4179-9AD0-D5F8C5B9024D}"/>
              </a:ext>
            </a:extLst>
          </p:cNvPr>
          <p:cNvSpPr/>
          <p:nvPr/>
        </p:nvSpPr>
        <p:spPr>
          <a:xfrm>
            <a:off x="4055533" y="5089480"/>
            <a:ext cx="1452446" cy="4683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endParaRPr 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A7BC11-F7E3-4CB8-8F28-9ADFC7242929}"/>
              </a:ext>
            </a:extLst>
          </p:cNvPr>
          <p:cNvSpPr/>
          <p:nvPr/>
        </p:nvSpPr>
        <p:spPr>
          <a:xfrm>
            <a:off x="4191412" y="5253032"/>
            <a:ext cx="152400" cy="228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14ED66-03AD-4D70-962F-519A90BF887F}"/>
              </a:ext>
            </a:extLst>
          </p:cNvPr>
          <p:cNvSpPr/>
          <p:nvPr/>
        </p:nvSpPr>
        <p:spPr>
          <a:xfrm>
            <a:off x="4339165" y="5253030"/>
            <a:ext cx="152400" cy="228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FCEDAC-4F7E-4B3B-BA83-5697759BCF2B}"/>
              </a:ext>
            </a:extLst>
          </p:cNvPr>
          <p:cNvSpPr/>
          <p:nvPr/>
        </p:nvSpPr>
        <p:spPr>
          <a:xfrm>
            <a:off x="4493475" y="5253030"/>
            <a:ext cx="152400" cy="228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CE8D80-0188-443A-B8ED-D178777A0277}"/>
              </a:ext>
            </a:extLst>
          </p:cNvPr>
          <p:cNvSpPr/>
          <p:nvPr/>
        </p:nvSpPr>
        <p:spPr>
          <a:xfrm>
            <a:off x="4641228" y="5253028"/>
            <a:ext cx="152400" cy="228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BBECFF-5AA9-4606-B873-D28EF5F3D24D}"/>
              </a:ext>
            </a:extLst>
          </p:cNvPr>
          <p:cNvSpPr/>
          <p:nvPr/>
        </p:nvSpPr>
        <p:spPr>
          <a:xfrm>
            <a:off x="4782269" y="5253028"/>
            <a:ext cx="152400" cy="228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183758-F449-4899-8908-4B64060AFF4C}"/>
              </a:ext>
            </a:extLst>
          </p:cNvPr>
          <p:cNvSpPr/>
          <p:nvPr/>
        </p:nvSpPr>
        <p:spPr>
          <a:xfrm>
            <a:off x="4930022" y="5253026"/>
            <a:ext cx="152400" cy="228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E1FA83-DC69-40D3-ADF4-751D50F8135D}"/>
              </a:ext>
            </a:extLst>
          </p:cNvPr>
          <p:cNvSpPr/>
          <p:nvPr/>
        </p:nvSpPr>
        <p:spPr>
          <a:xfrm>
            <a:off x="5079350" y="5253026"/>
            <a:ext cx="152400" cy="228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BAC299-1857-4FDC-A46B-5F9E19429703}"/>
              </a:ext>
            </a:extLst>
          </p:cNvPr>
          <p:cNvSpPr/>
          <p:nvPr/>
        </p:nvSpPr>
        <p:spPr>
          <a:xfrm>
            <a:off x="5227103" y="5253024"/>
            <a:ext cx="152400" cy="228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DCC68E-FE4E-4714-BF85-79A5279DB117}"/>
              </a:ext>
            </a:extLst>
          </p:cNvPr>
          <p:cNvCxnSpPr>
            <a:cxnSpLocks/>
          </p:cNvCxnSpPr>
          <p:nvPr/>
        </p:nvCxnSpPr>
        <p:spPr>
          <a:xfrm>
            <a:off x="3352800" y="5029543"/>
            <a:ext cx="2138246" cy="17980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440626-2089-44EF-A1DC-D286DFAC62F0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572105" y="4148140"/>
            <a:ext cx="602374" cy="45384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705E5C-C3F9-42F4-83D6-AE1490C160B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721041" y="4338639"/>
            <a:ext cx="43782" cy="286858"/>
          </a:xfrm>
          <a:prstGeom prst="straightConnector1">
            <a:avLst/>
          </a:prstGeom>
          <a:ln w="28575">
            <a:solidFill>
              <a:srgbClr val="FF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FC86F0B-884E-4164-B565-1EDC12E042BA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451615" y="5029542"/>
            <a:ext cx="1603918" cy="294114"/>
          </a:xfrm>
          <a:prstGeom prst="straightConnector1">
            <a:avLst/>
          </a:prstGeom>
          <a:ln w="28575">
            <a:solidFill>
              <a:srgbClr val="FF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4">
            <a:extLst>
              <a:ext uri="{FF2B5EF4-FFF2-40B4-BE49-F238E27FC236}">
                <a16:creationId xmlns:a16="http://schemas.microsoft.com/office/drawing/2014/main" id="{5A0213D2-0D36-4FBE-AA8D-8892ADE8C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364" y="5895677"/>
            <a:ext cx="5447158" cy="91628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vector&lt;int&gt; a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s.Agrades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for(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vector&lt;int&gt;::iterator it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FF00FF"/>
                </a:solidFill>
                <a:latin typeface="Consolas" panose="020B0609020204030204" pitchFamily="49" charset="0"/>
              </a:rPr>
              <a:t>a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.begin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it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!= </a:t>
            </a:r>
            <a:r>
              <a:rPr lang="en-US" sz="1400" b="1" dirty="0" err="1">
                <a:solidFill>
                  <a:srgbClr val="FF00FF"/>
                </a:solidFill>
                <a:latin typeface="Consolas" panose="020B0609020204030204" pitchFamily="49" charset="0"/>
              </a:rPr>
              <a:t>a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.end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 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++it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 ... }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2C0AE5-87A3-491D-93D1-D99DCAA67760}"/>
              </a:ext>
            </a:extLst>
          </p:cNvPr>
          <p:cNvSpPr/>
          <p:nvPr/>
        </p:nvSpPr>
        <p:spPr bwMode="auto">
          <a:xfrm>
            <a:off x="6093595" y="4603962"/>
            <a:ext cx="1002401" cy="30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C00000"/>
                </a:solidFill>
              </a:rPr>
              <a:t>WRONG!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9EC8F2-E0CB-4041-AD84-762B7DA57286}"/>
              </a:ext>
            </a:extLst>
          </p:cNvPr>
          <p:cNvSpPr/>
          <p:nvPr/>
        </p:nvSpPr>
        <p:spPr bwMode="auto">
          <a:xfrm>
            <a:off x="7684399" y="6430962"/>
            <a:ext cx="1002401" cy="30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B050"/>
                </a:solidFill>
              </a:rPr>
              <a:t>RIGHT! 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078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STL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5105400"/>
          </a:xfrm>
        </p:spPr>
        <p:txBody>
          <a:bodyPr/>
          <a:lstStyle/>
          <a:p>
            <a:r>
              <a:rPr lang="en-US" sz="2000" dirty="0"/>
              <a:t>Many useful functions defined in &lt;algorithm&gt; library</a:t>
            </a:r>
          </a:p>
          <a:p>
            <a:pPr lvl="1"/>
            <a:r>
              <a:rPr lang="en-US" sz="1800" dirty="0">
                <a:hlinkClick r:id="rId2"/>
              </a:rPr>
              <a:t>http://www.cplusplus.com/reference/algorithm/sort/</a:t>
            </a:r>
            <a:endParaRPr lang="en-US" sz="1800" dirty="0"/>
          </a:p>
          <a:p>
            <a:pPr lvl="1"/>
            <a:r>
              <a:rPr lang="en-US" sz="1800" dirty="0">
                <a:hlinkClick r:id="rId3"/>
              </a:rPr>
              <a:t>http://www.cplusplus.com/reference/algorithm/count/</a:t>
            </a:r>
            <a:endParaRPr lang="en-US" sz="1800" dirty="0"/>
          </a:p>
          <a:p>
            <a:r>
              <a:rPr lang="en-US" sz="2000" dirty="0"/>
              <a:t>All of these functions usually accept iterator(s) to elements in a container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4EDCAA8-2D9E-4CD9-BF3B-6F878976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922" y="2895600"/>
            <a:ext cx="7733371" cy="38401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#include &lt;iostream&gt;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#include &lt;vector&gt;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cstdlib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using namespace std;</a:t>
            </a:r>
          </a:p>
          <a:p>
            <a:pPr algn="l"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main()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vector&lt;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my_vec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(5); // 5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init.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size 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for(int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=0;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&lt; 5;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++){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my_vec.push_back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(rand());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nsolas" panose="020B0609020204030204" pitchFamily="49" charset="0"/>
              </a:rPr>
              <a:t>sort(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my_vec.begin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(), 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myvec.end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n-US" sz="1400" b="1" dirty="0">
                <a:solidFill>
                  <a:srgbClr val="FF00FF"/>
                </a:solidFill>
                <a:latin typeface="Consolas" panose="020B0609020204030204" pitchFamily="49" charset="0"/>
              </a:rPr>
              <a:t>);</a:t>
            </a:r>
            <a:b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for(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vector&lt;int&gt;::iterator it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my_vec.begin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it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!= 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my_vec.end()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++it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){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&lt;&lt; *it &lt;&lt;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return 0;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8116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629400" cy="762000"/>
          </a:xfrm>
        </p:spPr>
        <p:txBody>
          <a:bodyPr/>
          <a:lstStyle/>
          <a:p>
            <a:r>
              <a:rPr lang="en-US" sz="4000" dirty="0"/>
              <a:t>Student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791200"/>
            <a:ext cx="8915400" cy="1066800"/>
          </a:xfrm>
        </p:spPr>
        <p:txBody>
          <a:bodyPr/>
          <a:lstStyle/>
          <a:p>
            <a:endParaRPr lang="en-US" sz="2000" dirty="0"/>
          </a:p>
          <a:p>
            <a:endParaRPr lang="en-US" sz="1400" dirty="0"/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52500" y="1524000"/>
            <a:ext cx="7810500" cy="3429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class Student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public: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Student();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Student(string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~Student();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 return name; } // get their name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void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add_grade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score);  // add a grade to their grade list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get_grade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index);   // get their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i-th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grade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private: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string name;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id; 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vector&lt;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grades;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BEFE1-E9FD-4BF4-ADFA-9DAD54BD4F64}"/>
              </a:ext>
            </a:extLst>
          </p:cNvPr>
          <p:cNvSpPr txBox="1"/>
          <p:nvPr/>
        </p:nvSpPr>
        <p:spPr>
          <a:xfrm>
            <a:off x="4648200" y="4295507"/>
            <a:ext cx="3352800" cy="1200329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/>
              <a:t>Note</a:t>
            </a:r>
            <a:r>
              <a:rPr lang="en-US" sz="1800" dirty="0"/>
              <a:t>:  This class is just a sample to hold some data and will be used as the 'value' in a map shortly.</a:t>
            </a:r>
          </a:p>
        </p:txBody>
      </p:sp>
    </p:spTree>
    <p:extLst>
      <p:ext uri="{BB962C8B-B14F-4D97-AF65-F5344CB8AC3E}">
        <p14:creationId xmlns:p14="http://schemas.microsoft.com/office/powerpoint/2010/main" val="3923720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Creating a List of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10" y="1356519"/>
            <a:ext cx="4038600" cy="5211762"/>
          </a:xfrm>
        </p:spPr>
        <p:txBody>
          <a:bodyPr/>
          <a:lstStyle/>
          <a:p>
            <a:r>
              <a:rPr lang="en-US" sz="1800" dirty="0"/>
              <a:t>How should I store multiple students?</a:t>
            </a:r>
          </a:p>
          <a:p>
            <a:pPr lvl="1"/>
            <a:r>
              <a:rPr lang="en-US" sz="1600" dirty="0"/>
              <a:t>Array, Vector, LinkedList?</a:t>
            </a:r>
          </a:p>
          <a:p>
            <a:r>
              <a:rPr lang="en-US" sz="1800" dirty="0"/>
              <a:t>It depends on what we want to do with the student objects and </a:t>
            </a:r>
            <a:r>
              <a:rPr lang="en-US" sz="1800" b="1" i="1" dirty="0"/>
              <a:t>HOW we want to access them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Just iterate over all students all the time (i.e. add a test score for all students, find test average over all students, etc.) then use an array or vector</a:t>
            </a:r>
          </a:p>
          <a:p>
            <a:pPr lvl="1"/>
            <a:r>
              <a:rPr lang="en-US" sz="1600" dirty="0">
                <a:solidFill>
                  <a:srgbClr val="7030A0"/>
                </a:solidFill>
              </a:rPr>
              <a:t>If we want to access random (individual) students a lot, this will require searching and finding them in the array/vector…computationally expensive!</a:t>
            </a:r>
          </a:p>
          <a:p>
            <a:pPr lvl="1"/>
            <a:r>
              <a:rPr lang="en-US" sz="1600" b="1" dirty="0">
                <a:solidFill>
                  <a:srgbClr val="7030A0"/>
                </a:solidFill>
              </a:rPr>
              <a:t>O(n) [linear search] or O(log n) [binary search] to find student or test membership</a:t>
            </a:r>
          </a:p>
          <a:p>
            <a:endParaRPr lang="en-US" sz="2400" dirty="0"/>
          </a:p>
          <a:p>
            <a:endParaRPr lang="en-US" sz="16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343400" y="1143000"/>
            <a:ext cx="4191000" cy="5638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#include &lt;vector&gt;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#include "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student.h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using namespace std;</a:t>
            </a:r>
          </a:p>
          <a:p>
            <a:pPr algn="l"/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main()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vector&lt;student&gt; slist1;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...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unsigned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 // compute average of 0-th score</a:t>
            </a:r>
          </a:p>
          <a:p>
            <a:pPr algn="l"/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 double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avg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 for(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=0; I &lt; slist1.size();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++){</a:t>
            </a:r>
          </a:p>
          <a:p>
            <a:pPr algn="l"/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avg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+= slist1[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].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get_score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(0);</a:t>
            </a:r>
          </a:p>
          <a:p>
            <a:pPr algn="l"/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avg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avg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/ slize1.size();</a:t>
            </a:r>
          </a:p>
          <a:p>
            <a:pPr algn="l"/>
            <a:endParaRPr lang="en-US" sz="1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// check "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Tommy"'s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score</a:t>
            </a:r>
          </a:p>
          <a:p>
            <a:pPr algn="l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tommy_score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= -1;</a:t>
            </a:r>
          </a:p>
          <a:p>
            <a:pPr algn="l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for(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=0;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&lt; slist1.size();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++){</a:t>
            </a:r>
          </a:p>
          <a:p>
            <a:pPr algn="l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if(slist1[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].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get_name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() == "Tommy"){</a:t>
            </a:r>
          </a:p>
          <a:p>
            <a:pPr algn="l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tommy_score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= slist1[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].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get_score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(2);</a:t>
            </a:r>
          </a:p>
          <a:p>
            <a:pPr algn="l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break;</a:t>
            </a:r>
          </a:p>
          <a:p>
            <a:pPr algn="l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&lt;&lt; “Tommy’s score is: “ &lt;&lt; 	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tommy_score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78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31" y="315951"/>
            <a:ext cx="8458200" cy="685800"/>
          </a:xfrm>
        </p:spPr>
        <p:txBody>
          <a:bodyPr/>
          <a:lstStyle/>
          <a:p>
            <a:r>
              <a:rPr lang="en-US" dirty="0"/>
              <a:t>Index and Data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580" y="1371600"/>
            <a:ext cx="4572000" cy="5181600"/>
          </a:xfrm>
        </p:spPr>
        <p:txBody>
          <a:bodyPr/>
          <a:lstStyle/>
          <a:p>
            <a:r>
              <a:rPr lang="en-US" sz="2400" dirty="0"/>
              <a:t>Arrays and vectors are indexed with integers 0…N-1 and have no relation to the data</a:t>
            </a:r>
          </a:p>
          <a:p>
            <a:r>
              <a:rPr lang="en-US" sz="2400" dirty="0"/>
              <a:t>Could we some how index our data with a meaningful values 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slist1["Tommy"].</a:t>
            </a:r>
            <a:r>
              <a:rPr lang="en-US" sz="1800" dirty="0" err="1">
                <a:latin typeface="Consolas" panose="020B0609020204030204" pitchFamily="49" charset="0"/>
              </a:rPr>
              <a:t>get_score</a:t>
            </a:r>
            <a:r>
              <a:rPr lang="en-US" sz="1800" dirty="0">
                <a:latin typeface="Consolas" panose="020B0609020204030204" pitchFamily="49" charset="0"/>
              </a:rPr>
              <a:t>(2)</a:t>
            </a:r>
          </a:p>
          <a:p>
            <a:r>
              <a:rPr lang="en-US" sz="2400" dirty="0"/>
              <a:t>YES!!! Associative Containers</a:t>
            </a:r>
          </a:p>
          <a:p>
            <a:endParaRPr lang="en-US" sz="2400" dirty="0"/>
          </a:p>
          <a:p>
            <a:endParaRPr lang="en-US" sz="16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EC1977B-15B5-4E9C-AF3B-95A11B986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990600"/>
            <a:ext cx="4191000" cy="5638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#include &lt;vector&gt;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#include "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student.h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using namespace std;</a:t>
            </a:r>
          </a:p>
          <a:p>
            <a:pPr algn="l"/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main()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vector&lt;student&gt; slist1;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...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unsigned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 // compute average of 0-th score</a:t>
            </a:r>
          </a:p>
          <a:p>
            <a:pPr algn="l"/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 double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avg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= 0;</a:t>
            </a:r>
          </a:p>
          <a:p>
            <a:pPr algn="l"/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 for(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=0; I &lt; slist1.size();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++){</a:t>
            </a:r>
          </a:p>
          <a:p>
            <a:pPr algn="l"/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avg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+= slist1[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].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get_score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(0);</a:t>
            </a:r>
          </a:p>
          <a:p>
            <a:pPr algn="l"/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avg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avg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/ slize1.size();</a:t>
            </a:r>
          </a:p>
          <a:p>
            <a:pPr algn="l"/>
            <a:endParaRPr lang="en-US" sz="1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// check "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Tommy"'s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score</a:t>
            </a:r>
          </a:p>
          <a:p>
            <a:pPr algn="l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tommy_score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= -1;</a:t>
            </a:r>
          </a:p>
          <a:p>
            <a:pPr algn="l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for(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=0;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&lt; slist1.size();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++){</a:t>
            </a:r>
          </a:p>
          <a:p>
            <a:pPr algn="l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if(slist1[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].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get_name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() == "Tommy"){</a:t>
            </a:r>
          </a:p>
          <a:p>
            <a:pPr algn="l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tommy_score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= slist1[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].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get_score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(2);</a:t>
            </a:r>
          </a:p>
          <a:p>
            <a:pPr algn="l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   break;</a:t>
            </a:r>
          </a:p>
          <a:p>
            <a:pPr algn="l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&lt;&lt; “Tommy’s score is: “ &lt;&lt; 	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tommy_score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700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 bwMode="auto">
          <a:xfrm>
            <a:off x="5257800" y="3657600"/>
            <a:ext cx="3429000" cy="2514600"/>
          </a:xfrm>
          <a:prstGeom prst="ellipse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/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Stores </a:t>
            </a:r>
            <a:r>
              <a:rPr lang="en-US" sz="2400" dirty="0" err="1"/>
              <a:t>key,value</a:t>
            </a:r>
            <a:r>
              <a:rPr lang="en-US" sz="2400" dirty="0"/>
              <a:t> pairs</a:t>
            </a:r>
          </a:p>
          <a:p>
            <a:pPr lvl="1"/>
            <a:r>
              <a:rPr lang="en-US" sz="2000" dirty="0"/>
              <a:t>Example: Map student names to their GPA</a:t>
            </a:r>
          </a:p>
          <a:p>
            <a:r>
              <a:rPr lang="en-US" sz="2400" dirty="0"/>
              <a:t>Keys must be unique (can only occur once in the structure)</a:t>
            </a:r>
          </a:p>
          <a:p>
            <a:r>
              <a:rPr lang="en-US" sz="2400" dirty="0"/>
              <a:t>No constraints on the values</a:t>
            </a:r>
          </a:p>
          <a:p>
            <a:r>
              <a:rPr lang="en-US" sz="2400" dirty="0"/>
              <a:t>No inherent ordering between </a:t>
            </a:r>
            <a:r>
              <a:rPr lang="en-US" sz="2400" dirty="0" err="1"/>
              <a:t>key,value</a:t>
            </a:r>
            <a:r>
              <a:rPr lang="en-US" sz="2400" dirty="0"/>
              <a:t> pairs</a:t>
            </a:r>
          </a:p>
          <a:p>
            <a:pPr lvl="1"/>
            <a:r>
              <a:rPr lang="en-US" sz="2000" dirty="0"/>
              <a:t>Can't ask for the 0</a:t>
            </a:r>
            <a:r>
              <a:rPr lang="en-US" sz="2000" baseline="30000" dirty="0"/>
              <a:t>th</a:t>
            </a:r>
            <a:r>
              <a:rPr lang="en-US" sz="2000" dirty="0"/>
              <a:t> item…</a:t>
            </a:r>
          </a:p>
          <a:p>
            <a:r>
              <a:rPr lang="en-US" sz="2400" dirty="0"/>
              <a:t>Operations:</a:t>
            </a:r>
          </a:p>
          <a:p>
            <a:pPr lvl="1"/>
            <a:r>
              <a:rPr lang="en-US" sz="2000" dirty="0"/>
              <a:t>Insert</a:t>
            </a:r>
          </a:p>
          <a:p>
            <a:pPr lvl="1"/>
            <a:r>
              <a:rPr lang="en-US" sz="2000" dirty="0"/>
              <a:t>Remove</a:t>
            </a:r>
          </a:p>
          <a:p>
            <a:pPr lvl="1"/>
            <a:r>
              <a:rPr lang="en-US" sz="2000" dirty="0"/>
              <a:t>Find/Lookup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715000" y="4632960"/>
            <a:ext cx="667789" cy="5486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"Tommy </a:t>
            </a: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Trojan"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382789" y="4632960"/>
            <a:ext cx="609600" cy="5486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1"/>
                </a:solidFill>
              </a:rPr>
              <a:t>3.7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172200" y="3962400"/>
            <a:ext cx="838200" cy="4419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"Billy</a:t>
            </a: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Bruin"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010400" y="3962400"/>
            <a:ext cx="609600" cy="4419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1"/>
                </a:solidFill>
              </a:rPr>
              <a:t>2.5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162800" y="4457699"/>
            <a:ext cx="743989" cy="4571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"Helga</a:t>
            </a: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Harvard"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906789" y="4457700"/>
            <a:ext cx="609600" cy="45719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4.3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019800" y="5334000"/>
            <a:ext cx="7620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1"/>
                </a:solidFill>
              </a:rPr>
              <a:t>"Daffy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Duck"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781800" y="5334000"/>
            <a:ext cx="6096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1"/>
                </a:solidFill>
              </a:rPr>
              <a:t>2.5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5868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6858000" cy="762000"/>
          </a:xfrm>
        </p:spPr>
        <p:txBody>
          <a:bodyPr/>
          <a:lstStyle/>
          <a:p>
            <a:r>
              <a:rPr lang="en-US" dirty="0"/>
              <a:t>C++ Pair </a:t>
            </a:r>
            <a:r>
              <a:rPr lang="en-US" dirty="0" err="1"/>
              <a:t>Struct</a:t>
            </a:r>
            <a:r>
              <a:rPr lang="en-US" dirty="0"/>
              <a:t>/Class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3810000" cy="5181600"/>
          </a:xfrm>
        </p:spPr>
        <p:txBody>
          <a:bodyPr/>
          <a:lstStyle/>
          <a:p>
            <a:r>
              <a:rPr lang="en-US" sz="2000" dirty="0"/>
              <a:t>C++ library defines a </a:t>
            </a:r>
            <a:r>
              <a:rPr lang="en-US" sz="2000" dirty="0" err="1"/>
              <a:t>struct</a:t>
            </a:r>
            <a:r>
              <a:rPr lang="en-US" sz="2000" dirty="0"/>
              <a:t> ‘pair’ that is </a:t>
            </a:r>
            <a:r>
              <a:rPr lang="en-US" sz="2000" dirty="0" err="1"/>
              <a:t>templatized</a:t>
            </a:r>
            <a:r>
              <a:rPr lang="en-US" sz="2000" dirty="0"/>
              <a:t> to hold two values (first and second) of different types</a:t>
            </a:r>
          </a:p>
          <a:p>
            <a:pPr lvl="1"/>
            <a:r>
              <a:rPr lang="en-US" sz="1600" dirty="0"/>
              <a:t>Templates allow types to be specified differently for each map that is created</a:t>
            </a:r>
          </a:p>
          <a:p>
            <a:r>
              <a:rPr lang="en-US" sz="2000" dirty="0"/>
              <a:t>C++ map class internally stores its key/values in these </a:t>
            </a:r>
            <a:r>
              <a:rPr lang="en-US" sz="2000" b="1" i="1" dirty="0">
                <a:solidFill>
                  <a:srgbClr val="7030A0"/>
                </a:solidFill>
              </a:rPr>
              <a:t>pair</a:t>
            </a:r>
            <a:r>
              <a:rPr lang="en-US" sz="2000" dirty="0"/>
              <a:t> objects</a:t>
            </a:r>
          </a:p>
          <a:p>
            <a:r>
              <a:rPr lang="en-US" sz="2000" dirty="0"/>
              <a:t>Defined in ‘utility’ header but if you #include &lt;map&gt; you don't have to include utility</a:t>
            </a:r>
          </a:p>
          <a:p>
            <a:r>
              <a:rPr lang="en-US" sz="2000" dirty="0"/>
              <a:t>Can </a:t>
            </a:r>
            <a:r>
              <a:rPr lang="en-US" sz="2000" dirty="0">
                <a:solidFill>
                  <a:srgbClr val="7030A0"/>
                </a:solidFill>
              </a:rPr>
              <a:t>declare a pair as seen in option 1 </a:t>
            </a:r>
            <a:r>
              <a:rPr lang="en-US" sz="2000" dirty="0"/>
              <a:t>or call library function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make_pair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/>
              <a:t> to do it</a:t>
            </a:r>
          </a:p>
          <a:p>
            <a:endParaRPr lang="en-US" sz="2000" dirty="0"/>
          </a:p>
          <a:p>
            <a:endParaRPr lang="en-US" sz="1400" dirty="0"/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962400" y="1066800"/>
            <a:ext cx="5105400" cy="1066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template &lt;class T1, class T2&gt; 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pair { 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T1 first; 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T2 second; 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962400" y="2209800"/>
            <a:ext cx="5105400" cy="381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iostream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#include &lt;utility&gt;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#include &lt;string&gt;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using namespace std;</a:t>
            </a:r>
          </a:p>
          <a:p>
            <a:pPr algn="l"/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func_with_pair_arg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(pair&lt;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char,double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p)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p.first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" "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p.second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 }</a:t>
            </a:r>
          </a:p>
          <a:p>
            <a:pPr algn="l"/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"Bill";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pair&lt;string, 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&gt; p1(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mystr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, 1);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p1.first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" " &lt;&lt;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p1.second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// Option 1: Anonymous pair constructed and passed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func_with_pair_arg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pair&lt;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char,double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&gt;('c', 2.3)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// Option 2: Same thing as above but w/ less typing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func_with_pair_arg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make_pair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('c', 2.3)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1432" y="60198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/>
              </a:rPr>
              <a:t>Bill 1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/>
              </a:rPr>
              <a:t>c  2.3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/>
              </a:rPr>
              <a:t>c  2.3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330200"/>
            <a:ext cx="6781800" cy="685800"/>
          </a:xfrm>
        </p:spPr>
        <p:txBody>
          <a:bodyPr/>
          <a:lstStyle/>
          <a:p>
            <a:r>
              <a:rPr lang="en-US" dirty="0"/>
              <a:t>Associative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4038600" cy="5181600"/>
          </a:xfrm>
        </p:spPr>
        <p:txBody>
          <a:bodyPr/>
          <a:lstStyle/>
          <a:p>
            <a:r>
              <a:rPr lang="en-US" sz="1600" dirty="0">
                <a:solidFill>
                  <a:srgbClr val="000000"/>
                </a:solidFill>
              </a:rPr>
              <a:t>C++ STL ‘map’ class can be used for this purpose</a:t>
            </a:r>
          </a:p>
          <a:p>
            <a:r>
              <a:rPr lang="en-US" sz="1600" dirty="0">
                <a:solidFill>
                  <a:srgbClr val="000000"/>
                </a:solidFill>
              </a:rPr>
              <a:t>Maps store (</a:t>
            </a:r>
            <a:r>
              <a:rPr lang="en-US" sz="1600" dirty="0" err="1">
                <a:solidFill>
                  <a:srgbClr val="000000"/>
                </a:solidFill>
              </a:rPr>
              <a:t>key,value</a:t>
            </a:r>
            <a:r>
              <a:rPr lang="en-US" sz="1600" dirty="0">
                <a:solidFill>
                  <a:srgbClr val="000000"/>
                </a:solidFill>
              </a:rPr>
              <a:t>) pairs where: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</a:rPr>
              <a:t>key = index/label to access the associated value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</a:rPr>
              <a:t>Stored value is a copy of actual data</a:t>
            </a:r>
          </a:p>
          <a:p>
            <a:r>
              <a:rPr lang="en-US" sz="1600" dirty="0">
                <a:solidFill>
                  <a:srgbClr val="000000"/>
                </a:solidFill>
              </a:rPr>
              <a:t>Other languages refer to these as ‘hashes’ or ‘dictionaries’</a:t>
            </a:r>
          </a:p>
          <a:p>
            <a:r>
              <a:rPr lang="en-US" sz="1600" dirty="0">
                <a:solidFill>
                  <a:srgbClr val="990000"/>
                </a:solidFill>
              </a:rPr>
              <a:t>Keys must be unique</a:t>
            </a:r>
          </a:p>
          <a:p>
            <a:pPr lvl="1"/>
            <a:r>
              <a:rPr lang="en-US" sz="1200" dirty="0">
                <a:solidFill>
                  <a:srgbClr val="990000"/>
                </a:solidFill>
              </a:rPr>
              <a:t>Just as indexes were unique in an array or list</a:t>
            </a:r>
          </a:p>
          <a:p>
            <a:r>
              <a:rPr lang="en-US" sz="1600" dirty="0">
                <a:solidFill>
                  <a:srgbClr val="000000"/>
                </a:solidFill>
              </a:rPr>
              <a:t>Value type should have a default constructor [i.e. Student() ]</a:t>
            </a:r>
          </a:p>
          <a:p>
            <a:r>
              <a:rPr lang="en-US" sz="1600" dirty="0">
                <a:solidFill>
                  <a:srgbClr val="000000"/>
                </a:solidFill>
              </a:rPr>
              <a:t>Key type must have less-than (&lt;) operator defined for it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</a:rPr>
              <a:t>Use C++ string rather than char array</a:t>
            </a:r>
          </a:p>
          <a:p>
            <a:r>
              <a:rPr lang="en-US" sz="1600" b="1" dirty="0">
                <a:solidFill>
                  <a:srgbClr val="000000"/>
                </a:solidFill>
              </a:rPr>
              <a:t>Efficient at finding specified key/value and testing membership </a:t>
            </a:r>
            <a:br>
              <a:rPr lang="en-US" sz="1600" b="1" dirty="0">
                <a:solidFill>
                  <a:srgbClr val="000000"/>
                </a:solidFill>
              </a:rPr>
            </a:br>
            <a:r>
              <a:rPr lang="en-US" sz="1600" b="1" dirty="0">
                <a:solidFill>
                  <a:srgbClr val="000000"/>
                </a:solidFill>
              </a:rPr>
              <a:t>( O(log</a:t>
            </a:r>
            <a:r>
              <a:rPr lang="en-US" sz="1600" b="1" baseline="-25000" dirty="0">
                <a:solidFill>
                  <a:srgbClr val="000000"/>
                </a:solidFill>
              </a:rPr>
              <a:t>2</a:t>
            </a:r>
            <a:r>
              <a:rPr lang="en-US" sz="1600" b="1" dirty="0">
                <a:solidFill>
                  <a:srgbClr val="000000"/>
                </a:solidFill>
              </a:rPr>
              <a:t>n) )</a:t>
            </a:r>
          </a:p>
          <a:p>
            <a:endParaRPr lang="en-US" sz="2000" dirty="0"/>
          </a:p>
          <a:p>
            <a:endParaRPr lang="en-US" sz="1400" dirty="0"/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114800" y="1231899"/>
            <a:ext cx="5029200" cy="51815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#include &lt;map&gt;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#include "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student.h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using namespace std;</a:t>
            </a:r>
          </a:p>
          <a:p>
            <a:pPr algn="l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map&lt;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Student s1("Tommy",86328);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Student s2(“Tina",54982);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// Option 1:  this will insert the pair: 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//   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Tommy,Copy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ofs1}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FF00FF"/>
                </a:solidFill>
                <a:latin typeface="Consolas" panose="020B0609020204030204" pitchFamily="49" charset="0"/>
              </a:rPr>
              <a:t>stumap</a:t>
            </a:r>
            <a:r>
              <a:rPr lang="en-US" sz="1400" b="1" dirty="0">
                <a:solidFill>
                  <a:srgbClr val="FF00FF"/>
                </a:solidFill>
                <a:latin typeface="Consolas" panose="020B0609020204030204" pitchFamily="49" charset="0"/>
              </a:rPr>
              <a:t>[ "Tommy" ] = s1;</a:t>
            </a:r>
            <a:b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// Option 2:  using insert()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stumap.insert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pair&lt;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string,Student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&gt;(“Tina", s2)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// or 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stumap.insert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make_pair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(“Tina", s2)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... 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int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tina_score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stumap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["Tina"]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get_score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stumap.erase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 “Tommy" 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“Tommy dropped the course..Erased!”;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2429" y="6407423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7030A0"/>
                </a:solidFill>
                <a:latin typeface="Arial"/>
              </a:rPr>
              <a:t>stumap</a:t>
            </a:r>
            <a:r>
              <a:rPr lang="en-US" sz="1200" b="1" dirty="0">
                <a:solidFill>
                  <a:srgbClr val="7030A0"/>
                </a:solidFill>
                <a:latin typeface="Arial"/>
              </a:rPr>
              <a:t> is a map that associates C++ strings (keys) with Student objects (values)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010400" y="1270000"/>
            <a:ext cx="1981200" cy="14478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162800" y="16510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"Tommy"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772400" y="16510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Copy of</a:t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s1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467600" y="21082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“Tina"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077200" y="21082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Copy of </a:t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s2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543800" y="1270000"/>
            <a:ext cx="990600" cy="30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stumap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85578" y="513284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  <a:latin typeface="Arial"/>
              </a:rPr>
              <a:t>Returns 'Copy of s1' and then you can call Student member functions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70181B-B34C-4E56-91CE-B95C324EF09E}"/>
              </a:ext>
            </a:extLst>
          </p:cNvPr>
          <p:cNvSpPr txBox="1"/>
          <p:nvPr/>
        </p:nvSpPr>
        <p:spPr>
          <a:xfrm>
            <a:off x="304800" y="5914935"/>
            <a:ext cx="3515422" cy="830997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NEVER use a 'for' loop to iterate through a map to </a:t>
            </a:r>
            <a:r>
              <a:rPr lang="en-US" sz="1600" b="1" u="sng" dirty="0"/>
              <a:t>FIND</a:t>
            </a:r>
            <a:r>
              <a:rPr lang="en-US" sz="1600" b="1" dirty="0"/>
              <a:t> a </a:t>
            </a:r>
            <a:r>
              <a:rPr lang="en-US" sz="1600" b="1" dirty="0" err="1"/>
              <a:t>key,value</a:t>
            </a:r>
            <a:r>
              <a:rPr lang="en-US" sz="1600" b="1" dirty="0"/>
              <a:t> pair.  Just use </a:t>
            </a:r>
            <a:r>
              <a:rPr lang="en-US" sz="1600" b="1" dirty="0">
                <a:highlight>
                  <a:srgbClr val="FFFF00"/>
                </a:highlight>
              </a:rPr>
              <a:t>find()</a:t>
            </a:r>
            <a:r>
              <a:rPr lang="en-US" sz="1600" b="1" dirty="0"/>
              <a:t>…it's O(log n)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628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 bwMode="auto">
          <a:xfrm>
            <a:off x="304800" y="5181600"/>
            <a:ext cx="2590800" cy="14478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6858000" cy="914400"/>
          </a:xfrm>
        </p:spPr>
        <p:txBody>
          <a:bodyPr/>
          <a:lstStyle/>
          <a:p>
            <a:r>
              <a:rPr lang="en-US" dirty="0"/>
              <a:t>Maps &amp; </a:t>
            </a:r>
            <a:r>
              <a:rPr lang="en-US" dirty="0" err="1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3429000" cy="4191000"/>
          </a:xfrm>
        </p:spPr>
        <p:txBody>
          <a:bodyPr/>
          <a:lstStyle/>
          <a:p>
            <a:r>
              <a:rPr lang="en-US" sz="2000" dirty="0"/>
              <a:t>If you still want to process each element in a map you can still iterate over all elements in the map using an iterator object for that map type</a:t>
            </a:r>
          </a:p>
          <a:p>
            <a:r>
              <a:rPr lang="en-US" sz="2000" dirty="0"/>
              <a:t>Recall:  Iterator is a "pointer'/iterator to a pair struct</a:t>
            </a:r>
          </a:p>
          <a:p>
            <a:pPr lvl="1"/>
            <a:r>
              <a:rPr lang="en-US" sz="1800" dirty="0"/>
              <a:t>it-&gt;first is the key</a:t>
            </a:r>
          </a:p>
          <a:p>
            <a:pPr lvl="1"/>
            <a:r>
              <a:rPr lang="en-US" sz="1800" dirty="0"/>
              <a:t>it-&gt;second is the value</a:t>
            </a:r>
          </a:p>
          <a:p>
            <a:endParaRPr lang="en-US" sz="2000" dirty="0"/>
          </a:p>
          <a:p>
            <a:endParaRPr lang="en-US" sz="14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038600" y="1447800"/>
            <a:ext cx="4800600" cy="4648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#include &lt;map&gt;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#include "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student.h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using namespace std;</a:t>
            </a:r>
          </a:p>
          <a:p>
            <a:pPr algn="l"/>
            <a:endParaRPr lang="en-US" sz="1200" dirty="0">
              <a:solidFill>
                <a:srgbClr val="A4002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map&lt;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string,student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slist1;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Student s1(“Tommy”,86328);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Student s2(“Jill”,54982);  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slist1["Tommy"] = s1;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slist1[s1.get_name()].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add_grade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(85);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slist1["Jill"] = s2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slist1["Jill"].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add_grade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(93);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pPr algn="l"/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map&lt;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string,student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&gt;::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iterator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it;</a:t>
            </a:r>
          </a:p>
          <a:p>
            <a:pPr algn="l"/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for(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it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slist1.begin()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it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slist1.end()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++it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“Name/key is “ &lt;&lt; </a:t>
            </a:r>
            <a:r>
              <a:rPr lang="en-US" sz="1200" dirty="0">
                <a:solidFill>
                  <a:srgbClr val="6F2F9F"/>
                </a:solidFill>
                <a:latin typeface="Consolas" panose="020B0609020204030204" pitchFamily="49" charset="0"/>
              </a:rPr>
              <a:t>it-&gt;first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“ and their 0th score is “;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it-&gt;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second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.get_score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10100" y="6169967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  <a:latin typeface="Arial"/>
              </a:rPr>
              <a:t>Name/key is Tommy and their 0</a:t>
            </a:r>
            <a:r>
              <a:rPr lang="en-US" sz="1200" b="1" baseline="30000" dirty="0">
                <a:solidFill>
                  <a:srgbClr val="7030A0"/>
                </a:solidFill>
                <a:latin typeface="Arial"/>
              </a:rPr>
              <a:t>th</a:t>
            </a:r>
            <a:r>
              <a:rPr lang="en-US" sz="1200" b="1" dirty="0">
                <a:solidFill>
                  <a:srgbClr val="7030A0"/>
                </a:solidFill>
                <a:latin typeface="Arial"/>
              </a:rPr>
              <a:t> score is 85</a:t>
            </a:r>
          </a:p>
          <a:p>
            <a:pPr algn="ctr"/>
            <a:r>
              <a:rPr lang="en-US" sz="1200" b="1" dirty="0">
                <a:solidFill>
                  <a:srgbClr val="7030A0"/>
                </a:solidFill>
                <a:latin typeface="Arial"/>
              </a:rPr>
              <a:t>Name/key is Jill and their 0</a:t>
            </a:r>
            <a:r>
              <a:rPr lang="en-US" sz="1200" b="1" baseline="30000" dirty="0">
                <a:solidFill>
                  <a:srgbClr val="7030A0"/>
                </a:solidFill>
                <a:latin typeface="Arial"/>
              </a:rPr>
              <a:t>th</a:t>
            </a:r>
            <a:r>
              <a:rPr lang="en-US" sz="1200" b="1" dirty="0">
                <a:solidFill>
                  <a:srgbClr val="7030A0"/>
                </a:solidFill>
                <a:latin typeface="Arial"/>
              </a:rPr>
              <a:t> score is 93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7200" y="5638800"/>
            <a:ext cx="6096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Tommy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5638800"/>
            <a:ext cx="6096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219200" y="6096000"/>
            <a:ext cx="6096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Jill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828800" y="6096000"/>
            <a:ext cx="6096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s2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143000" y="5257800"/>
            <a:ext cx="990600" cy="30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slist1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752600" y="5715000"/>
            <a:ext cx="14478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Pair&lt;</a:t>
            </a:r>
            <a:r>
              <a:rPr kumimoji="0" 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string,Student</a:t>
            </a: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78835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6858000" cy="685800"/>
          </a:xfrm>
        </p:spPr>
        <p:txBody>
          <a:bodyPr/>
          <a:lstStyle/>
          <a:p>
            <a:r>
              <a:rPr lang="en-US" dirty="0"/>
              <a:t>Map Membership [Find()]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3733800" cy="4495800"/>
          </a:xfrm>
        </p:spPr>
        <p:txBody>
          <a:bodyPr/>
          <a:lstStyle/>
          <a:p>
            <a:r>
              <a:rPr lang="en-US" sz="2000" dirty="0">
                <a:solidFill>
                  <a:srgbClr val="000000"/>
                </a:solidFill>
              </a:rPr>
              <a:t>Check/search whether key is in the map object using 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find() </a:t>
            </a:r>
            <a:r>
              <a:rPr lang="en-US" sz="2000" dirty="0">
                <a:solidFill>
                  <a:srgbClr val="000000"/>
                </a:solidFill>
              </a:rPr>
              <a:t>function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Pass a key as an argument</a:t>
            </a:r>
          </a:p>
          <a:p>
            <a:r>
              <a:rPr lang="en-US" sz="2000" dirty="0">
                <a:solidFill>
                  <a:srgbClr val="000000"/>
                </a:solidFill>
              </a:rPr>
              <a:t>Find returns an </a:t>
            </a:r>
            <a:r>
              <a:rPr lang="en-US" sz="2000" dirty="0" err="1">
                <a:solidFill>
                  <a:srgbClr val="000000"/>
                </a:solidFill>
              </a:rPr>
              <a:t>iterator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If key is IN the map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Returns an </a:t>
            </a:r>
            <a:r>
              <a:rPr lang="en-US" sz="1600" dirty="0" err="1">
                <a:solidFill>
                  <a:srgbClr val="000000"/>
                </a:solidFill>
              </a:rPr>
              <a:t>iterator</a:t>
            </a:r>
            <a:r>
              <a:rPr lang="en-US" sz="1600" dirty="0">
                <a:solidFill>
                  <a:srgbClr val="000000"/>
                </a:solidFill>
              </a:rPr>
              <a:t>/pointer to that (</a:t>
            </a:r>
            <a:r>
              <a:rPr lang="en-US" sz="1600" dirty="0" err="1">
                <a:solidFill>
                  <a:srgbClr val="000000"/>
                </a:solidFill>
              </a:rPr>
              <a:t>key,value</a:t>
            </a:r>
            <a:r>
              <a:rPr lang="en-US" sz="1600" dirty="0">
                <a:solidFill>
                  <a:srgbClr val="000000"/>
                </a:solidFill>
              </a:rPr>
              <a:t>) pair</a:t>
            </a:r>
          </a:p>
          <a:p>
            <a:r>
              <a:rPr lang="en-US" sz="2000" dirty="0">
                <a:solidFill>
                  <a:srgbClr val="000000"/>
                </a:solidFill>
              </a:rPr>
              <a:t>If key is NOT IN the map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Returns an iterator equal to </a:t>
            </a:r>
            <a:r>
              <a:rPr lang="en-US" sz="1600" i="1" dirty="0">
                <a:solidFill>
                  <a:srgbClr val="000000"/>
                </a:solidFill>
              </a:rPr>
              <a:t>end()’s </a:t>
            </a:r>
            <a:r>
              <a:rPr lang="en-US" sz="1600" dirty="0">
                <a:solidFill>
                  <a:srgbClr val="000000"/>
                </a:solidFill>
              </a:rPr>
              <a:t>return value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00"/>
                </a:highlight>
              </a:rPr>
              <a:t>Runs in log(n) time</a:t>
            </a:r>
          </a:p>
          <a:p>
            <a:pPr lvl="1"/>
            <a:r>
              <a:rPr lang="en-US" sz="1600" b="1" dirty="0">
                <a:solidFill>
                  <a:srgbClr val="000000"/>
                </a:solidFill>
                <a:highlight>
                  <a:srgbClr val="FFFF00"/>
                </a:highlight>
              </a:rPr>
              <a:t>Do not loop/iterate to find </a:t>
            </a:r>
            <a:r>
              <a:rPr lang="en-US" sz="1600" b="1">
                <a:solidFill>
                  <a:srgbClr val="000000"/>
                </a:solidFill>
                <a:highlight>
                  <a:srgbClr val="FFFF00"/>
                </a:highlight>
              </a:rPr>
              <a:t>something in a map (or set)</a:t>
            </a:r>
            <a:endParaRPr lang="en-US" sz="1600" b="1" dirty="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886200" y="1143000"/>
            <a:ext cx="5029200" cy="5562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#include &lt;map&gt;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#include "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student.h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using namespace std;</a:t>
            </a:r>
          </a:p>
          <a:p>
            <a:pPr algn="l"/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main()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map&lt;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string,student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slist1;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Student s1("Tommy",86328), s2(“Jill",14259);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string name;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slist1["Tommy"] = s1;    // Insert an item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slist1["Tommy"].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add_grade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(85);  // Access it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if(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slist1.find(“Jill") != slist1.end()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){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“Jill exists!"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else {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“Jill does not exist"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slist1[“Jill"] = s2;  // So now add her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&gt;&gt; name;</a:t>
            </a:r>
          </a:p>
          <a:p>
            <a:pPr algn="l"/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map&lt;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string,student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&gt;::iterator it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slist1.find(name)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if( it != slist1.end() ){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it-&gt;first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 " got score=" &lt;&lt; 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it-&gt;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second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.get_grade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(0)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93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400" dirty="0" err="1"/>
              <a:t>ArrayLists</a:t>
            </a:r>
            <a:r>
              <a:rPr lang="en-US" sz="2400" dirty="0"/>
              <a:t>, </a:t>
            </a:r>
            <a:r>
              <a:rPr lang="en-US" sz="2400" dirty="0" err="1"/>
              <a:t>LinkedList</a:t>
            </a:r>
            <a:r>
              <a:rPr lang="en-US" sz="2400" dirty="0"/>
              <a:t>, </a:t>
            </a:r>
            <a:r>
              <a:rPr lang="en-US" sz="2400" dirty="0" err="1"/>
              <a:t>Deques</a:t>
            </a:r>
            <a:r>
              <a:rPr lang="en-US" sz="2400" dirty="0"/>
              <a:t>, etc. are classes used simply for storing (or contain) other items</a:t>
            </a:r>
          </a:p>
          <a:p>
            <a:r>
              <a:rPr lang="en-US" sz="2400" dirty="0"/>
              <a:t>C++ Standard Template Library provides implementations of all of these containers</a:t>
            </a:r>
          </a:p>
          <a:p>
            <a:pPr lvl="1"/>
            <a:r>
              <a:rPr lang="en-US" sz="2000" dirty="0" err="1"/>
              <a:t>DynamicArrayList</a:t>
            </a:r>
            <a:r>
              <a:rPr lang="en-US" sz="2000" dirty="0"/>
              <a:t>	=&gt; C++: </a:t>
            </a:r>
            <a:r>
              <a:rPr lang="en-US" sz="2000" dirty="0" err="1">
                <a:solidFill>
                  <a:srgbClr val="0000FF"/>
                </a:solidFill>
              </a:rPr>
              <a:t>std</a:t>
            </a:r>
            <a:r>
              <a:rPr lang="en-US" sz="2000" dirty="0">
                <a:solidFill>
                  <a:srgbClr val="0000FF"/>
                </a:solidFill>
              </a:rPr>
              <a:t>::vector&lt;T&gt;</a:t>
            </a:r>
          </a:p>
          <a:p>
            <a:pPr lvl="1"/>
            <a:r>
              <a:rPr lang="en-US" sz="2000" dirty="0" err="1"/>
              <a:t>LinkedList</a:t>
            </a:r>
            <a:r>
              <a:rPr lang="en-US" sz="2000" dirty="0"/>
              <a:t> 		=&gt; C++: </a:t>
            </a:r>
            <a:r>
              <a:rPr lang="en-US" sz="2000" dirty="0" err="1">
                <a:solidFill>
                  <a:srgbClr val="0000FF"/>
                </a:solidFill>
              </a:rPr>
              <a:t>std</a:t>
            </a:r>
            <a:r>
              <a:rPr lang="en-US" sz="2000" dirty="0">
                <a:solidFill>
                  <a:srgbClr val="0000FF"/>
                </a:solidFill>
              </a:rPr>
              <a:t>::list&lt;T&gt;</a:t>
            </a:r>
          </a:p>
          <a:p>
            <a:pPr lvl="1"/>
            <a:r>
              <a:rPr lang="en-US" sz="2000" dirty="0" err="1"/>
              <a:t>Deques</a:t>
            </a:r>
            <a:r>
              <a:rPr lang="en-US" sz="2000" dirty="0"/>
              <a:t> 		=&gt; C++: </a:t>
            </a:r>
            <a:r>
              <a:rPr lang="en-US" sz="2000" dirty="0" err="1">
                <a:solidFill>
                  <a:srgbClr val="0000FF"/>
                </a:solidFill>
              </a:rPr>
              <a:t>std</a:t>
            </a:r>
            <a:r>
              <a:rPr lang="en-US" sz="2000" dirty="0">
                <a:solidFill>
                  <a:srgbClr val="0000FF"/>
                </a:solidFill>
              </a:rPr>
              <a:t>::</a:t>
            </a:r>
            <a:r>
              <a:rPr lang="en-US" sz="2000" dirty="0" err="1">
                <a:solidFill>
                  <a:srgbClr val="0000FF"/>
                </a:solidFill>
              </a:rPr>
              <a:t>deque</a:t>
            </a:r>
            <a:r>
              <a:rPr lang="en-US" sz="2000" dirty="0">
                <a:solidFill>
                  <a:srgbClr val="0000FF"/>
                </a:solidFill>
              </a:rPr>
              <a:t>&lt;T&gt;</a:t>
            </a:r>
          </a:p>
          <a:p>
            <a:pPr lvl="1"/>
            <a:r>
              <a:rPr lang="en-US" sz="2000" dirty="0"/>
              <a:t>Sets</a:t>
            </a:r>
            <a:r>
              <a:rPr lang="en-US" sz="2000" dirty="0">
                <a:solidFill>
                  <a:srgbClr val="0000FF"/>
                </a:solidFill>
              </a:rPr>
              <a:t>		</a:t>
            </a:r>
            <a:r>
              <a:rPr lang="en-US" sz="2000" dirty="0"/>
              <a:t>=&gt; C++: </a:t>
            </a:r>
            <a:r>
              <a:rPr lang="en-US" sz="2000" dirty="0" err="1">
                <a:solidFill>
                  <a:srgbClr val="0000FF"/>
                </a:solidFill>
              </a:rPr>
              <a:t>std</a:t>
            </a:r>
            <a:r>
              <a:rPr lang="en-US" sz="2000" dirty="0">
                <a:solidFill>
                  <a:srgbClr val="0000FF"/>
                </a:solidFill>
              </a:rPr>
              <a:t>::set&lt;T&gt;</a:t>
            </a:r>
          </a:p>
          <a:p>
            <a:pPr lvl="1"/>
            <a:r>
              <a:rPr lang="en-US" sz="2000" dirty="0"/>
              <a:t>Maps</a:t>
            </a:r>
            <a:r>
              <a:rPr lang="en-US" sz="2000" dirty="0">
                <a:solidFill>
                  <a:srgbClr val="0000FF"/>
                </a:solidFill>
              </a:rPr>
              <a:t>		</a:t>
            </a:r>
            <a:r>
              <a:rPr lang="en-US" sz="2000" dirty="0"/>
              <a:t>=&gt; C++: </a:t>
            </a:r>
            <a:r>
              <a:rPr lang="en-US" sz="2000" dirty="0" err="1">
                <a:solidFill>
                  <a:srgbClr val="0000FF"/>
                </a:solidFill>
              </a:rPr>
              <a:t>std</a:t>
            </a:r>
            <a:r>
              <a:rPr lang="en-US" sz="2000" dirty="0">
                <a:solidFill>
                  <a:srgbClr val="0000FF"/>
                </a:solidFill>
              </a:rPr>
              <a:t>::map&lt;K,V&gt;</a:t>
            </a:r>
          </a:p>
          <a:p>
            <a:r>
              <a:rPr lang="en-US" sz="2400" dirty="0"/>
              <a:t>Question:</a:t>
            </a:r>
          </a:p>
          <a:p>
            <a:pPr lvl="1"/>
            <a:r>
              <a:rPr lang="en-US" sz="2000" dirty="0"/>
              <a:t>Consider the get() method.  What is its time complexity for…</a:t>
            </a:r>
          </a:p>
          <a:p>
            <a:pPr lvl="1"/>
            <a:r>
              <a:rPr lang="en-US" sz="2000" dirty="0" err="1"/>
              <a:t>ArrayList</a:t>
            </a:r>
            <a:r>
              <a:rPr lang="en-US" sz="2000" dirty="0"/>
              <a:t> =&gt; O(____)</a:t>
            </a:r>
          </a:p>
          <a:p>
            <a:pPr lvl="1"/>
            <a:r>
              <a:rPr lang="en-US" sz="2000" dirty="0" err="1"/>
              <a:t>LinkedList</a:t>
            </a:r>
            <a:r>
              <a:rPr lang="en-US" sz="2000" dirty="0"/>
              <a:t> =&gt; O(____)</a:t>
            </a:r>
          </a:p>
          <a:p>
            <a:pPr lvl="1"/>
            <a:r>
              <a:rPr lang="en-US" sz="2000" dirty="0" err="1"/>
              <a:t>Deques</a:t>
            </a:r>
            <a:r>
              <a:rPr lang="en-US" sz="2000" dirty="0"/>
              <a:t> =&gt; O(____)</a:t>
            </a:r>
          </a:p>
        </p:txBody>
      </p:sp>
    </p:spTree>
    <p:extLst>
      <p:ext uri="{BB962C8B-B14F-4D97-AF65-F5344CB8AC3E}">
        <p14:creationId xmlns:p14="http://schemas.microsoft.com/office/powerpoint/2010/main" val="2152637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Another User of Maps:  Sparse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Sparse Array:  One where there is a large range of possible indices but only small fraction will be used (e.g. are non-zero, etc.)</a:t>
            </a:r>
          </a:p>
          <a:p>
            <a:r>
              <a:rPr lang="en-US" sz="2400" dirty="0"/>
              <a:t>Example 1: Using student ID’s to represent students in a course (large 10-digit range, but only 30-40 used)</a:t>
            </a:r>
          </a:p>
          <a:p>
            <a:r>
              <a:rPr lang="en-US" sz="2400" dirty="0"/>
              <a:t>Example 2:  Count occurrences of zip codes in a user database</a:t>
            </a:r>
          </a:p>
          <a:p>
            <a:pPr lvl="1"/>
            <a:r>
              <a:rPr lang="en-US" sz="2000" dirty="0"/>
              <a:t>Option 1:  Declare an array of 100,000 elements (00000-99999)</a:t>
            </a:r>
          </a:p>
          <a:p>
            <a:pPr lvl="2"/>
            <a:r>
              <a:rPr lang="en-US" sz="1800" dirty="0"/>
              <a:t>Wasteful!!</a:t>
            </a:r>
          </a:p>
          <a:p>
            <a:pPr lvl="1"/>
            <a:r>
              <a:rPr lang="en-US" sz="2000" dirty="0"/>
              <a:t>Option 2:  Use a map  </a:t>
            </a:r>
          </a:p>
          <a:p>
            <a:pPr lvl="2"/>
            <a:r>
              <a:rPr lang="en-US" sz="1800" dirty="0"/>
              <a:t>Key = </a:t>
            </a:r>
            <a:r>
              <a:rPr lang="en-US" sz="1800" dirty="0" err="1"/>
              <a:t>zipcode</a:t>
            </a:r>
            <a:r>
              <a:rPr lang="en-US" sz="1800" dirty="0"/>
              <a:t>, Value = occurrences</a:t>
            </a:r>
          </a:p>
          <a:p>
            <a:pPr lvl="1"/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324600" y="4813300"/>
            <a:ext cx="304800" cy="3048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324600" y="4495800"/>
            <a:ext cx="3048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629400" y="4813300"/>
            <a:ext cx="304800" cy="3048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629400" y="4495800"/>
            <a:ext cx="3048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001000" y="4813300"/>
            <a:ext cx="304800" cy="3048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001000" y="4508500"/>
            <a:ext cx="4572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99999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934200" y="4813300"/>
            <a:ext cx="1066800" cy="3048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389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16523"/>
            <a:ext cx="7010400" cy="685800"/>
          </a:xfrm>
        </p:spPr>
        <p:txBody>
          <a:bodyPr/>
          <a:lstStyle/>
          <a:p>
            <a:r>
              <a:rPr lang="en-US" dirty="0"/>
              <a:t>Set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3581400" cy="4953000"/>
          </a:xfrm>
        </p:spPr>
        <p:txBody>
          <a:bodyPr/>
          <a:lstStyle/>
          <a:p>
            <a:r>
              <a:rPr lang="en-US" sz="1600" dirty="0">
                <a:solidFill>
                  <a:srgbClr val="000000"/>
                </a:solidFill>
              </a:rPr>
              <a:t>C++ STL "set" class is like a list but each value </a:t>
            </a:r>
            <a:r>
              <a:rPr lang="en-US" sz="1600" b="1" u="sng" dirty="0">
                <a:solidFill>
                  <a:srgbClr val="000000"/>
                </a:solidFill>
              </a:rPr>
              <a:t>can appear just once</a:t>
            </a:r>
          </a:p>
          <a:p>
            <a:r>
              <a:rPr lang="en-US" sz="1600" dirty="0">
                <a:solidFill>
                  <a:srgbClr val="000000"/>
                </a:solidFill>
              </a:rPr>
              <a:t>Think of it as a map that stores just keys (no associated value) 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Keys are unique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insert() </a:t>
            </a:r>
            <a:r>
              <a:rPr lang="en-US" sz="1600" dirty="0">
                <a:solidFill>
                  <a:srgbClr val="000000"/>
                </a:solidFill>
              </a:rPr>
              <a:t>to add a key to the set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erase() </a:t>
            </a:r>
            <a:r>
              <a:rPr lang="en-US" sz="1600" dirty="0">
                <a:solidFill>
                  <a:srgbClr val="000000"/>
                </a:solidFill>
              </a:rPr>
              <a:t>to remove a key from the set</a:t>
            </a:r>
          </a:p>
          <a:p>
            <a:r>
              <a:rPr lang="en-US" sz="1600" dirty="0">
                <a:solidFill>
                  <a:srgbClr val="000000"/>
                </a:solidFill>
              </a:rPr>
              <a:t>Very efficient at testing membership ( </a:t>
            </a:r>
            <a:r>
              <a:rPr lang="en-US" sz="1600" b="1" dirty="0">
                <a:solidFill>
                  <a:srgbClr val="000000"/>
                </a:solidFill>
              </a:rPr>
              <a:t>O(log</a:t>
            </a:r>
            <a:r>
              <a:rPr lang="en-US" sz="1600" b="1" baseline="-25000" dirty="0">
                <a:solidFill>
                  <a:srgbClr val="000000"/>
                </a:solidFill>
              </a:rPr>
              <a:t>2</a:t>
            </a:r>
            <a:r>
              <a:rPr lang="en-US" sz="1600" b="1" dirty="0">
                <a:solidFill>
                  <a:srgbClr val="000000"/>
                </a:solidFill>
              </a:rPr>
              <a:t>n)) 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Is a specific key in the set or not!</a:t>
            </a:r>
          </a:p>
          <a:p>
            <a:r>
              <a:rPr lang="en-US" sz="1600" dirty="0">
                <a:solidFill>
                  <a:srgbClr val="000000"/>
                </a:solidFill>
              </a:rPr>
              <a:t>Key type must have a less-than (&lt;) operator defined for it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</a:rPr>
              <a:t>Use C++ string rather than char array</a:t>
            </a:r>
          </a:p>
          <a:p>
            <a:r>
              <a:rPr lang="en-US" sz="1600" dirty="0" err="1">
                <a:solidFill>
                  <a:srgbClr val="000000"/>
                </a:solidFill>
              </a:rPr>
              <a:t>Iterators</a:t>
            </a:r>
            <a:r>
              <a:rPr lang="en-US" sz="1600" dirty="0">
                <a:solidFill>
                  <a:srgbClr val="000000"/>
                </a:solidFill>
              </a:rPr>
              <a:t> to iterate over all elements in the set</a:t>
            </a:r>
          </a:p>
          <a:p>
            <a:r>
              <a:rPr lang="en-US" sz="1600" b="1" dirty="0">
                <a:solidFill>
                  <a:srgbClr val="FF00FF"/>
                </a:solidFill>
              </a:rPr>
              <a:t>find() </a:t>
            </a:r>
            <a:r>
              <a:rPr lang="en-US" sz="1600" dirty="0">
                <a:solidFill>
                  <a:srgbClr val="000000"/>
                </a:solidFill>
              </a:rPr>
              <a:t>to test membership</a:t>
            </a:r>
          </a:p>
          <a:p>
            <a:endParaRPr lang="en-US" sz="2000" dirty="0"/>
          </a:p>
          <a:p>
            <a:endParaRPr lang="en-US" sz="14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810000" y="990600"/>
            <a:ext cx="4953000" cy="5638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#include &lt;set&gt;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#include &lt;string&gt;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using namespace std;</a:t>
            </a:r>
          </a:p>
          <a:p>
            <a:pPr algn="l"/>
            <a:endParaRPr lang="en-US" sz="1200" dirty="0">
              <a:solidFill>
                <a:srgbClr val="A4002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set&lt;string&gt; people;</a:t>
            </a:r>
          </a:p>
          <a:p>
            <a:pPr algn="l"/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people.insert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("Tommy");</a:t>
            </a:r>
          </a:p>
          <a:p>
            <a:pPr algn="l"/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people.insert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("Johnny");</a:t>
            </a:r>
          </a:p>
          <a:p>
            <a:pPr algn="l"/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 string 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myname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= "Jill";</a:t>
            </a:r>
            <a:b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people.insert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myname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for(set&lt;string&gt;::iterator it=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people.begin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it !=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people.end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++it){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"Person: " &lt;&lt; *it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"Tommy";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if(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people.find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myname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people.end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()){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 "Tommy is a CS or CECS major!"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else {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 "Tommy is the wrong major!"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people.erase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("Johnny"); // erase Johnny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// more code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return 0;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925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 &amp; Maps/Sets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Maps and sets use binary trees internally to store the keys </a:t>
            </a:r>
          </a:p>
          <a:p>
            <a:r>
              <a:rPr lang="en-US" sz="2400" dirty="0"/>
              <a:t>This allows logarithmic find/membership test time</a:t>
            </a:r>
          </a:p>
          <a:p>
            <a:r>
              <a:rPr lang="en-US" sz="2400" dirty="0"/>
              <a:t>This is why the less-than (&lt;) operator needs to be defined for the data type of the key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3886200" y="39751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"Jordan"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4495800" y="39751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</a:rPr>
              <a:t>Student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object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000500" y="3670300"/>
            <a:ext cx="381000" cy="30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chemeClr val="tx1"/>
                </a:solidFill>
              </a:rPr>
              <a:t>key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610100" y="3670300"/>
            <a:ext cx="381000" cy="30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chemeClr val="tx1"/>
                </a:solidFill>
              </a:rPr>
              <a:t>value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2286000" y="48006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"Fran"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2895600" y="48006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</a:rPr>
              <a:t>Student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object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5486400" y="48006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"Percy"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6096000" y="48006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</a:rPr>
              <a:t>Student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object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1447800" y="60198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"Anne"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2057400" y="60198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</a:rPr>
              <a:t>Student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object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086100" y="60198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"Greg"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695700" y="60198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</a:rPr>
              <a:t>Student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object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6464300" y="60198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"Tina"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7073900" y="6019800"/>
            <a:ext cx="609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</a:rPr>
              <a:t>Student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object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5" name="Straight Arrow Connector 64"/>
          <p:cNvCxnSpPr>
            <a:endCxn id="53" idx="0"/>
          </p:cNvCxnSpPr>
          <p:nvPr/>
        </p:nvCxnSpPr>
        <p:spPr bwMode="auto">
          <a:xfrm flipH="1">
            <a:off x="3200400" y="4356100"/>
            <a:ext cx="1295400" cy="4445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6" name="Straight Arrow Connector 65"/>
          <p:cNvCxnSpPr>
            <a:endCxn id="54" idx="0"/>
          </p:cNvCxnSpPr>
          <p:nvPr/>
        </p:nvCxnSpPr>
        <p:spPr bwMode="auto">
          <a:xfrm>
            <a:off x="4495800" y="4356100"/>
            <a:ext cx="1295400" cy="4445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flipH="1">
            <a:off x="2057400" y="5181600"/>
            <a:ext cx="838200" cy="838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2895600" y="5181600"/>
            <a:ext cx="800100" cy="838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>
            <a:off x="6064250" y="5181600"/>
            <a:ext cx="1009650" cy="838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1295400" y="3670300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/>
              </a:rPr>
              <a:t>Map::find("Greg")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096000" y="3657599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/>
              </a:rPr>
              <a:t>Map::find("Mark")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66800" y="39751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/>
              </a:rPr>
              <a:t>Returns iterator to corresponding </a:t>
            </a:r>
            <a:br>
              <a:rPr lang="en-US" sz="1200" b="1" dirty="0">
                <a:solidFill>
                  <a:srgbClr val="FF0000"/>
                </a:solidFill>
                <a:latin typeface="Arial"/>
              </a:rPr>
            </a:br>
            <a:r>
              <a:rPr lang="en-US" sz="1200" b="1" dirty="0">
                <a:solidFill>
                  <a:srgbClr val="FF0000"/>
                </a:solidFill>
                <a:latin typeface="Arial"/>
              </a:rPr>
              <a:t>pair&lt;string, Student&gt;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867400" y="3947299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/>
              </a:rPr>
              <a:t>Returns iterator to end() [i.e. NULL]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02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79" grpId="0"/>
      <p:bldP spid="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400" dirty="0" err="1"/>
              <a:t>ArrayLists</a:t>
            </a:r>
            <a:r>
              <a:rPr lang="en-US" sz="2400" dirty="0"/>
              <a:t>, </a:t>
            </a:r>
            <a:r>
              <a:rPr lang="en-US" sz="2400" dirty="0" err="1"/>
              <a:t>LinkedList</a:t>
            </a:r>
            <a:r>
              <a:rPr lang="en-US" sz="2400" dirty="0"/>
              <a:t>, </a:t>
            </a:r>
            <a:r>
              <a:rPr lang="en-US" sz="2400" dirty="0" err="1"/>
              <a:t>Deques</a:t>
            </a:r>
            <a:r>
              <a:rPr lang="en-US" sz="2400" dirty="0"/>
              <a:t>, etc. are classes used simply for storing (or contain) other items</a:t>
            </a:r>
          </a:p>
          <a:p>
            <a:r>
              <a:rPr lang="en-US" sz="2400" dirty="0"/>
              <a:t>C++ Standard Template Library provides implementations of all of these containers</a:t>
            </a:r>
          </a:p>
          <a:p>
            <a:pPr lvl="1"/>
            <a:r>
              <a:rPr lang="en-US" sz="2000" dirty="0" err="1"/>
              <a:t>DynamicArrayList</a:t>
            </a:r>
            <a:r>
              <a:rPr lang="en-US" sz="2000" dirty="0"/>
              <a:t>	=&gt; C++: </a:t>
            </a:r>
            <a:r>
              <a:rPr lang="en-US" sz="2000" dirty="0" err="1">
                <a:solidFill>
                  <a:srgbClr val="0000FF"/>
                </a:solidFill>
              </a:rPr>
              <a:t>std</a:t>
            </a:r>
            <a:r>
              <a:rPr lang="en-US" sz="2000" dirty="0">
                <a:solidFill>
                  <a:srgbClr val="0000FF"/>
                </a:solidFill>
              </a:rPr>
              <a:t>::vector&lt;T&gt;</a:t>
            </a:r>
          </a:p>
          <a:p>
            <a:pPr lvl="1"/>
            <a:r>
              <a:rPr lang="en-US" sz="2000" dirty="0" err="1"/>
              <a:t>LinkedList</a:t>
            </a:r>
            <a:r>
              <a:rPr lang="en-US" sz="2000" dirty="0"/>
              <a:t> 		=&gt; C++: </a:t>
            </a:r>
            <a:r>
              <a:rPr lang="en-US" sz="2000" dirty="0" err="1">
                <a:solidFill>
                  <a:srgbClr val="0000FF"/>
                </a:solidFill>
              </a:rPr>
              <a:t>std</a:t>
            </a:r>
            <a:r>
              <a:rPr lang="en-US" sz="2000" dirty="0">
                <a:solidFill>
                  <a:srgbClr val="0000FF"/>
                </a:solidFill>
              </a:rPr>
              <a:t>::list&lt;T&gt;</a:t>
            </a:r>
          </a:p>
          <a:p>
            <a:pPr lvl="1"/>
            <a:r>
              <a:rPr lang="en-US" sz="2000" dirty="0" err="1"/>
              <a:t>Deques</a:t>
            </a:r>
            <a:r>
              <a:rPr lang="en-US" sz="2000" dirty="0"/>
              <a:t> 		=&gt; C++: </a:t>
            </a:r>
            <a:r>
              <a:rPr lang="en-US" sz="2000" dirty="0" err="1">
                <a:solidFill>
                  <a:srgbClr val="0000FF"/>
                </a:solidFill>
              </a:rPr>
              <a:t>std</a:t>
            </a:r>
            <a:r>
              <a:rPr lang="en-US" sz="2000" dirty="0">
                <a:solidFill>
                  <a:srgbClr val="0000FF"/>
                </a:solidFill>
              </a:rPr>
              <a:t>::</a:t>
            </a:r>
            <a:r>
              <a:rPr lang="en-US" sz="2000" dirty="0" err="1">
                <a:solidFill>
                  <a:srgbClr val="0000FF"/>
                </a:solidFill>
              </a:rPr>
              <a:t>deque</a:t>
            </a:r>
            <a:r>
              <a:rPr lang="en-US" sz="2000" dirty="0">
                <a:solidFill>
                  <a:srgbClr val="0000FF"/>
                </a:solidFill>
              </a:rPr>
              <a:t>&lt;T&gt;</a:t>
            </a:r>
          </a:p>
          <a:p>
            <a:pPr lvl="1"/>
            <a:r>
              <a:rPr lang="en-US" sz="2000" dirty="0"/>
              <a:t>Sets</a:t>
            </a:r>
            <a:r>
              <a:rPr lang="en-US" sz="2000" dirty="0">
                <a:solidFill>
                  <a:srgbClr val="0000FF"/>
                </a:solidFill>
              </a:rPr>
              <a:t>		</a:t>
            </a:r>
            <a:r>
              <a:rPr lang="en-US" sz="2000" dirty="0"/>
              <a:t>=&gt; C++: </a:t>
            </a:r>
            <a:r>
              <a:rPr lang="en-US" sz="2000" dirty="0" err="1">
                <a:solidFill>
                  <a:srgbClr val="0000FF"/>
                </a:solidFill>
              </a:rPr>
              <a:t>std</a:t>
            </a:r>
            <a:r>
              <a:rPr lang="en-US" sz="2000" dirty="0">
                <a:solidFill>
                  <a:srgbClr val="0000FF"/>
                </a:solidFill>
              </a:rPr>
              <a:t>::set&lt;T&gt;</a:t>
            </a:r>
          </a:p>
          <a:p>
            <a:pPr lvl="1"/>
            <a:r>
              <a:rPr lang="en-US" sz="2000" dirty="0"/>
              <a:t>Maps</a:t>
            </a:r>
            <a:r>
              <a:rPr lang="en-US" sz="2000" dirty="0">
                <a:solidFill>
                  <a:srgbClr val="0000FF"/>
                </a:solidFill>
              </a:rPr>
              <a:t>		</a:t>
            </a:r>
            <a:r>
              <a:rPr lang="en-US" sz="2000" dirty="0"/>
              <a:t>=&gt; C++: </a:t>
            </a:r>
            <a:r>
              <a:rPr lang="en-US" sz="2000" dirty="0" err="1">
                <a:solidFill>
                  <a:srgbClr val="0000FF"/>
                </a:solidFill>
              </a:rPr>
              <a:t>std</a:t>
            </a:r>
            <a:r>
              <a:rPr lang="en-US" sz="2000" dirty="0">
                <a:solidFill>
                  <a:srgbClr val="0000FF"/>
                </a:solidFill>
              </a:rPr>
              <a:t>::map&lt;K,V&gt;</a:t>
            </a:r>
          </a:p>
          <a:p>
            <a:r>
              <a:rPr lang="en-US" sz="2400" dirty="0"/>
              <a:t>Question:</a:t>
            </a:r>
          </a:p>
          <a:p>
            <a:pPr lvl="1"/>
            <a:r>
              <a:rPr lang="en-US" sz="2000" dirty="0"/>
              <a:t>Consider the at() method.  What is its time complexity for…</a:t>
            </a:r>
          </a:p>
          <a:p>
            <a:pPr lvl="1"/>
            <a:r>
              <a:rPr lang="en-US" sz="2000" dirty="0" err="1"/>
              <a:t>ArrayList</a:t>
            </a:r>
            <a:r>
              <a:rPr lang="en-US" sz="2000" dirty="0"/>
              <a:t> =&gt; O(1) // contiguous memory, so just go to location </a:t>
            </a:r>
          </a:p>
          <a:p>
            <a:pPr lvl="1"/>
            <a:r>
              <a:rPr lang="en-US" sz="2000" dirty="0" err="1"/>
              <a:t>LinkedList</a:t>
            </a:r>
            <a:r>
              <a:rPr lang="en-US" sz="2000" dirty="0"/>
              <a:t> =&gt; O(n) // must traverse the list to location </a:t>
            </a:r>
            <a:r>
              <a:rPr lang="en-US" sz="2000" dirty="0" err="1"/>
              <a:t>i</a:t>
            </a:r>
            <a:endParaRPr lang="en-US" sz="2000" dirty="0"/>
          </a:p>
          <a:p>
            <a:pPr lvl="1"/>
            <a:r>
              <a:rPr lang="en-US" sz="2000" dirty="0" err="1"/>
              <a:t>Deques</a:t>
            </a:r>
            <a:r>
              <a:rPr lang="en-US" sz="2000" dirty="0"/>
              <a:t> =&gt; O(1)</a:t>
            </a:r>
          </a:p>
        </p:txBody>
      </p:sp>
    </p:spTree>
    <p:extLst>
      <p:ext uri="{BB962C8B-B14F-4D97-AF65-F5344CB8AC3E}">
        <p14:creationId xmlns:p14="http://schemas.microsoft.com/office/powerpoint/2010/main" val="1983295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4343400" cy="5181600"/>
          </a:xfrm>
        </p:spPr>
        <p:txBody>
          <a:bodyPr/>
          <a:lstStyle/>
          <a:p>
            <a:r>
              <a:rPr lang="en-US" sz="2000" dirty="0"/>
              <a:t>Consider how you iterate over all the elements in a list</a:t>
            </a:r>
          </a:p>
          <a:p>
            <a:pPr lvl="1"/>
            <a:r>
              <a:rPr lang="en-US" sz="1800" dirty="0"/>
              <a:t>Use a for loop and get() or operator[]</a:t>
            </a:r>
          </a:p>
          <a:p>
            <a:r>
              <a:rPr lang="en-US" sz="2000" dirty="0"/>
              <a:t>For an array list this is fine since each call to at() is O(1)</a:t>
            </a:r>
          </a:p>
          <a:p>
            <a:r>
              <a:rPr lang="en-US" sz="2000" dirty="0"/>
              <a:t>For a linked list, calling get(</a:t>
            </a:r>
            <a:r>
              <a:rPr lang="en-US" sz="2000" dirty="0" err="1"/>
              <a:t>i</a:t>
            </a:r>
            <a:r>
              <a:rPr lang="en-US" sz="2000" dirty="0"/>
              <a:t>) requires taking </a:t>
            </a:r>
            <a:r>
              <a:rPr lang="en-US" sz="2000" dirty="0" err="1"/>
              <a:t>i</a:t>
            </a:r>
            <a:r>
              <a:rPr lang="en-US" sz="2000" dirty="0"/>
              <a:t> steps through the linked list</a:t>
            </a:r>
          </a:p>
          <a:p>
            <a:pPr lvl="1"/>
            <a:r>
              <a:rPr lang="en-US" sz="1800" dirty="0"/>
              <a:t>0</a:t>
            </a:r>
            <a:r>
              <a:rPr lang="en-US" sz="1800" baseline="30000" dirty="0"/>
              <a:t>th</a:t>
            </a:r>
            <a:r>
              <a:rPr lang="en-US" sz="1800" dirty="0"/>
              <a:t> call = 0 steps</a:t>
            </a:r>
          </a:p>
          <a:p>
            <a:pPr lvl="1"/>
            <a:r>
              <a:rPr lang="en-US" sz="1800" dirty="0"/>
              <a:t>1</a:t>
            </a:r>
            <a:r>
              <a:rPr lang="en-US" sz="1800" baseline="30000" dirty="0"/>
              <a:t>st</a:t>
            </a:r>
            <a:r>
              <a:rPr lang="en-US" sz="1800" dirty="0"/>
              <a:t> call = 1 step</a:t>
            </a:r>
          </a:p>
          <a:p>
            <a:pPr lvl="1"/>
            <a:r>
              <a:rPr lang="en-US" sz="1800" dirty="0"/>
              <a:t>2</a:t>
            </a:r>
            <a:r>
              <a:rPr lang="en-US" sz="1800" baseline="30000" dirty="0"/>
              <a:t>nd</a:t>
            </a:r>
            <a:r>
              <a:rPr lang="en-US" sz="1800" dirty="0"/>
              <a:t> call = 2 steps</a:t>
            </a:r>
          </a:p>
          <a:p>
            <a:pPr lvl="1"/>
            <a:r>
              <a:rPr lang="en-US" sz="1800" dirty="0"/>
              <a:t>0+1+2+…+n-2+n-1 = O(n</a:t>
            </a:r>
            <a:r>
              <a:rPr lang="en-US" sz="1800" baseline="30000" dirty="0"/>
              <a:t>2</a:t>
            </a:r>
            <a:r>
              <a:rPr lang="en-US" sz="1800" dirty="0"/>
              <a:t>)</a:t>
            </a:r>
          </a:p>
          <a:p>
            <a:r>
              <a:rPr lang="en-US" sz="2000" dirty="0"/>
              <a:t>You are re-walking over the linked list a lot of the time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585211" y="1219200"/>
            <a:ext cx="4267200" cy="1524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588" indent="-1588" algn="l">
              <a:spcBef>
                <a:spcPts val="0"/>
              </a:spcBef>
            </a:pP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ArrayList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mylist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1588" indent="-1588"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pPr marL="1588" indent="-1588"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for(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=0;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mylist.size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 ++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1588" indent="-1588"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1588" indent="-1588"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mylist.get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 &lt;&lt;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1588" indent="-1588"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572000" y="2819400"/>
            <a:ext cx="4267200" cy="1600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588" indent="-1588" algn="l">
              <a:spcBef>
                <a:spcPts val="0"/>
              </a:spcBef>
            </a:pP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LinkedList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mylist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1588" indent="-1588"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pPr marL="1588" indent="-1588"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for(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=0;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mylist.size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 ++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1588" indent="-1588"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1588" indent="-1588"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mylist.get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 &lt;&lt;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1588" indent="-1588"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296799" y="5372100"/>
            <a:ext cx="38100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677799" y="5372100"/>
            <a:ext cx="45720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0x1c0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439799" y="5372100"/>
            <a:ext cx="38100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820799" y="5372100"/>
            <a:ext cx="45720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0x3e0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839599" y="4800600"/>
            <a:ext cx="45720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0x148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839599" y="4495800"/>
            <a:ext cx="457200" cy="30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head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296799" y="5067300"/>
            <a:ext cx="381000" cy="30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0x148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439799" y="5067300"/>
            <a:ext cx="381000" cy="30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0x1c0</a:t>
            </a:r>
          </a:p>
        </p:txBody>
      </p:sp>
      <p:cxnSp>
        <p:nvCxnSpPr>
          <p:cNvPr id="14" name="Shape 23"/>
          <p:cNvCxnSpPr>
            <a:stCxn id="10" idx="2"/>
            <a:endCxn id="6" idx="1"/>
          </p:cNvCxnSpPr>
          <p:nvPr/>
        </p:nvCxnSpPr>
        <p:spPr bwMode="auto">
          <a:xfrm rot="16200000" flipH="1">
            <a:off x="4972949" y="5200650"/>
            <a:ext cx="419100" cy="2286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5" name="Elbow Connector 14"/>
          <p:cNvCxnSpPr>
            <a:stCxn id="7" idx="3"/>
            <a:endCxn id="8" idx="1"/>
          </p:cNvCxnSpPr>
          <p:nvPr/>
        </p:nvCxnSpPr>
        <p:spPr bwMode="auto">
          <a:xfrm>
            <a:off x="6134999" y="5524500"/>
            <a:ext cx="30480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7467600" y="5372100"/>
            <a:ext cx="38100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7848600" y="5372100"/>
            <a:ext cx="45720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NULL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467600" y="5067300"/>
            <a:ext cx="381000" cy="30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0x3e0</a:t>
            </a:r>
          </a:p>
        </p:txBody>
      </p:sp>
      <p:cxnSp>
        <p:nvCxnSpPr>
          <p:cNvPr id="21" name="Elbow Connector 20"/>
          <p:cNvCxnSpPr>
            <a:stCxn id="9" idx="3"/>
            <a:endCxn id="18" idx="1"/>
          </p:cNvCxnSpPr>
          <p:nvPr/>
        </p:nvCxnSpPr>
        <p:spPr bwMode="auto">
          <a:xfrm>
            <a:off x="7277999" y="5524500"/>
            <a:ext cx="189601" cy="127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4" name="Right Arrow 23"/>
          <p:cNvSpPr/>
          <p:nvPr/>
        </p:nvSpPr>
        <p:spPr bwMode="auto">
          <a:xfrm>
            <a:off x="4839599" y="5867400"/>
            <a:ext cx="1295400" cy="228600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4839599" y="6096000"/>
            <a:ext cx="2438400" cy="254000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4839598" y="6350000"/>
            <a:ext cx="3466201" cy="254000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433198" y="5803900"/>
            <a:ext cx="381000" cy="30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get(0)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433198" y="6083300"/>
            <a:ext cx="381000" cy="30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get(1)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433198" y="6350000"/>
            <a:ext cx="381000" cy="30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get(2)</a:t>
            </a:r>
          </a:p>
        </p:txBody>
      </p:sp>
    </p:spTree>
    <p:extLst>
      <p:ext uri="{BB962C8B-B14F-4D97-AF65-F5344CB8AC3E}">
        <p14:creationId xmlns:p14="http://schemas.microsoft.com/office/powerpoint/2010/main" val="173576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8" grpId="0" animBg="1"/>
      <p:bldP spid="19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Iteration: A Better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4343400" cy="5181600"/>
          </a:xfrm>
        </p:spPr>
        <p:txBody>
          <a:bodyPr/>
          <a:lstStyle/>
          <a:p>
            <a:r>
              <a:rPr lang="en-US" sz="2000" dirty="0"/>
              <a:t>Solution: Don't use get() </a:t>
            </a:r>
          </a:p>
          <a:p>
            <a:r>
              <a:rPr lang="en-US" sz="2000" dirty="0"/>
              <a:t>Use an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iterator</a:t>
            </a:r>
          </a:p>
          <a:p>
            <a:pPr lvl="1"/>
            <a:r>
              <a:rPr lang="en-US" sz="1600" dirty="0"/>
              <a:t>an internal state variable (i.e. another  pointer) of the class that moves one step in the list at a time as you iterate</a:t>
            </a:r>
          </a:p>
          <a:p>
            <a:r>
              <a:rPr lang="en-US" sz="2000" dirty="0"/>
              <a:t>Iterator tracks the internal location of each successive item</a:t>
            </a:r>
          </a:p>
          <a:p>
            <a:r>
              <a:rPr lang="en-US" sz="2000" dirty="0"/>
              <a:t>Iterators provide the semantics of a pointer (they look, smell, and act like a pointer to the values in the list)</a:t>
            </a:r>
          </a:p>
          <a:p>
            <a:r>
              <a:rPr lang="en-US" sz="2000" dirty="0"/>
              <a:t>Assume</a:t>
            </a:r>
          </a:p>
          <a:p>
            <a:pPr lvl="1"/>
            <a:r>
              <a:rPr lang="en-US" sz="1600" dirty="0" err="1"/>
              <a:t>Mylist.begin</a:t>
            </a:r>
            <a:r>
              <a:rPr lang="en-US" sz="1600" dirty="0"/>
              <a:t>() returns an "iterator" to the beginning item</a:t>
            </a:r>
          </a:p>
          <a:p>
            <a:pPr lvl="1"/>
            <a:r>
              <a:rPr lang="en-US" sz="1600" dirty="0" err="1"/>
              <a:t>Mylist.end</a:t>
            </a:r>
            <a:r>
              <a:rPr lang="en-US" sz="1600" dirty="0"/>
              <a:t>() returns an </a:t>
            </a:r>
            <a:r>
              <a:rPr lang="en-US" sz="1600" dirty="0" err="1"/>
              <a:t>iterator</a:t>
            </a:r>
            <a:r>
              <a:rPr lang="en-US" sz="1600" dirty="0"/>
              <a:t> "one-beyond" the last item</a:t>
            </a:r>
          </a:p>
          <a:p>
            <a:pPr lvl="1"/>
            <a:r>
              <a:rPr lang="en-US" sz="1600" dirty="0"/>
              <a:t>++it (preferred) or it++ moves iterator on to the next value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709193" y="4734517"/>
            <a:ext cx="4267200" cy="2027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588" indent="-1588" algn="l">
              <a:spcBef>
                <a:spcPts val="0"/>
              </a:spcBef>
            </a:pP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LinkedList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mylist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1588" indent="-1588" algn="l">
              <a:spcBef>
                <a:spcPts val="0"/>
              </a:spcBef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pPr marL="1588" indent="-1588" algn="l">
              <a:spcBef>
                <a:spcPts val="0"/>
              </a:spcBef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iterator it = 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mylist.begin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1588" indent="-1588" algn="l">
              <a:spcBef>
                <a:spcPts val="0"/>
              </a:spcBef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for(it = 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mylist.begin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(); </a:t>
            </a:r>
          </a:p>
          <a:p>
            <a:pPr marL="1588" indent="-1588" algn="l">
              <a:spcBef>
                <a:spcPts val="0"/>
              </a:spcBef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it !=  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mylist.end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(); </a:t>
            </a:r>
          </a:p>
          <a:p>
            <a:pPr marL="1588" indent="-1588" algn="l">
              <a:spcBef>
                <a:spcPts val="0"/>
              </a:spcBef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++it)</a:t>
            </a:r>
          </a:p>
          <a:p>
            <a:pPr marL="1588" indent="-1588" algn="l">
              <a:spcBef>
                <a:spcPts val="0"/>
              </a:spcBef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1588" indent="-1588" algn="l">
              <a:spcBef>
                <a:spcPts val="0"/>
              </a:spcBef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&lt;&lt; *it &lt;&lt; 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endl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1588" indent="-1588" algn="l">
              <a:spcBef>
                <a:spcPts val="0"/>
              </a:spcBef>
            </a:pP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906399" y="2019300"/>
            <a:ext cx="38100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287399" y="2019300"/>
            <a:ext cx="45720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0x1c0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049399" y="2019300"/>
            <a:ext cx="38100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430399" y="2019300"/>
            <a:ext cx="45720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0x3e0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953000" y="1447800"/>
            <a:ext cx="45720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0x148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953000" y="1143000"/>
            <a:ext cx="457200" cy="30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head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906399" y="1714500"/>
            <a:ext cx="381000" cy="30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0x148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049399" y="1714500"/>
            <a:ext cx="381000" cy="30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0x1c0</a:t>
            </a:r>
          </a:p>
        </p:txBody>
      </p:sp>
      <p:cxnSp>
        <p:nvCxnSpPr>
          <p:cNvPr id="14" name="Shape 23"/>
          <p:cNvCxnSpPr>
            <a:stCxn id="10" idx="2"/>
            <a:endCxn id="6" idx="1"/>
          </p:cNvCxnSpPr>
          <p:nvPr/>
        </p:nvCxnSpPr>
        <p:spPr bwMode="auto">
          <a:xfrm rot="16200000" flipH="1">
            <a:off x="5334449" y="1599750"/>
            <a:ext cx="419100" cy="72479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5" name="Elbow Connector 14"/>
          <p:cNvCxnSpPr>
            <a:stCxn id="7" idx="3"/>
            <a:endCxn id="8" idx="1"/>
          </p:cNvCxnSpPr>
          <p:nvPr/>
        </p:nvCxnSpPr>
        <p:spPr bwMode="auto">
          <a:xfrm>
            <a:off x="6744599" y="2171700"/>
            <a:ext cx="30480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8077200" y="2019300"/>
            <a:ext cx="38100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458200" y="2019300"/>
            <a:ext cx="45720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NULL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8077200" y="1714500"/>
            <a:ext cx="381000" cy="30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0x3e0</a:t>
            </a:r>
          </a:p>
        </p:txBody>
      </p:sp>
      <p:cxnSp>
        <p:nvCxnSpPr>
          <p:cNvPr id="21" name="Elbow Connector 20"/>
          <p:cNvCxnSpPr>
            <a:stCxn id="9" idx="3"/>
            <a:endCxn id="18" idx="1"/>
          </p:cNvCxnSpPr>
          <p:nvPr/>
        </p:nvCxnSpPr>
        <p:spPr bwMode="auto">
          <a:xfrm>
            <a:off x="7887599" y="2171700"/>
            <a:ext cx="189601" cy="127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5677799" y="2743200"/>
            <a:ext cx="838200" cy="76890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it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erator</a:t>
            </a:r>
          </a:p>
        </p:txBody>
      </p:sp>
      <p:cxnSp>
        <p:nvCxnSpPr>
          <p:cNvPr id="17" name="Straight Arrow Connector 16"/>
          <p:cNvCxnSpPr>
            <a:stCxn id="30" idx="0"/>
            <a:endCxn id="6" idx="2"/>
          </p:cNvCxnSpPr>
          <p:nvPr/>
        </p:nvCxnSpPr>
        <p:spPr bwMode="auto">
          <a:xfrm flipV="1">
            <a:off x="6096899" y="2324100"/>
            <a:ext cx="0" cy="4191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6629602" y="2743200"/>
            <a:ext cx="1138494" cy="76890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it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erator</a:t>
            </a:r>
          </a:p>
        </p:txBody>
      </p:sp>
      <p:cxnSp>
        <p:nvCxnSpPr>
          <p:cNvPr id="32" name="Straight Arrow Connector 31"/>
          <p:cNvCxnSpPr>
            <a:stCxn id="31" idx="0"/>
            <a:endCxn id="8" idx="2"/>
          </p:cNvCxnSpPr>
          <p:nvPr/>
        </p:nvCxnSpPr>
        <p:spPr bwMode="auto">
          <a:xfrm flipV="1">
            <a:off x="7198849" y="2324100"/>
            <a:ext cx="41050" cy="4191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4532556" y="3560130"/>
            <a:ext cx="1002401" cy="30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B050"/>
                </a:solidFill>
              </a:rPr>
              <a:t>You write: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898438" y="2740428"/>
            <a:ext cx="1169362" cy="76890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it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erator</a:t>
            </a:r>
          </a:p>
        </p:txBody>
      </p:sp>
      <p:cxnSp>
        <p:nvCxnSpPr>
          <p:cNvPr id="39" name="Straight Arrow Connector 38"/>
          <p:cNvCxnSpPr>
            <a:stCxn id="38" idx="0"/>
            <a:endCxn id="18" idx="2"/>
          </p:cNvCxnSpPr>
          <p:nvPr/>
        </p:nvCxnSpPr>
        <p:spPr bwMode="auto">
          <a:xfrm flipH="1" flipV="1">
            <a:off x="8267700" y="2324100"/>
            <a:ext cx="215419" cy="41632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ectangle 41"/>
          <p:cNvSpPr/>
          <p:nvPr/>
        </p:nvSpPr>
        <p:spPr bwMode="auto">
          <a:xfrm>
            <a:off x="5643941" y="3204530"/>
            <a:ext cx="1002401" cy="30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err="1">
                <a:solidFill>
                  <a:srgbClr val="0000FF"/>
                </a:solidFill>
              </a:rPr>
              <a:t>Curr</a:t>
            </a:r>
            <a:r>
              <a:rPr lang="en-US" sz="1050" dirty="0">
                <a:solidFill>
                  <a:srgbClr val="0000FF"/>
                </a:solidFill>
              </a:rPr>
              <a:t> 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= </a:t>
            </a:r>
            <a:r>
              <a:rPr lang="en-US" sz="1050" dirty="0">
                <a:solidFill>
                  <a:srgbClr val="0000FF"/>
                </a:solidFill>
              </a:rPr>
              <a:t>head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495800" y="2362200"/>
            <a:ext cx="121920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Mylist.begin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()</a:t>
            </a:r>
            <a:r>
              <a:rPr kumimoji="0" lang="en-US" sz="1400" b="1" i="0" u="none" strike="noStrike" cap="none" normalizeH="0" dirty="0">
                <a:ln>
                  <a:noFill/>
                </a:ln>
                <a:effectLst/>
                <a:latin typeface="Arial" charset="0"/>
              </a:rPr>
              <a:t> 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324600" y="1219200"/>
            <a:ext cx="121920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Mylist.end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()</a:t>
            </a:r>
            <a:r>
              <a:rPr kumimoji="0" lang="en-US" sz="1400" b="1" i="0" u="none" strike="noStrike" cap="none" normalizeH="0" dirty="0">
                <a:ln>
                  <a:noFill/>
                </a:ln>
                <a:effectLst/>
                <a:latin typeface="Arial" charset="0"/>
              </a:rPr>
              <a:t> 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5" name="Straight Arrow Connector 34"/>
          <p:cNvCxnSpPr>
            <a:stCxn id="33" idx="3"/>
            <a:endCxn id="41" idx="1"/>
          </p:cNvCxnSpPr>
          <p:nvPr/>
        </p:nvCxnSpPr>
        <p:spPr bwMode="auto">
          <a:xfrm flipV="1">
            <a:off x="7543800" y="1238898"/>
            <a:ext cx="423342" cy="13270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hape 23"/>
          <p:cNvCxnSpPr>
            <a:stCxn id="29" idx="2"/>
            <a:endCxn id="30" idx="1"/>
          </p:cNvCxnSpPr>
          <p:nvPr/>
        </p:nvCxnSpPr>
        <p:spPr bwMode="auto">
          <a:xfrm rot="16200000" flipH="1">
            <a:off x="5161274" y="2611125"/>
            <a:ext cx="460651" cy="57239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7967142" y="946513"/>
            <a:ext cx="1100658" cy="58476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it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erator</a:t>
            </a:r>
          </a:p>
        </p:txBody>
      </p:sp>
      <p:cxnSp>
        <p:nvCxnSpPr>
          <p:cNvPr id="44" name="Straight Arrow Connector 43"/>
          <p:cNvCxnSpPr>
            <a:stCxn id="41" idx="2"/>
          </p:cNvCxnSpPr>
          <p:nvPr/>
        </p:nvCxnSpPr>
        <p:spPr bwMode="auto">
          <a:xfrm>
            <a:off x="8517471" y="1531282"/>
            <a:ext cx="550329" cy="34794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6646343" y="3204530"/>
            <a:ext cx="1100658" cy="26484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err="1">
                <a:solidFill>
                  <a:srgbClr val="0000FF"/>
                </a:solidFill>
              </a:rPr>
              <a:t>Curr</a:t>
            </a:r>
            <a:r>
              <a:rPr lang="en-US" sz="1050" dirty="0">
                <a:solidFill>
                  <a:srgbClr val="0000FF"/>
                </a:solidFill>
              </a:rPr>
              <a:t> = </a:t>
            </a:r>
            <a:r>
              <a:rPr lang="en-US" sz="1050" dirty="0" err="1">
                <a:solidFill>
                  <a:srgbClr val="0000FF"/>
                </a:solidFill>
              </a:rPr>
              <a:t>curr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-&gt;next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7967142" y="3204530"/>
            <a:ext cx="1100658" cy="26484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err="1">
                <a:solidFill>
                  <a:srgbClr val="0000FF"/>
                </a:solidFill>
              </a:rPr>
              <a:t>Curr</a:t>
            </a:r>
            <a:r>
              <a:rPr lang="en-US" sz="1050" dirty="0">
                <a:solidFill>
                  <a:srgbClr val="0000FF"/>
                </a:solidFill>
              </a:rPr>
              <a:t> = </a:t>
            </a:r>
            <a:r>
              <a:rPr lang="en-US" sz="1050" dirty="0" err="1">
                <a:solidFill>
                  <a:srgbClr val="0000FF"/>
                </a:solidFill>
              </a:rPr>
              <a:t>curr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-&gt;next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5643941" y="3573758"/>
            <a:ext cx="1002401" cy="30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err="1">
                <a:solidFill>
                  <a:srgbClr val="00B050"/>
                </a:solidFill>
              </a:rPr>
              <a:t>mylist.begin</a:t>
            </a:r>
            <a:r>
              <a:rPr lang="en-US" sz="1050" dirty="0">
                <a:solidFill>
                  <a:srgbClr val="00B050"/>
                </a:solidFill>
              </a:rPr>
              <a:t>()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646343" y="3573758"/>
            <a:ext cx="1100658" cy="26484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B050"/>
                </a:solidFill>
              </a:rPr>
              <a:t>++it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7860603" y="3573758"/>
            <a:ext cx="1100658" cy="26484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B050"/>
                </a:solidFill>
              </a:rPr>
              <a:t>++it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544269" y="3179285"/>
            <a:ext cx="1002401" cy="30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FF"/>
                </a:solidFill>
              </a:rPr>
              <a:t>What it does: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4560299" y="3981547"/>
            <a:ext cx="1002401" cy="30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B050"/>
                </a:solidFill>
              </a:rPr>
              <a:t>You write: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578251" y="3965615"/>
            <a:ext cx="1002401" cy="30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50"/>
                </a:solidFill>
              </a:rPr>
              <a:t>*it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8039467" y="1235845"/>
            <a:ext cx="1100658" cy="26484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err="1">
                <a:solidFill>
                  <a:srgbClr val="0000FF"/>
                </a:solidFill>
              </a:rPr>
              <a:t>Curr</a:t>
            </a:r>
            <a:r>
              <a:rPr lang="en-US" sz="1050" dirty="0">
                <a:solidFill>
                  <a:srgbClr val="0000FF"/>
                </a:solidFill>
              </a:rPr>
              <a:t> = NULL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4532555" y="4373596"/>
            <a:ext cx="1002401" cy="30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FF"/>
                </a:solidFill>
              </a:rPr>
              <a:t>What it does: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5589735" y="4325332"/>
            <a:ext cx="1002401" cy="30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>
                <a:solidFill>
                  <a:srgbClr val="0000FF"/>
                </a:solidFill>
              </a:rPr>
              <a:t>curr</a:t>
            </a:r>
            <a:r>
              <a:rPr lang="en-US" sz="1200" dirty="0">
                <a:solidFill>
                  <a:srgbClr val="0000FF"/>
                </a:solidFill>
              </a:rPr>
              <a:t>-&gt;</a:t>
            </a:r>
            <a:r>
              <a:rPr lang="en-US" sz="1200" dirty="0" err="1">
                <a:solidFill>
                  <a:srgbClr val="0000FF"/>
                </a:solidFill>
              </a:rPr>
              <a:t>val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6758515" y="3965615"/>
            <a:ext cx="1002401" cy="30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50"/>
                </a:solidFill>
              </a:rPr>
              <a:t>*it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6769999" y="4325332"/>
            <a:ext cx="1002401" cy="30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>
                <a:solidFill>
                  <a:srgbClr val="0000FF"/>
                </a:solidFill>
              </a:rPr>
              <a:t>curr</a:t>
            </a:r>
            <a:r>
              <a:rPr lang="en-US" sz="1200" dirty="0">
                <a:solidFill>
                  <a:srgbClr val="0000FF"/>
                </a:solidFill>
              </a:rPr>
              <a:t>-&gt;</a:t>
            </a:r>
            <a:r>
              <a:rPr lang="en-US" sz="1200" dirty="0" err="1">
                <a:solidFill>
                  <a:srgbClr val="0000FF"/>
                </a:solidFill>
              </a:rPr>
              <a:t>val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7916773" y="3965615"/>
            <a:ext cx="1002401" cy="30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50"/>
                </a:solidFill>
              </a:rPr>
              <a:t>*it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7928257" y="4325332"/>
            <a:ext cx="1002401" cy="30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>
                <a:solidFill>
                  <a:srgbClr val="0000FF"/>
                </a:solidFill>
              </a:rPr>
              <a:t>curr</a:t>
            </a:r>
            <a:r>
              <a:rPr lang="en-US" sz="1200" dirty="0">
                <a:solidFill>
                  <a:srgbClr val="0000FF"/>
                </a:solidFill>
              </a:rPr>
              <a:t>-&gt;</a:t>
            </a:r>
            <a:r>
              <a:rPr lang="en-US" sz="1200" dirty="0" err="1">
                <a:solidFill>
                  <a:srgbClr val="0000FF"/>
                </a:solidFill>
              </a:rPr>
              <a:t>val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4632942" y="3886200"/>
            <a:ext cx="4434858" cy="15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802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List implementations may allow us to use array-like indexing (e.g. </a:t>
            </a:r>
            <a:r>
              <a:rPr lang="en-US" sz="2000" dirty="0" err="1">
                <a:latin typeface="Consolas" panose="020B0609020204030204" pitchFamily="49" charset="0"/>
              </a:rPr>
              <a:t>myvec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], myvec.at(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), </a:t>
            </a:r>
            <a:r>
              <a:rPr lang="en-US" sz="2000" dirty="0" err="1">
                <a:latin typeface="Consolas" panose="020B0609020204030204" pitchFamily="49" charset="0"/>
              </a:rPr>
              <a:t>myvec.get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  <a:r>
              <a:rPr lang="en-US" sz="2400" dirty="0"/>
              <a:t>) that finds the correct data “behind-the-scenes” (giving the illusion that data is contiguous in memory though it may not be)</a:t>
            </a:r>
          </a:p>
          <a:p>
            <a:r>
              <a:rPr lang="en-US" sz="2400" dirty="0"/>
              <a:t>To iterate over the whole set of items we could use a counter variable and the array indexing (‘</a:t>
            </a:r>
            <a:r>
              <a:rPr lang="en-US" sz="2400" dirty="0" err="1"/>
              <a:t>myvec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]’), but it can be more efficient (based on how the data structure is actually implemented) to keep an internal pointer to the next item and update it appropriately</a:t>
            </a:r>
          </a:p>
          <a:p>
            <a:r>
              <a:rPr lang="en-US" sz="2400" dirty="0"/>
              <a:t>C++ STL containers define ‘helper’ classes called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iterators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that store these internal </a:t>
            </a:r>
            <a:r>
              <a:rPr lang="en-US" sz="2400"/>
              <a:t>pointers and help </a:t>
            </a:r>
            <a:r>
              <a:rPr lang="en-US" sz="2400" dirty="0"/>
              <a:t>iterate over each item or find an item in the container</a:t>
            </a:r>
          </a:p>
        </p:txBody>
      </p:sp>
    </p:spTree>
    <p:extLst>
      <p:ext uri="{BB962C8B-B14F-4D97-AF65-F5344CB8AC3E}">
        <p14:creationId xmlns:p14="http://schemas.microsoft.com/office/powerpoint/2010/main" val="69977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590799"/>
          </a:xfrm>
        </p:spPr>
        <p:txBody>
          <a:bodyPr/>
          <a:lstStyle/>
          <a:p>
            <a:r>
              <a:rPr lang="en-US" sz="2000" dirty="0"/>
              <a:t>Iterators are a new class type defined </a:t>
            </a:r>
            <a:r>
              <a:rPr lang="en-US" sz="2000" b="1" u="sng" dirty="0"/>
              <a:t>in the scope of each container</a:t>
            </a:r>
          </a:p>
          <a:p>
            <a:pPr lvl="1"/>
            <a:r>
              <a:rPr lang="en-US" sz="2000" dirty="0"/>
              <a:t>Type is </a:t>
            </a:r>
            <a:r>
              <a:rPr lang="en-US" sz="2000" b="1" i="1" dirty="0">
                <a:solidFill>
                  <a:srgbClr val="0070C0"/>
                </a:solidFill>
                <a:latin typeface="Consolas" panose="020B0609020204030204" pitchFamily="49" charset="0"/>
              </a:rPr>
              <a:t>container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::iterator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vector&lt;int&gt;::iterator </a:t>
            </a:r>
            <a:r>
              <a:rPr lang="en-US" sz="2000" dirty="0"/>
              <a:t>is a type)</a:t>
            </a:r>
            <a:endParaRPr lang="en-US" sz="1600" b="1" dirty="0"/>
          </a:p>
          <a:p>
            <a:r>
              <a:rPr lang="en-US" sz="2000" dirty="0"/>
              <a:t>Initialize them with </a:t>
            </a:r>
            <a:r>
              <a:rPr lang="en-US" sz="2000" i="1" dirty="0" err="1">
                <a:solidFill>
                  <a:srgbClr val="7030A0"/>
                </a:solidFill>
              </a:rPr>
              <a:t>objname</a:t>
            </a:r>
            <a:r>
              <a:rPr lang="en-US" sz="2000" dirty="0" err="1">
                <a:solidFill>
                  <a:srgbClr val="7030A0"/>
                </a:solidFill>
              </a:rPr>
              <a:t>.begin</a:t>
            </a:r>
            <a:r>
              <a:rPr lang="en-US" sz="2000" dirty="0">
                <a:solidFill>
                  <a:srgbClr val="7030A0"/>
                </a:solidFill>
              </a:rPr>
              <a:t>()</a:t>
            </a:r>
            <a:r>
              <a:rPr lang="en-US" sz="2000" dirty="0"/>
              <a:t>, check whether they are finished by comparing with </a:t>
            </a:r>
            <a:r>
              <a:rPr lang="en-US" sz="2000" i="1" dirty="0" err="1">
                <a:solidFill>
                  <a:srgbClr val="7030A0"/>
                </a:solidFill>
              </a:rPr>
              <a:t>objname.end</a:t>
            </a:r>
            <a:r>
              <a:rPr lang="en-US" sz="2000" i="1" dirty="0">
                <a:solidFill>
                  <a:srgbClr val="7030A0"/>
                </a:solidFill>
              </a:rPr>
              <a:t>()</a:t>
            </a:r>
            <a:r>
              <a:rPr lang="en-US" sz="2000" dirty="0"/>
              <a:t>, and move to the next item with ++ operator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90600" y="3352801"/>
            <a:ext cx="7315200" cy="3428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iostream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#include &lt;vector&gt;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using namespace std;</a:t>
            </a:r>
          </a:p>
          <a:p>
            <a:pPr algn="l">
              <a:spcBef>
                <a:spcPts val="0"/>
              </a:spcBef>
            </a:pP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main()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vector&lt;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my_vec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(5); // 5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init.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size 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for(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=0;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&lt; 5;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++){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my_vec.push_back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(i+50);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vector&lt;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&gt;::iterator it;</a:t>
            </a:r>
            <a:b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for(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my_vec.begin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it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!= 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my_vec.end()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++it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){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...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057900" y="3048000"/>
            <a:ext cx="2476500" cy="21335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vector.h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template&lt;class T&gt;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class vector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class iterator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};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9343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2590799"/>
          </a:xfrm>
        </p:spPr>
        <p:txBody>
          <a:bodyPr/>
          <a:lstStyle/>
          <a:p>
            <a:r>
              <a:rPr lang="en-US" sz="2800" dirty="0" err="1"/>
              <a:t>Iterator</a:t>
            </a:r>
            <a:r>
              <a:rPr lang="en-US" sz="2800" dirty="0"/>
              <a:t> variable has </a:t>
            </a:r>
            <a:r>
              <a:rPr lang="en-US" sz="2800" dirty="0">
                <a:highlight>
                  <a:srgbClr val="FFFF00"/>
                </a:highlight>
              </a:rPr>
              <a:t>same semantics as a </a:t>
            </a:r>
            <a:r>
              <a:rPr lang="en-US" sz="2800" b="1" dirty="0">
                <a:highlight>
                  <a:srgbClr val="FFFF00"/>
                </a:highlight>
              </a:rPr>
              <a:t>pointer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/>
              <a:t>to an item in the container </a:t>
            </a:r>
          </a:p>
          <a:p>
            <a:pPr lvl="1"/>
            <a:r>
              <a:rPr lang="en-US" sz="2400" dirty="0"/>
              <a:t>Use * to ‘dereference’ and get the actual item</a:t>
            </a:r>
          </a:p>
          <a:p>
            <a:pPr lvl="1"/>
            <a:r>
              <a:rPr lang="en-US" sz="2400" dirty="0"/>
              <a:t>Since you're storing integers in the vector below, the iterator acts and looks like an </a:t>
            </a:r>
            <a:r>
              <a:rPr lang="en-US" sz="2400" b="1" u="sng" dirty="0" err="1"/>
              <a:t>int</a:t>
            </a:r>
            <a:r>
              <a:rPr lang="en-US" sz="2400" b="1" u="sng" dirty="0"/>
              <a:t>*</a:t>
            </a:r>
          </a:p>
          <a:p>
            <a:endParaRPr lang="en-US" sz="2800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EEB081E-0057-4EF4-BAD3-ACEE76C78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276600"/>
            <a:ext cx="7848600" cy="342899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iostream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#include &lt;vector&gt;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using namespace std;</a:t>
            </a:r>
          </a:p>
          <a:p>
            <a:pPr algn="l">
              <a:spcBef>
                <a:spcPts val="0"/>
              </a:spcBef>
            </a:pP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main()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vector&lt;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my_vec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(5); // 5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init.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size 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for(int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=0;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&lt; 5;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++){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my_vec.push_back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(i+50);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for(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vector&lt;int&gt;::iterator it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my_vec.begin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it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!= 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my_vec.end()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++it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){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&lt;&lt; *it &lt;&lt;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return 0;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8030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Iterator</a:t>
            </a:r>
            <a:r>
              <a:rPr lang="en-US" dirty="0"/>
              <a:t>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Think of an iterator variable </a:t>
            </a:r>
            <a:r>
              <a:rPr lang="en-US" sz="2800" b="1" dirty="0">
                <a:highlight>
                  <a:srgbClr val="FFFF00"/>
                </a:highlight>
              </a:rPr>
              <a:t>as a pointer</a:t>
            </a:r>
            <a:r>
              <a:rPr lang="en-US" sz="2800" dirty="0"/>
              <a:t>…when you declare it, it points at nothing</a:t>
            </a:r>
          </a:p>
          <a:p>
            <a:r>
              <a:rPr lang="en-US" sz="2800" dirty="0"/>
              <a:t>Think of </a:t>
            </a:r>
            <a:r>
              <a:rPr lang="en-US" sz="2800" b="1" dirty="0"/>
              <a:t>begin() </a:t>
            </a:r>
            <a:r>
              <a:rPr lang="en-US" sz="2800" dirty="0"/>
              <a:t>as returning the </a:t>
            </a:r>
            <a:r>
              <a:rPr lang="en-US" sz="2800" b="1" dirty="0">
                <a:highlight>
                  <a:srgbClr val="FFFF00"/>
                </a:highlight>
              </a:rPr>
              <a:t>address of the first item</a:t>
            </a:r>
            <a:r>
              <a:rPr lang="en-US" sz="2800" dirty="0"/>
              <a:t> and assigning that to the </a:t>
            </a:r>
            <a:r>
              <a:rPr lang="en-US" sz="2800" dirty="0" err="1"/>
              <a:t>iterator</a:t>
            </a:r>
            <a:endParaRPr lang="en-US" sz="2800" dirty="0"/>
          </a:p>
          <a:p>
            <a:r>
              <a:rPr lang="en-US" sz="2800" dirty="0"/>
              <a:t>Think of </a:t>
            </a:r>
            <a:r>
              <a:rPr lang="en-US" sz="2800" b="1" dirty="0"/>
              <a:t>end()</a:t>
            </a:r>
            <a:r>
              <a:rPr lang="en-US" sz="2800" dirty="0"/>
              <a:t> as returning the </a:t>
            </a:r>
            <a:r>
              <a:rPr lang="en-US" sz="2800" b="1" dirty="0">
                <a:highlight>
                  <a:srgbClr val="FFFF00"/>
                </a:highlight>
              </a:rPr>
              <a:t>address AFTER the last item</a:t>
            </a:r>
            <a:r>
              <a:rPr lang="en-US" sz="2800" dirty="0"/>
              <a:t> (i.e. off the end of the collection or maybe NULL) so that as long as the iterator is less than or not equal, you are safe</a:t>
            </a:r>
          </a:p>
          <a:p>
            <a:pPr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523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Viterbi2013">
  <a:themeElements>
    <a:clrScheme name="USC2013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DDDDDD"/>
      </a:accent1>
      <a:accent2>
        <a:srgbClr val="FFFFCC"/>
      </a:accent2>
      <a:accent3>
        <a:srgbClr val="FFFFFF"/>
      </a:accent3>
      <a:accent4>
        <a:srgbClr val="000000"/>
      </a:accent4>
      <a:accent5>
        <a:srgbClr val="EBEBEB"/>
      </a:accent5>
      <a:accent6>
        <a:srgbClr val="E7E7B9"/>
      </a:accent6>
      <a:hlink>
        <a:srgbClr val="990000"/>
      </a:hlink>
      <a:folHlink>
        <a:srgbClr val="FF33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Viterbi2013</Template>
  <TotalTime>19354</TotalTime>
  <Words>4050</Words>
  <Application>Microsoft Office PowerPoint</Application>
  <PresentationFormat>On-screen Show (4:3)</PresentationFormat>
  <Paragraphs>527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Consolas</vt:lpstr>
      <vt:lpstr>Viterbi2013</vt:lpstr>
      <vt:lpstr>CSCI 104 C++ STL; Iterators, Maps, Sets</vt:lpstr>
      <vt:lpstr>Container Classes</vt:lpstr>
      <vt:lpstr>Container Classes</vt:lpstr>
      <vt:lpstr>Iteration</vt:lpstr>
      <vt:lpstr>Iteration: A Better Approach</vt:lpstr>
      <vt:lpstr>Iterators</vt:lpstr>
      <vt:lpstr>Iterators</vt:lpstr>
      <vt:lpstr>Iterators</vt:lpstr>
      <vt:lpstr>Iterator Tips</vt:lpstr>
      <vt:lpstr>Iterator Pro Tip</vt:lpstr>
      <vt:lpstr>C++ STL Algorithms</vt:lpstr>
      <vt:lpstr>Student Class</vt:lpstr>
      <vt:lpstr>Creating a List of Students</vt:lpstr>
      <vt:lpstr>Index and Data Relationships</vt:lpstr>
      <vt:lpstr>Maps / Dictionaries</vt:lpstr>
      <vt:lpstr>C++ Pair Struct/Class</vt:lpstr>
      <vt:lpstr>Associative Containers</vt:lpstr>
      <vt:lpstr>Maps &amp; Iterators</vt:lpstr>
      <vt:lpstr>Map Membership [Find()]</vt:lpstr>
      <vt:lpstr>Another User of Maps:  Sparse Arrays</vt:lpstr>
      <vt:lpstr>Set Class</vt:lpstr>
      <vt:lpstr>Trees &amp; Maps/Sets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104 - STL Iterators, Maps, Sets</dc:title>
  <dc:creator>Mark</dc:creator>
  <cp:lastModifiedBy>Aaron Daniel Cote</cp:lastModifiedBy>
  <cp:revision>238</cp:revision>
  <cp:lastPrinted>2020-01-29T16:24:03Z</cp:lastPrinted>
  <dcterms:created xsi:type="dcterms:W3CDTF">2012-12-23T22:24:17Z</dcterms:created>
  <dcterms:modified xsi:type="dcterms:W3CDTF">2021-02-05T20:54:38Z</dcterms:modified>
</cp:coreProperties>
</file>