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ec3c48cb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ec3c48cb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ec3c48cb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ec3c48cb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ec3c48cb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ec3c48cb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ec3c48cb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ec3c48cb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ec3c48cb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ec3c48cb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d449f229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d449f229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d449f229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d449f229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ec3c48c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ec3c48c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d449f229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d449f229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GDB and valgrind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ec3c48c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ec3c48c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ec3c48c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ec3c48c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ec3c48cb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ec3c48cb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ec3c48cb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ec3c48cb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ytes.usc.edu/cs104/wiki/gd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 2: GDB</a:t>
            </a:r>
            <a:endParaRPr/>
          </a:p>
        </p:txBody>
      </p:sp>
      <p:sp>
        <p:nvSpPr>
          <p:cNvPr id="87" name="Google Shape;87;p13"/>
          <p:cNvSpPr txBox="1"/>
          <p:nvPr>
            <p:ph idx="1" type="subTitle"/>
          </p:nvPr>
        </p:nvSpPr>
        <p:spPr>
          <a:xfrm>
            <a:off x="729450" y="844975"/>
            <a:ext cx="11265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CSCI 104</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 the Layout</a:t>
            </a:r>
            <a:endParaRPr/>
          </a:p>
        </p:txBody>
      </p:sp>
      <p:sp>
        <p:nvSpPr>
          <p:cNvPr id="141" name="Google Shape;141;p22"/>
          <p:cNvSpPr txBox="1"/>
          <p:nvPr>
            <p:ph idx="1" type="body"/>
          </p:nvPr>
        </p:nvSpPr>
        <p:spPr>
          <a:xfrm>
            <a:off x="729450" y="2078875"/>
            <a:ext cx="7688700" cy="2134800"/>
          </a:xfrm>
          <a:prstGeom prst="rect">
            <a:avLst/>
          </a:prstGeom>
        </p:spPr>
        <p:txBody>
          <a:bodyPr anchorCtr="0" anchor="t" bIns="91425" lIns="91425" spcFirstLastPara="1" rIns="91425" wrap="square" tIns="91425">
            <a:spAutoFit/>
          </a:bodyPr>
          <a:lstStyle/>
          <a:p>
            <a:pPr indent="-317500" lvl="0" marL="457200" rtl="0" algn="l">
              <a:spcBef>
                <a:spcPts val="120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layout next</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From the beginning of GDB, entering ‘layout next’ once the program is running will show you source code around your current location in the program. This view can be helpful to those who are new to gdb, and especially helpful when working with source code you are not familiar with. Repeating ‘layout next’ shows your program in assembly language.</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layout prev</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Takes you back to the previous layout mode.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Call Stack</a:t>
            </a:r>
            <a:endParaRPr/>
          </a:p>
        </p:txBody>
      </p:sp>
      <p:sp>
        <p:nvSpPr>
          <p:cNvPr id="147" name="Google Shape;147;p23"/>
          <p:cNvSpPr txBox="1"/>
          <p:nvPr>
            <p:ph idx="1" type="body"/>
          </p:nvPr>
        </p:nvSpPr>
        <p:spPr>
          <a:xfrm>
            <a:off x="729450" y="2078875"/>
            <a:ext cx="7688700" cy="1887000"/>
          </a:xfrm>
          <a:prstGeom prst="rect">
            <a:avLst/>
          </a:prstGeom>
        </p:spPr>
        <p:txBody>
          <a:bodyPr anchorCtr="0" anchor="t" bIns="91425" lIns="91425" spcFirstLastPara="1" rIns="91425" wrap="square" tIns="91425">
            <a:spAutoFit/>
          </a:bodyPr>
          <a:lstStyle/>
          <a:p>
            <a:pPr indent="-317500" lvl="0" marL="457200" rtl="0" algn="l">
              <a:spcBef>
                <a:spcPts val="120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bt</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shows the function call stack, every function that you’ve run through since the line you’ve arrived at.</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frame [number]</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goes to the selected frame in the call stack.</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where</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displays the current line and the function stack of calls that got you there.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Stepping through the Program</a:t>
            </a:r>
            <a:endParaRPr/>
          </a:p>
        </p:txBody>
      </p:sp>
      <p:sp>
        <p:nvSpPr>
          <p:cNvPr id="153" name="Google Shape;153;p24"/>
          <p:cNvSpPr txBox="1"/>
          <p:nvPr>
            <p:ph idx="1" type="body"/>
          </p:nvPr>
        </p:nvSpPr>
        <p:spPr>
          <a:xfrm>
            <a:off x="729450" y="2078875"/>
            <a:ext cx="7688700" cy="2878200"/>
          </a:xfrm>
          <a:prstGeom prst="rect">
            <a:avLst/>
          </a:prstGeom>
        </p:spPr>
        <p:txBody>
          <a:bodyPr anchorCtr="0" anchor="t" bIns="91425" lIns="91425" spcFirstLastPara="1" rIns="91425" wrap="square" tIns="91425">
            <a:spAutoFit/>
          </a:bodyPr>
          <a:lstStyle/>
          <a:p>
            <a:pPr indent="-317500" lvl="0" marL="457200" rtl="0" algn="l">
              <a:spcBef>
                <a:spcPts val="120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continue/c</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continues the program after being stopped by a breakpoint.</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next/n</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executes the current source line and moves it to the next one. </a:t>
            </a:r>
            <a:r>
              <a:rPr b="1" lang="en" sz="1400">
                <a:solidFill>
                  <a:srgbClr val="000000"/>
                </a:solidFill>
                <a:highlight>
                  <a:srgbClr val="FFFFFF"/>
                </a:highlight>
              </a:rPr>
              <a:t>Will skip over any function calls.</a:t>
            </a:r>
            <a:r>
              <a:rPr lang="en" sz="1400">
                <a:solidFill>
                  <a:srgbClr val="000000"/>
                </a:solidFill>
                <a:highlight>
                  <a:srgbClr val="FFFFFF"/>
                </a:highlight>
              </a:rPr>
              <a:t> i.e. using </a:t>
            </a:r>
            <a:r>
              <a:rPr b="1" lang="en" sz="1400">
                <a:solidFill>
                  <a:srgbClr val="000000"/>
                </a:solidFill>
                <a:highlight>
                  <a:srgbClr val="FFFFFF"/>
                </a:highlight>
                <a:latin typeface="Consolas"/>
                <a:ea typeface="Consolas"/>
                <a:cs typeface="Consolas"/>
                <a:sym typeface="Consolas"/>
              </a:rPr>
              <a:t>next</a:t>
            </a:r>
            <a:r>
              <a:rPr lang="en" sz="1400">
                <a:solidFill>
                  <a:srgbClr val="000000"/>
                </a:solidFill>
                <a:highlight>
                  <a:srgbClr val="FFFFFF"/>
                </a:highlight>
              </a:rPr>
              <a:t> on the line </a:t>
            </a:r>
            <a:r>
              <a:rPr lang="en" sz="1400">
                <a:solidFill>
                  <a:srgbClr val="000000"/>
                </a:solidFill>
                <a:highlight>
                  <a:srgbClr val="FFFFFF"/>
                </a:highlight>
                <a:latin typeface="Consolas"/>
                <a:ea typeface="Consolas"/>
                <a:cs typeface="Consolas"/>
                <a:sym typeface="Consolas"/>
              </a:rPr>
              <a:t>x = getValue(y)</a:t>
            </a:r>
            <a:r>
              <a:rPr lang="en" sz="1400">
                <a:solidFill>
                  <a:srgbClr val="000000"/>
                </a:solidFill>
                <a:highlight>
                  <a:srgbClr val="FFFFFF"/>
                </a:highlight>
              </a:rPr>
              <a:t> would move you to the next line in the current function call, ignoring what happens in </a:t>
            </a:r>
            <a:r>
              <a:rPr lang="en" sz="1400">
                <a:solidFill>
                  <a:srgbClr val="000000"/>
                </a:solidFill>
                <a:highlight>
                  <a:srgbClr val="FFFFFF"/>
                </a:highlight>
                <a:latin typeface="Consolas"/>
                <a:ea typeface="Consolas"/>
                <a:cs typeface="Consolas"/>
                <a:sym typeface="Consolas"/>
              </a:rPr>
              <a:t>getValue(y)</a:t>
            </a:r>
            <a:r>
              <a:rPr lang="en" sz="1400">
                <a:solidFill>
                  <a:srgbClr val="000000"/>
                </a:solidFill>
                <a:highlight>
                  <a:srgbClr val="FFFFFF"/>
                </a:highlight>
              </a:rPr>
              <a:t>.</a:t>
            </a:r>
            <a:r>
              <a:rPr lang="en" sz="1400" u="sng">
                <a:solidFill>
                  <a:srgbClr val="000000"/>
                </a:solidFill>
                <a:highlight>
                  <a:srgbClr val="FFFFFF"/>
                </a:highlight>
              </a:rPr>
              <a:t> Useful for when you’re testing out a function and you KNOW your helper functions work.</a:t>
            </a:r>
            <a:endParaRPr sz="1400" u="sng">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step/s</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executes the current source line and moves it to the next one. </a:t>
            </a:r>
            <a:r>
              <a:rPr b="1" lang="en" sz="1400">
                <a:solidFill>
                  <a:srgbClr val="000000"/>
                </a:solidFill>
                <a:highlight>
                  <a:srgbClr val="FFFFFF"/>
                </a:highlight>
              </a:rPr>
              <a:t>Will step INTO any function calls.</a:t>
            </a:r>
            <a:r>
              <a:rPr lang="en" sz="1400">
                <a:solidFill>
                  <a:srgbClr val="000000"/>
                </a:solidFill>
                <a:highlight>
                  <a:srgbClr val="FFFFFF"/>
                </a:highlight>
              </a:rPr>
              <a:t> i.e. using </a:t>
            </a:r>
            <a:r>
              <a:rPr b="1" lang="en" sz="1400">
                <a:solidFill>
                  <a:srgbClr val="000000"/>
                </a:solidFill>
                <a:highlight>
                  <a:srgbClr val="FFFFFF"/>
                </a:highlight>
                <a:latin typeface="Consolas"/>
                <a:ea typeface="Consolas"/>
                <a:cs typeface="Consolas"/>
                <a:sym typeface="Consolas"/>
              </a:rPr>
              <a:t>step</a:t>
            </a:r>
            <a:r>
              <a:rPr lang="en" sz="1400">
                <a:solidFill>
                  <a:srgbClr val="000000"/>
                </a:solidFill>
                <a:highlight>
                  <a:srgbClr val="FFFFFF"/>
                </a:highlight>
              </a:rPr>
              <a:t> on the line </a:t>
            </a:r>
            <a:r>
              <a:rPr lang="en" sz="1400">
                <a:solidFill>
                  <a:srgbClr val="000000"/>
                </a:solidFill>
                <a:highlight>
                  <a:srgbClr val="FFFFFF"/>
                </a:highlight>
                <a:latin typeface="Consolas"/>
                <a:ea typeface="Consolas"/>
                <a:cs typeface="Consolas"/>
                <a:sym typeface="Consolas"/>
              </a:rPr>
              <a:t>x = getValue(y)</a:t>
            </a:r>
            <a:r>
              <a:rPr lang="en" sz="1400">
                <a:solidFill>
                  <a:srgbClr val="000000"/>
                </a:solidFill>
                <a:highlight>
                  <a:srgbClr val="FFFFFF"/>
                </a:highlight>
              </a:rPr>
              <a:t> would move you into the </a:t>
            </a:r>
            <a:r>
              <a:rPr lang="en" sz="1400">
                <a:solidFill>
                  <a:srgbClr val="000000"/>
                </a:solidFill>
                <a:highlight>
                  <a:srgbClr val="FFFFFF"/>
                </a:highlight>
                <a:latin typeface="Consolas"/>
                <a:ea typeface="Consolas"/>
                <a:cs typeface="Consolas"/>
                <a:sym typeface="Consolas"/>
              </a:rPr>
              <a:t>getValue(y)</a:t>
            </a:r>
            <a:r>
              <a:rPr lang="en" sz="1400">
                <a:solidFill>
                  <a:srgbClr val="000000"/>
                </a:solidFill>
                <a:highlight>
                  <a:srgbClr val="FFFFFF"/>
                </a:highlight>
              </a:rPr>
              <a:t> function.</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Printing Variables</a:t>
            </a:r>
            <a:endParaRPr/>
          </a:p>
        </p:txBody>
      </p:sp>
      <p:sp>
        <p:nvSpPr>
          <p:cNvPr id="159" name="Google Shape;159;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print/p [variable]</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prints out the variable value. If you pass it a class/struct instance, it will print all the data members in the class.</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display/d [variable]</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is like print, but reprints the information after every instruction.</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Finishing Up</a:t>
            </a:r>
            <a:endParaRPr/>
          </a:p>
        </p:txBody>
      </p:sp>
      <p:sp>
        <p:nvSpPr>
          <p:cNvPr id="165" name="Google Shape;165;p26"/>
          <p:cNvSpPr txBox="1"/>
          <p:nvPr>
            <p:ph idx="1" type="body"/>
          </p:nvPr>
        </p:nvSpPr>
        <p:spPr>
          <a:xfrm>
            <a:off x="729450" y="2078875"/>
            <a:ext cx="7688700" cy="1143600"/>
          </a:xfrm>
          <a:prstGeom prst="rect">
            <a:avLst/>
          </a:prstGeom>
        </p:spPr>
        <p:txBody>
          <a:bodyPr anchorCtr="0" anchor="t" bIns="91425" lIns="91425" spcFirstLastPara="1" rIns="91425" wrap="square" tIns="91425">
            <a:spAutoFit/>
          </a:bodyPr>
          <a:lstStyle/>
          <a:p>
            <a:pPr indent="-317500" lvl="0" marL="457200" rtl="0" algn="l">
              <a:spcBef>
                <a:spcPts val="120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finish/f</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executes the rest of the current function. Will step OUT of the current function.</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quit</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exits GDB.</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debugger?</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A </a:t>
            </a:r>
            <a:r>
              <a:rPr b="1" lang="en" sz="1400"/>
              <a:t>debugger</a:t>
            </a:r>
            <a:r>
              <a:rPr lang="en" sz="1400"/>
              <a:t> is a tool used to inspect a program while it is running.</a:t>
            </a:r>
            <a:endParaRPr sz="1400"/>
          </a:p>
          <a:p>
            <a:pPr indent="-317500" lvl="0" marL="457200" rtl="0" algn="l">
              <a:spcBef>
                <a:spcPts val="0"/>
              </a:spcBef>
              <a:spcAft>
                <a:spcPts val="0"/>
              </a:spcAft>
              <a:buSzPts val="1400"/>
              <a:buChar char="●"/>
            </a:pPr>
            <a:r>
              <a:rPr lang="en" sz="1400"/>
              <a:t>It runs through a program and pauses when it hits a </a:t>
            </a:r>
            <a:r>
              <a:rPr b="1" lang="en" sz="1400"/>
              <a:t>breakpoint</a:t>
            </a:r>
            <a:r>
              <a:rPr lang="en" sz="1400"/>
              <a:t>.</a:t>
            </a:r>
            <a:endParaRPr sz="1400"/>
          </a:p>
          <a:p>
            <a:pPr indent="-317500" lvl="0" marL="457200" rtl="0" algn="l">
              <a:spcBef>
                <a:spcPts val="0"/>
              </a:spcBef>
              <a:spcAft>
                <a:spcPts val="0"/>
              </a:spcAft>
              <a:buSzPts val="1400"/>
              <a:buChar char="●"/>
            </a:pPr>
            <a:r>
              <a:rPr lang="en" sz="1400"/>
              <a:t>Different commands can evaluate variables, call functions, and examine the call stack.</a:t>
            </a:r>
            <a:endParaRPr sz="1400"/>
          </a:p>
          <a:p>
            <a:pPr indent="-317500" lvl="0" marL="457200" rtl="0" algn="l">
              <a:spcBef>
                <a:spcPts val="0"/>
              </a:spcBef>
              <a:spcAft>
                <a:spcPts val="0"/>
              </a:spcAft>
              <a:buSzPts val="1400"/>
              <a:buChar char="●"/>
            </a:pPr>
            <a:r>
              <a:rPr lang="en" sz="1400"/>
              <a:t>You can then resume your program, or step through it line-by-line.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Issue</a:t>
            </a:r>
            <a:endParaRPr/>
          </a:p>
        </p:txBody>
      </p:sp>
      <p:sp>
        <p:nvSpPr>
          <p:cNvPr id="99" name="Google Shape;99;p15"/>
          <p:cNvSpPr txBox="1"/>
          <p:nvPr>
            <p:ph idx="1" type="body"/>
          </p:nvPr>
        </p:nvSpPr>
        <p:spPr>
          <a:xfrm>
            <a:off x="729450" y="2078875"/>
            <a:ext cx="7688700" cy="1623000"/>
          </a:xfrm>
          <a:prstGeom prst="rect">
            <a:avLst/>
          </a:prstGeom>
        </p:spPr>
        <p:txBody>
          <a:bodyPr anchorCtr="0" anchor="t" bIns="91425" lIns="91425" spcFirstLastPara="1" rIns="91425" wrap="square" tIns="91425">
            <a:spAutoFit/>
          </a:bodyPr>
          <a:lstStyle/>
          <a:p>
            <a:pPr indent="0" lvl="0" marL="0" rtl="0" algn="l">
              <a:lnSpc>
                <a:spcPct val="105000"/>
              </a:lnSpc>
              <a:spcBef>
                <a:spcPts val="0"/>
              </a:spcBef>
              <a:spcAft>
                <a:spcPts val="0"/>
              </a:spcAft>
              <a:buSzPts val="688"/>
              <a:buNone/>
            </a:pPr>
            <a:r>
              <a:rPr lang="en" sz="1412"/>
              <a:t>The most common two ways your code will terminate (besides a successful execution) is by:</a:t>
            </a:r>
            <a:endParaRPr sz="1412"/>
          </a:p>
          <a:p>
            <a:pPr indent="-318293" lvl="0" marL="457200" rtl="0" algn="l">
              <a:lnSpc>
                <a:spcPct val="105000"/>
              </a:lnSpc>
              <a:spcBef>
                <a:spcPts val="1200"/>
              </a:spcBef>
              <a:spcAft>
                <a:spcPts val="0"/>
              </a:spcAft>
              <a:buSzPts val="1413"/>
              <a:buAutoNum type="arabicPeriod"/>
            </a:pPr>
            <a:r>
              <a:rPr b="1" lang="en" sz="1412"/>
              <a:t>Segmentation Fault, a.k.a. Segfault (SIGSEGV) </a:t>
            </a:r>
            <a:r>
              <a:rPr lang="en" sz="1412"/>
              <a:t>— W</a:t>
            </a:r>
            <a:r>
              <a:rPr lang="en" sz="1412"/>
              <a:t>hen a program tries to read or write outside the memory that is allocated for it, or to write memory that can only be read.</a:t>
            </a:r>
            <a:endParaRPr sz="1412"/>
          </a:p>
          <a:p>
            <a:pPr indent="-318293" lvl="0" marL="457200" rtl="0" algn="l">
              <a:lnSpc>
                <a:spcPct val="105000"/>
              </a:lnSpc>
              <a:spcBef>
                <a:spcPts val="0"/>
              </a:spcBef>
              <a:spcAft>
                <a:spcPts val="0"/>
              </a:spcAft>
              <a:buSzPts val="1413"/>
              <a:buAutoNum type="arabicPeriod"/>
            </a:pPr>
            <a:r>
              <a:rPr b="1" lang="en" sz="1412"/>
              <a:t>Abort (SIGABRT) </a:t>
            </a:r>
            <a:r>
              <a:rPr lang="en" sz="1412"/>
              <a:t>— An e</a:t>
            </a:r>
            <a:r>
              <a:rPr lang="en" sz="1412"/>
              <a:t>rror detected by the program itself.</a:t>
            </a:r>
            <a:endParaRPr sz="1412"/>
          </a:p>
          <a:p>
            <a:pPr indent="0" lvl="0" marL="0" rtl="0" algn="l">
              <a:lnSpc>
                <a:spcPct val="105000"/>
              </a:lnSpc>
              <a:spcBef>
                <a:spcPts val="1200"/>
              </a:spcBef>
              <a:spcAft>
                <a:spcPts val="1200"/>
              </a:spcAft>
              <a:buSzPts val="688"/>
              <a:buNone/>
            </a:pPr>
            <a:r>
              <a:rPr lang="en" sz="1412"/>
              <a:t>These will automatically trigger the debugger to break, so you don't have to.</a:t>
            </a:r>
            <a:endParaRPr sz="141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the Issue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rgbClr val="000000"/>
              </a:buClr>
              <a:buSzPts val="688"/>
              <a:buFont typeface="Arial"/>
              <a:buNone/>
            </a:pPr>
            <a:r>
              <a:rPr lang="en" sz="1400"/>
              <a:t>The other issues could be:</a:t>
            </a:r>
            <a:endParaRPr sz="1400"/>
          </a:p>
          <a:p>
            <a:pPr indent="-317500" lvl="0" marL="457200" rtl="0" algn="l">
              <a:lnSpc>
                <a:spcPct val="105000"/>
              </a:lnSpc>
              <a:spcBef>
                <a:spcPts val="1200"/>
              </a:spcBef>
              <a:spcAft>
                <a:spcPts val="0"/>
              </a:spcAft>
              <a:buSzPts val="1400"/>
              <a:buChar char="●"/>
            </a:pPr>
            <a:r>
              <a:rPr b="1" lang="en" sz="1400"/>
              <a:t>Infinite loop or recursion:</a:t>
            </a:r>
            <a:r>
              <a:rPr lang="en" sz="1400"/>
              <a:t> caused by faulty logic or base case.</a:t>
            </a:r>
            <a:endParaRPr sz="1400"/>
          </a:p>
          <a:p>
            <a:pPr indent="-317500" lvl="0" marL="457200" rtl="0" algn="l">
              <a:lnSpc>
                <a:spcPct val="105000"/>
              </a:lnSpc>
              <a:spcBef>
                <a:spcPts val="0"/>
              </a:spcBef>
              <a:spcAft>
                <a:spcPts val="0"/>
              </a:spcAft>
              <a:buSzPts val="1400"/>
              <a:buChar char="●"/>
            </a:pPr>
            <a:r>
              <a:rPr b="1" lang="en" sz="1400"/>
              <a:t>Logic:</a:t>
            </a:r>
            <a:r>
              <a:rPr lang="en" sz="1400"/>
              <a:t> 2 + 2 == 5? code is correct but the logic is faulty.</a:t>
            </a:r>
            <a:endParaRPr sz="1400"/>
          </a:p>
          <a:p>
            <a:pPr indent="-317500" lvl="0" marL="457200" rtl="0" algn="l">
              <a:lnSpc>
                <a:spcPct val="105000"/>
              </a:lnSpc>
              <a:spcBef>
                <a:spcPts val="0"/>
              </a:spcBef>
              <a:spcAft>
                <a:spcPts val="0"/>
              </a:spcAft>
              <a:buSzPts val="1400"/>
              <a:buChar char="●"/>
            </a:pPr>
            <a:r>
              <a:rPr b="1" lang="en" sz="1400"/>
              <a:t>Translation error:</a:t>
            </a:r>
            <a:r>
              <a:rPr lang="en" sz="1400"/>
              <a:t> the logic is correct but it was just coded incorrectly.</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Isolate the Problem</a:t>
            </a:r>
            <a:endParaRPr/>
          </a:p>
        </p:txBody>
      </p:sp>
      <p:sp>
        <p:nvSpPr>
          <p:cNvPr id="111" name="Google Shape;111;p17"/>
          <p:cNvSpPr txBox="1"/>
          <p:nvPr>
            <p:ph idx="1" type="body"/>
          </p:nvPr>
        </p:nvSpPr>
        <p:spPr>
          <a:xfrm>
            <a:off x="729450" y="2078875"/>
            <a:ext cx="7688700" cy="2784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Hypothetically, you could look through every line of code and try to find the bug. This is TEDIOUS. You can be efficient by isolating the line, or at least section, in which the problem is </a:t>
            </a:r>
            <a:r>
              <a:rPr lang="en" sz="1400"/>
              <a:t>occurring</a:t>
            </a:r>
            <a:r>
              <a:rPr lang="en" sz="1400"/>
              <a:t>.</a:t>
            </a:r>
            <a:endParaRPr sz="1400"/>
          </a:p>
          <a:p>
            <a:pPr indent="-317500" lvl="0" marL="457200" rtl="0" algn="l">
              <a:spcBef>
                <a:spcPts val="1200"/>
              </a:spcBef>
              <a:spcAft>
                <a:spcPts val="0"/>
              </a:spcAft>
              <a:buSzPts val="1400"/>
              <a:buChar char="●"/>
            </a:pPr>
            <a:r>
              <a:rPr b="1" lang="en" sz="1400"/>
              <a:t>Carefully place breakpoints.</a:t>
            </a:r>
            <a:r>
              <a:rPr lang="en" sz="1400"/>
              <a:t> Break at the start of the area where the problem might be occurring. If you have to step through a lot of code, you might miss something important.</a:t>
            </a:r>
            <a:endParaRPr sz="1400"/>
          </a:p>
          <a:p>
            <a:pPr indent="-317500" lvl="0" marL="457200" rtl="0" algn="l">
              <a:spcBef>
                <a:spcPts val="0"/>
              </a:spcBef>
              <a:spcAft>
                <a:spcPts val="0"/>
              </a:spcAft>
              <a:buSzPts val="1400"/>
              <a:buChar char="●"/>
            </a:pPr>
            <a:r>
              <a:rPr b="1" lang="en" sz="1400"/>
              <a:t>Print important variables.</a:t>
            </a:r>
            <a:r>
              <a:rPr lang="en" sz="1400"/>
              <a:t> Use the print GDB command to check the values of any suspicious variables. Calling print on a struct or class will print out all the member variables.</a:t>
            </a:r>
            <a:endParaRPr sz="1400"/>
          </a:p>
          <a:p>
            <a:pPr indent="-317500" lvl="0" marL="457200" rtl="0" algn="l">
              <a:spcBef>
                <a:spcPts val="0"/>
              </a:spcBef>
              <a:spcAft>
                <a:spcPts val="0"/>
              </a:spcAft>
              <a:buSzPts val="1400"/>
              <a:buChar char="●"/>
            </a:pPr>
            <a:r>
              <a:rPr b="1" lang="en" sz="1400"/>
              <a:t>Use cerr statements. </a:t>
            </a:r>
            <a:r>
              <a:rPr lang="en" sz="1400"/>
              <a:t>To localize a fault to a specific area of the code or trace the flow of an entire program, it's invaluable to just print out important values and messages throughout your program. Remember to use </a:t>
            </a:r>
            <a:r>
              <a:rPr lang="en" sz="1400" u="sng"/>
              <a:t>cerr</a:t>
            </a:r>
            <a:r>
              <a:rPr lang="en" sz="1400"/>
              <a:t> rather than cout so your output is guaranteed to be flushed to the terminal before the program terminates.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22450"/>
            <a:ext cx="76884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GDB Cheat Sheet</a:t>
            </a:r>
            <a:endParaRPr/>
          </a:p>
        </p:txBody>
      </p:sp>
      <p:sp>
        <p:nvSpPr>
          <p:cNvPr id="117" name="Google Shape;117;p18"/>
          <p:cNvSpPr txBox="1"/>
          <p:nvPr>
            <p:ph idx="4294967295" type="body"/>
          </p:nvPr>
        </p:nvSpPr>
        <p:spPr>
          <a:xfrm>
            <a:off x="729450" y="2078875"/>
            <a:ext cx="76887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u="sng">
                <a:solidFill>
                  <a:schemeClr val="hlink"/>
                </a:solidFill>
                <a:hlinkClick r:id="rId3"/>
              </a:rPr>
              <a:t>https://bytes.usc.edu/cs104/wiki/gdb/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the Program</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run/r [arguments]</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runs the program with the given arguments.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Breakpoints</a:t>
            </a:r>
            <a:endParaRPr/>
          </a:p>
        </p:txBody>
      </p:sp>
      <p:sp>
        <p:nvSpPr>
          <p:cNvPr id="129" name="Google Shape;129;p20"/>
          <p:cNvSpPr txBox="1"/>
          <p:nvPr>
            <p:ph idx="1" type="body"/>
          </p:nvPr>
        </p:nvSpPr>
        <p:spPr>
          <a:xfrm>
            <a:off x="729450" y="2078875"/>
            <a:ext cx="7688700" cy="1391400"/>
          </a:xfrm>
          <a:prstGeom prst="rect">
            <a:avLst/>
          </a:prstGeom>
        </p:spPr>
        <p:txBody>
          <a:bodyPr anchorCtr="0" anchor="t" bIns="91425" lIns="91425" spcFirstLastPara="1" rIns="91425" wrap="square" tIns="91425">
            <a:spAutoFit/>
          </a:bodyPr>
          <a:lstStyle/>
          <a:p>
            <a:pPr indent="-317500" lvl="0" marL="457200" rtl="0" algn="l">
              <a:spcBef>
                <a:spcPts val="120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break/b [file.cpp:line number]</a:t>
            </a:r>
            <a:endParaRPr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puts a breakpoint at the given line number in the given file. Note that if you only have one file, just </a:t>
            </a:r>
            <a:r>
              <a:rPr b="1" lang="en" sz="1400">
                <a:solidFill>
                  <a:srgbClr val="000000"/>
                </a:solidFill>
                <a:highlight>
                  <a:srgbClr val="FFFFFF"/>
                </a:highlight>
                <a:latin typeface="Consolas"/>
                <a:ea typeface="Consolas"/>
                <a:cs typeface="Consolas"/>
                <a:sym typeface="Consolas"/>
              </a:rPr>
              <a:t>break [line number] </a:t>
            </a:r>
            <a:r>
              <a:rPr lang="en" sz="1400">
                <a:solidFill>
                  <a:srgbClr val="000000"/>
                </a:solidFill>
                <a:highlight>
                  <a:srgbClr val="FFFFFF"/>
                </a:highlight>
              </a:rPr>
              <a:t>will suffice.</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break/b [function name]</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places a breakpoint at the start of the given function.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Clearing Breakpoints</a:t>
            </a:r>
            <a:endParaRPr/>
          </a:p>
        </p:txBody>
      </p:sp>
      <p:sp>
        <p:nvSpPr>
          <p:cNvPr id="135" name="Google Shape;135;p21"/>
          <p:cNvSpPr txBox="1"/>
          <p:nvPr>
            <p:ph idx="1" type="body"/>
          </p:nvPr>
        </p:nvSpPr>
        <p:spPr>
          <a:xfrm>
            <a:off x="729450" y="2078875"/>
            <a:ext cx="7688700" cy="2134800"/>
          </a:xfrm>
          <a:prstGeom prst="rect">
            <a:avLst/>
          </a:prstGeom>
        </p:spPr>
        <p:txBody>
          <a:bodyPr anchorCtr="0" anchor="t" bIns="91425" lIns="91425" spcFirstLastPara="1" rIns="91425" wrap="square" tIns="91425">
            <a:spAutoFit/>
          </a:bodyPr>
          <a:lstStyle/>
          <a:p>
            <a:pPr indent="-317500" lvl="0" marL="457200" rtl="0" algn="l">
              <a:spcBef>
                <a:spcPts val="120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clear [file.cpp:line number]</a:t>
            </a:r>
            <a:endParaRPr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clears a breakpoint at the given line number in the given file. Note that if you only have one file, just clear </a:t>
            </a:r>
            <a:r>
              <a:rPr lang="en" sz="1400">
                <a:solidFill>
                  <a:srgbClr val="000000"/>
                </a:solidFill>
                <a:highlight>
                  <a:srgbClr val="FFFFFF"/>
                </a:highlight>
                <a:latin typeface="Consolas"/>
                <a:ea typeface="Consolas"/>
                <a:cs typeface="Consolas"/>
                <a:sym typeface="Consolas"/>
              </a:rPr>
              <a:t>[line number]</a:t>
            </a:r>
            <a:r>
              <a:rPr lang="en" sz="1400">
                <a:solidFill>
                  <a:srgbClr val="000000"/>
                </a:solidFill>
                <a:highlight>
                  <a:srgbClr val="FFFFFF"/>
                </a:highlight>
              </a:rPr>
              <a:t> will suffice.</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b="1" lang="en" sz="1400">
                <a:solidFill>
                  <a:srgbClr val="000000"/>
                </a:solidFill>
                <a:highlight>
                  <a:srgbClr val="FFFFFF"/>
                </a:highlight>
                <a:latin typeface="Consolas"/>
                <a:ea typeface="Consolas"/>
                <a:cs typeface="Consolas"/>
                <a:sym typeface="Consolas"/>
              </a:rPr>
              <a:t>clear [function name]</a:t>
            </a:r>
            <a:endParaRPr b="1" sz="1400">
              <a:solidFill>
                <a:srgbClr val="000000"/>
              </a:solidFill>
              <a:highlight>
                <a:srgbClr val="FFFFFF"/>
              </a:highlight>
            </a:endParaRPr>
          </a:p>
          <a:p>
            <a:pPr indent="-317500" lvl="1" marL="914400" rtl="0" algn="l">
              <a:spcBef>
                <a:spcPts val="0"/>
              </a:spcBef>
              <a:spcAft>
                <a:spcPts val="0"/>
              </a:spcAft>
              <a:buClr>
                <a:srgbClr val="000000"/>
              </a:buClr>
              <a:buSzPts val="1400"/>
              <a:buFont typeface="Arial"/>
              <a:buChar char="○"/>
            </a:pPr>
            <a:r>
              <a:rPr lang="en" sz="1400">
                <a:solidFill>
                  <a:srgbClr val="000000"/>
                </a:solidFill>
                <a:highlight>
                  <a:srgbClr val="FFFFFF"/>
                </a:highlight>
              </a:rPr>
              <a:t>removes the breakpoint on the given function. Note: function breakpoints will not work on functions that take strings as arguments (it’s complicated) on your course VM due to an incompatibility between GCC and GDB. However, this will work properly on newer systems.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