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256" r:id="rId2"/>
    <p:sldId id="955" r:id="rId3"/>
    <p:sldId id="957" r:id="rId4"/>
    <p:sldId id="956" r:id="rId5"/>
    <p:sldId id="959" r:id="rId6"/>
    <p:sldId id="960" r:id="rId7"/>
    <p:sldId id="961" r:id="rId8"/>
    <p:sldId id="965" r:id="rId9"/>
    <p:sldId id="966" r:id="rId10"/>
    <p:sldId id="962" r:id="rId11"/>
    <p:sldId id="968" r:id="rId12"/>
    <p:sldId id="967" r:id="rId13"/>
    <p:sldId id="964" r:id="rId14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151" autoAdjust="0"/>
    <p:restoredTop sz="88859" autoAdjust="0"/>
  </p:normalViewPr>
  <p:slideViewPr>
    <p:cSldViewPr>
      <p:cViewPr varScale="1">
        <p:scale>
          <a:sx n="50" d="100"/>
          <a:sy n="50" d="100"/>
        </p:scale>
        <p:origin x="28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2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3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3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0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882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9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6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4255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46901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62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47406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2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80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7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826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92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3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3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nstopford.com/2015/02/14/log-structured-merge-tre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104</a:t>
            </a:r>
            <a:br>
              <a:rPr lang="en-US" dirty="0"/>
            </a:br>
            <a:r>
              <a:rPr lang="en-US" dirty="0"/>
              <a:t>Log Structured Merge Trees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Runtime: First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/>
          <a:lstStyle/>
          <a:p>
            <a:r>
              <a:rPr lang="en-US" sz="2000" dirty="0"/>
              <a:t>Best case?</a:t>
            </a:r>
          </a:p>
          <a:p>
            <a:pPr lvl="1"/>
            <a:r>
              <a:rPr lang="en-US" sz="1800" dirty="0"/>
              <a:t>First list is empty and allows direct insertion in O(1)</a:t>
            </a:r>
          </a:p>
          <a:p>
            <a:r>
              <a:rPr lang="en-US" sz="2000" dirty="0"/>
              <a:t>Worst case?</a:t>
            </a:r>
          </a:p>
          <a:p>
            <a:pPr lvl="1"/>
            <a:r>
              <a:rPr lang="en-US" sz="1800" dirty="0"/>
              <a:t>All list entries (arrays) are full so we have to merge at each location</a:t>
            </a:r>
          </a:p>
          <a:p>
            <a:pPr lvl="1"/>
            <a:r>
              <a:rPr lang="en-US" sz="1800" dirty="0"/>
              <a:t>In this case we will end with an array of size n=2</a:t>
            </a:r>
            <a:r>
              <a:rPr lang="en-US" sz="1800" baseline="30000" dirty="0"/>
              <a:t>k</a:t>
            </a:r>
            <a:r>
              <a:rPr lang="en-US" sz="1800" dirty="0"/>
              <a:t> in position k</a:t>
            </a:r>
          </a:p>
          <a:p>
            <a:pPr lvl="1"/>
            <a:r>
              <a:rPr lang="en-US" sz="1800" dirty="0"/>
              <a:t>Also recall merging two sorted arrays of size m/2 is </a:t>
            </a:r>
            <a:r>
              <a:rPr lang="el-GR" sz="1800" dirty="0"/>
              <a:t>Θ</a:t>
            </a:r>
            <a:r>
              <a:rPr lang="en-US" sz="1800" dirty="0"/>
              <a:t>(m)</a:t>
            </a:r>
          </a:p>
          <a:p>
            <a:pPr lvl="1"/>
            <a:r>
              <a:rPr lang="en-US" sz="1800" dirty="0"/>
              <a:t>So the total cost of all the merges is </a:t>
            </a:r>
            <a:br>
              <a:rPr lang="en-US" sz="1800" dirty="0"/>
            </a:br>
            <a:r>
              <a:rPr lang="en-US" sz="1800" dirty="0"/>
              <a:t>1 + 2 + 4 + 8 + … + 2</a:t>
            </a:r>
            <a:r>
              <a:rPr lang="en-US" sz="1800" baseline="30000" dirty="0"/>
              <a:t>k</a:t>
            </a:r>
            <a:r>
              <a:rPr lang="en-US" sz="1800" dirty="0"/>
              <a:t> = </a:t>
            </a:r>
            <a:r>
              <a:rPr lang="el-GR" sz="1800" dirty="0"/>
              <a:t>Θ</a:t>
            </a:r>
            <a:r>
              <a:rPr lang="en-US" sz="1800" dirty="0"/>
              <a:t>(2</a:t>
            </a:r>
            <a:r>
              <a:rPr lang="en-US" sz="1800" baseline="30000" dirty="0"/>
              <a:t>k+1</a:t>
            </a:r>
            <a:r>
              <a:rPr lang="en-US" sz="1800" dirty="0"/>
              <a:t>) = </a:t>
            </a:r>
            <a:r>
              <a:rPr lang="el-GR" sz="1800" dirty="0"/>
              <a:t>Θ</a:t>
            </a:r>
            <a:r>
              <a:rPr lang="en-US" sz="1800" dirty="0"/>
              <a:t>(n) </a:t>
            </a:r>
          </a:p>
          <a:p>
            <a:r>
              <a:rPr lang="en-US" sz="2000" dirty="0"/>
              <a:t>But if the worst case occurs how soon can it occur again?  </a:t>
            </a:r>
          </a:p>
          <a:p>
            <a:pPr lvl="1"/>
            <a:r>
              <a:rPr lang="en-US" sz="1800" dirty="0"/>
              <a:t>It seems the costs vary from one insert to the next</a:t>
            </a:r>
          </a:p>
          <a:p>
            <a:pPr lvl="1"/>
            <a:r>
              <a:rPr lang="en-US" sz="1800" dirty="0"/>
              <a:t>This is a good place to use amortized analysis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251383" y="515123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0983" y="515123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70583" y="5151231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1383" y="492263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0983" y="492263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0583" y="492263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7632383" y="526553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8241983" y="526553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8851582" y="5265531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7441883" y="537983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8051483" y="537983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6" idx="0"/>
          </p:cNvCxnSpPr>
          <p:nvPr/>
        </p:nvCxnSpPr>
        <p:spPr>
          <a:xfrm flipH="1">
            <a:off x="8657049" y="5379831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42749" y="5565775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42749" y="5794375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42749" y="602615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42749" y="624840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0" name="&quot;No&quot; Symbol 19"/>
          <p:cNvSpPr/>
          <p:nvPr/>
        </p:nvSpPr>
        <p:spPr>
          <a:xfrm>
            <a:off x="7899081" y="5563981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&quot; Symbol 20"/>
          <p:cNvSpPr/>
          <p:nvPr/>
        </p:nvSpPr>
        <p:spPr>
          <a:xfrm>
            <a:off x="7283405" y="5563981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2493" y="1564293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42093" y="1564293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51693" y="1564293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2493" y="133569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42093" y="133569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51693" y="133569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28" name="Straight Arrow Connector 27"/>
          <p:cNvCxnSpPr>
            <a:stCxn id="22" idx="3"/>
            <a:endCxn id="23" idx="1"/>
          </p:cNvCxnSpPr>
          <p:nvPr/>
        </p:nvCxnSpPr>
        <p:spPr>
          <a:xfrm>
            <a:off x="7613493" y="167859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24" idx="1"/>
          </p:cNvCxnSpPr>
          <p:nvPr/>
        </p:nvCxnSpPr>
        <p:spPr>
          <a:xfrm>
            <a:off x="8223093" y="167859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</p:cNvCxnSpPr>
          <p:nvPr/>
        </p:nvCxnSpPr>
        <p:spPr>
          <a:xfrm>
            <a:off x="8832692" y="1678593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2"/>
          </p:cNvCxnSpPr>
          <p:nvPr/>
        </p:nvCxnSpPr>
        <p:spPr>
          <a:xfrm>
            <a:off x="7422993" y="1792893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</p:cNvCxnSpPr>
          <p:nvPr/>
        </p:nvCxnSpPr>
        <p:spPr>
          <a:xfrm>
            <a:off x="8032593" y="1792893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</p:cNvCxnSpPr>
          <p:nvPr/>
        </p:nvCxnSpPr>
        <p:spPr>
          <a:xfrm flipH="1">
            <a:off x="8638159" y="1792893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&quot;No&quot; Symbol 33"/>
          <p:cNvSpPr/>
          <p:nvPr/>
        </p:nvSpPr>
        <p:spPr>
          <a:xfrm>
            <a:off x="7880191" y="1977043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72200" y="1551801"/>
            <a:ext cx="901387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03171" y="1977043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7" name="&quot;No&quot; Symbol 36"/>
          <p:cNvSpPr/>
          <p:nvPr/>
        </p:nvSpPr>
        <p:spPr>
          <a:xfrm>
            <a:off x="8485759" y="1970141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2493" y="2610738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2093" y="2610738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51693" y="2610738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2493" y="238213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42093" y="238213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51693" y="238213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>
            <a:off x="7613493" y="272503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40" idx="1"/>
          </p:cNvCxnSpPr>
          <p:nvPr/>
        </p:nvCxnSpPr>
        <p:spPr>
          <a:xfrm>
            <a:off x="8223093" y="272503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</p:cNvCxnSpPr>
          <p:nvPr/>
        </p:nvCxnSpPr>
        <p:spPr>
          <a:xfrm>
            <a:off x="8832692" y="2725038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</p:cNvCxnSpPr>
          <p:nvPr/>
        </p:nvCxnSpPr>
        <p:spPr>
          <a:xfrm>
            <a:off x="7422993" y="2839338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2"/>
          </p:cNvCxnSpPr>
          <p:nvPr/>
        </p:nvCxnSpPr>
        <p:spPr>
          <a:xfrm>
            <a:off x="8032593" y="2839338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</p:cNvCxnSpPr>
          <p:nvPr/>
        </p:nvCxnSpPr>
        <p:spPr>
          <a:xfrm flipH="1">
            <a:off x="8638159" y="2839338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72200" y="2598246"/>
            <a:ext cx="901387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insert(2)</a:t>
            </a:r>
          </a:p>
        </p:txBody>
      </p:sp>
      <p:sp>
        <p:nvSpPr>
          <p:cNvPr id="51" name="&quot;No&quot; Symbol 50"/>
          <p:cNvSpPr/>
          <p:nvPr/>
        </p:nvSpPr>
        <p:spPr>
          <a:xfrm>
            <a:off x="8485759" y="3016586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14259" y="303045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14259" y="3258243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54" name="&quot;No&quot; Symbol 53"/>
          <p:cNvSpPr/>
          <p:nvPr/>
        </p:nvSpPr>
        <p:spPr>
          <a:xfrm>
            <a:off x="7265071" y="3029838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46580" y="3816143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56180" y="3816143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65780" y="3816143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46580" y="358754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6180" y="358754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65780" y="358754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61" name="Straight Arrow Connector 60"/>
          <p:cNvCxnSpPr>
            <a:stCxn id="55" idx="3"/>
            <a:endCxn id="56" idx="1"/>
          </p:cNvCxnSpPr>
          <p:nvPr/>
        </p:nvCxnSpPr>
        <p:spPr>
          <a:xfrm>
            <a:off x="7627580" y="393044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3"/>
            <a:endCxn id="57" idx="1"/>
          </p:cNvCxnSpPr>
          <p:nvPr/>
        </p:nvCxnSpPr>
        <p:spPr>
          <a:xfrm>
            <a:off x="8237180" y="393044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3"/>
          </p:cNvCxnSpPr>
          <p:nvPr/>
        </p:nvCxnSpPr>
        <p:spPr>
          <a:xfrm>
            <a:off x="8846779" y="3930443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</p:cNvCxnSpPr>
          <p:nvPr/>
        </p:nvCxnSpPr>
        <p:spPr>
          <a:xfrm>
            <a:off x="7437080" y="4044743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2"/>
          </p:cNvCxnSpPr>
          <p:nvPr/>
        </p:nvCxnSpPr>
        <p:spPr>
          <a:xfrm>
            <a:off x="8046680" y="4044743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2"/>
          </p:cNvCxnSpPr>
          <p:nvPr/>
        </p:nvCxnSpPr>
        <p:spPr>
          <a:xfrm flipH="1">
            <a:off x="8652246" y="4044743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86287" y="3803651"/>
            <a:ext cx="901387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insert(5)</a:t>
            </a:r>
          </a:p>
        </p:txBody>
      </p:sp>
      <p:sp>
        <p:nvSpPr>
          <p:cNvPr id="68" name="&quot;No&quot; Symbol 67"/>
          <p:cNvSpPr/>
          <p:nvPr/>
        </p:nvSpPr>
        <p:spPr>
          <a:xfrm>
            <a:off x="8499846" y="4221991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28346" y="4235855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28346" y="4463648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22778" y="4234381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195124" y="5100150"/>
            <a:ext cx="901387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insert(19)</a:t>
            </a:r>
          </a:p>
        </p:txBody>
      </p:sp>
    </p:spTree>
    <p:extLst>
      <p:ext uri="{BB962C8B-B14F-4D97-AF65-F5344CB8AC3E}">
        <p14:creationId xmlns:p14="http://schemas.microsoft.com/office/powerpoint/2010/main" val="398007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for N insertions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Reminder:  Insert stopping at location k requires 1+2+4+…+2</a:t>
            </a:r>
            <a:r>
              <a:rPr lang="en-US" sz="2800" baseline="30000" dirty="0"/>
              <a:t>k-1</a:t>
            </a:r>
            <a:r>
              <a:rPr lang="en-US" sz="2800" dirty="0"/>
              <a:t>+2</a:t>
            </a:r>
            <a:r>
              <a:rPr lang="en-US" sz="2800" baseline="30000" dirty="0"/>
              <a:t>k</a:t>
            </a:r>
            <a:r>
              <a:rPr lang="en-US" sz="2800" dirty="0"/>
              <a:t> = 2</a:t>
            </a:r>
            <a:r>
              <a:rPr lang="en-US" sz="2800" baseline="30000" dirty="0"/>
              <a:t>k+1</a:t>
            </a:r>
            <a:r>
              <a:rPr lang="en-US" sz="2800" dirty="0"/>
              <a:t>-1 = O(2</a:t>
            </a:r>
            <a:r>
              <a:rPr lang="en-US" sz="2800" baseline="30000" dirty="0"/>
              <a:t>k+1</a:t>
            </a:r>
            <a:r>
              <a:rPr lang="en-US" sz="2800" dirty="0"/>
              <a:t>) merge steps</a:t>
            </a:r>
          </a:p>
          <a:p>
            <a:r>
              <a:rPr lang="en-US" sz="2800" dirty="0"/>
              <a:t>Total cost of n=16 insertions:</a:t>
            </a:r>
          </a:p>
          <a:p>
            <a:pPr lvl="1"/>
            <a:r>
              <a:rPr lang="en-US" sz="2400" dirty="0"/>
              <a:t>Stop at:  0,1,0,2,0,1,0,3,0,1,0,2,0,1,0,4</a:t>
            </a:r>
          </a:p>
          <a:p>
            <a:pPr lvl="1"/>
            <a:r>
              <a:rPr lang="en-US" sz="2400" dirty="0"/>
              <a:t>Cost: </a:t>
            </a:r>
            <a:r>
              <a:rPr lang="en-US" sz="2400" dirty="0">
                <a:solidFill>
                  <a:srgbClr val="7030A0"/>
                </a:solidFill>
              </a:rPr>
              <a:t>2</a:t>
            </a:r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7030A0"/>
                </a:solidFill>
              </a:rPr>
              <a:t>2</a:t>
            </a:r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baseline="30000" dirty="0">
                <a:solidFill>
                  <a:srgbClr val="00B050"/>
                </a:solidFill>
              </a:rPr>
              <a:t>3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7030A0"/>
                </a:solidFill>
              </a:rPr>
              <a:t>2</a:t>
            </a:r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7030A0"/>
                </a:solidFill>
              </a:rPr>
              <a:t>2</a:t>
            </a:r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baseline="300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7030A0"/>
                </a:solidFill>
              </a:rPr>
              <a:t>2</a:t>
            </a:r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7030A0"/>
                </a:solidFill>
              </a:rPr>
              <a:t>2</a:t>
            </a:r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baseline="30000" dirty="0">
                <a:solidFill>
                  <a:srgbClr val="00B050"/>
                </a:solidFill>
              </a:rPr>
              <a:t>3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7030A0"/>
                </a:solidFill>
              </a:rPr>
              <a:t>2</a:t>
            </a:r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0070C0"/>
                </a:solidFill>
              </a:rPr>
              <a:t>2</a:t>
            </a:r>
            <a:r>
              <a:rPr lang="en-US" sz="2400" baseline="30000" dirty="0">
                <a:solidFill>
                  <a:srgbClr val="0070C0"/>
                </a:solidFill>
              </a:rPr>
              <a:t>2</a:t>
            </a:r>
            <a:r>
              <a:rPr lang="en-US" sz="2400" dirty="0"/>
              <a:t>+</a:t>
            </a:r>
            <a:r>
              <a:rPr lang="en-US" sz="2400" dirty="0">
                <a:solidFill>
                  <a:srgbClr val="7030A0"/>
                </a:solidFill>
              </a:rPr>
              <a:t>2</a:t>
            </a:r>
            <a:r>
              <a:rPr lang="en-US" sz="2400" baseline="30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+2</a:t>
            </a:r>
            <a:r>
              <a:rPr lang="en-US" sz="2400" baseline="30000" dirty="0"/>
              <a:t>5</a:t>
            </a:r>
            <a:endParaRPr lang="en-US" sz="2400" dirty="0"/>
          </a:p>
          <a:p>
            <a:r>
              <a:rPr lang="en-US" sz="2800" dirty="0"/>
              <a:t>=</a:t>
            </a:r>
            <a:r>
              <a:rPr lang="en-US" sz="2800" dirty="0">
                <a:solidFill>
                  <a:srgbClr val="7030A0"/>
                </a:solidFill>
              </a:rPr>
              <a:t>2</a:t>
            </a:r>
            <a:r>
              <a:rPr lang="en-US" sz="2800" baseline="30000" dirty="0">
                <a:solidFill>
                  <a:srgbClr val="7030A0"/>
                </a:solidFill>
              </a:rPr>
              <a:t>1</a:t>
            </a:r>
            <a:r>
              <a:rPr lang="en-US" sz="2800" dirty="0">
                <a:solidFill>
                  <a:srgbClr val="7030A0"/>
                </a:solidFill>
              </a:rPr>
              <a:t>*n/2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baseline="30000" dirty="0">
                <a:solidFill>
                  <a:srgbClr val="0070C0"/>
                </a:solidFill>
              </a:rPr>
              <a:t>2</a:t>
            </a:r>
            <a:r>
              <a:rPr lang="en-US" sz="2800" dirty="0">
                <a:solidFill>
                  <a:srgbClr val="0070C0"/>
                </a:solidFill>
              </a:rPr>
              <a:t>*n/4</a:t>
            </a:r>
            <a:r>
              <a:rPr lang="en-US" sz="2800" dirty="0"/>
              <a:t> +  </a:t>
            </a:r>
            <a:r>
              <a:rPr lang="en-US" sz="2800" dirty="0">
                <a:solidFill>
                  <a:srgbClr val="00B050"/>
                </a:solidFill>
              </a:rPr>
              <a:t>2</a:t>
            </a:r>
            <a:r>
              <a:rPr lang="en-US" sz="2800" baseline="30000" dirty="0">
                <a:solidFill>
                  <a:srgbClr val="00B050"/>
                </a:solidFill>
              </a:rPr>
              <a:t>3</a:t>
            </a:r>
            <a:r>
              <a:rPr lang="en-US" sz="2800" dirty="0">
                <a:solidFill>
                  <a:srgbClr val="00B050"/>
                </a:solidFill>
              </a:rPr>
              <a:t>*n/8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</a:rPr>
              <a:t>4</a:t>
            </a:r>
            <a:r>
              <a:rPr lang="en-US" sz="2800" dirty="0">
                <a:solidFill>
                  <a:srgbClr val="C00000"/>
                </a:solidFill>
              </a:rPr>
              <a:t>*n/16</a:t>
            </a:r>
            <a:r>
              <a:rPr lang="en-US" sz="2800" dirty="0"/>
              <a:t> + 2</a:t>
            </a:r>
            <a:r>
              <a:rPr lang="en-US" sz="2800" baseline="30000" dirty="0"/>
              <a:t>5</a:t>
            </a:r>
            <a:r>
              <a:rPr lang="en-US" sz="2800" dirty="0"/>
              <a:t>*1</a:t>
            </a:r>
          </a:p>
          <a:p>
            <a:r>
              <a:rPr lang="en-US" sz="2800" dirty="0"/>
              <a:t>=</a:t>
            </a:r>
            <a:r>
              <a:rPr lang="en-US" sz="2800" dirty="0">
                <a:solidFill>
                  <a:srgbClr val="7030A0"/>
                </a:solidFill>
              </a:rPr>
              <a:t> n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0070C0"/>
                </a:solidFill>
              </a:rPr>
              <a:t>n</a:t>
            </a:r>
            <a:r>
              <a:rPr lang="en-US" sz="2800" dirty="0"/>
              <a:t> +  </a:t>
            </a:r>
            <a:r>
              <a:rPr lang="en-US" sz="2800" dirty="0">
                <a:solidFill>
                  <a:srgbClr val="00B050"/>
                </a:solidFill>
              </a:rPr>
              <a:t>n</a:t>
            </a:r>
            <a:r>
              <a:rPr lang="en-US" sz="2800" dirty="0"/>
              <a:t> + </a:t>
            </a:r>
            <a:r>
              <a:rPr lang="en-US" sz="2800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 + 2*n 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/>
              <a:t>=</a:t>
            </a:r>
            <a:r>
              <a:rPr lang="en-US" sz="2800" dirty="0">
                <a:solidFill>
                  <a:srgbClr val="00B050"/>
                </a:solidFill>
              </a:rPr>
              <a:t>n*log</a:t>
            </a:r>
            <a:r>
              <a:rPr lang="en-US" sz="2800" baseline="-25000" dirty="0">
                <a:solidFill>
                  <a:srgbClr val="00B050"/>
                </a:solidFill>
              </a:rPr>
              <a:t>2</a:t>
            </a:r>
            <a:r>
              <a:rPr lang="en-US" sz="2800" dirty="0">
                <a:solidFill>
                  <a:srgbClr val="00B050"/>
                </a:solidFill>
              </a:rPr>
              <a:t>(n)</a:t>
            </a:r>
            <a:r>
              <a:rPr lang="en-US" sz="2800" dirty="0"/>
              <a:t> + 2n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Amortized cost = Total cost / n operations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log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(n) + 2 = O(log</a:t>
            </a:r>
            <a:r>
              <a:rPr lang="en-US" sz="2400" baseline="-25000" dirty="0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08848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215667" cy="4525963"/>
              </a:xfrm>
            </p:spPr>
            <p:txBody>
              <a:bodyPr/>
              <a:lstStyle/>
              <a:p>
                <a:r>
                  <a:rPr lang="en-US" sz="1800" dirty="0"/>
                  <a:t>We have said when you end (place an array) in position k you have to do O(2</a:t>
                </a:r>
                <a:r>
                  <a:rPr lang="en-US" sz="1800" baseline="30000" dirty="0"/>
                  <a:t>k+1</a:t>
                </a:r>
                <a:r>
                  <a:rPr lang="en-US" sz="1800" dirty="0"/>
                  <a:t>) work for all the merges</a:t>
                </a:r>
              </a:p>
              <a:p>
                <a:r>
                  <a:rPr lang="en-US" sz="1800" dirty="0"/>
                  <a:t>How often do we end in position k</a:t>
                </a:r>
              </a:p>
              <a:p>
                <a:pPr lvl="1"/>
                <a:r>
                  <a:rPr lang="en-US" sz="1600" dirty="0"/>
                  <a:t>The 0</a:t>
                </a:r>
                <a:r>
                  <a:rPr lang="en-US" sz="1600" baseline="30000" dirty="0"/>
                  <a:t>th</a:t>
                </a:r>
                <a:r>
                  <a:rPr lang="en-US" sz="1600" dirty="0"/>
                  <a:t> position will be free with probability ½ (p=0.5)</a:t>
                </a:r>
              </a:p>
              <a:p>
                <a:pPr lvl="1"/>
                <a:r>
                  <a:rPr lang="en-US" sz="1600" dirty="0"/>
                  <a:t>We will stop at the 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position with probability ¼ (p=0.25)</a:t>
                </a:r>
              </a:p>
              <a:p>
                <a:pPr lvl="1"/>
                <a:r>
                  <a:rPr lang="en-US" sz="1600" dirty="0"/>
                  <a:t>We will stop at the 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position with probability 1/8 (p=0.125)</a:t>
                </a:r>
              </a:p>
              <a:p>
                <a:pPr lvl="1"/>
                <a:r>
                  <a:rPr lang="en-US" sz="1600" dirty="0"/>
                  <a:t>We will stop at the k</a:t>
                </a:r>
                <a:r>
                  <a:rPr lang="en-US" sz="1600" baseline="30000" dirty="0"/>
                  <a:t>th</a:t>
                </a:r>
                <a:r>
                  <a:rPr lang="en-US" sz="1600" dirty="0"/>
                  <a:t> position with probability 1/2</a:t>
                </a:r>
                <a:r>
                  <a:rPr lang="en-US" sz="1600" baseline="30000" dirty="0"/>
                  <a:t>k+1</a:t>
                </a:r>
                <a:r>
                  <a:rPr lang="en-US" sz="1600" dirty="0"/>
                  <a:t> = 2</a:t>
                </a:r>
                <a:r>
                  <a:rPr lang="en-US" sz="1600" baseline="30000" dirty="0"/>
                  <a:t>-(k+1)</a:t>
                </a:r>
                <a:r>
                  <a:rPr lang="en-US" sz="1600" dirty="0"/>
                  <a:t> </a:t>
                </a:r>
              </a:p>
              <a:p>
                <a:r>
                  <a:rPr lang="en-US" sz="1800" dirty="0"/>
                  <a:t>So we pay 2</a:t>
                </a:r>
                <a:r>
                  <a:rPr lang="en-US" sz="1800" baseline="30000" dirty="0"/>
                  <a:t>k+1</a:t>
                </a:r>
                <a:r>
                  <a:rPr lang="en-US" sz="1800" dirty="0"/>
                  <a:t> with probability 2</a:t>
                </a:r>
                <a:r>
                  <a:rPr lang="en-US" sz="1800" baseline="30000" dirty="0"/>
                  <a:t>-(k+1)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Suppose we have n items in the structure (i.e. max k is log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n) what is the expected cost of inserting a new element</a:t>
                </a:r>
              </a:p>
              <a:p>
                <a:pPr lvl="1"/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nary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lvl="1"/>
                <a:endParaRPr lang="en-US" sz="1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215667" cy="4525963"/>
              </a:xfrm>
              <a:blipFill>
                <a:blip r:embed="rId2"/>
                <a:stretch>
                  <a:fillRect l="-701" t="-809" r="-1752" b="-19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08696" y="515123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296" y="515123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7896" y="5151231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696" y="492263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8296" y="492263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7896" y="492263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7389696" y="526553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7999296" y="526553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8608895" y="5265531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</p:cNvCxnSpPr>
          <p:nvPr/>
        </p:nvCxnSpPr>
        <p:spPr>
          <a:xfrm>
            <a:off x="7199196" y="537983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7808796" y="537983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31" idx="0"/>
          </p:cNvCxnSpPr>
          <p:nvPr/>
        </p:nvCxnSpPr>
        <p:spPr>
          <a:xfrm flipH="1">
            <a:off x="8414362" y="5379831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00062" y="5565775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0062" y="5794375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00062" y="602615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00062" y="624840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" name="&quot;No&quot; Symbol 34"/>
          <p:cNvSpPr/>
          <p:nvPr/>
        </p:nvSpPr>
        <p:spPr>
          <a:xfrm>
            <a:off x="7656394" y="5563981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&quot;No&quot; Symbol 35"/>
          <p:cNvSpPr/>
          <p:nvPr/>
        </p:nvSpPr>
        <p:spPr>
          <a:xfrm>
            <a:off x="7040718" y="5563981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89806" y="1564293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99406" y="1564293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09006" y="1564293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9806" y="133569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99406" y="133569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09006" y="133569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45" name="Straight Arrow Connector 44"/>
          <p:cNvCxnSpPr>
            <a:stCxn id="39" idx="3"/>
            <a:endCxn id="40" idx="1"/>
          </p:cNvCxnSpPr>
          <p:nvPr/>
        </p:nvCxnSpPr>
        <p:spPr>
          <a:xfrm>
            <a:off x="7370806" y="167859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1" idx="1"/>
          </p:cNvCxnSpPr>
          <p:nvPr/>
        </p:nvCxnSpPr>
        <p:spPr>
          <a:xfrm>
            <a:off x="7980406" y="167859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</p:cNvCxnSpPr>
          <p:nvPr/>
        </p:nvCxnSpPr>
        <p:spPr>
          <a:xfrm>
            <a:off x="8590005" y="1678593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2"/>
          </p:cNvCxnSpPr>
          <p:nvPr/>
        </p:nvCxnSpPr>
        <p:spPr>
          <a:xfrm>
            <a:off x="7180306" y="1792893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</p:cNvCxnSpPr>
          <p:nvPr/>
        </p:nvCxnSpPr>
        <p:spPr>
          <a:xfrm>
            <a:off x="7789906" y="1792893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</p:cNvCxnSpPr>
          <p:nvPr/>
        </p:nvCxnSpPr>
        <p:spPr>
          <a:xfrm flipH="1">
            <a:off x="8395472" y="1792893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&quot;No&quot; Symbol 54"/>
          <p:cNvSpPr/>
          <p:nvPr/>
        </p:nvSpPr>
        <p:spPr>
          <a:xfrm>
            <a:off x="7637504" y="1977043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29513" y="1551801"/>
            <a:ext cx="901387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60484" y="1977043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59" name="&quot;No&quot; Symbol 58"/>
          <p:cNvSpPr/>
          <p:nvPr/>
        </p:nvSpPr>
        <p:spPr>
          <a:xfrm>
            <a:off x="8243072" y="1970141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89806" y="2610738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99406" y="2610738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09006" y="2610738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89806" y="238213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99406" y="238213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09006" y="238213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66" name="Straight Arrow Connector 65"/>
          <p:cNvCxnSpPr>
            <a:stCxn id="60" idx="3"/>
            <a:endCxn id="61" idx="1"/>
          </p:cNvCxnSpPr>
          <p:nvPr/>
        </p:nvCxnSpPr>
        <p:spPr>
          <a:xfrm>
            <a:off x="7370806" y="272503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3"/>
            <a:endCxn id="62" idx="1"/>
          </p:cNvCxnSpPr>
          <p:nvPr/>
        </p:nvCxnSpPr>
        <p:spPr>
          <a:xfrm>
            <a:off x="7980406" y="272503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3"/>
          </p:cNvCxnSpPr>
          <p:nvPr/>
        </p:nvCxnSpPr>
        <p:spPr>
          <a:xfrm>
            <a:off x="8590005" y="2725038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2"/>
          </p:cNvCxnSpPr>
          <p:nvPr/>
        </p:nvCxnSpPr>
        <p:spPr>
          <a:xfrm>
            <a:off x="7180306" y="2839338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</p:cNvCxnSpPr>
          <p:nvPr/>
        </p:nvCxnSpPr>
        <p:spPr>
          <a:xfrm>
            <a:off x="7789906" y="2839338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</p:cNvCxnSpPr>
          <p:nvPr/>
        </p:nvCxnSpPr>
        <p:spPr>
          <a:xfrm flipH="1">
            <a:off x="8395472" y="2839338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29513" y="2598246"/>
            <a:ext cx="901387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insert(2)</a:t>
            </a:r>
          </a:p>
        </p:txBody>
      </p:sp>
      <p:sp>
        <p:nvSpPr>
          <p:cNvPr id="75" name="&quot;No&quot; Symbol 74"/>
          <p:cNvSpPr/>
          <p:nvPr/>
        </p:nvSpPr>
        <p:spPr>
          <a:xfrm>
            <a:off x="8243072" y="3016586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1572" y="303045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71572" y="3258243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8" name="&quot;No&quot; Symbol 77"/>
          <p:cNvSpPr/>
          <p:nvPr/>
        </p:nvSpPr>
        <p:spPr>
          <a:xfrm>
            <a:off x="7022384" y="3029838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03893" y="3816143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13493" y="3816143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23093" y="3816143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03893" y="358754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13493" y="358754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23093" y="3587543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85" name="Straight Arrow Connector 84"/>
          <p:cNvCxnSpPr>
            <a:stCxn id="79" idx="3"/>
            <a:endCxn id="80" idx="1"/>
          </p:cNvCxnSpPr>
          <p:nvPr/>
        </p:nvCxnSpPr>
        <p:spPr>
          <a:xfrm>
            <a:off x="7384893" y="393044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0" idx="3"/>
            <a:endCxn id="81" idx="1"/>
          </p:cNvCxnSpPr>
          <p:nvPr/>
        </p:nvCxnSpPr>
        <p:spPr>
          <a:xfrm>
            <a:off x="7994493" y="3930443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3"/>
          </p:cNvCxnSpPr>
          <p:nvPr/>
        </p:nvCxnSpPr>
        <p:spPr>
          <a:xfrm>
            <a:off x="8604092" y="3930443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>
            <a:off x="7194393" y="4044743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2"/>
          </p:cNvCxnSpPr>
          <p:nvPr/>
        </p:nvCxnSpPr>
        <p:spPr>
          <a:xfrm>
            <a:off x="7803993" y="4044743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2"/>
          </p:cNvCxnSpPr>
          <p:nvPr/>
        </p:nvCxnSpPr>
        <p:spPr>
          <a:xfrm flipH="1">
            <a:off x="8409559" y="4044743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43600" y="3803651"/>
            <a:ext cx="901387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insert(5)</a:t>
            </a:r>
          </a:p>
        </p:txBody>
      </p:sp>
      <p:sp>
        <p:nvSpPr>
          <p:cNvPr id="93" name="&quot;No&quot; Symbol 92"/>
          <p:cNvSpPr/>
          <p:nvPr/>
        </p:nvSpPr>
        <p:spPr>
          <a:xfrm>
            <a:off x="8257159" y="4221991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85659" y="4235855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85659" y="4463648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80091" y="4234381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52437" y="5100150"/>
            <a:ext cx="901387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insert(19)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73310" y="1891164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1 / </a:t>
            </a:r>
            <a:br>
              <a:rPr lang="en-US" sz="1100" dirty="0"/>
            </a:br>
            <a:r>
              <a:rPr lang="en-US" sz="1100" dirty="0"/>
              <a:t>Stop @ 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2268" y="2944803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2 /</a:t>
            </a:r>
            <a:br>
              <a:rPr lang="en-US" sz="1100" dirty="0"/>
            </a:br>
            <a:r>
              <a:rPr lang="en-US" sz="1100" dirty="0"/>
              <a:t>Stop @ 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905419" y="4145791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1 /</a:t>
            </a:r>
          </a:p>
          <a:p>
            <a:r>
              <a:rPr lang="en-US" sz="1100" dirty="0"/>
              <a:t> Stop @ 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924335" y="5445116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4 / </a:t>
            </a:r>
          </a:p>
          <a:p>
            <a:r>
              <a:rPr lang="en-US" sz="1100" dirty="0"/>
              <a:t>Stop @ 2</a:t>
            </a:r>
          </a:p>
        </p:txBody>
      </p:sp>
    </p:spTree>
    <p:extLst>
      <p:ext uri="{BB962C8B-B14F-4D97-AF65-F5344CB8AC3E}">
        <p14:creationId xmlns:p14="http://schemas.microsoft.com/office/powerpoint/2010/main" val="307431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Variants of </a:t>
            </a:r>
            <a:r>
              <a:rPr lang="en-US" sz="2000" dirty="0">
                <a:solidFill>
                  <a:srgbClr val="0070C0"/>
                </a:solidFill>
              </a:rPr>
              <a:t>log structured merge trees </a:t>
            </a:r>
            <a:r>
              <a:rPr lang="en-US" sz="2000" dirty="0"/>
              <a:t>have found popular usage in industry</a:t>
            </a:r>
          </a:p>
          <a:p>
            <a:pPr lvl="1"/>
            <a:r>
              <a:rPr lang="en-US" sz="1800" dirty="0"/>
              <a:t>Starting array size might be fairly large (size of memory of a single server)</a:t>
            </a:r>
          </a:p>
          <a:p>
            <a:pPr lvl="1"/>
            <a:r>
              <a:rPr lang="en-US" sz="1800" dirty="0"/>
              <a:t>Large arrays (from merging) are stored on disk</a:t>
            </a:r>
          </a:p>
          <a:p>
            <a:r>
              <a:rPr lang="en-US" sz="2000" dirty="0"/>
              <a:t>Pros:</a:t>
            </a:r>
          </a:p>
          <a:p>
            <a:pPr lvl="1"/>
            <a:r>
              <a:rPr lang="en-US" sz="1800" dirty="0"/>
              <a:t>Ease of implementation </a:t>
            </a:r>
          </a:p>
          <a:p>
            <a:pPr lvl="1"/>
            <a:r>
              <a:rPr lang="en-US" sz="1800" dirty="0"/>
              <a:t>Sequential access of arrays helps lower its constant factors</a:t>
            </a:r>
          </a:p>
          <a:p>
            <a:r>
              <a:rPr lang="en-US" sz="2000" dirty="0"/>
              <a:t>Operations:</a:t>
            </a:r>
          </a:p>
          <a:p>
            <a:pPr lvl="1"/>
            <a:r>
              <a:rPr lang="en-US" sz="1800" dirty="0"/>
              <a:t>Find = log</a:t>
            </a:r>
            <a:r>
              <a:rPr lang="en-US" sz="1800" baseline="30000" dirty="0"/>
              <a:t>2</a:t>
            </a:r>
            <a:r>
              <a:rPr lang="en-US" sz="1800" dirty="0"/>
              <a:t>(n)</a:t>
            </a:r>
          </a:p>
          <a:p>
            <a:pPr lvl="1"/>
            <a:r>
              <a:rPr lang="en-US" sz="1800" dirty="0"/>
              <a:t>Insert = Amortized log(n)</a:t>
            </a:r>
          </a:p>
          <a:p>
            <a:pPr lvl="1"/>
            <a:r>
              <a:rPr lang="en-US" sz="1800" dirty="0"/>
              <a:t>Remove = often not considered/supported</a:t>
            </a:r>
          </a:p>
          <a:p>
            <a:r>
              <a:rPr lang="en-US" sz="2000" dirty="0"/>
              <a:t>More reading:</a:t>
            </a:r>
          </a:p>
          <a:p>
            <a:pPr lvl="1"/>
            <a:r>
              <a:rPr lang="en-US" sz="1800" dirty="0">
                <a:hlinkClick r:id="rId2"/>
              </a:rPr>
              <a:t>http://www.benstopford.com/2015/02/14/</a:t>
            </a:r>
            <a:r>
              <a:rPr lang="en-US" sz="1800">
                <a:hlinkClick r:id="rId2"/>
              </a:rPr>
              <a:t>log-structured-merge-trees/</a:t>
            </a:r>
            <a:r>
              <a:rPr lang="en-US" sz="180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898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Trees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2" cy="5029199"/>
          </a:xfrm>
        </p:spPr>
        <p:txBody>
          <a:bodyPr/>
          <a:lstStyle/>
          <a:p>
            <a:r>
              <a:rPr lang="en-US" dirty="0"/>
              <a:t>Consider a list of (pointers to) arrays with the following constraints</a:t>
            </a:r>
          </a:p>
          <a:p>
            <a:pPr lvl="1"/>
            <a:r>
              <a:rPr lang="en-US" dirty="0"/>
              <a:t>Each array is sorted </a:t>
            </a:r>
            <a:r>
              <a:rPr lang="en-US" i="1" dirty="0"/>
              <a:t>though no ordering constraints exist between arrays</a:t>
            </a:r>
          </a:p>
          <a:p>
            <a:pPr lvl="1"/>
            <a:r>
              <a:rPr lang="en-US" dirty="0"/>
              <a:t>The array at list index k is of exactly size 2</a:t>
            </a:r>
            <a:r>
              <a:rPr lang="en-US" baseline="30000" dirty="0"/>
              <a:t>k</a:t>
            </a:r>
            <a:r>
              <a:rPr lang="en-US" dirty="0"/>
              <a:t> or empty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255270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255270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2552701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2552701"/>
            <a:ext cx="380998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848600" y="2552701"/>
            <a:ext cx="380996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458200" y="2552701"/>
            <a:ext cx="380994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90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82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5791200" y="266700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6400800" y="266700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7010399" y="2667001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7619998" y="2667001"/>
            <a:ext cx="228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8229596" y="2667001"/>
            <a:ext cx="228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33" name="Straight Arrow Connector 32"/>
          <p:cNvCxnSpPr>
            <a:stCxn id="6" idx="2"/>
            <a:endCxn id="4" idx="0"/>
          </p:cNvCxnSpPr>
          <p:nvPr/>
        </p:nvCxnSpPr>
        <p:spPr>
          <a:xfrm>
            <a:off x="56007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32" idx="0"/>
          </p:cNvCxnSpPr>
          <p:nvPr/>
        </p:nvCxnSpPr>
        <p:spPr>
          <a:xfrm>
            <a:off x="62103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52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43" name="Straight Arrow Connector 42"/>
          <p:cNvCxnSpPr>
            <a:stCxn id="8" idx="2"/>
          </p:cNvCxnSpPr>
          <p:nvPr/>
        </p:nvCxnSpPr>
        <p:spPr>
          <a:xfrm>
            <a:off x="68199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42" idx="0"/>
          </p:cNvCxnSpPr>
          <p:nvPr/>
        </p:nvCxnSpPr>
        <p:spPr>
          <a:xfrm>
            <a:off x="7429499" y="2781301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24799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cxnSp>
        <p:nvCxnSpPr>
          <p:cNvPr id="63" name="Straight Arrow Connector 62"/>
          <p:cNvCxnSpPr>
            <a:stCxn id="10" idx="2"/>
            <a:endCxn id="62" idx="0"/>
          </p:cNvCxnSpPr>
          <p:nvPr/>
        </p:nvCxnSpPr>
        <p:spPr>
          <a:xfrm>
            <a:off x="8039098" y="2781301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95998" y="32004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15200" y="32004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15200" y="34321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5200" y="365442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38766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41052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15200" y="433705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15200" y="45593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7308850" y="3781425"/>
            <a:ext cx="6985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24798" y="3200400"/>
            <a:ext cx="228600" cy="1600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24798" y="48006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51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7467598" y="3886200"/>
            <a:ext cx="160019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16 if non-empty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6667497" y="2984500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87552" y="5181600"/>
            <a:ext cx="1219201" cy="62706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Note: These are the keys for a set (or </a:t>
            </a:r>
            <a:r>
              <a:rPr lang="en-US" sz="1100" dirty="0" err="1"/>
              <a:t>key,value</a:t>
            </a:r>
            <a:r>
              <a:rPr lang="en-US" sz="1100" dirty="0"/>
              <a:t> pairs for a map)</a:t>
            </a:r>
          </a:p>
        </p:txBody>
      </p:sp>
      <p:cxnSp>
        <p:nvCxnSpPr>
          <p:cNvPr id="45" name="Straight Arrow Connector 44"/>
          <p:cNvCxnSpPr>
            <a:stCxn id="44" idx="3"/>
            <a:endCxn id="79" idx="1"/>
          </p:cNvCxnSpPr>
          <p:nvPr/>
        </p:nvCxnSpPr>
        <p:spPr>
          <a:xfrm flipV="1">
            <a:off x="6906753" y="4673600"/>
            <a:ext cx="408447" cy="82153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1775" y="1614489"/>
            <a:ext cx="1219201" cy="62706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An array at list location k can be of size 2</a:t>
            </a:r>
            <a:r>
              <a:rPr lang="en-US" sz="1100" baseline="30000" dirty="0"/>
              <a:t>k</a:t>
            </a:r>
            <a:r>
              <a:rPr lang="en-US" sz="1100" dirty="0"/>
              <a:t> or empty</a:t>
            </a:r>
            <a:endParaRPr lang="en-US" sz="1100" baseline="30000" dirty="0"/>
          </a:p>
        </p:txBody>
      </p:sp>
      <p:cxnSp>
        <p:nvCxnSpPr>
          <p:cNvPr id="54" name="Straight Arrow Connector 53"/>
          <p:cNvCxnSpPr>
            <a:stCxn id="53" idx="2"/>
            <a:endCxn id="14" idx="2"/>
          </p:cNvCxnSpPr>
          <p:nvPr/>
        </p:nvCxnSpPr>
        <p:spPr>
          <a:xfrm>
            <a:off x="6501376" y="2241551"/>
            <a:ext cx="318522" cy="3111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2"/>
            <a:endCxn id="7" idx="0"/>
          </p:cNvCxnSpPr>
          <p:nvPr/>
        </p:nvCxnSpPr>
        <p:spPr>
          <a:xfrm flipH="1">
            <a:off x="6210300" y="2241551"/>
            <a:ext cx="291076" cy="3111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6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Trees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76802" cy="5029199"/>
              </a:xfrm>
            </p:spPr>
            <p:txBody>
              <a:bodyPr/>
              <a:lstStyle/>
              <a:p>
                <a:r>
                  <a:rPr lang="en-US" sz="2400" dirty="0"/>
                  <a:t>Define…</a:t>
                </a:r>
              </a:p>
              <a:p>
                <a:pPr lvl="1"/>
                <a:r>
                  <a:rPr lang="en-US" sz="2000" dirty="0"/>
                  <a:t>n as the # of keys in the entire structure</a:t>
                </a:r>
              </a:p>
              <a:p>
                <a:pPr lvl="1"/>
                <a:r>
                  <a:rPr lang="en-US" sz="2000" dirty="0"/>
                  <a:t>k as the size of the list (i.e. positions in the list)</a:t>
                </a:r>
              </a:p>
              <a:p>
                <a:r>
                  <a:rPr lang="en-US" sz="2400" dirty="0"/>
                  <a:t>Given list of size k, how many total values, n, may be stored?</a:t>
                </a:r>
              </a:p>
              <a:p>
                <a:pPr lvl="1"/>
                <a:r>
                  <a:rPr lang="en-US" sz="2000" dirty="0"/>
                  <a:t>Let n = 1 + 2 + 4 + … + 2</a:t>
                </a:r>
                <a:r>
                  <a:rPr lang="en-US" sz="2000" baseline="30000" dirty="0"/>
                  <a:t>k-1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.  What is n?</a:t>
                </a:r>
              </a:p>
              <a:p>
                <a:r>
                  <a:rPr lang="en-US" sz="2400" dirty="0"/>
                  <a:t>n=2</a:t>
                </a:r>
                <a:r>
                  <a:rPr lang="en-US" sz="2400" baseline="30000" dirty="0"/>
                  <a:t>k</a:t>
                </a:r>
                <a:r>
                  <a:rPr lang="en-US" sz="2400" dirty="0"/>
                  <a:t>-1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76802" cy="5029199"/>
              </a:xfrm>
              <a:blipFill rotWithShape="0">
                <a:blip r:embed="rId2"/>
                <a:stretch>
                  <a:fillRect l="-1625" t="-971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64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255270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255270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2552701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2552701"/>
            <a:ext cx="380998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848600" y="2552701"/>
            <a:ext cx="380996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458200" y="2552701"/>
            <a:ext cx="380994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90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82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5791200" y="266700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6400800" y="266700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7010399" y="2667001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7619998" y="2667001"/>
            <a:ext cx="228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8229596" y="2667001"/>
            <a:ext cx="228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33" name="Straight Arrow Connector 32"/>
          <p:cNvCxnSpPr>
            <a:stCxn id="6" idx="2"/>
            <a:endCxn id="4" idx="0"/>
          </p:cNvCxnSpPr>
          <p:nvPr/>
        </p:nvCxnSpPr>
        <p:spPr>
          <a:xfrm>
            <a:off x="56007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32" idx="0"/>
          </p:cNvCxnSpPr>
          <p:nvPr/>
        </p:nvCxnSpPr>
        <p:spPr>
          <a:xfrm>
            <a:off x="62103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52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43" name="Straight Arrow Connector 42"/>
          <p:cNvCxnSpPr>
            <a:stCxn id="8" idx="2"/>
          </p:cNvCxnSpPr>
          <p:nvPr/>
        </p:nvCxnSpPr>
        <p:spPr>
          <a:xfrm>
            <a:off x="68199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42" idx="0"/>
          </p:cNvCxnSpPr>
          <p:nvPr/>
        </p:nvCxnSpPr>
        <p:spPr>
          <a:xfrm>
            <a:off x="7429499" y="2781301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24799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cxnSp>
        <p:nvCxnSpPr>
          <p:cNvPr id="63" name="Straight Arrow Connector 62"/>
          <p:cNvCxnSpPr>
            <a:stCxn id="10" idx="2"/>
            <a:endCxn id="62" idx="0"/>
          </p:cNvCxnSpPr>
          <p:nvPr/>
        </p:nvCxnSpPr>
        <p:spPr>
          <a:xfrm>
            <a:off x="8039098" y="2781301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95998" y="32004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15200" y="32004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15200" y="34321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5200" y="365442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38766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41052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15200" y="433705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15200" y="45593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7308850" y="3781425"/>
            <a:ext cx="6985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24798" y="3200400"/>
            <a:ext cx="228600" cy="1600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24798" y="48006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51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7467598" y="3886200"/>
            <a:ext cx="160019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16 if non-empty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6667497" y="2984500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87552" y="5181600"/>
            <a:ext cx="1219201" cy="62706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Note: These are the keys for a set (or </a:t>
            </a:r>
            <a:r>
              <a:rPr lang="en-US" sz="1100" dirty="0" err="1"/>
              <a:t>key,value</a:t>
            </a:r>
            <a:r>
              <a:rPr lang="en-US" sz="1100" dirty="0"/>
              <a:t> pairs for a map)</a:t>
            </a:r>
          </a:p>
        </p:txBody>
      </p:sp>
      <p:cxnSp>
        <p:nvCxnSpPr>
          <p:cNvPr id="45" name="Straight Arrow Connector 44"/>
          <p:cNvCxnSpPr>
            <a:stCxn id="44" idx="3"/>
            <a:endCxn id="79" idx="1"/>
          </p:cNvCxnSpPr>
          <p:nvPr/>
        </p:nvCxnSpPr>
        <p:spPr>
          <a:xfrm flipV="1">
            <a:off x="6906753" y="4673600"/>
            <a:ext cx="408447" cy="82153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1775" y="1614489"/>
            <a:ext cx="1219201" cy="62706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An array at list location k can be of size 2</a:t>
            </a:r>
            <a:r>
              <a:rPr lang="en-US" sz="1100" baseline="30000" dirty="0"/>
              <a:t>k</a:t>
            </a:r>
            <a:r>
              <a:rPr lang="en-US" sz="1100" dirty="0"/>
              <a:t> or empty</a:t>
            </a:r>
            <a:endParaRPr lang="en-US" sz="1100" baseline="30000" dirty="0"/>
          </a:p>
        </p:txBody>
      </p:sp>
      <p:cxnSp>
        <p:nvCxnSpPr>
          <p:cNvPr id="54" name="Straight Arrow Connector 53"/>
          <p:cNvCxnSpPr>
            <a:stCxn id="53" idx="2"/>
            <a:endCxn id="14" idx="2"/>
          </p:cNvCxnSpPr>
          <p:nvPr/>
        </p:nvCxnSpPr>
        <p:spPr>
          <a:xfrm>
            <a:off x="6501376" y="2241551"/>
            <a:ext cx="318522" cy="3111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2"/>
            <a:endCxn id="7" idx="0"/>
          </p:cNvCxnSpPr>
          <p:nvPr/>
        </p:nvCxnSpPr>
        <p:spPr>
          <a:xfrm flipH="1">
            <a:off x="6210300" y="2241551"/>
            <a:ext cx="291076" cy="3111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Trees Find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2" cy="5029199"/>
          </a:xfrm>
        </p:spPr>
        <p:txBody>
          <a:bodyPr/>
          <a:lstStyle/>
          <a:p>
            <a:r>
              <a:rPr lang="en-US" sz="2400" dirty="0"/>
              <a:t>To find an element (or check if it exists)</a:t>
            </a:r>
          </a:p>
          <a:p>
            <a:r>
              <a:rPr lang="en-US" sz="2400" dirty="0"/>
              <a:t>Iterate through the arrays in order (i.e. start with array at list position 0, then the array at list position 1, etc.)</a:t>
            </a:r>
          </a:p>
          <a:p>
            <a:pPr lvl="1"/>
            <a:r>
              <a:rPr lang="en-US" sz="2000" dirty="0"/>
              <a:t>In each array perform a binary search</a:t>
            </a:r>
          </a:p>
          <a:p>
            <a:r>
              <a:rPr lang="en-US" sz="2400" dirty="0"/>
              <a:t>If you reach the end of the list of arrays without finding the value it does not exist in the set/map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255270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255270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2552701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2552701"/>
            <a:ext cx="380998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848600" y="2552701"/>
            <a:ext cx="380996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458200" y="2552701"/>
            <a:ext cx="380994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90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82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5791200" y="266700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6400800" y="266700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7010399" y="2667001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7619998" y="2667001"/>
            <a:ext cx="228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8229596" y="2667001"/>
            <a:ext cx="228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33" name="Straight Arrow Connector 32"/>
          <p:cNvCxnSpPr>
            <a:stCxn id="6" idx="2"/>
            <a:endCxn id="4" idx="0"/>
          </p:cNvCxnSpPr>
          <p:nvPr/>
        </p:nvCxnSpPr>
        <p:spPr>
          <a:xfrm>
            <a:off x="56007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32" idx="0"/>
          </p:cNvCxnSpPr>
          <p:nvPr/>
        </p:nvCxnSpPr>
        <p:spPr>
          <a:xfrm>
            <a:off x="62103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52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43" name="Straight Arrow Connector 42"/>
          <p:cNvCxnSpPr>
            <a:stCxn id="8" idx="2"/>
          </p:cNvCxnSpPr>
          <p:nvPr/>
        </p:nvCxnSpPr>
        <p:spPr>
          <a:xfrm>
            <a:off x="68199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42" idx="0"/>
          </p:cNvCxnSpPr>
          <p:nvPr/>
        </p:nvCxnSpPr>
        <p:spPr>
          <a:xfrm>
            <a:off x="7429499" y="2781301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24799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cxnSp>
        <p:nvCxnSpPr>
          <p:cNvPr id="63" name="Straight Arrow Connector 62"/>
          <p:cNvCxnSpPr>
            <a:stCxn id="10" idx="2"/>
            <a:endCxn id="62" idx="0"/>
          </p:cNvCxnSpPr>
          <p:nvPr/>
        </p:nvCxnSpPr>
        <p:spPr>
          <a:xfrm>
            <a:off x="8039098" y="2781301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95998" y="32004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15200" y="32004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15200" y="34321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5200" y="365442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38766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41052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15200" y="433705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15200" y="45593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7308850" y="3781425"/>
            <a:ext cx="6985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24798" y="3200400"/>
            <a:ext cx="228600" cy="1600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24798" y="48006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51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7467598" y="3886200"/>
            <a:ext cx="160019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16 if non-empty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6667497" y="2984500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87552" y="5181600"/>
            <a:ext cx="1219201" cy="62706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Note: These are the keys for a set (or </a:t>
            </a:r>
            <a:r>
              <a:rPr lang="en-US" sz="1100" dirty="0" err="1"/>
              <a:t>key,value</a:t>
            </a:r>
            <a:r>
              <a:rPr lang="en-US" sz="1100" dirty="0"/>
              <a:t> pairs for a map)</a:t>
            </a:r>
          </a:p>
        </p:txBody>
      </p:sp>
      <p:cxnSp>
        <p:nvCxnSpPr>
          <p:cNvPr id="45" name="Straight Arrow Connector 44"/>
          <p:cNvCxnSpPr>
            <a:stCxn id="44" idx="3"/>
            <a:endCxn id="79" idx="1"/>
          </p:cNvCxnSpPr>
          <p:nvPr/>
        </p:nvCxnSpPr>
        <p:spPr>
          <a:xfrm flipV="1">
            <a:off x="6906753" y="4673600"/>
            <a:ext cx="408447" cy="82153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1775" y="1614489"/>
            <a:ext cx="1219201" cy="62706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An array at list location k can be of size 2</a:t>
            </a:r>
            <a:r>
              <a:rPr lang="en-US" sz="1100" baseline="30000" dirty="0"/>
              <a:t>k</a:t>
            </a:r>
            <a:r>
              <a:rPr lang="en-US" sz="1100" dirty="0"/>
              <a:t> or empty</a:t>
            </a:r>
            <a:endParaRPr lang="en-US" sz="1100" baseline="30000" dirty="0"/>
          </a:p>
        </p:txBody>
      </p:sp>
      <p:cxnSp>
        <p:nvCxnSpPr>
          <p:cNvPr id="54" name="Straight Arrow Connector 53"/>
          <p:cNvCxnSpPr>
            <a:stCxn id="53" idx="2"/>
            <a:endCxn id="14" idx="2"/>
          </p:cNvCxnSpPr>
          <p:nvPr/>
        </p:nvCxnSpPr>
        <p:spPr>
          <a:xfrm>
            <a:off x="6501376" y="2241551"/>
            <a:ext cx="318522" cy="3111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2"/>
            <a:endCxn id="7" idx="0"/>
          </p:cNvCxnSpPr>
          <p:nvPr/>
        </p:nvCxnSpPr>
        <p:spPr>
          <a:xfrm flipH="1">
            <a:off x="6210300" y="2241551"/>
            <a:ext cx="291076" cy="3111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5181602" cy="5029199"/>
              </a:xfrm>
            </p:spPr>
            <p:txBody>
              <a:bodyPr/>
              <a:lstStyle/>
              <a:p>
                <a:r>
                  <a:rPr lang="en-US" sz="2400" dirty="0"/>
                  <a:t>What is the worst case runtime of find?</a:t>
                </a:r>
              </a:p>
              <a:p>
                <a:pPr lvl="1"/>
                <a:r>
                  <a:rPr lang="en-US" sz="2000" dirty="0"/>
                  <a:t>When the item is not present which requires, a binary search is performed on each list</a:t>
                </a:r>
              </a:p>
              <a:p>
                <a:r>
                  <a:rPr lang="en-US" sz="2400" dirty="0"/>
                  <a:t>T(n) = log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(1) + log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(2) + …+ log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(2</a:t>
                </a:r>
                <a:r>
                  <a:rPr lang="en-US" sz="2400" baseline="30000" dirty="0"/>
                  <a:t>k-1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         = 0 + 1 + 2 + … + k-1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/>
                </a:br>
                <a:r>
                  <a:rPr lang="en-US" sz="2400" dirty="0"/>
                  <a:t>	 = O(k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But let's put that in terms of the number of elements in the structure (i.e. n)</a:t>
                </a:r>
              </a:p>
              <a:p>
                <a:pPr lvl="1"/>
                <a:r>
                  <a:rPr lang="en-US" sz="2000" dirty="0"/>
                  <a:t>Recall k = log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(n+1)</a:t>
                </a:r>
              </a:p>
              <a:p>
                <a:r>
                  <a:rPr lang="en-US" sz="2400" dirty="0"/>
                  <a:t>So find is O(log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(n)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5181602" cy="5029199"/>
              </a:xfrm>
              <a:blipFill rotWithShape="0">
                <a:blip r:embed="rId2"/>
                <a:stretch>
                  <a:fillRect l="-1529" t="-971" r="-2000" b="-3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64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255270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2552701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2552701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2552701"/>
            <a:ext cx="380998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848600" y="2552701"/>
            <a:ext cx="380996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8458200" y="2552701"/>
            <a:ext cx="380994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02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94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90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8200" y="2324101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5791200" y="266700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6400800" y="2667001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>
            <a:off x="7010399" y="2667001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7619998" y="2667001"/>
            <a:ext cx="228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1" idx="1"/>
          </p:cNvCxnSpPr>
          <p:nvPr/>
        </p:nvCxnSpPr>
        <p:spPr>
          <a:xfrm>
            <a:off x="8229596" y="2667001"/>
            <a:ext cx="228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33" name="Straight Arrow Connector 32"/>
          <p:cNvCxnSpPr>
            <a:stCxn id="6" idx="2"/>
            <a:endCxn id="4" idx="0"/>
          </p:cNvCxnSpPr>
          <p:nvPr/>
        </p:nvCxnSpPr>
        <p:spPr>
          <a:xfrm>
            <a:off x="56007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32" idx="0"/>
          </p:cNvCxnSpPr>
          <p:nvPr/>
        </p:nvCxnSpPr>
        <p:spPr>
          <a:xfrm>
            <a:off x="62103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15200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43" name="Straight Arrow Connector 42"/>
          <p:cNvCxnSpPr>
            <a:stCxn id="8" idx="2"/>
          </p:cNvCxnSpPr>
          <p:nvPr/>
        </p:nvCxnSpPr>
        <p:spPr>
          <a:xfrm>
            <a:off x="6819900" y="2781301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42" idx="0"/>
          </p:cNvCxnSpPr>
          <p:nvPr/>
        </p:nvCxnSpPr>
        <p:spPr>
          <a:xfrm>
            <a:off x="7429499" y="2781301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24799" y="29718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cxnSp>
        <p:nvCxnSpPr>
          <p:cNvPr id="63" name="Straight Arrow Connector 62"/>
          <p:cNvCxnSpPr>
            <a:stCxn id="10" idx="2"/>
            <a:endCxn id="62" idx="0"/>
          </p:cNvCxnSpPr>
          <p:nvPr/>
        </p:nvCxnSpPr>
        <p:spPr>
          <a:xfrm>
            <a:off x="8039098" y="2781301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95998" y="32004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15200" y="32004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15200" y="34321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5200" y="365442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5200" y="38766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4105275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15200" y="433705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15200" y="45593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7308850" y="3781425"/>
            <a:ext cx="6985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924798" y="3200400"/>
            <a:ext cx="228600" cy="1600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24798" y="4800600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51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7467598" y="3886200"/>
            <a:ext cx="160019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16 if non-empty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6667497" y="2984500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87552" y="5181600"/>
            <a:ext cx="1219201" cy="62706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Note: These are the keys for a set (or </a:t>
            </a:r>
            <a:r>
              <a:rPr lang="en-US" sz="1100" dirty="0" err="1"/>
              <a:t>key,value</a:t>
            </a:r>
            <a:r>
              <a:rPr lang="en-US" sz="1100" dirty="0"/>
              <a:t> pairs for a map)</a:t>
            </a:r>
          </a:p>
        </p:txBody>
      </p:sp>
      <p:cxnSp>
        <p:nvCxnSpPr>
          <p:cNvPr id="45" name="Straight Arrow Connector 44"/>
          <p:cNvCxnSpPr>
            <a:stCxn id="44" idx="3"/>
            <a:endCxn id="79" idx="1"/>
          </p:cNvCxnSpPr>
          <p:nvPr/>
        </p:nvCxnSpPr>
        <p:spPr>
          <a:xfrm flipV="1">
            <a:off x="6906753" y="4673600"/>
            <a:ext cx="408447" cy="82153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1775" y="1614489"/>
            <a:ext cx="1219201" cy="62706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An array at list location k can be of size 2</a:t>
            </a:r>
            <a:r>
              <a:rPr lang="en-US" sz="1100" baseline="30000" dirty="0"/>
              <a:t>k</a:t>
            </a:r>
            <a:r>
              <a:rPr lang="en-US" sz="1100" dirty="0"/>
              <a:t> or empty</a:t>
            </a:r>
            <a:endParaRPr lang="en-US" sz="1100" baseline="30000" dirty="0"/>
          </a:p>
        </p:txBody>
      </p:sp>
      <p:cxnSp>
        <p:nvCxnSpPr>
          <p:cNvPr id="54" name="Straight Arrow Connector 53"/>
          <p:cNvCxnSpPr>
            <a:stCxn id="53" idx="2"/>
            <a:endCxn id="14" idx="2"/>
          </p:cNvCxnSpPr>
          <p:nvPr/>
        </p:nvCxnSpPr>
        <p:spPr>
          <a:xfrm>
            <a:off x="6501376" y="2241551"/>
            <a:ext cx="318522" cy="3111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2"/>
            <a:endCxn id="7" idx="0"/>
          </p:cNvCxnSpPr>
          <p:nvPr/>
        </p:nvCxnSpPr>
        <p:spPr>
          <a:xfrm flipH="1">
            <a:off x="6210300" y="2241551"/>
            <a:ext cx="291076" cy="3111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Find's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we might be okay with [log(n)]</a:t>
            </a:r>
            <a:r>
              <a:rPr lang="en-US" baseline="30000" dirty="0"/>
              <a:t>2</a:t>
            </a:r>
            <a:r>
              <a:rPr lang="en-US" dirty="0"/>
              <a:t>, how might we improve the find runtime in the general case?</a:t>
            </a:r>
          </a:p>
          <a:p>
            <a:pPr lvl="1"/>
            <a:r>
              <a:rPr lang="en-US" dirty="0"/>
              <a:t>Hint:  I would be willing to pay O(1) to know if a key is not in a particular array without having to perform find</a:t>
            </a:r>
          </a:p>
          <a:p>
            <a:r>
              <a:rPr lang="en-US" dirty="0"/>
              <a:t>A Bloom filter could be maintained alongside each array and allow us to skip performing a binary search in an array</a:t>
            </a:r>
          </a:p>
        </p:txBody>
      </p:sp>
    </p:spTree>
    <p:extLst>
      <p:ext uri="{BB962C8B-B14F-4D97-AF65-F5344CB8AC3E}">
        <p14:creationId xmlns:p14="http://schemas.microsoft.com/office/powerpoint/2010/main" val="30771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14896" cy="4525963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j be the smallest integer </a:t>
            </a:r>
            <a:r>
              <a:rPr lang="en-US" sz="2400" dirty="0"/>
              <a:t>such that array j is empty (first empty slot in the list of arrays)</a:t>
            </a:r>
          </a:p>
          <a:p>
            <a:r>
              <a:rPr lang="en-US" sz="2400" dirty="0"/>
              <a:t>An insertion will cause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Location j's array to become filled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Locations 0 through j-1 to become empty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25072" y="24066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872" y="198755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858472" y="198755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468072" y="1987550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672" y="1987550"/>
            <a:ext cx="380998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687272" y="1987550"/>
            <a:ext cx="380996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872" y="17589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472" y="17589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8072" y="17589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7672" y="17589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7272" y="17589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6629872" y="210185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7239472" y="210185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7849071" y="2101850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8458670" y="2101850"/>
            <a:ext cx="228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34672" y="24066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23" name="Straight Arrow Connector 22"/>
          <p:cNvCxnSpPr>
            <a:stCxn id="5" idx="2"/>
            <a:endCxn id="4" idx="0"/>
          </p:cNvCxnSpPr>
          <p:nvPr/>
        </p:nvCxnSpPr>
        <p:spPr>
          <a:xfrm>
            <a:off x="6439372" y="221615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22" idx="0"/>
          </p:cNvCxnSpPr>
          <p:nvPr/>
        </p:nvCxnSpPr>
        <p:spPr>
          <a:xfrm>
            <a:off x="7048972" y="221615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53872" y="24066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26" name="Straight Arrow Connector 25"/>
          <p:cNvCxnSpPr>
            <a:stCxn id="7" idx="2"/>
          </p:cNvCxnSpPr>
          <p:nvPr/>
        </p:nvCxnSpPr>
        <p:spPr>
          <a:xfrm>
            <a:off x="7658572" y="221615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25" idx="0"/>
          </p:cNvCxnSpPr>
          <p:nvPr/>
        </p:nvCxnSpPr>
        <p:spPr>
          <a:xfrm>
            <a:off x="8268171" y="2216150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34670" y="26352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53872" y="26352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53872" y="286702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53872" y="308927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53872" y="331152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53872" y="354012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53872" y="37718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53872" y="39941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8147522" y="3216274"/>
            <a:ext cx="6985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8</a:t>
            </a:r>
          </a:p>
        </p:txBody>
      </p:sp>
      <p:sp>
        <p:nvSpPr>
          <p:cNvPr id="42" name="&quot;No&quot; Symbol 41"/>
          <p:cNvSpPr/>
          <p:nvPr/>
        </p:nvSpPr>
        <p:spPr>
          <a:xfrm>
            <a:off x="7506169" y="2419349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72200" y="1280317"/>
            <a:ext cx="2337821" cy="38258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An array at list location k can be of size 2</a:t>
            </a:r>
            <a:r>
              <a:rPr lang="en-US" sz="1100" baseline="30000" dirty="0"/>
              <a:t>k</a:t>
            </a:r>
            <a:r>
              <a:rPr lang="en-US" sz="1100" dirty="0"/>
              <a:t> or empty</a:t>
            </a:r>
            <a:endParaRPr lang="en-US" sz="1100" baseline="30000" dirty="0"/>
          </a:p>
        </p:txBody>
      </p:sp>
      <p:cxnSp>
        <p:nvCxnSpPr>
          <p:cNvPr id="44" name="Straight Arrow Connector 43"/>
          <p:cNvCxnSpPr>
            <a:stCxn id="43" idx="2"/>
            <a:endCxn id="13" idx="2"/>
          </p:cNvCxnSpPr>
          <p:nvPr/>
        </p:nvCxnSpPr>
        <p:spPr>
          <a:xfrm>
            <a:off x="7341111" y="1662905"/>
            <a:ext cx="317459" cy="324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6" idx="0"/>
          </p:cNvCxnSpPr>
          <p:nvPr/>
        </p:nvCxnSpPr>
        <p:spPr>
          <a:xfrm flipH="1">
            <a:off x="7048972" y="1662905"/>
            <a:ext cx="292139" cy="3246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98651" y="457200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08251" y="457200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17851" y="4572000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8127451" y="4572000"/>
            <a:ext cx="380998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8737051" y="4572000"/>
            <a:ext cx="380996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98651" y="43434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08251" y="43434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17851" y="43434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27451" y="43434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37051" y="43434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57" name="Straight Arrow Connector 56"/>
          <p:cNvCxnSpPr>
            <a:stCxn id="47" idx="3"/>
            <a:endCxn id="48" idx="1"/>
          </p:cNvCxnSpPr>
          <p:nvPr/>
        </p:nvCxnSpPr>
        <p:spPr>
          <a:xfrm>
            <a:off x="6679651" y="46863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3"/>
            <a:endCxn id="49" idx="1"/>
          </p:cNvCxnSpPr>
          <p:nvPr/>
        </p:nvCxnSpPr>
        <p:spPr>
          <a:xfrm>
            <a:off x="7289251" y="46863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3"/>
            <a:endCxn id="50" idx="1"/>
          </p:cNvCxnSpPr>
          <p:nvPr/>
        </p:nvCxnSpPr>
        <p:spPr>
          <a:xfrm>
            <a:off x="7898850" y="4686300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51" idx="1"/>
          </p:cNvCxnSpPr>
          <p:nvPr/>
        </p:nvCxnSpPr>
        <p:spPr>
          <a:xfrm>
            <a:off x="8508449" y="4686300"/>
            <a:ext cx="228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</p:cNvCxnSpPr>
          <p:nvPr/>
        </p:nvCxnSpPr>
        <p:spPr>
          <a:xfrm>
            <a:off x="6489151" y="480060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2"/>
          </p:cNvCxnSpPr>
          <p:nvPr/>
        </p:nvCxnSpPr>
        <p:spPr>
          <a:xfrm>
            <a:off x="7098751" y="480060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203651" y="49910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65" name="Straight Arrow Connector 64"/>
          <p:cNvCxnSpPr>
            <a:stCxn id="49" idx="2"/>
            <a:endCxn id="88" idx="0"/>
          </p:cNvCxnSpPr>
          <p:nvPr/>
        </p:nvCxnSpPr>
        <p:spPr>
          <a:xfrm flipH="1">
            <a:off x="7704317" y="4800600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0" idx="2"/>
            <a:endCxn id="64" idx="0"/>
          </p:cNvCxnSpPr>
          <p:nvPr/>
        </p:nvCxnSpPr>
        <p:spPr>
          <a:xfrm>
            <a:off x="8317950" y="4800600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651" y="52196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03651" y="545147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03651" y="567372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03651" y="589597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03651" y="612457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03651" y="63563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03651" y="65785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8197301" y="5800724"/>
            <a:ext cx="6985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43498" y="1621244"/>
            <a:ext cx="990600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insert(19)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68725" y="3557201"/>
            <a:ext cx="1770743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Before insertion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18504" y="5806482"/>
            <a:ext cx="1770743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After insertion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5600696" y="4343400"/>
            <a:ext cx="351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90017" y="498654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90017" y="521514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590017" y="544691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90017" y="566916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93" name="&quot;No&quot; Symbol 92"/>
          <p:cNvSpPr/>
          <p:nvPr/>
        </p:nvSpPr>
        <p:spPr>
          <a:xfrm>
            <a:off x="6946349" y="4984750"/>
            <a:ext cx="304800" cy="304800"/>
          </a:xfrm>
          <a:prstGeom prst="noSmoking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&quot;No&quot; Symbol 93"/>
          <p:cNvSpPr/>
          <p:nvPr/>
        </p:nvSpPr>
        <p:spPr>
          <a:xfrm>
            <a:off x="6330673" y="4984750"/>
            <a:ext cx="304800" cy="304800"/>
          </a:xfrm>
          <a:prstGeom prst="noSmoking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87122" y="160882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j=2</a:t>
            </a:r>
          </a:p>
        </p:txBody>
      </p:sp>
    </p:spTree>
    <p:extLst>
      <p:ext uri="{BB962C8B-B14F-4D97-AF65-F5344CB8AC3E}">
        <p14:creationId xmlns:p14="http://schemas.microsoft.com/office/powerpoint/2010/main" val="196565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7848601" cy="2102338"/>
          </a:xfrm>
        </p:spPr>
        <p:txBody>
          <a:bodyPr/>
          <a:lstStyle/>
          <a:p>
            <a:r>
              <a:rPr lang="en-US" sz="2400" dirty="0"/>
              <a:t>Starting at array 0, iteratively merge the previously merged array with the next, stopping when an empty location is encountered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10964" y="48386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4764" y="441960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944364" y="441960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553964" y="4419600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4764" y="41910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4364" y="41910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3964" y="41910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1715764" y="45339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2325364" y="45339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934963" y="4533900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20564" y="48386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23" name="Straight Arrow Connector 22"/>
          <p:cNvCxnSpPr>
            <a:stCxn id="5" idx="2"/>
            <a:endCxn id="4" idx="0"/>
          </p:cNvCxnSpPr>
          <p:nvPr/>
        </p:nvCxnSpPr>
        <p:spPr>
          <a:xfrm>
            <a:off x="1525264" y="464820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22" idx="0"/>
          </p:cNvCxnSpPr>
          <p:nvPr/>
        </p:nvCxnSpPr>
        <p:spPr>
          <a:xfrm>
            <a:off x="2134864" y="464820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</p:cNvCxnSpPr>
          <p:nvPr/>
        </p:nvCxnSpPr>
        <p:spPr>
          <a:xfrm>
            <a:off x="2744464" y="464820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20562" y="50672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&quot;No&quot; Symbol 41"/>
          <p:cNvSpPr/>
          <p:nvPr/>
        </p:nvSpPr>
        <p:spPr>
          <a:xfrm>
            <a:off x="2592061" y="4851399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57902" y="441960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7502" y="441960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77102" y="4419600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86702" y="4419600"/>
            <a:ext cx="380998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8496302" y="4419600"/>
            <a:ext cx="380996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57902" y="41910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67502" y="41910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77102" y="41910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86702" y="41910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96302" y="41910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cxnSp>
        <p:nvCxnSpPr>
          <p:cNvPr id="57" name="Straight Arrow Connector 56"/>
          <p:cNvCxnSpPr>
            <a:stCxn id="47" idx="3"/>
            <a:endCxn id="48" idx="1"/>
          </p:cNvCxnSpPr>
          <p:nvPr/>
        </p:nvCxnSpPr>
        <p:spPr>
          <a:xfrm>
            <a:off x="6438902" y="45339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3"/>
            <a:endCxn id="49" idx="1"/>
          </p:cNvCxnSpPr>
          <p:nvPr/>
        </p:nvCxnSpPr>
        <p:spPr>
          <a:xfrm>
            <a:off x="7048502" y="45339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3"/>
            <a:endCxn id="50" idx="1"/>
          </p:cNvCxnSpPr>
          <p:nvPr/>
        </p:nvCxnSpPr>
        <p:spPr>
          <a:xfrm>
            <a:off x="7658101" y="4533900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51" idx="1"/>
          </p:cNvCxnSpPr>
          <p:nvPr/>
        </p:nvCxnSpPr>
        <p:spPr>
          <a:xfrm>
            <a:off x="8267700" y="4533900"/>
            <a:ext cx="228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</p:cNvCxnSpPr>
          <p:nvPr/>
        </p:nvCxnSpPr>
        <p:spPr>
          <a:xfrm>
            <a:off x="6248402" y="464820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2"/>
          </p:cNvCxnSpPr>
          <p:nvPr/>
        </p:nvCxnSpPr>
        <p:spPr>
          <a:xfrm>
            <a:off x="6858002" y="464820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62902" y="48386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65" name="Straight Arrow Connector 64"/>
          <p:cNvCxnSpPr>
            <a:stCxn id="49" idx="2"/>
            <a:endCxn id="88" idx="0"/>
          </p:cNvCxnSpPr>
          <p:nvPr/>
        </p:nvCxnSpPr>
        <p:spPr>
          <a:xfrm flipH="1">
            <a:off x="7463568" y="4648200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0" idx="2"/>
            <a:endCxn id="64" idx="0"/>
          </p:cNvCxnSpPr>
          <p:nvPr/>
        </p:nvCxnSpPr>
        <p:spPr>
          <a:xfrm>
            <a:off x="8077201" y="4648200"/>
            <a:ext cx="1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62902" y="50672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962902" y="529907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962902" y="552132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62902" y="574357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62902" y="5972174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62902" y="62039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62902" y="642619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7956552" y="5648324"/>
            <a:ext cx="6985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Size = 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213" y="3952102"/>
            <a:ext cx="990600" cy="2769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insert(19)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349268" y="4834144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49268" y="5062744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49268" y="5294519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49268" y="5516769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93" name="&quot;No&quot; Symbol 92"/>
          <p:cNvSpPr/>
          <p:nvPr/>
        </p:nvSpPr>
        <p:spPr>
          <a:xfrm>
            <a:off x="6705600" y="4832350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&quot;No&quot; Symbol 93"/>
          <p:cNvSpPr/>
          <p:nvPr/>
        </p:nvSpPr>
        <p:spPr>
          <a:xfrm>
            <a:off x="6089924" y="4832350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3326" y="458111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4577" y="6092987"/>
            <a:ext cx="1720573" cy="38258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List 0 is full so merge two arrays of size 1</a:t>
            </a:r>
            <a:endParaRPr lang="en-US" sz="1100" baseline="30000" dirty="0"/>
          </a:p>
        </p:txBody>
      </p:sp>
      <p:sp>
        <p:nvSpPr>
          <p:cNvPr id="81" name="TextBox 80"/>
          <p:cNvSpPr txBox="1"/>
          <p:nvPr/>
        </p:nvSpPr>
        <p:spPr>
          <a:xfrm>
            <a:off x="3696964" y="440055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4306564" y="440055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4916164" y="4400550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96964" y="41719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06564" y="41719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16164" y="41719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97" name="Straight Arrow Connector 96"/>
          <p:cNvCxnSpPr>
            <a:stCxn id="81" idx="3"/>
            <a:endCxn id="85" idx="1"/>
          </p:cNvCxnSpPr>
          <p:nvPr/>
        </p:nvCxnSpPr>
        <p:spPr>
          <a:xfrm>
            <a:off x="4077964" y="451485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5" idx="3"/>
            <a:endCxn id="87" idx="1"/>
          </p:cNvCxnSpPr>
          <p:nvPr/>
        </p:nvCxnSpPr>
        <p:spPr>
          <a:xfrm>
            <a:off x="4687564" y="451485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3"/>
          </p:cNvCxnSpPr>
          <p:nvPr/>
        </p:nvCxnSpPr>
        <p:spPr>
          <a:xfrm>
            <a:off x="5297163" y="4514850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82764" y="48196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101" name="Straight Arrow Connector 100"/>
          <p:cNvCxnSpPr>
            <a:stCxn id="81" idx="2"/>
          </p:cNvCxnSpPr>
          <p:nvPr/>
        </p:nvCxnSpPr>
        <p:spPr>
          <a:xfrm>
            <a:off x="3887464" y="462915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5" idx="2"/>
            <a:endCxn id="100" idx="0"/>
          </p:cNvCxnSpPr>
          <p:nvPr/>
        </p:nvCxnSpPr>
        <p:spPr>
          <a:xfrm>
            <a:off x="4497064" y="462915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7" idx="2"/>
          </p:cNvCxnSpPr>
          <p:nvPr/>
        </p:nvCxnSpPr>
        <p:spPr>
          <a:xfrm>
            <a:off x="5106664" y="462915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382762" y="5048249"/>
            <a:ext cx="2286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05" name="&quot;No&quot; Symbol 104"/>
          <p:cNvSpPr/>
          <p:nvPr/>
        </p:nvSpPr>
        <p:spPr>
          <a:xfrm>
            <a:off x="4954261" y="4832349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639537" y="6116966"/>
            <a:ext cx="1720573" cy="38258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List 1 is full so merge two arrays of size 2</a:t>
            </a:r>
            <a:endParaRPr lang="en-US" sz="1100" baseline="30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039069" y="5276849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39069" y="504811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10" name="&quot;No&quot; Symbol 109"/>
          <p:cNvSpPr/>
          <p:nvPr/>
        </p:nvSpPr>
        <p:spPr>
          <a:xfrm>
            <a:off x="3735065" y="4823326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5754364" y="4273135"/>
            <a:ext cx="0" cy="181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92164" y="4273135"/>
            <a:ext cx="0" cy="1819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82822" y="5276710"/>
            <a:ext cx="932938" cy="21794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Merge</a:t>
            </a:r>
            <a:endParaRPr lang="en-US" sz="1100" b="1" baseline="30000" dirty="0">
              <a:solidFill>
                <a:srgbClr val="00B050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1201195" y="4889744"/>
            <a:ext cx="183879" cy="6396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796251" y="5706183"/>
            <a:ext cx="932938" cy="21794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Merge</a:t>
            </a:r>
            <a:endParaRPr lang="en-US" sz="1100" b="1" baseline="30000" dirty="0">
              <a:solidFill>
                <a:srgbClr val="00B050"/>
              </a:solidFill>
            </a:endParaRPr>
          </a:p>
        </p:txBody>
      </p:sp>
      <p:sp>
        <p:nvSpPr>
          <p:cNvPr id="115" name="Right Brace 114"/>
          <p:cNvSpPr/>
          <p:nvPr/>
        </p:nvSpPr>
        <p:spPr>
          <a:xfrm rot="5400000">
            <a:off x="4214624" y="5319217"/>
            <a:ext cx="183879" cy="6396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4983" y="5034738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583" y="5034738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4183" y="5034738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4983" y="480613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4583" y="480613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4183" y="4806138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145983" y="514903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2755583" y="514903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3365182" y="5149038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</p:cNvCxnSpPr>
          <p:nvPr/>
        </p:nvCxnSpPr>
        <p:spPr>
          <a:xfrm>
            <a:off x="1955483" y="5263338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2565083" y="5263338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31" idx="0"/>
          </p:cNvCxnSpPr>
          <p:nvPr/>
        </p:nvCxnSpPr>
        <p:spPr>
          <a:xfrm flipH="1">
            <a:off x="3170649" y="5263338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6349" y="5449282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56349" y="5677882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56349" y="5909657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56349" y="6131907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" name="&quot;No&quot; Symbol 34"/>
          <p:cNvSpPr/>
          <p:nvPr/>
        </p:nvSpPr>
        <p:spPr>
          <a:xfrm>
            <a:off x="2412681" y="5447488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&quot;No&quot; Symbol 35"/>
          <p:cNvSpPr/>
          <p:nvPr/>
        </p:nvSpPr>
        <p:spPr>
          <a:xfrm>
            <a:off x="1797005" y="5447488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46093" y="144780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55693" y="144780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65293" y="1447800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46093" y="12192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55693" y="12192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5293" y="121920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45" name="Straight Arrow Connector 44"/>
          <p:cNvCxnSpPr>
            <a:stCxn id="39" idx="3"/>
            <a:endCxn id="40" idx="1"/>
          </p:cNvCxnSpPr>
          <p:nvPr/>
        </p:nvCxnSpPr>
        <p:spPr>
          <a:xfrm>
            <a:off x="2127093" y="15621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3"/>
            <a:endCxn id="41" idx="1"/>
          </p:cNvCxnSpPr>
          <p:nvPr/>
        </p:nvCxnSpPr>
        <p:spPr>
          <a:xfrm>
            <a:off x="2736693" y="15621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</p:cNvCxnSpPr>
          <p:nvPr/>
        </p:nvCxnSpPr>
        <p:spPr>
          <a:xfrm>
            <a:off x="3346292" y="1562100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2"/>
          </p:cNvCxnSpPr>
          <p:nvPr/>
        </p:nvCxnSpPr>
        <p:spPr>
          <a:xfrm>
            <a:off x="1936593" y="167640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2"/>
          </p:cNvCxnSpPr>
          <p:nvPr/>
        </p:nvCxnSpPr>
        <p:spPr>
          <a:xfrm>
            <a:off x="2546193" y="167640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</p:cNvCxnSpPr>
          <p:nvPr/>
        </p:nvCxnSpPr>
        <p:spPr>
          <a:xfrm flipH="1">
            <a:off x="3151759" y="1676400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&quot;No&quot; Symbol 54"/>
          <p:cNvSpPr/>
          <p:nvPr/>
        </p:nvSpPr>
        <p:spPr>
          <a:xfrm>
            <a:off x="2393791" y="1860550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5800" y="1435308"/>
            <a:ext cx="901387" cy="27699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16771" y="186055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59" name="&quot;No&quot; Symbol 58"/>
          <p:cNvSpPr/>
          <p:nvPr/>
        </p:nvSpPr>
        <p:spPr>
          <a:xfrm>
            <a:off x="2999359" y="1853648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46093" y="2494245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55693" y="2494245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65293" y="2494245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46093" y="2265645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55693" y="2265645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65293" y="2265645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66" name="Straight Arrow Connector 65"/>
          <p:cNvCxnSpPr>
            <a:stCxn id="60" idx="3"/>
            <a:endCxn id="61" idx="1"/>
          </p:cNvCxnSpPr>
          <p:nvPr/>
        </p:nvCxnSpPr>
        <p:spPr>
          <a:xfrm>
            <a:off x="2127093" y="2608545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3"/>
            <a:endCxn id="62" idx="1"/>
          </p:cNvCxnSpPr>
          <p:nvPr/>
        </p:nvCxnSpPr>
        <p:spPr>
          <a:xfrm>
            <a:off x="2736693" y="2608545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3"/>
          </p:cNvCxnSpPr>
          <p:nvPr/>
        </p:nvCxnSpPr>
        <p:spPr>
          <a:xfrm>
            <a:off x="3346292" y="2608545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2"/>
          </p:cNvCxnSpPr>
          <p:nvPr/>
        </p:nvCxnSpPr>
        <p:spPr>
          <a:xfrm>
            <a:off x="1936593" y="2722845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</p:cNvCxnSpPr>
          <p:nvPr/>
        </p:nvCxnSpPr>
        <p:spPr>
          <a:xfrm>
            <a:off x="2546193" y="2722845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</p:cNvCxnSpPr>
          <p:nvPr/>
        </p:nvCxnSpPr>
        <p:spPr>
          <a:xfrm flipH="1">
            <a:off x="3151759" y="2722845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5800" y="2481753"/>
            <a:ext cx="901387" cy="27699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insert(2)</a:t>
            </a:r>
          </a:p>
        </p:txBody>
      </p:sp>
      <p:sp>
        <p:nvSpPr>
          <p:cNvPr id="75" name="&quot;No&quot; Symbol 74"/>
          <p:cNvSpPr/>
          <p:nvPr/>
        </p:nvSpPr>
        <p:spPr>
          <a:xfrm>
            <a:off x="2999359" y="2900093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27859" y="2913957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27859" y="314175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8" name="&quot;No&quot; Symbol 77"/>
          <p:cNvSpPr/>
          <p:nvPr/>
        </p:nvSpPr>
        <p:spPr>
          <a:xfrm>
            <a:off x="1778671" y="2913345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60180" y="369965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369780" y="3699650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79380" y="3699650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60180" y="34710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69780" y="34710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79380" y="3471050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85" name="Straight Arrow Connector 84"/>
          <p:cNvCxnSpPr>
            <a:stCxn id="79" idx="3"/>
            <a:endCxn id="80" idx="1"/>
          </p:cNvCxnSpPr>
          <p:nvPr/>
        </p:nvCxnSpPr>
        <p:spPr>
          <a:xfrm>
            <a:off x="2141180" y="381395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0" idx="3"/>
            <a:endCxn id="81" idx="1"/>
          </p:cNvCxnSpPr>
          <p:nvPr/>
        </p:nvCxnSpPr>
        <p:spPr>
          <a:xfrm>
            <a:off x="2750780" y="381395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3"/>
          </p:cNvCxnSpPr>
          <p:nvPr/>
        </p:nvCxnSpPr>
        <p:spPr>
          <a:xfrm>
            <a:off x="3360379" y="3813950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>
            <a:off x="1950680" y="392825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0" idx="2"/>
          </p:cNvCxnSpPr>
          <p:nvPr/>
        </p:nvCxnSpPr>
        <p:spPr>
          <a:xfrm>
            <a:off x="2560280" y="3928250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2"/>
          </p:cNvCxnSpPr>
          <p:nvPr/>
        </p:nvCxnSpPr>
        <p:spPr>
          <a:xfrm flipH="1">
            <a:off x="3165846" y="3928250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9887" y="3687158"/>
            <a:ext cx="901387" cy="27699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insert(5)</a:t>
            </a:r>
          </a:p>
        </p:txBody>
      </p:sp>
      <p:sp>
        <p:nvSpPr>
          <p:cNvPr id="93" name="&quot;No&quot; Symbol 92"/>
          <p:cNvSpPr/>
          <p:nvPr/>
        </p:nvSpPr>
        <p:spPr>
          <a:xfrm>
            <a:off x="3013446" y="4105498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41946" y="4119362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41946" y="4347155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36378" y="4117888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8724" y="4983657"/>
            <a:ext cx="901387" cy="27699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insert(19)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44731" y="1458176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54331" y="1458176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63931" y="1458176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944731" y="1229576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54331" y="1229576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63931" y="1229576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102" name="Straight Arrow Connector 101"/>
          <p:cNvCxnSpPr>
            <a:stCxn id="74" idx="3"/>
            <a:endCxn id="91" idx="1"/>
          </p:cNvCxnSpPr>
          <p:nvPr/>
        </p:nvCxnSpPr>
        <p:spPr>
          <a:xfrm>
            <a:off x="6325731" y="1572476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3"/>
            <a:endCxn id="96" idx="1"/>
          </p:cNvCxnSpPr>
          <p:nvPr/>
        </p:nvCxnSpPr>
        <p:spPr>
          <a:xfrm>
            <a:off x="6935331" y="1572476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6" idx="3"/>
          </p:cNvCxnSpPr>
          <p:nvPr/>
        </p:nvCxnSpPr>
        <p:spPr>
          <a:xfrm>
            <a:off x="7544930" y="1572476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4" idx="2"/>
          </p:cNvCxnSpPr>
          <p:nvPr/>
        </p:nvCxnSpPr>
        <p:spPr>
          <a:xfrm>
            <a:off x="6135231" y="1686776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1" idx="2"/>
          </p:cNvCxnSpPr>
          <p:nvPr/>
        </p:nvCxnSpPr>
        <p:spPr>
          <a:xfrm>
            <a:off x="6744831" y="1686776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6" idx="2"/>
            <a:endCxn id="108" idx="0"/>
          </p:cNvCxnSpPr>
          <p:nvPr/>
        </p:nvCxnSpPr>
        <p:spPr>
          <a:xfrm flipH="1">
            <a:off x="7350397" y="1686776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36097" y="187272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36097" y="2101320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236097" y="2333095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236097" y="2555345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112" name="&quot;No&quot; Symbol 111"/>
          <p:cNvSpPr/>
          <p:nvPr/>
        </p:nvSpPr>
        <p:spPr>
          <a:xfrm>
            <a:off x="6592429" y="1870926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888472" y="1407095"/>
            <a:ext cx="901387" cy="27699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insert(8)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020929" y="1877828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944731" y="3117474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554331" y="3117474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163931" y="3117474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944731" y="2888874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554331" y="2888874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163931" y="2888874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172" name="Straight Arrow Connector 171"/>
          <p:cNvCxnSpPr>
            <a:stCxn id="166" idx="3"/>
            <a:endCxn id="167" idx="1"/>
          </p:cNvCxnSpPr>
          <p:nvPr/>
        </p:nvCxnSpPr>
        <p:spPr>
          <a:xfrm>
            <a:off x="6325731" y="3231774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7" idx="3"/>
            <a:endCxn id="168" idx="1"/>
          </p:cNvCxnSpPr>
          <p:nvPr/>
        </p:nvCxnSpPr>
        <p:spPr>
          <a:xfrm>
            <a:off x="6935331" y="3231774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8" idx="3"/>
          </p:cNvCxnSpPr>
          <p:nvPr/>
        </p:nvCxnSpPr>
        <p:spPr>
          <a:xfrm>
            <a:off x="7544930" y="3231774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6" idx="2"/>
          </p:cNvCxnSpPr>
          <p:nvPr/>
        </p:nvCxnSpPr>
        <p:spPr>
          <a:xfrm>
            <a:off x="6135231" y="3346074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7" idx="2"/>
          </p:cNvCxnSpPr>
          <p:nvPr/>
        </p:nvCxnSpPr>
        <p:spPr>
          <a:xfrm>
            <a:off x="6744831" y="3346074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8" idx="2"/>
            <a:endCxn id="178" idx="0"/>
          </p:cNvCxnSpPr>
          <p:nvPr/>
        </p:nvCxnSpPr>
        <p:spPr>
          <a:xfrm flipH="1">
            <a:off x="7350397" y="3346074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236097" y="3532018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236097" y="3760618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236097" y="3992393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236097" y="4214643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888472" y="3066393"/>
            <a:ext cx="901387" cy="27699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insert(7)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629400" y="3534311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629400" y="3760618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87" name="&quot;No&quot; Symbol 186"/>
          <p:cNvSpPr/>
          <p:nvPr/>
        </p:nvSpPr>
        <p:spPr>
          <a:xfrm>
            <a:off x="5982832" y="3534758"/>
            <a:ext cx="304800" cy="3048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944731" y="4947319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554331" y="4947319"/>
            <a:ext cx="381000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…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163931" y="4947319"/>
            <a:ext cx="380999" cy="22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NULL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944731" y="4718719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554331" y="4718719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163931" y="4718719"/>
            <a:ext cx="380996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cxnSp>
        <p:nvCxnSpPr>
          <p:cNvPr id="194" name="Straight Arrow Connector 193"/>
          <p:cNvCxnSpPr>
            <a:stCxn id="188" idx="3"/>
            <a:endCxn id="189" idx="1"/>
          </p:cNvCxnSpPr>
          <p:nvPr/>
        </p:nvCxnSpPr>
        <p:spPr>
          <a:xfrm>
            <a:off x="6325731" y="5061619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3"/>
            <a:endCxn id="190" idx="1"/>
          </p:cNvCxnSpPr>
          <p:nvPr/>
        </p:nvCxnSpPr>
        <p:spPr>
          <a:xfrm>
            <a:off x="6935331" y="5061619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0" idx="3"/>
          </p:cNvCxnSpPr>
          <p:nvPr/>
        </p:nvCxnSpPr>
        <p:spPr>
          <a:xfrm>
            <a:off x="7544930" y="5061619"/>
            <a:ext cx="228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8" idx="2"/>
          </p:cNvCxnSpPr>
          <p:nvPr/>
        </p:nvCxnSpPr>
        <p:spPr>
          <a:xfrm>
            <a:off x="6135231" y="5175919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9" idx="2"/>
          </p:cNvCxnSpPr>
          <p:nvPr/>
        </p:nvCxnSpPr>
        <p:spPr>
          <a:xfrm>
            <a:off x="6744831" y="5175919"/>
            <a:ext cx="0" cy="190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0" idx="2"/>
            <a:endCxn id="200" idx="0"/>
          </p:cNvCxnSpPr>
          <p:nvPr/>
        </p:nvCxnSpPr>
        <p:spPr>
          <a:xfrm flipH="1">
            <a:off x="7350397" y="5175919"/>
            <a:ext cx="4034" cy="1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7236097" y="5361863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236097" y="5590463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7236097" y="5822238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236097" y="6044488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888472" y="4896238"/>
            <a:ext cx="901387" cy="27699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insert(12)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629400" y="5364156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629400" y="5590463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9801" y="5374442"/>
            <a:ext cx="228600" cy="228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12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1435308"/>
            <a:ext cx="0" cy="4925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625419" y="1810297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1 / </a:t>
            </a:r>
            <a:br>
              <a:rPr lang="en-US" sz="1100" dirty="0"/>
            </a:br>
            <a:r>
              <a:rPr lang="en-US" sz="1100" dirty="0"/>
              <a:t>Stop @ 0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34377" y="2863936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3 /</a:t>
            </a:r>
            <a:br>
              <a:rPr lang="en-US" sz="1100" dirty="0"/>
            </a:br>
            <a:r>
              <a:rPr lang="en-US" sz="1100" dirty="0"/>
              <a:t>Stop @ 1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57528" y="4064924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1 /</a:t>
            </a:r>
          </a:p>
          <a:p>
            <a:r>
              <a:rPr lang="en-US" sz="1100" dirty="0"/>
              <a:t> Stop @ 0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76444" y="5364249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7 / </a:t>
            </a:r>
          </a:p>
          <a:p>
            <a:r>
              <a:rPr lang="en-US" sz="1100" dirty="0"/>
              <a:t>Stop @ 2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851249" y="1810297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1 / </a:t>
            </a:r>
            <a:br>
              <a:rPr lang="en-US" sz="1100" dirty="0"/>
            </a:br>
            <a:r>
              <a:rPr lang="en-US" sz="1100" dirty="0"/>
              <a:t>Stop @ 0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4872842" y="3439046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1 /</a:t>
            </a:r>
            <a:br>
              <a:rPr lang="en-US" sz="1100" dirty="0"/>
            </a:br>
            <a:r>
              <a:rPr lang="en-US" sz="1100" dirty="0"/>
              <a:t>Stop @ 1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4906006" y="5274031"/>
            <a:ext cx="957589" cy="22860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 anchorCtr="0">
            <a:noAutofit/>
          </a:bodyPr>
          <a:lstStyle/>
          <a:p>
            <a:r>
              <a:rPr lang="en-US" sz="1100" dirty="0"/>
              <a:t>Cost = 1 /</a:t>
            </a:r>
          </a:p>
          <a:p>
            <a:r>
              <a:rPr lang="en-US" sz="1100" dirty="0"/>
              <a:t> Stop @ 0</a:t>
            </a:r>
          </a:p>
        </p:txBody>
      </p:sp>
    </p:spTree>
    <p:extLst>
      <p:ext uri="{BB962C8B-B14F-4D97-AF65-F5344CB8AC3E}">
        <p14:creationId xmlns:p14="http://schemas.microsoft.com/office/powerpoint/2010/main" val="267811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SC2014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C2014" id="{3C05074A-951F-4470-81EE-5F28964F6DB3}" vid="{6A88B470-E225-4829-9BDF-A340561AF2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USC2014</Template>
  <TotalTime>28555</TotalTime>
  <Words>1611</Words>
  <Application>Microsoft Office PowerPoint</Application>
  <PresentationFormat>On-screen Show (4:3)</PresentationFormat>
  <Paragraphs>445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USC2014</vt:lpstr>
      <vt:lpstr>CSCI 104 Log Structured Merge Trees</vt:lpstr>
      <vt:lpstr>Merge Trees Overview</vt:lpstr>
      <vt:lpstr>Merge Trees Size</vt:lpstr>
      <vt:lpstr>Merge Trees Find Operation</vt:lpstr>
      <vt:lpstr>Find Runtime</vt:lpstr>
      <vt:lpstr>Improving Find's Runtime</vt:lpstr>
      <vt:lpstr>Insertion Algorithm</vt:lpstr>
      <vt:lpstr>Insertion Algorithm</vt:lpstr>
      <vt:lpstr>Insert Examples</vt:lpstr>
      <vt:lpstr>Insertion Runtime: First Look</vt:lpstr>
      <vt:lpstr>Total Cost for N insertions</vt:lpstr>
      <vt:lpstr>Amortized Analysis of 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Trees</dc:title>
  <dc:creator>Mark</dc:creator>
  <cp:lastModifiedBy>Aaron Daniel Cote</cp:lastModifiedBy>
  <cp:revision>463</cp:revision>
  <cp:lastPrinted>2019-07-11T14:38:18Z</cp:lastPrinted>
  <dcterms:created xsi:type="dcterms:W3CDTF">2012-12-23T22:24:17Z</dcterms:created>
  <dcterms:modified xsi:type="dcterms:W3CDTF">2021-04-16T19:17:46Z</dcterms:modified>
</cp:coreProperties>
</file>