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911" r:id="rId3"/>
    <p:sldId id="914" r:id="rId4"/>
    <p:sldId id="922" r:id="rId5"/>
    <p:sldId id="915" r:id="rId6"/>
    <p:sldId id="918" r:id="rId7"/>
    <p:sldId id="925" r:id="rId8"/>
    <p:sldId id="920" r:id="rId9"/>
    <p:sldId id="921" r:id="rId10"/>
    <p:sldId id="919" r:id="rId11"/>
    <p:sldId id="917" r:id="rId12"/>
    <p:sldId id="932" r:id="rId13"/>
    <p:sldId id="934" r:id="rId14"/>
    <p:sldId id="935" r:id="rId15"/>
    <p:sldId id="936" r:id="rId16"/>
    <p:sldId id="927" r:id="rId17"/>
    <p:sldId id="937" r:id="rId18"/>
    <p:sldId id="938" r:id="rId19"/>
    <p:sldId id="931" r:id="rId20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51" autoAdjust="0"/>
    <p:restoredTop sz="88859" autoAdjust="0"/>
  </p:normalViewPr>
  <p:slideViewPr>
    <p:cSldViewPr>
      <p:cViewPr varScale="1">
        <p:scale>
          <a:sx n="76" d="100"/>
          <a:sy n="76" d="100"/>
        </p:scale>
        <p:origin x="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s.usfca.edu/~galles/visualization/Radix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/>
            </a:br>
            <a:r>
              <a:rPr lang="en-US"/>
              <a:t>Tries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Trie</a:t>
            </a:r>
            <a:r>
              <a:rPr lang="en-US" dirty="0"/>
              <a:t>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105400" cy="5334000"/>
          </a:xfrm>
        </p:spPr>
        <p:txBody>
          <a:bodyPr/>
          <a:lstStyle/>
          <a:p>
            <a:r>
              <a:rPr lang="en-US" sz="2400" dirty="0"/>
              <a:t>What do we need to store in each node?</a:t>
            </a:r>
          </a:p>
          <a:p>
            <a:r>
              <a:rPr lang="en-US" sz="2400" dirty="0"/>
              <a:t>Depends on how "dense" or "sparse" the tree is?</a:t>
            </a:r>
          </a:p>
          <a:p>
            <a:r>
              <a:rPr lang="en-US" sz="2400" dirty="0"/>
              <a:t>Dense (most characters used) or small size of alphabet of possible key characters</a:t>
            </a:r>
          </a:p>
          <a:p>
            <a:pPr lvl="1"/>
            <a:r>
              <a:rPr lang="en-US" sz="2000" dirty="0"/>
              <a:t>Array of child pointers</a:t>
            </a:r>
          </a:p>
          <a:p>
            <a:pPr lvl="1"/>
            <a:r>
              <a:rPr lang="en-US" sz="2000" dirty="0"/>
              <a:t>One for each possible character in the alphabet</a:t>
            </a:r>
          </a:p>
          <a:p>
            <a:r>
              <a:rPr lang="en-US" sz="2400" dirty="0"/>
              <a:t>Sparse</a:t>
            </a:r>
          </a:p>
          <a:p>
            <a:pPr lvl="1"/>
            <a:r>
              <a:rPr lang="en-US" sz="2000" dirty="0"/>
              <a:t>(Linked) List of children</a:t>
            </a:r>
          </a:p>
          <a:p>
            <a:pPr lvl="1"/>
            <a:r>
              <a:rPr lang="en-US" sz="2000" dirty="0"/>
              <a:t>Node needs to store ______</a:t>
            </a:r>
          </a:p>
          <a:p>
            <a:pPr lvl="1"/>
            <a:endParaRPr lang="en-US" sz="20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81700" y="5486400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>
            <a:stCxn id="4" idx="2"/>
            <a:endCxn id="52" idx="0"/>
          </p:cNvCxnSpPr>
          <p:nvPr/>
        </p:nvCxnSpPr>
        <p:spPr bwMode="auto">
          <a:xfrm flipH="1">
            <a:off x="5815512" y="5867400"/>
            <a:ext cx="432888" cy="388804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>
            <a:stCxn id="4" idx="2"/>
          </p:cNvCxnSpPr>
          <p:nvPr/>
        </p:nvCxnSpPr>
        <p:spPr bwMode="auto">
          <a:xfrm>
            <a:off x="6248400" y="5867400"/>
            <a:ext cx="1905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47"/>
          <p:cNvGrpSpPr/>
          <p:nvPr/>
        </p:nvGrpSpPr>
        <p:grpSpPr>
          <a:xfrm>
            <a:off x="6705600" y="2209800"/>
            <a:ext cx="1295400" cy="381001"/>
            <a:chOff x="6858000" y="2743200"/>
            <a:chExt cx="1295400" cy="38100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858000" y="2743200"/>
              <a:ext cx="129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V*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0" y="2743201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2743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 </a:t>
              </a:r>
            </a:p>
          </p:txBody>
        </p:sp>
      </p:grpSp>
      <p:cxnSp>
        <p:nvCxnSpPr>
          <p:cNvPr id="12" name="Straight Connector 11"/>
          <p:cNvCxnSpPr>
            <a:stCxn id="10" idx="2"/>
          </p:cNvCxnSpPr>
          <p:nvPr/>
        </p:nvCxnSpPr>
        <p:spPr bwMode="auto">
          <a:xfrm flipH="1">
            <a:off x="6705600" y="2590801"/>
            <a:ext cx="190500" cy="3809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1" idx="2"/>
          </p:cNvCxnSpPr>
          <p:nvPr/>
        </p:nvCxnSpPr>
        <p:spPr bwMode="auto">
          <a:xfrm>
            <a:off x="7734300" y="2590800"/>
            <a:ext cx="2667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30909" y="1080087"/>
            <a:ext cx="3429000" cy="10486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latin typeface="Consolas" panose="020B0609020204030204" pitchFamily="49" charset="0"/>
              </a:rPr>
              <a:t>template &lt;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V 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TrieNode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V* value</a:t>
            </a:r>
            <a:r>
              <a:rPr lang="en-US" sz="1200" dirty="0">
                <a:latin typeface="Consolas" panose="020B0609020204030204" pitchFamily="49" charset="0"/>
              </a:rPr>
              <a:t>; // NULL if non-terminal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TrieNode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&lt;V&gt;* </a:t>
            </a:r>
            <a:r>
              <a:rPr lang="en-US" sz="1200" dirty="0">
                <a:latin typeface="Consolas" panose="020B0609020204030204" pitchFamily="49" charset="0"/>
              </a:rPr>
              <a:t>children[26];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19389" y="3395088"/>
            <a:ext cx="3407862" cy="1329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latin typeface="Consolas" panose="020B0609020204030204" pitchFamily="49" charset="0"/>
              </a:rPr>
              <a:t>template &lt;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V 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TrieNode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char key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V* value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TrieNode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&lt;V&gt;*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next; // sibling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TrieNode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&lt;V&gt;*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children; // head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ptr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6934200" y="2590801"/>
            <a:ext cx="190500" cy="3809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39413" y="2599272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2913" y="2599272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99219" y="2599272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9000" y="2579944"/>
            <a:ext cx="50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01213" y="5867400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5926" y="5886703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787609" y="4800600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stCxn id="27" idx="2"/>
            <a:endCxn id="4" idx="0"/>
          </p:cNvCxnSpPr>
          <p:nvPr/>
        </p:nvCxnSpPr>
        <p:spPr bwMode="auto">
          <a:xfrm flipH="1">
            <a:off x="6248400" y="5181600"/>
            <a:ext cx="805909" cy="30480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480632" y="5088348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2" name="Straight Connector 31"/>
          <p:cNvCxnSpPr>
            <a:stCxn id="27" idx="2"/>
            <a:endCxn id="36" idx="0"/>
          </p:cNvCxnSpPr>
          <p:nvPr/>
        </p:nvCxnSpPr>
        <p:spPr bwMode="auto">
          <a:xfrm>
            <a:off x="7054309" y="5181600"/>
            <a:ext cx="70391" cy="2914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6858000" y="5473005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>
            <a:stCxn id="27" idx="2"/>
            <a:endCxn id="39" idx="0"/>
          </p:cNvCxnSpPr>
          <p:nvPr/>
        </p:nvCxnSpPr>
        <p:spPr bwMode="auto">
          <a:xfrm>
            <a:off x="7054309" y="5181600"/>
            <a:ext cx="1137191" cy="2914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7924800" y="5473005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5006" y="5248006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58613" y="5088348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44" name="Straight Connector 43"/>
          <p:cNvCxnSpPr>
            <a:stCxn id="4" idx="3"/>
            <a:endCxn id="36" idx="1"/>
          </p:cNvCxnSpPr>
          <p:nvPr/>
        </p:nvCxnSpPr>
        <p:spPr bwMode="auto">
          <a:xfrm flipV="1">
            <a:off x="6515100" y="5663505"/>
            <a:ext cx="342900" cy="13395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Connector 46"/>
          <p:cNvCxnSpPr>
            <a:stCxn id="36" idx="3"/>
            <a:endCxn id="39" idx="1"/>
          </p:cNvCxnSpPr>
          <p:nvPr/>
        </p:nvCxnSpPr>
        <p:spPr bwMode="auto">
          <a:xfrm>
            <a:off x="7391400" y="5663505"/>
            <a:ext cx="533400" cy="0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Rounded Rectangle 51"/>
          <p:cNvSpPr/>
          <p:nvPr/>
        </p:nvSpPr>
        <p:spPr bwMode="auto">
          <a:xfrm>
            <a:off x="5548812" y="6256204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6385926" y="6267703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53" idx="1"/>
          </p:cNvCxnSpPr>
          <p:nvPr/>
        </p:nvCxnSpPr>
        <p:spPr bwMode="auto">
          <a:xfrm>
            <a:off x="6082212" y="6446704"/>
            <a:ext cx="303714" cy="11499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117413" y="5478596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74115" y="5486400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2060" y="6262300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58516" y="5464586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0909" y="6267703"/>
            <a:ext cx="31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6E07C-CC48-480B-83FE-AFE884D30E08}"/>
              </a:ext>
            </a:extLst>
          </p:cNvPr>
          <p:cNvSpPr/>
          <p:nvPr/>
        </p:nvSpPr>
        <p:spPr>
          <a:xfrm>
            <a:off x="7010674" y="5105400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2073BB-EC8E-4A3D-9EC7-C995AF23451F}"/>
              </a:ext>
            </a:extLst>
          </p:cNvPr>
          <p:cNvSpPr/>
          <p:nvPr/>
        </p:nvSpPr>
        <p:spPr>
          <a:xfrm>
            <a:off x="7218684" y="4947980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9B71D9-818C-42FB-A44A-1EC30439F657}"/>
              </a:ext>
            </a:extLst>
          </p:cNvPr>
          <p:cNvSpPr/>
          <p:nvPr/>
        </p:nvSpPr>
        <p:spPr>
          <a:xfrm>
            <a:off x="6436000" y="5623576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BEFA275-E4A3-4D2C-9790-8B645C12ED17}"/>
              </a:ext>
            </a:extLst>
          </p:cNvPr>
          <p:cNvSpPr/>
          <p:nvPr/>
        </p:nvSpPr>
        <p:spPr>
          <a:xfrm>
            <a:off x="6187802" y="5800842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88492C-5E31-42EB-9582-3FB62A0DD969}"/>
              </a:ext>
            </a:extLst>
          </p:cNvPr>
          <p:cNvSpPr/>
          <p:nvPr/>
        </p:nvSpPr>
        <p:spPr>
          <a:xfrm>
            <a:off x="7310303" y="5613373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282DD1-A33E-448B-92B1-C37DE04BDE0F}"/>
              </a:ext>
            </a:extLst>
          </p:cNvPr>
          <p:cNvSpPr/>
          <p:nvPr/>
        </p:nvSpPr>
        <p:spPr>
          <a:xfrm>
            <a:off x="7066916" y="5776794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4445167-1F5F-441A-822C-7D5671F3583C}"/>
              </a:ext>
            </a:extLst>
          </p:cNvPr>
          <p:cNvSpPr/>
          <p:nvPr/>
        </p:nvSpPr>
        <p:spPr>
          <a:xfrm>
            <a:off x="8135257" y="5776794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4F8A6C-B3B8-4526-90E0-D0BFEE6C2C24}"/>
              </a:ext>
            </a:extLst>
          </p:cNvPr>
          <p:cNvSpPr/>
          <p:nvPr/>
        </p:nvSpPr>
        <p:spPr>
          <a:xfrm>
            <a:off x="8386263" y="5630274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2F80CD-8B25-4287-8561-8D0460E5A81E}"/>
              </a:ext>
            </a:extLst>
          </p:cNvPr>
          <p:cNvSpPr/>
          <p:nvPr/>
        </p:nvSpPr>
        <p:spPr>
          <a:xfrm>
            <a:off x="6839857" y="6398182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869D28-0AC9-4AC9-B230-71ACAC8F3DA4}"/>
              </a:ext>
            </a:extLst>
          </p:cNvPr>
          <p:cNvSpPr/>
          <p:nvPr/>
        </p:nvSpPr>
        <p:spPr>
          <a:xfrm>
            <a:off x="6581684" y="6577400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D1E149-496E-4CB4-9478-9DF7E351D51A}"/>
              </a:ext>
            </a:extLst>
          </p:cNvPr>
          <p:cNvSpPr/>
          <p:nvPr/>
        </p:nvSpPr>
        <p:spPr>
          <a:xfrm>
            <a:off x="6009731" y="6398182"/>
            <a:ext cx="112485" cy="932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3D46AA-32C2-4E95-B7EA-BA6828C5CCBF}"/>
              </a:ext>
            </a:extLst>
          </p:cNvPr>
          <p:cNvSpPr/>
          <p:nvPr/>
        </p:nvSpPr>
        <p:spPr>
          <a:xfrm>
            <a:off x="5733959" y="6577400"/>
            <a:ext cx="112485" cy="932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C77C0-9923-4B90-A982-75325EDB16FE}"/>
              </a:ext>
            </a:extLst>
          </p:cNvPr>
          <p:cNvSpPr/>
          <p:nvPr/>
        </p:nvSpPr>
        <p:spPr>
          <a:xfrm>
            <a:off x="6837317" y="2454101"/>
            <a:ext cx="1008201" cy="113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128EDD-E6A4-4C43-8CE3-2FAC3B101660}"/>
              </a:ext>
            </a:extLst>
          </p:cNvPr>
          <p:cNvSpPr/>
          <p:nvPr/>
        </p:nvSpPr>
        <p:spPr>
          <a:xfrm>
            <a:off x="6835777" y="2462096"/>
            <a:ext cx="174623" cy="95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83B0CD-1928-4424-BCB7-A6D31863BFA2}"/>
              </a:ext>
            </a:extLst>
          </p:cNvPr>
          <p:cNvSpPr/>
          <p:nvPr/>
        </p:nvSpPr>
        <p:spPr>
          <a:xfrm>
            <a:off x="7029450" y="2460779"/>
            <a:ext cx="174623" cy="95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132DB7-3EA2-4779-BEFB-DB9E25B128BD}"/>
              </a:ext>
            </a:extLst>
          </p:cNvPr>
          <p:cNvSpPr/>
          <p:nvPr/>
        </p:nvSpPr>
        <p:spPr>
          <a:xfrm>
            <a:off x="7646988" y="2464706"/>
            <a:ext cx="174623" cy="95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6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31" grpId="0"/>
      <p:bldP spid="36" grpId="0" animBg="1"/>
      <p:bldP spid="39" grpId="0" animBg="1"/>
      <p:bldP spid="42" grpId="0"/>
      <p:bldP spid="43" grpId="0"/>
      <p:bldP spid="52" grpId="0" animBg="1"/>
      <p:bldP spid="53" grpId="0" animBg="1"/>
      <p:bldP spid="58" grpId="0"/>
      <p:bldP spid="59" grpId="0"/>
      <p:bldP spid="60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14800" cy="5334000"/>
          </a:xfrm>
        </p:spPr>
        <p:txBody>
          <a:bodyPr/>
          <a:lstStyle/>
          <a:p>
            <a:r>
              <a:rPr lang="en-US" sz="2400" dirty="0"/>
              <a:t>Search consumes one character at a time until </a:t>
            </a:r>
          </a:p>
          <a:p>
            <a:pPr lvl="1"/>
            <a:r>
              <a:rPr lang="en-US" sz="2000" dirty="0"/>
              <a:t>The end of the search key </a:t>
            </a:r>
          </a:p>
          <a:p>
            <a:pPr lvl="2"/>
            <a:r>
              <a:rPr lang="en-US" sz="1800" dirty="0"/>
              <a:t>If value pointer exists, then the key is present in the map</a:t>
            </a:r>
          </a:p>
          <a:p>
            <a:pPr lvl="1"/>
            <a:r>
              <a:rPr lang="en-US" sz="2000" dirty="0"/>
              <a:t>Or no child pointer exists  in the </a:t>
            </a:r>
            <a:r>
              <a:rPr lang="en-US" sz="2000" dirty="0" err="1"/>
              <a:t>TrieNode</a:t>
            </a:r>
            <a:endParaRPr lang="en-US" sz="2000" dirty="0"/>
          </a:p>
          <a:p>
            <a:r>
              <a:rPr lang="en-US" sz="2400" dirty="0"/>
              <a:t>Insert</a:t>
            </a:r>
          </a:p>
          <a:p>
            <a:pPr lvl="1"/>
            <a:r>
              <a:rPr lang="en-US" sz="2000" dirty="0"/>
              <a:t>Search until key is consumed but </a:t>
            </a:r>
            <a:r>
              <a:rPr lang="en-US" sz="2000" dirty="0" err="1"/>
              <a:t>trie</a:t>
            </a:r>
            <a:r>
              <a:rPr lang="en-US" sz="2000" dirty="0"/>
              <a:t> path already exists</a:t>
            </a:r>
          </a:p>
          <a:p>
            <a:pPr lvl="2"/>
            <a:r>
              <a:rPr lang="en-US" sz="1800" dirty="0"/>
              <a:t>Set v pointer to value</a:t>
            </a:r>
          </a:p>
          <a:p>
            <a:pPr lvl="1"/>
            <a:r>
              <a:rPr lang="en-US" sz="2000" dirty="0"/>
              <a:t>Search until </a:t>
            </a:r>
            <a:r>
              <a:rPr lang="en-US" sz="2000" dirty="0" err="1"/>
              <a:t>trie</a:t>
            </a:r>
            <a:r>
              <a:rPr lang="en-US" sz="2000" dirty="0"/>
              <a:t> path is NULL, extend path adding new </a:t>
            </a:r>
            <a:r>
              <a:rPr lang="en-US" sz="2000" dirty="0" err="1"/>
              <a:t>TrieNodes</a:t>
            </a:r>
            <a:r>
              <a:rPr lang="en-US" sz="2000" dirty="0"/>
              <a:t> and then add value at terminal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398462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V* search(char* k, </a:t>
            </a:r>
            <a:r>
              <a:rPr lang="en-US" sz="1200" dirty="0" err="1">
                <a:latin typeface="Consolas" panose="020B0609020204030204" pitchFamily="49" charset="0"/>
              </a:rPr>
              <a:t>TrieNode</a:t>
            </a:r>
            <a:r>
              <a:rPr lang="en-US" sz="1200" dirty="0">
                <a:latin typeface="Consolas" panose="020B0609020204030204" pitchFamily="49" charset="0"/>
              </a:rPr>
              <a:t>&lt;V&gt;* node)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while(*k != '\0' &amp;&amp; node != NULL){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node = node-&gt;children[*k – 'a'];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k++;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if(node) return node-&gt;v;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else     return NULL;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0" y="3780971"/>
            <a:ext cx="4398462" cy="2895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void insert(char* k, Value&amp; v)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TrieNode</a:t>
            </a:r>
            <a:r>
              <a:rPr lang="en-US" sz="1200" dirty="0">
                <a:latin typeface="Consolas" panose="020B0609020204030204" pitchFamily="49" charset="0"/>
              </a:rPr>
              <a:t>&lt;V&gt;* node = root;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while(*k != '\0' &amp;&amp; node != NULL){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node = node-&gt;children[*k – 'a'];  k++;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if(node){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node-&gt;v = new Value(v);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else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// create new nodes in </a:t>
            </a:r>
            <a:r>
              <a:rPr lang="en-US" sz="1200" dirty="0" err="1">
                <a:latin typeface="Consolas" panose="020B0609020204030204" pitchFamily="49" charset="0"/>
              </a:rPr>
              <a:t>trie</a:t>
            </a:r>
            <a:endParaRPr lang="en-US" sz="12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// to extend path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  // updating root if </a:t>
            </a:r>
            <a:r>
              <a:rPr lang="en-US" sz="1200" dirty="0" err="1">
                <a:latin typeface="Consolas" panose="020B0609020204030204" pitchFamily="49" charset="0"/>
              </a:rPr>
              <a:t>trie</a:t>
            </a:r>
            <a:r>
              <a:rPr lang="en-US" sz="1200" dirty="0">
                <a:latin typeface="Consolas" panose="020B0609020204030204" pitchFamily="49" charset="0"/>
              </a:rPr>
              <a:t> is empty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FA45A852-55C2-4179-838B-C1A5F72675BB}"/>
              </a:ext>
            </a:extLst>
          </p:cNvPr>
          <p:cNvGrpSpPr/>
          <p:nvPr/>
        </p:nvGrpSpPr>
        <p:grpSpPr>
          <a:xfrm>
            <a:off x="7744012" y="913112"/>
            <a:ext cx="1295400" cy="381001"/>
            <a:chOff x="6858000" y="2743200"/>
            <a:chExt cx="1295400" cy="381001"/>
          </a:xfrm>
        </p:grpSpPr>
        <p:sp>
          <p:nvSpPr>
            <p:cNvPr id="7" name="Rounded Rectangle 8">
              <a:extLst>
                <a:ext uri="{FF2B5EF4-FFF2-40B4-BE49-F238E27FC236}">
                  <a16:creationId xmlns:a16="http://schemas.microsoft.com/office/drawing/2014/main" id="{1309B8FB-EDAE-4C8C-9FED-D7F3A8251CE0}"/>
                </a:ext>
              </a:extLst>
            </p:cNvPr>
            <p:cNvSpPr/>
            <p:nvPr/>
          </p:nvSpPr>
          <p:spPr bwMode="auto">
            <a:xfrm>
              <a:off x="6858000" y="2743200"/>
              <a:ext cx="129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V*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6B567-CFDA-4721-BCD0-DFEC9D48E2B9}"/>
                </a:ext>
              </a:extLst>
            </p:cNvPr>
            <p:cNvSpPr txBox="1"/>
            <p:nvPr/>
          </p:nvSpPr>
          <p:spPr>
            <a:xfrm>
              <a:off x="6858000" y="2743201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857082-BFA9-49AC-938F-6E8DD3566789}"/>
                </a:ext>
              </a:extLst>
            </p:cNvPr>
            <p:cNvSpPr txBox="1"/>
            <p:nvPr/>
          </p:nvSpPr>
          <p:spPr>
            <a:xfrm>
              <a:off x="7696200" y="2743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/>
                <a:t> 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B0FD32-DF32-445D-97C9-4F02EF3FC2C0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 flipH="1">
            <a:off x="7696199" y="2741867"/>
            <a:ext cx="492004" cy="319169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59B17-CDCF-4B85-A606-A520B7CE7888}"/>
              </a:ext>
            </a:extLst>
          </p:cNvPr>
          <p:cNvSpPr/>
          <p:nvPr/>
        </p:nvSpPr>
        <p:spPr>
          <a:xfrm>
            <a:off x="7875729" y="1157413"/>
            <a:ext cx="1008201" cy="113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F796F-B36D-4E7F-8D85-665CC53DA639}"/>
              </a:ext>
            </a:extLst>
          </p:cNvPr>
          <p:cNvSpPr txBox="1"/>
          <p:nvPr/>
        </p:nvSpPr>
        <p:spPr>
          <a:xfrm>
            <a:off x="7540548" y="2438400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48FBD6-89C8-4D1B-BA9B-D9BCF3D63201}"/>
              </a:ext>
            </a:extLst>
          </p:cNvPr>
          <p:cNvSpPr/>
          <p:nvPr/>
        </p:nvSpPr>
        <p:spPr>
          <a:xfrm>
            <a:off x="7620848" y="3093254"/>
            <a:ext cx="231004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716F2-AD33-43E0-AF57-50907348A90A}"/>
              </a:ext>
            </a:extLst>
          </p:cNvPr>
          <p:cNvSpPr/>
          <p:nvPr/>
        </p:nvSpPr>
        <p:spPr>
          <a:xfrm>
            <a:off x="7851851" y="3093254"/>
            <a:ext cx="231004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42BA2-C798-456B-AA81-F3A1D8F5394D}"/>
              </a:ext>
            </a:extLst>
          </p:cNvPr>
          <p:cNvSpPr/>
          <p:nvPr/>
        </p:nvSpPr>
        <p:spPr>
          <a:xfrm>
            <a:off x="8071631" y="3093254"/>
            <a:ext cx="231004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76126-8C5C-4760-9214-6ACD9CA3F6F7}"/>
              </a:ext>
            </a:extLst>
          </p:cNvPr>
          <p:cNvSpPr/>
          <p:nvPr/>
        </p:nvSpPr>
        <p:spPr>
          <a:xfrm>
            <a:off x="8290042" y="3093254"/>
            <a:ext cx="231004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7B607-5962-4DC1-A43A-FF95B6799891}"/>
              </a:ext>
            </a:extLst>
          </p:cNvPr>
          <p:cNvSpPr/>
          <p:nvPr/>
        </p:nvSpPr>
        <p:spPr>
          <a:xfrm>
            <a:off x="8509822" y="3093254"/>
            <a:ext cx="367478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\0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229AB-8970-4D35-8D24-E36CEDA3BB22}"/>
              </a:ext>
            </a:extLst>
          </p:cNvPr>
          <p:cNvSpPr/>
          <p:nvPr/>
        </p:nvSpPr>
        <p:spPr>
          <a:xfrm>
            <a:off x="7855360" y="2504265"/>
            <a:ext cx="665685" cy="237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90ACDC-A04A-4A2B-B0F5-C34D1111C46C}"/>
              </a:ext>
            </a:extLst>
          </p:cNvPr>
          <p:cNvSpPr/>
          <p:nvPr/>
        </p:nvSpPr>
        <p:spPr>
          <a:xfrm>
            <a:off x="7403507" y="3343798"/>
            <a:ext cx="665685" cy="237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0x120</a:t>
            </a:r>
          </a:p>
        </p:txBody>
      </p:sp>
    </p:spTree>
    <p:extLst>
      <p:ext uri="{BB962C8B-B14F-4D97-AF65-F5344CB8AC3E}">
        <p14:creationId xmlns:p14="http://schemas.microsoft.com/office/powerpoint/2010/main" val="36087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Exercise: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1" y="1295400"/>
            <a:ext cx="5627914" cy="5105400"/>
          </a:xfrm>
        </p:spPr>
        <p:txBody>
          <a:bodyPr/>
          <a:lstStyle/>
          <a:p>
            <a:r>
              <a:rPr lang="en-US" sz="2400" dirty="0"/>
              <a:t>How would removal of a key work in a </a:t>
            </a:r>
            <a:r>
              <a:rPr lang="en-US" sz="2400" dirty="0" err="1"/>
              <a:t>trie</a:t>
            </a:r>
            <a:r>
              <a:rPr lang="en-US" sz="2400" dirty="0"/>
              <a:t> and what are the cases you'd have to worry about?</a:t>
            </a:r>
          </a:p>
          <a:p>
            <a:pPr lvl="1"/>
            <a:r>
              <a:rPr lang="en-US" sz="2000" dirty="0"/>
              <a:t>Does removal of a key always mean removal of a node?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we do remove a node, would it only be one node in the </a:t>
            </a:r>
            <a:r>
              <a:rPr lang="en-US" sz="2000" dirty="0" err="1"/>
              <a:t>trie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7467600" y="1661886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05600" y="24384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53400" y="24638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" idx="3"/>
            <a:endCxn id="6" idx="7"/>
          </p:cNvCxnSpPr>
          <p:nvPr/>
        </p:nvCxnSpPr>
        <p:spPr bwMode="auto">
          <a:xfrm flipH="1">
            <a:off x="7095845" y="2052131"/>
            <a:ext cx="438710" cy="453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857845" y="2052131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4"/>
            <a:endCxn id="23" idx="0"/>
          </p:cNvCxnSpPr>
          <p:nvPr/>
        </p:nvCxnSpPr>
        <p:spPr bwMode="auto">
          <a:xfrm flipH="1">
            <a:off x="6734629" y="2895600"/>
            <a:ext cx="199571" cy="3644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506029" y="3260098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5060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5060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791200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918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1918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cxnSp>
        <p:nvCxnSpPr>
          <p:cNvPr id="34" name="Straight Connector 33"/>
          <p:cNvCxnSpPr>
            <a:stCxn id="23" idx="4"/>
            <a:endCxn id="27" idx="0"/>
          </p:cNvCxnSpPr>
          <p:nvPr/>
        </p:nvCxnSpPr>
        <p:spPr bwMode="auto">
          <a:xfrm>
            <a:off x="6734629" y="3717298"/>
            <a:ext cx="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181445" y="4445000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7346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4"/>
            <a:endCxn id="33" idx="0"/>
          </p:cNvCxnSpPr>
          <p:nvPr/>
        </p:nvCxnSpPr>
        <p:spPr bwMode="auto">
          <a:xfrm>
            <a:off x="74204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3" idx="5"/>
            <a:endCxn id="32" idx="1"/>
          </p:cNvCxnSpPr>
          <p:nvPr/>
        </p:nvCxnSpPr>
        <p:spPr bwMode="auto">
          <a:xfrm>
            <a:off x="6896274" y="3650343"/>
            <a:ext cx="362510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7772400" y="3231069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8458200" y="3231069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stCxn id="8" idx="3"/>
            <a:endCxn id="53" idx="0"/>
          </p:cNvCxnSpPr>
          <p:nvPr/>
        </p:nvCxnSpPr>
        <p:spPr bwMode="auto">
          <a:xfrm flipH="1">
            <a:off x="8001000" y="2854045"/>
            <a:ext cx="2193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543645" y="2854045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772400" y="4032635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</a:t>
            </a:r>
          </a:p>
        </p:txBody>
      </p:sp>
      <p:cxnSp>
        <p:nvCxnSpPr>
          <p:cNvPr id="63" name="Straight Connector 62"/>
          <p:cNvCxnSpPr>
            <a:stCxn id="53" idx="4"/>
            <a:endCxn id="62" idx="0"/>
          </p:cNvCxnSpPr>
          <p:nvPr/>
        </p:nvCxnSpPr>
        <p:spPr bwMode="auto">
          <a:xfrm>
            <a:off x="8001000" y="3688269"/>
            <a:ext cx="0" cy="344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01155" y="206828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039100" y="205213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440715" y="295002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0715" y="374615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063014" y="371729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48829" y="452737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743874" y="455216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426044" y="458007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7696200" y="373971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852230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639629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7130371" y="5807094"/>
            <a:ext cx="1790526" cy="7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 "value" type could be stored for each non-terminal node</a:t>
            </a:r>
          </a:p>
        </p:txBody>
      </p:sp>
      <p:cxnSp>
        <p:nvCxnSpPr>
          <p:cNvPr id="7" name="Straight Arrow Connector 6"/>
          <p:cNvCxnSpPr>
            <a:stCxn id="48" idx="0"/>
            <a:endCxn id="33" idx="5"/>
          </p:cNvCxnSpPr>
          <p:nvPr/>
        </p:nvCxnSpPr>
        <p:spPr bwMode="auto">
          <a:xfrm flipH="1" flipV="1">
            <a:off x="7582074" y="5267045"/>
            <a:ext cx="443560" cy="54004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98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8762999" cy="5105400"/>
          </a:xfrm>
        </p:spPr>
        <p:txBody>
          <a:bodyPr/>
          <a:lstStyle/>
          <a:p>
            <a:r>
              <a:rPr lang="en-US" sz="2400" dirty="0"/>
              <a:t>We can reduce the number of nodes and thus storage, by storing substrings in each node</a:t>
            </a:r>
          </a:p>
          <a:p>
            <a:pPr lvl="1"/>
            <a:r>
              <a:rPr lang="en-US" sz="2000" dirty="0"/>
              <a:t>If a non-word, non-root node has only one child, combine</a:t>
            </a:r>
          </a:p>
          <a:p>
            <a:pPr lvl="1"/>
            <a:r>
              <a:rPr lang="en-US" sz="2000" dirty="0">
                <a:hlinkClick r:id="rId2"/>
              </a:rPr>
              <a:t>https://www.cs.usfca.edu/~galles/visualization/RadixTree.html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7250450" y="3817257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936250" y="4619171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cxnSpLocks/>
            <a:stCxn id="2" idx="3"/>
            <a:endCxn id="23" idx="0"/>
          </p:cNvCxnSpPr>
          <p:nvPr/>
        </p:nvCxnSpPr>
        <p:spPr bwMode="auto">
          <a:xfrm flipH="1">
            <a:off x="6582891" y="4207502"/>
            <a:ext cx="734514" cy="4116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640695" y="4207502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241724" y="4619171"/>
            <a:ext cx="682333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334253" y="5413828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334253" y="6235873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619424" y="6235873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891238" y="5413828"/>
            <a:ext cx="586015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LP</a:t>
            </a:r>
          </a:p>
        </p:txBody>
      </p:sp>
      <p:cxnSp>
        <p:nvCxnSpPr>
          <p:cNvPr id="34" name="Straight Connector 33"/>
          <p:cNvCxnSpPr>
            <a:cxnSpLocks/>
            <a:stCxn id="23" idx="4"/>
            <a:endCxn id="27" idx="0"/>
          </p:cNvCxnSpPr>
          <p:nvPr/>
        </p:nvCxnSpPr>
        <p:spPr bwMode="auto">
          <a:xfrm flipH="1">
            <a:off x="6562853" y="5076371"/>
            <a:ext cx="20038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009669" y="5804073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562853" y="5871028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cxnSpLocks/>
            <a:stCxn id="23" idx="5"/>
            <a:endCxn id="32" idx="1"/>
          </p:cNvCxnSpPr>
          <p:nvPr/>
        </p:nvCxnSpPr>
        <p:spPr bwMode="auto">
          <a:xfrm>
            <a:off x="6824132" y="5009416"/>
            <a:ext cx="152926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8241050" y="538644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cxnSpLocks/>
            <a:stCxn id="8" idx="3"/>
            <a:endCxn id="62" idx="0"/>
          </p:cNvCxnSpPr>
          <p:nvPr/>
        </p:nvCxnSpPr>
        <p:spPr bwMode="auto">
          <a:xfrm flipH="1">
            <a:off x="7759848" y="5009416"/>
            <a:ext cx="243357" cy="3728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326495" y="5009416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511868" y="5382270"/>
            <a:ext cx="495959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LL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738838" y="416728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821950" y="420750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268939" y="51052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891238" y="507637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877053" y="588644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572098" y="591124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635080" y="502621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422479" y="502621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2749EF-E857-4CBE-9657-DF5D0F656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2" y="3730595"/>
            <a:ext cx="2458832" cy="292015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97F42BA0-5421-48DB-969F-88C643E8CE36}"/>
              </a:ext>
            </a:extLst>
          </p:cNvPr>
          <p:cNvSpPr/>
          <p:nvPr/>
        </p:nvSpPr>
        <p:spPr>
          <a:xfrm>
            <a:off x="4141541" y="50763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95400"/>
            <a:ext cx="8762999" cy="5105400"/>
          </a:xfrm>
        </p:spPr>
        <p:txBody>
          <a:bodyPr/>
          <a:lstStyle/>
          <a:p>
            <a:r>
              <a:rPr lang="en-US" sz="2400" dirty="0"/>
              <a:t>Walk key string based on the length of the substring in the current node and then use the next key string character to choose the child node</a:t>
            </a:r>
          </a:p>
          <a:p>
            <a:r>
              <a:rPr lang="en-US" sz="2400" dirty="0"/>
              <a:t>Key is not present if key string characters are exhausted before substring in node or no corresponding child entry</a:t>
            </a:r>
          </a:p>
          <a:p>
            <a:r>
              <a:rPr lang="en-US" sz="2000" dirty="0"/>
              <a:t>Examples:  'H', 'HERD'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7250450" y="3817257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936250" y="4619171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cxnSpLocks/>
            <a:stCxn id="2" idx="3"/>
            <a:endCxn id="23" idx="0"/>
          </p:cNvCxnSpPr>
          <p:nvPr/>
        </p:nvCxnSpPr>
        <p:spPr bwMode="auto">
          <a:xfrm flipH="1">
            <a:off x="6582891" y="4207502"/>
            <a:ext cx="734514" cy="4116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640695" y="4207502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241724" y="4619171"/>
            <a:ext cx="682333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334253" y="5413828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334253" y="6235873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619424" y="6235873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891238" y="5413828"/>
            <a:ext cx="586015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LP</a:t>
            </a:r>
          </a:p>
        </p:txBody>
      </p:sp>
      <p:cxnSp>
        <p:nvCxnSpPr>
          <p:cNvPr id="34" name="Straight Connector 33"/>
          <p:cNvCxnSpPr>
            <a:cxnSpLocks/>
            <a:stCxn id="23" idx="4"/>
            <a:endCxn id="27" idx="0"/>
          </p:cNvCxnSpPr>
          <p:nvPr/>
        </p:nvCxnSpPr>
        <p:spPr bwMode="auto">
          <a:xfrm flipH="1">
            <a:off x="6562853" y="5076371"/>
            <a:ext cx="20038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009669" y="5804073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562853" y="5871028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cxnSpLocks/>
            <a:stCxn id="23" idx="5"/>
            <a:endCxn id="32" idx="1"/>
          </p:cNvCxnSpPr>
          <p:nvPr/>
        </p:nvCxnSpPr>
        <p:spPr bwMode="auto">
          <a:xfrm>
            <a:off x="6824132" y="5009416"/>
            <a:ext cx="152926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8241050" y="538644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cxnSpLocks/>
            <a:stCxn id="8" idx="3"/>
            <a:endCxn id="62" idx="0"/>
          </p:cNvCxnSpPr>
          <p:nvPr/>
        </p:nvCxnSpPr>
        <p:spPr bwMode="auto">
          <a:xfrm flipH="1">
            <a:off x="7759848" y="5009416"/>
            <a:ext cx="243357" cy="3728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326495" y="5009416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511868" y="5382270"/>
            <a:ext cx="495959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LL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738838" y="416728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821950" y="420750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268939" y="51052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891238" y="507637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877053" y="588644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572098" y="591124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635080" y="502621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422479" y="502621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2749EF-E857-4CBE-9657-DF5D0F65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82" y="3730595"/>
            <a:ext cx="2458832" cy="292015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97F42BA0-5421-48DB-969F-88C643E8CE36}"/>
              </a:ext>
            </a:extLst>
          </p:cNvPr>
          <p:cNvSpPr/>
          <p:nvPr/>
        </p:nvSpPr>
        <p:spPr>
          <a:xfrm>
            <a:off x="4141541" y="50763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compressed </a:t>
            </a:r>
            <a:r>
              <a:rPr lang="en-US" dirty="0" err="1"/>
              <a:t>trie</a:t>
            </a:r>
            <a:r>
              <a:rPr lang="en-US" dirty="0"/>
              <a:t> to store the set of words</a:t>
            </a:r>
          </a:p>
          <a:p>
            <a:pPr lvl="1"/>
            <a:r>
              <a:rPr lang="en-US" dirty="0"/>
              <a:t>Ten</a:t>
            </a:r>
          </a:p>
          <a:p>
            <a:pPr lvl="1"/>
            <a:r>
              <a:rPr lang="en-US" dirty="0"/>
              <a:t>Tent</a:t>
            </a:r>
          </a:p>
          <a:p>
            <a:pPr lvl="1"/>
            <a:r>
              <a:rPr lang="en-US" dirty="0"/>
              <a:t>Then</a:t>
            </a:r>
          </a:p>
          <a:p>
            <a:pPr lvl="1"/>
            <a:r>
              <a:rPr lang="en-US" dirty="0"/>
              <a:t>Tense</a:t>
            </a:r>
          </a:p>
          <a:p>
            <a:pPr lvl="1"/>
            <a:r>
              <a:rPr lang="en-US" dirty="0"/>
              <a:t>Tens</a:t>
            </a:r>
          </a:p>
          <a:p>
            <a:pPr lvl="1"/>
            <a:r>
              <a:rPr lang="en-US" dirty="0"/>
              <a:t>Tenth</a:t>
            </a:r>
          </a:p>
        </p:txBody>
      </p:sp>
    </p:spTree>
    <p:extLst>
      <p:ext uri="{BB962C8B-B14F-4D97-AF65-F5344CB8AC3E}">
        <p14:creationId xmlns:p14="http://schemas.microsoft.com/office/powerpoint/2010/main" val="197821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Trees (Tries)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problem does a prefix tree solve</a:t>
            </a:r>
          </a:p>
          <a:p>
            <a:pPr lvl="1"/>
            <a:r>
              <a:rPr lang="en-US" sz="2000" dirty="0"/>
              <a:t>Lookups of keys (and possible associated values)</a:t>
            </a:r>
          </a:p>
          <a:p>
            <a:r>
              <a:rPr lang="en-US" sz="2400" dirty="0"/>
              <a:t>A prefix tree helps us match 1-of-n keys</a:t>
            </a:r>
          </a:p>
          <a:p>
            <a:pPr lvl="1"/>
            <a:r>
              <a:rPr lang="en-US" sz="2000" dirty="0"/>
              <a:t>"He"</a:t>
            </a:r>
          </a:p>
          <a:p>
            <a:pPr lvl="1"/>
            <a:r>
              <a:rPr lang="en-US" sz="2000" dirty="0"/>
              <a:t>"Help"</a:t>
            </a:r>
          </a:p>
          <a:p>
            <a:pPr lvl="1"/>
            <a:r>
              <a:rPr lang="en-US" sz="2000" dirty="0"/>
              <a:t>"Hear"</a:t>
            </a:r>
          </a:p>
          <a:p>
            <a:pPr lvl="1"/>
            <a:r>
              <a:rPr lang="en-US" sz="2000" dirty="0"/>
              <a:t>"Heap"</a:t>
            </a:r>
          </a:p>
          <a:p>
            <a:pPr lvl="1"/>
            <a:r>
              <a:rPr lang="en-US" sz="2000" dirty="0"/>
              <a:t>"In"</a:t>
            </a:r>
          </a:p>
          <a:p>
            <a:pPr lvl="1"/>
            <a:r>
              <a:rPr lang="en-US" sz="2000" dirty="0"/>
              <a:t>"Ill"</a:t>
            </a:r>
          </a:p>
          <a:p>
            <a:r>
              <a:rPr lang="en-US" sz="2400" dirty="0"/>
              <a:t>Here is a slightly different problem:</a:t>
            </a:r>
          </a:p>
          <a:p>
            <a:pPr lvl="1"/>
            <a:r>
              <a:rPr lang="en-US" sz="2000" dirty="0"/>
              <a:t>Given a large text string, T, can we find certain substrings or answer other queries about patterns in T</a:t>
            </a:r>
          </a:p>
          <a:p>
            <a:pPr lvl="1"/>
            <a:r>
              <a:rPr lang="en-US" sz="2000" dirty="0"/>
              <a:t>A suffix tree (</a:t>
            </a:r>
            <a:r>
              <a:rPr lang="en-US" sz="2000" dirty="0" err="1"/>
              <a:t>trie</a:t>
            </a:r>
            <a:r>
              <a:rPr lang="en-US" sz="2000" dirty="0"/>
              <a:t>) can help here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6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suffix tree</a:t>
            </a:r>
            <a:r>
              <a:rPr lang="en-US" sz="2400" dirty="0"/>
              <a:t> of a string W is a compressed </a:t>
            </a:r>
            <a:r>
              <a:rPr lang="en-US" sz="2400" dirty="0" err="1"/>
              <a:t>trie</a:t>
            </a:r>
            <a:r>
              <a:rPr lang="en-US" sz="2400" dirty="0"/>
              <a:t> consisting of all possible suffixes of W.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Are `</a:t>
            </a:r>
            <a:r>
              <a:rPr lang="en-US" sz="2400" dirty="0" err="1"/>
              <a:t>issip</a:t>
            </a:r>
            <a:r>
              <a:rPr lang="en-US" sz="2400" dirty="0"/>
              <a:t>` or `</a:t>
            </a:r>
            <a:r>
              <a:rPr lang="en-US" sz="2400" dirty="0" err="1"/>
              <a:t>sipi</a:t>
            </a:r>
            <a:r>
              <a:rPr lang="en-US" sz="2400" dirty="0"/>
              <a:t>` substrings?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715ED1-4BA5-4E5D-A7EC-4A96F568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5" y="2438400"/>
            <a:ext cx="7710435" cy="37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When W has n characters, the suffix tree has:</a:t>
            </a:r>
          </a:p>
          <a:p>
            <a:r>
              <a:rPr lang="en-US" sz="2400" dirty="0"/>
              <a:t>n leaves</a:t>
            </a:r>
            <a:r>
              <a:rPr lang="en-US" sz="2000" dirty="0"/>
              <a:t>, each one representing a single suffix W[</a:t>
            </a:r>
            <a:r>
              <a:rPr lang="en-US" sz="2000" dirty="0" err="1"/>
              <a:t>i</a:t>
            </a:r>
            <a:r>
              <a:rPr lang="en-US" sz="2000" dirty="0"/>
              <a:t> : (n-1)]</a:t>
            </a:r>
          </a:p>
          <a:p>
            <a:r>
              <a:rPr lang="en-US" sz="2000" dirty="0"/>
              <a:t>Every non-leaf node has at least two children</a:t>
            </a:r>
          </a:p>
          <a:p>
            <a:r>
              <a:rPr lang="en-US" sz="2000" dirty="0"/>
              <a:t>Each edge is labelled with a substring of W</a:t>
            </a:r>
          </a:p>
          <a:p>
            <a:r>
              <a:rPr lang="en-US" sz="2000" dirty="0"/>
              <a:t>If e and e’ are edges out of the same node, then their labels start with different letters.</a:t>
            </a:r>
          </a:p>
          <a:p>
            <a:r>
              <a:rPr lang="en-US" sz="2000" dirty="0"/>
              <a:t>For any root-leaf path, the concatenation of their edge labels is equal to W[</a:t>
            </a:r>
            <a:r>
              <a:rPr lang="en-US" sz="2000" dirty="0" err="1"/>
              <a:t>i</a:t>
            </a:r>
            <a:r>
              <a:rPr lang="en-US" sz="2000" dirty="0"/>
              <a:t> : (n-1)]</a:t>
            </a:r>
          </a:p>
          <a:p>
            <a:r>
              <a:rPr lang="en-US" sz="2000" dirty="0"/>
              <a:t>&lt; n internal nodes</a:t>
            </a:r>
          </a:p>
          <a:p>
            <a:r>
              <a:rPr lang="en-US" sz="2000" dirty="0"/>
              <a:t>O(n) total nodes</a:t>
            </a:r>
          </a:p>
          <a:p>
            <a:pPr marL="0" indent="0">
              <a:buNone/>
            </a:pPr>
            <a:r>
              <a:rPr lang="en-US" sz="2000" dirty="0"/>
              <a:t>There is an algorithm (</a:t>
            </a:r>
            <a:r>
              <a:rPr lang="en-US" sz="2000" dirty="0" err="1"/>
              <a:t>Ukkonen’s</a:t>
            </a:r>
            <a:r>
              <a:rPr lang="en-US" sz="2000" dirty="0"/>
              <a:t> Algorithm) which can build a suffix tree in linear time.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4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[Key Point]:  Think about all the data structures we've been learning</a:t>
            </a:r>
          </a:p>
          <a:p>
            <a:pPr lvl="1"/>
            <a:r>
              <a:rPr lang="en-US" sz="2000" dirty="0"/>
              <a:t>There is almost always a trade-off of memory vs. speed </a:t>
            </a:r>
          </a:p>
          <a:p>
            <a:pPr lvl="2"/>
            <a:r>
              <a:rPr lang="en-US" sz="1800" dirty="0"/>
              <a:t>i.e. Space vs. time</a:t>
            </a:r>
          </a:p>
          <a:p>
            <a:pPr lvl="1"/>
            <a:r>
              <a:rPr lang="en-US" sz="2000" dirty="0"/>
              <a:t>Most data structures just exploit different points on that time-space tradeoff continuum</a:t>
            </a:r>
          </a:p>
          <a:p>
            <a:pPr lvl="1"/>
            <a:r>
              <a:rPr lang="en-US" sz="2000" dirty="0"/>
              <a:t>Often we build a data structure that replicates data and takes a lot of memory space…</a:t>
            </a:r>
          </a:p>
          <a:p>
            <a:pPr lvl="1"/>
            <a:r>
              <a:rPr lang="en-US" sz="2000" dirty="0"/>
              <a:t>…so that we can find data faster</a:t>
            </a:r>
          </a:p>
        </p:txBody>
      </p:sp>
    </p:spTree>
    <p:extLst>
      <p:ext uri="{BB962C8B-B14F-4D97-AF65-F5344CB8AC3E}">
        <p14:creationId xmlns:p14="http://schemas.microsoft.com/office/powerpoint/2010/main" val="27192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Set/Map Again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Recall the operations a set or map performs…</a:t>
            </a:r>
          </a:p>
          <a:p>
            <a:pPr lvl="1"/>
            <a:r>
              <a:rPr lang="en-US" sz="1800" dirty="0"/>
              <a:t>Insert(key)</a:t>
            </a:r>
          </a:p>
          <a:p>
            <a:pPr lvl="1"/>
            <a:r>
              <a:rPr lang="en-US" sz="1800" dirty="0"/>
              <a:t>Remove(key)</a:t>
            </a:r>
          </a:p>
          <a:p>
            <a:pPr lvl="1"/>
            <a:r>
              <a:rPr lang="en-US" sz="1800" dirty="0"/>
              <a:t>find(key) : bool/iterator/pointer   </a:t>
            </a:r>
          </a:p>
          <a:p>
            <a:pPr lvl="1"/>
            <a:r>
              <a:rPr lang="en-US" sz="1800" dirty="0"/>
              <a:t>Get(key) : value   </a:t>
            </a:r>
            <a:r>
              <a:rPr lang="en-US" sz="1800" b="1" i="1" dirty="0">
                <a:solidFill>
                  <a:srgbClr val="FF0000"/>
                </a:solidFill>
              </a:rPr>
              <a:t>[Map only]</a:t>
            </a:r>
          </a:p>
          <a:p>
            <a:r>
              <a:rPr lang="en-US" sz="2000" dirty="0"/>
              <a:t>We can implement a set or map using a binary search tree</a:t>
            </a:r>
          </a:p>
          <a:p>
            <a:pPr lvl="1"/>
            <a:r>
              <a:rPr lang="en-US" sz="1800" dirty="0"/>
              <a:t>Search = O( log(n) )</a:t>
            </a:r>
          </a:p>
          <a:p>
            <a:r>
              <a:rPr lang="en-US" sz="2000" dirty="0"/>
              <a:t>But what work do we have to do </a:t>
            </a:r>
            <a:br>
              <a:rPr lang="en-US" sz="2000" dirty="0"/>
            </a:br>
            <a:r>
              <a:rPr lang="en-US" sz="2000" dirty="0"/>
              <a:t>at each node?</a:t>
            </a:r>
          </a:p>
          <a:p>
            <a:pPr lvl="1"/>
            <a:r>
              <a:rPr lang="en-US" sz="1800" dirty="0"/>
              <a:t>Compare (i.e. string compare)</a:t>
            </a:r>
          </a:p>
          <a:p>
            <a:pPr lvl="1"/>
            <a:r>
              <a:rPr lang="en-US" sz="1800" dirty="0"/>
              <a:t>How much does that cost?</a:t>
            </a:r>
          </a:p>
          <a:p>
            <a:pPr lvl="2"/>
            <a:r>
              <a:rPr lang="en-US" sz="1600" dirty="0" err="1"/>
              <a:t>Int</a:t>
            </a:r>
            <a:r>
              <a:rPr lang="en-US" sz="1600" dirty="0"/>
              <a:t> = O(1)</a:t>
            </a:r>
          </a:p>
          <a:p>
            <a:pPr lvl="2"/>
            <a:r>
              <a:rPr lang="en-US" sz="1600" dirty="0"/>
              <a:t>String = O( k ) where k is </a:t>
            </a:r>
            <a:br>
              <a:rPr lang="en-US" sz="1600" dirty="0"/>
            </a:br>
            <a:r>
              <a:rPr lang="en-US" sz="1600" dirty="0"/>
              <a:t>length of the string</a:t>
            </a:r>
          </a:p>
          <a:p>
            <a:pPr lvl="1"/>
            <a:r>
              <a:rPr lang="en-US" sz="1800" dirty="0"/>
              <a:t>Thus, search costs O( k * log(n) )</a:t>
            </a:r>
          </a:p>
          <a:p>
            <a:pPr lvl="2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327106" y="365125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"help"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57987" y="434975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"hear"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86725" y="434975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"ill"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96037" y="5275262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"heap"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41393" y="5275262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"held"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93906" y="5275262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"in"</a:t>
            </a: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 flipH="1">
            <a:off x="7062787" y="4032250"/>
            <a:ext cx="569119" cy="317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7631906" y="4032250"/>
            <a:ext cx="759619" cy="317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 bwMode="auto">
          <a:xfrm flipH="1">
            <a:off x="6700837" y="4730750"/>
            <a:ext cx="361950" cy="5445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 bwMode="auto">
          <a:xfrm>
            <a:off x="7062787" y="4730750"/>
            <a:ext cx="583406" cy="5445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 bwMode="auto">
          <a:xfrm>
            <a:off x="8391525" y="4730750"/>
            <a:ext cx="307181" cy="5445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581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Set/Map Again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implement a set or map using a hash table</a:t>
            </a:r>
          </a:p>
          <a:p>
            <a:pPr lvl="1"/>
            <a:r>
              <a:rPr lang="en-US" sz="2400" dirty="0"/>
              <a:t>Search = O( 1 )</a:t>
            </a:r>
          </a:p>
          <a:p>
            <a:r>
              <a:rPr lang="en-US" sz="2800" dirty="0"/>
              <a:t>But what work do we have to do once we hash?</a:t>
            </a:r>
          </a:p>
          <a:p>
            <a:pPr lvl="1"/>
            <a:r>
              <a:rPr lang="en-US" sz="2400" dirty="0"/>
              <a:t>Compare (i.e. string compare)</a:t>
            </a:r>
          </a:p>
          <a:p>
            <a:pPr lvl="1"/>
            <a:r>
              <a:rPr lang="en-US" sz="2400" dirty="0"/>
              <a:t>How much does that cost?</a:t>
            </a:r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= O(1)</a:t>
            </a:r>
          </a:p>
          <a:p>
            <a:pPr lvl="2"/>
            <a:r>
              <a:rPr lang="en-US" sz="2000" dirty="0"/>
              <a:t>String = O( k ) where k is </a:t>
            </a:r>
            <a:br>
              <a:rPr lang="en-US" sz="2000" dirty="0"/>
            </a:br>
            <a:r>
              <a:rPr lang="en-US" sz="2000" dirty="0"/>
              <a:t>length of the string</a:t>
            </a:r>
          </a:p>
          <a:p>
            <a:pPr lvl="1"/>
            <a:r>
              <a:rPr lang="en-US" sz="2400" dirty="0"/>
              <a:t>Thus, search costs O( k )</a:t>
            </a:r>
          </a:p>
          <a:p>
            <a:pPr lvl="2"/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364514" y="3856115"/>
            <a:ext cx="2286000" cy="241224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653960" y="5811156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958760" y="5811156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heal</a:t>
            </a:r>
            <a:br>
              <a:rPr lang="en-US" sz="1200" b="1" dirty="0"/>
            </a:br>
            <a:endParaRPr lang="en-US" sz="1200" b="1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263560" y="5811156"/>
            <a:ext cx="304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help</a:t>
            </a:r>
            <a:br>
              <a:rPr lang="en-US" sz="1200" b="1" dirty="0">
                <a:solidFill>
                  <a:schemeClr val="bg1"/>
                </a:solidFill>
              </a:rPr>
            </a:b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568360" y="5811156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ill</a:t>
            </a:r>
            <a:br>
              <a:rPr lang="en-US" sz="1200" b="1" dirty="0"/>
            </a:br>
            <a:endParaRPr lang="en-US" sz="1200" b="1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873160" y="5811156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hear</a:t>
            </a:r>
            <a:br>
              <a:rPr lang="en-US" sz="1200" b="1" dirty="0"/>
            </a:br>
            <a:endParaRPr lang="en-US" sz="1200" b="1" dirty="0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6539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9587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635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5683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8731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177960" y="5811156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8177960" y="558255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0" name="Elbow Connector 29"/>
          <p:cNvCxnSpPr>
            <a:stCxn id="33" idx="3"/>
            <a:endCxn id="34" idx="0"/>
          </p:cNvCxnSpPr>
          <p:nvPr/>
        </p:nvCxnSpPr>
        <p:spPr bwMode="auto">
          <a:xfrm>
            <a:off x="6270116" y="3677557"/>
            <a:ext cx="1321275" cy="35114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30"/>
          <p:cNvCxnSpPr>
            <a:stCxn id="20" idx="2"/>
            <a:endCxn id="32" idx="3"/>
          </p:cNvCxnSpPr>
          <p:nvPr/>
        </p:nvCxnSpPr>
        <p:spPr bwMode="auto">
          <a:xfrm rot="5400000">
            <a:off x="6636048" y="5793244"/>
            <a:ext cx="381001" cy="11788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831114" y="6458857"/>
            <a:ext cx="40602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3.45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5602514" y="3563257"/>
            <a:ext cx="66760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"help"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6532268" y="4028702"/>
            <a:ext cx="2118246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Conversion function</a:t>
            </a:r>
          </a:p>
        </p:txBody>
      </p:sp>
      <p:cxnSp>
        <p:nvCxnSpPr>
          <p:cNvPr id="35" name="Elbow Connector 34"/>
          <p:cNvCxnSpPr>
            <a:stCxn id="34" idx="4"/>
            <a:endCxn id="36" idx="0"/>
          </p:cNvCxnSpPr>
          <p:nvPr/>
        </p:nvCxnSpPr>
        <p:spPr bwMode="auto">
          <a:xfrm rot="5400000">
            <a:off x="7352224" y="4848089"/>
            <a:ext cx="296555" cy="1817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7257210" y="508725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7" name="Elbow Connector 36"/>
          <p:cNvCxnSpPr>
            <a:stCxn id="36" idx="2"/>
            <a:endCxn id="25" idx="0"/>
          </p:cNvCxnSpPr>
          <p:nvPr/>
        </p:nvCxnSpPr>
        <p:spPr bwMode="auto">
          <a:xfrm rot="16200000" flipH="1">
            <a:off x="7279436" y="5446031"/>
            <a:ext cx="266699" cy="635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31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629" y="1219026"/>
            <a:ext cx="5475515" cy="5334000"/>
          </a:xfrm>
        </p:spPr>
        <p:txBody>
          <a:bodyPr/>
          <a:lstStyle/>
          <a:p>
            <a:r>
              <a:rPr lang="en-US" sz="2400" dirty="0"/>
              <a:t>Assuming unique keys, can we still achieve O(k) search but not have collisions?</a:t>
            </a:r>
          </a:p>
          <a:p>
            <a:pPr lvl="1"/>
            <a:r>
              <a:rPr lang="en-US" sz="2000" dirty="0"/>
              <a:t>O(k) means the time to compare is </a:t>
            </a:r>
            <a:r>
              <a:rPr lang="en-US" sz="2000" i="1" dirty="0"/>
              <a:t>independent</a:t>
            </a:r>
            <a:r>
              <a:rPr lang="en-US" sz="2000" dirty="0"/>
              <a:t> of how many keys </a:t>
            </a:r>
            <a:br>
              <a:rPr lang="en-US" sz="2000" dirty="0"/>
            </a:br>
            <a:r>
              <a:rPr lang="en-US" sz="2000" dirty="0"/>
              <a:t>(i.e. n) are being stored and only depends on the length of the key</a:t>
            </a:r>
          </a:p>
          <a:p>
            <a:r>
              <a:rPr lang="en-US" sz="2400" dirty="0" err="1"/>
              <a:t>Trie</a:t>
            </a:r>
            <a:r>
              <a:rPr lang="en-US" sz="2400" dirty="0"/>
              <a:t>(s) (often pronounced "try" or "tries") allow O(k) retrieval</a:t>
            </a:r>
          </a:p>
          <a:p>
            <a:pPr lvl="1"/>
            <a:r>
              <a:rPr lang="en-US" sz="2000" dirty="0"/>
              <a:t>Sometimes referred to as a radix tree or prefix tree</a:t>
            </a:r>
          </a:p>
          <a:p>
            <a:r>
              <a:rPr lang="en-US" sz="2400" dirty="0"/>
              <a:t>Consider a </a:t>
            </a:r>
            <a:r>
              <a:rPr lang="en-US" sz="2400" dirty="0" err="1"/>
              <a:t>trie</a:t>
            </a:r>
            <a:r>
              <a:rPr lang="en-US" sz="2400" dirty="0"/>
              <a:t> for the keys</a:t>
            </a:r>
          </a:p>
          <a:p>
            <a:pPr lvl="1"/>
            <a:r>
              <a:rPr lang="en-US" sz="2000" dirty="0"/>
              <a:t>"HE", "HEAP", "HEAR", "HELP", "ILL", "IN"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467600" y="1661886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05600" y="24384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53400" y="24638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" idx="3"/>
            <a:endCxn id="6" idx="7"/>
          </p:cNvCxnSpPr>
          <p:nvPr/>
        </p:nvCxnSpPr>
        <p:spPr bwMode="auto">
          <a:xfrm flipH="1">
            <a:off x="7095845" y="2052131"/>
            <a:ext cx="438710" cy="453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857845" y="2052131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4"/>
            <a:endCxn id="23" idx="0"/>
          </p:cNvCxnSpPr>
          <p:nvPr/>
        </p:nvCxnSpPr>
        <p:spPr bwMode="auto">
          <a:xfrm flipH="1">
            <a:off x="6734629" y="2895600"/>
            <a:ext cx="199571" cy="3644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506029" y="3260098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5060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5060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791200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918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1918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cxnSp>
        <p:nvCxnSpPr>
          <p:cNvPr id="34" name="Straight Connector 33"/>
          <p:cNvCxnSpPr>
            <a:stCxn id="23" idx="4"/>
            <a:endCxn id="27" idx="0"/>
          </p:cNvCxnSpPr>
          <p:nvPr/>
        </p:nvCxnSpPr>
        <p:spPr bwMode="auto">
          <a:xfrm>
            <a:off x="6734629" y="3717298"/>
            <a:ext cx="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181445" y="4445000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7346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4"/>
            <a:endCxn id="33" idx="0"/>
          </p:cNvCxnSpPr>
          <p:nvPr/>
        </p:nvCxnSpPr>
        <p:spPr bwMode="auto">
          <a:xfrm>
            <a:off x="74204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3" idx="5"/>
            <a:endCxn id="32" idx="1"/>
          </p:cNvCxnSpPr>
          <p:nvPr/>
        </p:nvCxnSpPr>
        <p:spPr bwMode="auto">
          <a:xfrm>
            <a:off x="6896274" y="3650343"/>
            <a:ext cx="362510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7772400" y="3231069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8458200" y="3231069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stCxn id="8" idx="3"/>
            <a:endCxn id="53" idx="0"/>
          </p:cNvCxnSpPr>
          <p:nvPr/>
        </p:nvCxnSpPr>
        <p:spPr bwMode="auto">
          <a:xfrm flipH="1">
            <a:off x="8001000" y="2854045"/>
            <a:ext cx="2193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543645" y="2854045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772400" y="4032635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</a:t>
            </a:r>
          </a:p>
        </p:txBody>
      </p:sp>
      <p:cxnSp>
        <p:nvCxnSpPr>
          <p:cNvPr id="63" name="Straight Connector 62"/>
          <p:cNvCxnSpPr>
            <a:stCxn id="53" idx="4"/>
            <a:endCxn id="62" idx="0"/>
          </p:cNvCxnSpPr>
          <p:nvPr/>
        </p:nvCxnSpPr>
        <p:spPr bwMode="auto">
          <a:xfrm>
            <a:off x="8001000" y="3688269"/>
            <a:ext cx="0" cy="344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01155" y="206828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039100" y="205213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440715" y="295002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0715" y="374615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063014" y="371729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48829" y="452737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743874" y="455216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426044" y="458007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7696200" y="373971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852230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639629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713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1" y="1066800"/>
            <a:ext cx="5627914" cy="5334000"/>
          </a:xfrm>
        </p:spPr>
        <p:txBody>
          <a:bodyPr/>
          <a:lstStyle/>
          <a:p>
            <a:r>
              <a:rPr lang="en-US" sz="2400" dirty="0"/>
              <a:t>Rather than each node storing a full key value, each node represents a prefix of the key</a:t>
            </a:r>
          </a:p>
          <a:p>
            <a:r>
              <a:rPr lang="en-US" sz="2400" dirty="0"/>
              <a:t>Highlighted nodes indicate terminal locations</a:t>
            </a:r>
          </a:p>
          <a:p>
            <a:pPr lvl="1"/>
            <a:r>
              <a:rPr lang="en-US" sz="2000" dirty="0"/>
              <a:t>For a map we could store the associated value of the key at that terminal location</a:t>
            </a:r>
          </a:p>
          <a:p>
            <a:r>
              <a:rPr lang="en-US" sz="2400" dirty="0"/>
              <a:t>Notice we "share" paths for keys that have a common prefix</a:t>
            </a:r>
          </a:p>
          <a:p>
            <a:r>
              <a:rPr lang="en-US" sz="2400" dirty="0"/>
              <a:t>To search for a key, start at the root consuming one unit (bit, char, etc.) of the key at a time</a:t>
            </a:r>
          </a:p>
          <a:p>
            <a:pPr lvl="1"/>
            <a:r>
              <a:rPr lang="en-US" sz="2000" dirty="0"/>
              <a:t>If you end at a terminal node, SUCCESS</a:t>
            </a:r>
          </a:p>
          <a:p>
            <a:pPr lvl="1"/>
            <a:r>
              <a:rPr lang="en-US" sz="2000" dirty="0"/>
              <a:t>If you end at a non-terminal node, FAILURE</a:t>
            </a:r>
          </a:p>
          <a:p>
            <a:pPr lvl="1"/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7467600" y="1661886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05600" y="24384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53400" y="24638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" idx="3"/>
            <a:endCxn id="6" idx="7"/>
          </p:cNvCxnSpPr>
          <p:nvPr/>
        </p:nvCxnSpPr>
        <p:spPr bwMode="auto">
          <a:xfrm flipH="1">
            <a:off x="7095845" y="2052131"/>
            <a:ext cx="438710" cy="453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857845" y="2052131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4"/>
            <a:endCxn id="23" idx="0"/>
          </p:cNvCxnSpPr>
          <p:nvPr/>
        </p:nvCxnSpPr>
        <p:spPr bwMode="auto">
          <a:xfrm flipH="1">
            <a:off x="6734629" y="2895600"/>
            <a:ext cx="199571" cy="3644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506029" y="3260098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5060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5060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791200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918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1918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cxnSp>
        <p:nvCxnSpPr>
          <p:cNvPr id="34" name="Straight Connector 33"/>
          <p:cNvCxnSpPr>
            <a:stCxn id="23" idx="4"/>
            <a:endCxn id="27" idx="0"/>
          </p:cNvCxnSpPr>
          <p:nvPr/>
        </p:nvCxnSpPr>
        <p:spPr bwMode="auto">
          <a:xfrm>
            <a:off x="6734629" y="3717298"/>
            <a:ext cx="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181445" y="4445000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7346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4"/>
            <a:endCxn id="33" idx="0"/>
          </p:cNvCxnSpPr>
          <p:nvPr/>
        </p:nvCxnSpPr>
        <p:spPr bwMode="auto">
          <a:xfrm>
            <a:off x="74204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3" idx="5"/>
            <a:endCxn id="32" idx="1"/>
          </p:cNvCxnSpPr>
          <p:nvPr/>
        </p:nvCxnSpPr>
        <p:spPr bwMode="auto">
          <a:xfrm>
            <a:off x="6896274" y="3650343"/>
            <a:ext cx="362510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7772400" y="3231069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8458200" y="3231069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stCxn id="8" idx="3"/>
            <a:endCxn id="53" idx="0"/>
          </p:cNvCxnSpPr>
          <p:nvPr/>
        </p:nvCxnSpPr>
        <p:spPr bwMode="auto">
          <a:xfrm flipH="1">
            <a:off x="8001000" y="2854045"/>
            <a:ext cx="2193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543645" y="2854045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772400" y="4032635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</a:t>
            </a:r>
          </a:p>
        </p:txBody>
      </p:sp>
      <p:cxnSp>
        <p:nvCxnSpPr>
          <p:cNvPr id="63" name="Straight Connector 62"/>
          <p:cNvCxnSpPr>
            <a:stCxn id="53" idx="4"/>
            <a:endCxn id="62" idx="0"/>
          </p:cNvCxnSpPr>
          <p:nvPr/>
        </p:nvCxnSpPr>
        <p:spPr bwMode="auto">
          <a:xfrm>
            <a:off x="8001000" y="3688269"/>
            <a:ext cx="0" cy="344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01155" y="206828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039100" y="205213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440715" y="295002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0715" y="374615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063014" y="371729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48829" y="452737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743874" y="455216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426044" y="458007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7696200" y="373971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852230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639629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055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1" y="1066800"/>
            <a:ext cx="5627914" cy="5334000"/>
          </a:xfrm>
        </p:spPr>
        <p:txBody>
          <a:bodyPr/>
          <a:lstStyle/>
          <a:p>
            <a:r>
              <a:rPr lang="en-US" sz="2400" dirty="0"/>
              <a:t>To search for a key, start at the root consuming one unit (bit, char, etc.) of the key at a time</a:t>
            </a:r>
          </a:p>
          <a:p>
            <a:pPr lvl="1"/>
            <a:r>
              <a:rPr lang="en-US" sz="2000" dirty="0"/>
              <a:t>If you end at a terminal node, SUCCESS</a:t>
            </a:r>
          </a:p>
          <a:p>
            <a:pPr lvl="1"/>
            <a:r>
              <a:rPr lang="en-US" sz="2000" dirty="0"/>
              <a:t>If you end at a non-terminal node, FAILURE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Search for "He"</a:t>
            </a:r>
          </a:p>
          <a:p>
            <a:pPr lvl="1"/>
            <a:r>
              <a:rPr lang="en-US" sz="2000" dirty="0"/>
              <a:t>Search for "Help"</a:t>
            </a:r>
          </a:p>
          <a:p>
            <a:pPr lvl="1"/>
            <a:r>
              <a:rPr lang="en-US" sz="2000" dirty="0"/>
              <a:t>Search for "Head"</a:t>
            </a:r>
          </a:p>
          <a:p>
            <a:r>
              <a:rPr lang="en-US" sz="2400" dirty="0"/>
              <a:t>Search takes O(k) where k = length of key</a:t>
            </a:r>
          </a:p>
          <a:p>
            <a:pPr lvl="1"/>
            <a:r>
              <a:rPr lang="en-US" sz="2000" dirty="0"/>
              <a:t>Notice this is the same as a hash table</a:t>
            </a:r>
          </a:p>
          <a:p>
            <a:pPr lvl="1"/>
            <a:endParaRPr lang="en-US" sz="2000" dirty="0"/>
          </a:p>
        </p:txBody>
      </p:sp>
      <p:sp>
        <p:nvSpPr>
          <p:cNvPr id="2" name="Oval 1"/>
          <p:cNvSpPr/>
          <p:nvPr/>
        </p:nvSpPr>
        <p:spPr bwMode="auto">
          <a:xfrm>
            <a:off x="7467600" y="1661886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05600" y="24384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53400" y="24638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2" idx="3"/>
            <a:endCxn id="6" idx="7"/>
          </p:cNvCxnSpPr>
          <p:nvPr/>
        </p:nvCxnSpPr>
        <p:spPr bwMode="auto">
          <a:xfrm flipH="1">
            <a:off x="7095845" y="2052131"/>
            <a:ext cx="438710" cy="453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2" idx="5"/>
            <a:endCxn id="8" idx="1"/>
          </p:cNvCxnSpPr>
          <p:nvPr/>
        </p:nvCxnSpPr>
        <p:spPr bwMode="auto">
          <a:xfrm>
            <a:off x="7857845" y="2052131"/>
            <a:ext cx="362510" cy="478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6" idx="4"/>
            <a:endCxn id="23" idx="0"/>
          </p:cNvCxnSpPr>
          <p:nvPr/>
        </p:nvCxnSpPr>
        <p:spPr bwMode="auto">
          <a:xfrm flipH="1">
            <a:off x="6734629" y="2895600"/>
            <a:ext cx="199571" cy="3644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506029" y="3260098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5060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5060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791200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91829" y="4054755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191829" y="4876800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cxnSp>
        <p:nvCxnSpPr>
          <p:cNvPr id="34" name="Straight Connector 33"/>
          <p:cNvCxnSpPr>
            <a:stCxn id="23" idx="4"/>
            <a:endCxn id="27" idx="0"/>
          </p:cNvCxnSpPr>
          <p:nvPr/>
        </p:nvCxnSpPr>
        <p:spPr bwMode="auto">
          <a:xfrm>
            <a:off x="6734629" y="3717298"/>
            <a:ext cx="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7" idx="3"/>
            <a:endCxn id="29" idx="7"/>
          </p:cNvCxnSpPr>
          <p:nvPr/>
        </p:nvCxnSpPr>
        <p:spPr bwMode="auto">
          <a:xfrm flipH="1">
            <a:off x="6181445" y="4445000"/>
            <a:ext cx="391539" cy="4987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7" idx="4"/>
            <a:endCxn id="28" idx="0"/>
          </p:cNvCxnSpPr>
          <p:nvPr/>
        </p:nvCxnSpPr>
        <p:spPr bwMode="auto">
          <a:xfrm>
            <a:off x="67346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4"/>
            <a:endCxn id="33" idx="0"/>
          </p:cNvCxnSpPr>
          <p:nvPr/>
        </p:nvCxnSpPr>
        <p:spPr bwMode="auto">
          <a:xfrm>
            <a:off x="7420429" y="4511955"/>
            <a:ext cx="0" cy="3648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3" idx="5"/>
            <a:endCxn id="32" idx="1"/>
          </p:cNvCxnSpPr>
          <p:nvPr/>
        </p:nvCxnSpPr>
        <p:spPr bwMode="auto">
          <a:xfrm>
            <a:off x="6896274" y="3650343"/>
            <a:ext cx="362510" cy="4713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7772400" y="3231069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8458200" y="3231069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</a:t>
            </a:r>
          </a:p>
        </p:txBody>
      </p:sp>
      <p:cxnSp>
        <p:nvCxnSpPr>
          <p:cNvPr id="55" name="Straight Connector 54"/>
          <p:cNvCxnSpPr>
            <a:stCxn id="8" idx="3"/>
            <a:endCxn id="53" idx="0"/>
          </p:cNvCxnSpPr>
          <p:nvPr/>
        </p:nvCxnSpPr>
        <p:spPr bwMode="auto">
          <a:xfrm flipH="1">
            <a:off x="8001000" y="2854045"/>
            <a:ext cx="2193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8" idx="5"/>
            <a:endCxn id="54" idx="0"/>
          </p:cNvCxnSpPr>
          <p:nvPr/>
        </p:nvCxnSpPr>
        <p:spPr bwMode="auto">
          <a:xfrm>
            <a:off x="8543645" y="2854045"/>
            <a:ext cx="143155" cy="377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772400" y="4032635"/>
            <a:ext cx="457200" cy="4572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</a:t>
            </a:r>
          </a:p>
        </p:txBody>
      </p:sp>
      <p:cxnSp>
        <p:nvCxnSpPr>
          <p:cNvPr id="63" name="Straight Connector 62"/>
          <p:cNvCxnSpPr>
            <a:stCxn id="53" idx="4"/>
            <a:endCxn id="62" idx="0"/>
          </p:cNvCxnSpPr>
          <p:nvPr/>
        </p:nvCxnSpPr>
        <p:spPr bwMode="auto">
          <a:xfrm>
            <a:off x="8001000" y="3688269"/>
            <a:ext cx="0" cy="3443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01155" y="206828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039100" y="205213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440715" y="295002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0715" y="374615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063014" y="371729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48829" y="452737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743874" y="455216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426044" y="458007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7696200" y="373971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852230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8639629" y="2870846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7130371" y="5807094"/>
            <a:ext cx="1790526" cy="7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For a map, a "value" type could be stored for each terminal node</a:t>
            </a:r>
          </a:p>
        </p:txBody>
      </p:sp>
      <p:cxnSp>
        <p:nvCxnSpPr>
          <p:cNvPr id="7" name="Straight Arrow Connector 6"/>
          <p:cNvCxnSpPr>
            <a:stCxn id="48" idx="0"/>
            <a:endCxn id="33" idx="5"/>
          </p:cNvCxnSpPr>
          <p:nvPr/>
        </p:nvCxnSpPr>
        <p:spPr bwMode="auto">
          <a:xfrm flipH="1" flipV="1">
            <a:off x="7582074" y="5267045"/>
            <a:ext cx="443560" cy="54004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711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</a:t>
            </a:r>
            <a:r>
              <a:rPr lang="en-US" dirty="0" err="1"/>
              <a:t>trie</a:t>
            </a:r>
            <a:r>
              <a:rPr lang="en-US" dirty="0"/>
              <a:t> to store the set of words</a:t>
            </a:r>
          </a:p>
          <a:p>
            <a:pPr lvl="1"/>
            <a:r>
              <a:rPr lang="en-US" dirty="0"/>
              <a:t>Ten</a:t>
            </a:r>
          </a:p>
          <a:p>
            <a:pPr lvl="1"/>
            <a:r>
              <a:rPr lang="en-US" dirty="0"/>
              <a:t>Tent</a:t>
            </a:r>
          </a:p>
          <a:p>
            <a:pPr lvl="1"/>
            <a:r>
              <a:rPr lang="en-US" dirty="0"/>
              <a:t>Then</a:t>
            </a:r>
          </a:p>
          <a:p>
            <a:pPr lvl="1"/>
            <a:r>
              <a:rPr lang="en-US" dirty="0"/>
              <a:t>Tense</a:t>
            </a:r>
          </a:p>
          <a:p>
            <a:pPr lvl="1"/>
            <a:r>
              <a:rPr lang="en-US" dirty="0"/>
              <a:t>Tens</a:t>
            </a:r>
          </a:p>
          <a:p>
            <a:pPr lvl="1"/>
            <a:r>
              <a:rPr lang="en-US" dirty="0"/>
              <a:t>Tenth</a:t>
            </a:r>
          </a:p>
        </p:txBody>
      </p:sp>
    </p:spTree>
    <p:extLst>
      <p:ext uri="{BB962C8B-B14F-4D97-AF65-F5344CB8AC3E}">
        <p14:creationId xmlns:p14="http://schemas.microsoft.com/office/powerpoint/2010/main" val="33645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IP Lookups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6172200" cy="5334000"/>
          </a:xfrm>
        </p:spPr>
        <p:txBody>
          <a:bodyPr/>
          <a:lstStyle/>
          <a:p>
            <a:r>
              <a:rPr lang="en-US" sz="2400" dirty="0"/>
              <a:t>Network routers form the backbone of the Internet</a:t>
            </a:r>
          </a:p>
          <a:p>
            <a:r>
              <a:rPr lang="en-US" sz="2400" dirty="0"/>
              <a:t>Incoming packets contain a destination IP address (128.125.73.60)</a:t>
            </a:r>
          </a:p>
          <a:p>
            <a:r>
              <a:rPr lang="en-US" sz="2400" dirty="0"/>
              <a:t>Routers contain a "routing table" mapping some prefix of destination IP address to output port</a:t>
            </a:r>
          </a:p>
          <a:p>
            <a:pPr lvl="1"/>
            <a:r>
              <a:rPr lang="en-US" sz="2000" dirty="0"/>
              <a:t>128.125.x.x =&gt; Output port C</a:t>
            </a:r>
          </a:p>
          <a:p>
            <a:pPr lvl="1"/>
            <a:r>
              <a:rPr lang="en-US" sz="2000" dirty="0"/>
              <a:t>128.209.32.x =&gt; Output port B</a:t>
            </a:r>
          </a:p>
          <a:p>
            <a:pPr lvl="1"/>
            <a:r>
              <a:rPr lang="en-US" sz="2000" dirty="0"/>
              <a:t>128.x.x.x =&gt; Output port D</a:t>
            </a:r>
          </a:p>
          <a:p>
            <a:pPr lvl="1"/>
            <a:r>
              <a:rPr lang="en-US" sz="2000" dirty="0"/>
              <a:t>132.x.x.x =&gt; Output port A</a:t>
            </a:r>
          </a:p>
          <a:p>
            <a:r>
              <a:rPr lang="en-US" sz="2400" dirty="0"/>
              <a:t>Keys = Match the longest prefix</a:t>
            </a:r>
          </a:p>
          <a:p>
            <a:pPr lvl="1"/>
            <a:r>
              <a:rPr lang="en-US" sz="2000" dirty="0"/>
              <a:t>Keys are unique</a:t>
            </a:r>
          </a:p>
          <a:p>
            <a:r>
              <a:rPr lang="en-US" sz="2400" dirty="0"/>
              <a:t>Value = Output port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091953"/>
            <a:ext cx="2084832" cy="17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15134"/>
            <a:ext cx="1473200" cy="11049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5907"/>
              </p:ext>
            </p:extLst>
          </p:nvPr>
        </p:nvGraphicFramePr>
        <p:xfrm>
          <a:off x="5486400" y="3915918"/>
          <a:ext cx="3642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Lookup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334000" cy="5334000"/>
          </a:xfrm>
        </p:spPr>
        <p:txBody>
          <a:bodyPr/>
          <a:lstStyle/>
          <a:p>
            <a:r>
              <a:rPr lang="en-US" sz="2400" dirty="0"/>
              <a:t>A binary </a:t>
            </a:r>
            <a:r>
              <a:rPr lang="en-US" sz="2400" dirty="0" err="1"/>
              <a:t>trie</a:t>
            </a:r>
            <a:r>
              <a:rPr lang="en-US" sz="2400" dirty="0"/>
              <a:t> implies that the </a:t>
            </a:r>
          </a:p>
          <a:p>
            <a:pPr lvl="1"/>
            <a:r>
              <a:rPr lang="en-US" sz="2000" dirty="0"/>
              <a:t>Left child is for bit '0' </a:t>
            </a:r>
          </a:p>
          <a:p>
            <a:pPr lvl="1"/>
            <a:r>
              <a:rPr lang="en-US" sz="2000" dirty="0"/>
              <a:t>Right child is for bit '1'</a:t>
            </a:r>
          </a:p>
          <a:p>
            <a:r>
              <a:rPr lang="en-US" sz="2400" dirty="0"/>
              <a:t>Routing Table:</a:t>
            </a:r>
          </a:p>
          <a:p>
            <a:pPr lvl="1"/>
            <a:r>
              <a:rPr lang="en-US" sz="2000" dirty="0"/>
              <a:t>128.125.x.x =&gt; Output port C</a:t>
            </a:r>
          </a:p>
          <a:p>
            <a:pPr lvl="1"/>
            <a:r>
              <a:rPr lang="en-US" sz="2000" dirty="0"/>
              <a:t>128.209.32.x =&gt; Output port B</a:t>
            </a:r>
          </a:p>
          <a:p>
            <a:pPr lvl="1"/>
            <a:r>
              <a:rPr lang="en-US" sz="2000" dirty="0"/>
              <a:t>128.209.44.x =&gt; Output port D</a:t>
            </a:r>
          </a:p>
          <a:p>
            <a:pPr lvl="1"/>
            <a:r>
              <a:rPr lang="en-US" sz="2000" dirty="0"/>
              <a:t>132.x.x.x =&gt; Output port A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8153400" y="1477370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921052" y="1949084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8035352" y="1684881"/>
            <a:ext cx="151526" cy="2642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7793589" y="2456401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5" idx="3"/>
            <a:endCxn id="17" idx="0"/>
          </p:cNvCxnSpPr>
          <p:nvPr/>
        </p:nvCxnSpPr>
        <p:spPr bwMode="auto">
          <a:xfrm flipH="1">
            <a:off x="7907889" y="2156595"/>
            <a:ext cx="46641" cy="2998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7655054" y="3241305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467600" y="382505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190864" y="382505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 bwMode="auto">
          <a:xfrm flipH="1">
            <a:off x="7581900" y="3448816"/>
            <a:ext cx="106632" cy="37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23" idx="5"/>
            <a:endCxn id="25" idx="0"/>
          </p:cNvCxnSpPr>
          <p:nvPr/>
        </p:nvCxnSpPr>
        <p:spPr bwMode="auto">
          <a:xfrm>
            <a:off x="7850176" y="3448816"/>
            <a:ext cx="454988" cy="37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17" idx="3"/>
          </p:cNvCxnSpPr>
          <p:nvPr/>
        </p:nvCxnSpPr>
        <p:spPr bwMode="auto">
          <a:xfrm flipH="1">
            <a:off x="7803536" y="2663912"/>
            <a:ext cx="23531" cy="3295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239926" y="2978319"/>
            <a:ext cx="112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921052" y="1005155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36" idx="5"/>
            <a:endCxn id="4" idx="0"/>
          </p:cNvCxnSpPr>
          <p:nvPr/>
        </p:nvCxnSpPr>
        <p:spPr bwMode="auto">
          <a:xfrm>
            <a:off x="8116174" y="1212666"/>
            <a:ext cx="151526" cy="2647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7330270" y="4408807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cxnSp>
        <p:nvCxnSpPr>
          <p:cNvPr id="42" name="Straight Arrow Connector 41"/>
          <p:cNvCxnSpPr>
            <a:stCxn id="24" idx="3"/>
            <a:endCxn id="41" idx="0"/>
          </p:cNvCxnSpPr>
          <p:nvPr/>
        </p:nvCxnSpPr>
        <p:spPr bwMode="auto">
          <a:xfrm flipH="1">
            <a:off x="7444570" y="4032567"/>
            <a:ext cx="56508" cy="37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7239000" y="4973167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5" name="Straight Arrow Connector 44"/>
          <p:cNvCxnSpPr>
            <a:stCxn id="41" idx="3"/>
            <a:endCxn id="44" idx="0"/>
          </p:cNvCxnSpPr>
          <p:nvPr/>
        </p:nvCxnSpPr>
        <p:spPr bwMode="auto">
          <a:xfrm flipH="1">
            <a:off x="7353300" y="4616318"/>
            <a:ext cx="10448" cy="356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071384" y="556229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7464117" y="556229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-</a:t>
            </a:r>
          </a:p>
        </p:txBody>
      </p:sp>
      <p:cxnSp>
        <p:nvCxnSpPr>
          <p:cNvPr id="50" name="Straight Arrow Connector 49"/>
          <p:cNvCxnSpPr>
            <a:stCxn id="44" idx="3"/>
            <a:endCxn id="48" idx="0"/>
          </p:cNvCxnSpPr>
          <p:nvPr/>
        </p:nvCxnSpPr>
        <p:spPr bwMode="auto">
          <a:xfrm flipH="1">
            <a:off x="7185684" y="5180678"/>
            <a:ext cx="86794" cy="3816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44" idx="5"/>
            <a:endCxn id="49" idx="0"/>
          </p:cNvCxnSpPr>
          <p:nvPr/>
        </p:nvCxnSpPr>
        <p:spPr bwMode="auto">
          <a:xfrm>
            <a:off x="7434122" y="5180678"/>
            <a:ext cx="144295" cy="3816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8072578" y="4417914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945115" y="4925231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59" name="Straight Arrow Connector 58"/>
          <p:cNvCxnSpPr>
            <a:stCxn id="57" idx="3"/>
            <a:endCxn id="58" idx="0"/>
          </p:cNvCxnSpPr>
          <p:nvPr/>
        </p:nvCxnSpPr>
        <p:spPr bwMode="auto">
          <a:xfrm flipH="1">
            <a:off x="8059415" y="4625425"/>
            <a:ext cx="46641" cy="2998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25" idx="3"/>
            <a:endCxn id="57" idx="0"/>
          </p:cNvCxnSpPr>
          <p:nvPr/>
        </p:nvCxnSpPr>
        <p:spPr bwMode="auto">
          <a:xfrm flipH="1">
            <a:off x="8186878" y="4032567"/>
            <a:ext cx="37464" cy="385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7091445" y="5781147"/>
            <a:ext cx="23531" cy="3295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514362" y="6103768"/>
            <a:ext cx="112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8229600" y="117039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7778809" y="162079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578417" y="215655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7463223" y="266455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257503" y="346282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8146382" y="346282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7927159" y="408788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7147584" y="4074013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7048500" y="466805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896100" y="523352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7494255" y="5257187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6934200" y="646248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78843"/>
              </p:ext>
            </p:extLst>
          </p:nvPr>
        </p:nvGraphicFramePr>
        <p:xfrm>
          <a:off x="457200" y="4591726"/>
          <a:ext cx="449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Octet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Octet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Octet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7850176" y="4566142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49" idx="5"/>
          </p:cNvCxnSpPr>
          <p:nvPr/>
        </p:nvCxnSpPr>
        <p:spPr bwMode="auto">
          <a:xfrm>
            <a:off x="7659239" y="5769807"/>
            <a:ext cx="71578" cy="3408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7605899" y="6462486"/>
            <a:ext cx="228600" cy="24311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23820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33764</TotalTime>
  <Words>1797</Words>
  <Application>Microsoft Office PowerPoint</Application>
  <PresentationFormat>On-screen Show (4:3)</PresentationFormat>
  <Paragraphs>416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Viterbi2013</vt:lpstr>
      <vt:lpstr>CSCI 104 Tries</vt:lpstr>
      <vt:lpstr>Review of Set/Map Again</vt:lpstr>
      <vt:lpstr>Review of Set/Map Again</vt:lpstr>
      <vt:lpstr>Tries</vt:lpstr>
      <vt:lpstr>Tries</vt:lpstr>
      <vt:lpstr>Tries</vt:lpstr>
      <vt:lpstr>Practice</vt:lpstr>
      <vt:lpstr>Application: IP Lookups</vt:lpstr>
      <vt:lpstr>IP Lookup Trie</vt:lpstr>
      <vt:lpstr>Structure of Trie Nodes</vt:lpstr>
      <vt:lpstr>Search</vt:lpstr>
      <vt:lpstr>Thinking Exercise: Removal</vt:lpstr>
      <vt:lpstr>Compressed Trie</vt:lpstr>
      <vt:lpstr>Compressed Trie</vt:lpstr>
      <vt:lpstr>Practice</vt:lpstr>
      <vt:lpstr>Prefix Trees (Tries) Review</vt:lpstr>
      <vt:lpstr>Suffix Trees</vt:lpstr>
      <vt:lpstr>Suffix Trees</vt:lpstr>
      <vt:lpstr>What Have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CS104 - Prefix Trees</dc:title>
  <dc:creator>Mark</dc:creator>
  <cp:lastModifiedBy>Aaron Daniel Cote</cp:lastModifiedBy>
  <cp:revision>417</cp:revision>
  <cp:lastPrinted>2019-04-18T15:00:04Z</cp:lastPrinted>
  <dcterms:created xsi:type="dcterms:W3CDTF">2012-12-23T22:24:17Z</dcterms:created>
  <dcterms:modified xsi:type="dcterms:W3CDTF">2021-04-22T17:19:46Z</dcterms:modified>
</cp:coreProperties>
</file>