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  <p:sldMasterId id="2147483688" r:id="rId2"/>
  </p:sldMasterIdLst>
  <p:notesMasterIdLst>
    <p:notesMasterId r:id="rId13"/>
  </p:notesMasterIdLst>
  <p:handoutMasterIdLst>
    <p:handoutMasterId r:id="rId14"/>
  </p:handoutMasterIdLst>
  <p:sldIdLst>
    <p:sldId id="256" r:id="rId3"/>
    <p:sldId id="280" r:id="rId4"/>
    <p:sldId id="508" r:id="rId5"/>
    <p:sldId id="513" r:id="rId6"/>
    <p:sldId id="514" r:id="rId7"/>
    <p:sldId id="517" r:id="rId8"/>
    <p:sldId id="291" r:id="rId9"/>
    <p:sldId id="515" r:id="rId10"/>
    <p:sldId id="520" r:id="rId11"/>
    <p:sldId id="519" r:id="rId12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535" autoAdjust="0"/>
    <p:restoredTop sz="88859" autoAdjust="0"/>
  </p:normalViewPr>
  <p:slideViewPr>
    <p:cSldViewPr>
      <p:cViewPr varScale="1">
        <p:scale>
          <a:sx n="76" d="100"/>
          <a:sy n="76" d="100"/>
        </p:scale>
        <p:origin x="106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ytes.usc.edu/cs104" TargetMode="External"/><Relationship Id="rId1" Type="http://schemas.openxmlformats.org/officeDocument/2006/relationships/hyperlink" Target="http://ee.usc.edu/~redekopp/csmodules.html" TargetMode="Externa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://ee.usc.edu/~redekopp/csmodules.html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hyperlink" Target="http://bytes.usc.edu/cs104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935F805-2CAF-409F-A1FB-F2DBD3C4C44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32B7D91-2C35-4C5C-91E7-1E5BE678A79C}">
      <dgm:prSet/>
      <dgm:spPr/>
      <dgm:t>
        <a:bodyPr/>
        <a:lstStyle/>
        <a:p>
          <a:pPr>
            <a:defRPr b="1"/>
          </a:pPr>
          <a:r>
            <a:rPr lang="en-US"/>
            <a:t>Remedial modules</a:t>
          </a:r>
        </a:p>
      </dgm:t>
    </dgm:pt>
    <dgm:pt modelId="{CF475E98-B941-443B-8241-EE4F8842E48E}" type="parTrans" cxnId="{82E46DA4-083D-4888-A5E1-20AA1CFE19FF}">
      <dgm:prSet/>
      <dgm:spPr/>
      <dgm:t>
        <a:bodyPr/>
        <a:lstStyle/>
        <a:p>
          <a:endParaRPr lang="en-US"/>
        </a:p>
      </dgm:t>
    </dgm:pt>
    <dgm:pt modelId="{F5645632-591A-46DC-A07C-350D3C0890EA}" type="sibTrans" cxnId="{82E46DA4-083D-4888-A5E1-20AA1CFE19FF}">
      <dgm:prSet/>
      <dgm:spPr/>
      <dgm:t>
        <a:bodyPr/>
        <a:lstStyle/>
        <a:p>
          <a:endParaRPr lang="en-US"/>
        </a:p>
      </dgm:t>
    </dgm:pt>
    <dgm:pt modelId="{AA7C6965-1D0F-486C-AC7D-64413C8000A1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http://ee.usc.edu/~redekopp/csmodules.html</a:t>
          </a:r>
          <a:r>
            <a:rPr lang="en-US"/>
            <a:t> </a:t>
          </a:r>
        </a:p>
      </dgm:t>
    </dgm:pt>
    <dgm:pt modelId="{F3128D9C-F203-4EE0-8BE7-82D0F328FFFE}" type="parTrans" cxnId="{8BBAA1B9-0891-436D-B9D6-15E5CB904F62}">
      <dgm:prSet/>
      <dgm:spPr/>
      <dgm:t>
        <a:bodyPr/>
        <a:lstStyle/>
        <a:p>
          <a:endParaRPr lang="en-US"/>
        </a:p>
      </dgm:t>
    </dgm:pt>
    <dgm:pt modelId="{260DB470-71FD-498B-B057-6F3B6C217E0B}" type="sibTrans" cxnId="{8BBAA1B9-0891-436D-B9D6-15E5CB904F62}">
      <dgm:prSet/>
      <dgm:spPr/>
      <dgm:t>
        <a:bodyPr/>
        <a:lstStyle/>
        <a:p>
          <a:endParaRPr lang="en-US"/>
        </a:p>
      </dgm:t>
    </dgm:pt>
    <dgm:pt modelId="{FEF49DB3-8001-48B6-872F-82306CD96D03}">
      <dgm:prSet/>
      <dgm:spPr/>
      <dgm:t>
        <a:bodyPr/>
        <a:lstStyle/>
        <a:p>
          <a:pPr>
            <a:defRPr b="1"/>
          </a:pPr>
          <a:r>
            <a:rPr lang="en-US"/>
            <a:t>Class website</a:t>
          </a:r>
        </a:p>
      </dgm:t>
    </dgm:pt>
    <dgm:pt modelId="{971F4E9B-3E3B-406F-808C-A65E92D791AB}" type="parTrans" cxnId="{77DB5334-4A3B-4E48-B10C-9D27CFBBA618}">
      <dgm:prSet/>
      <dgm:spPr/>
      <dgm:t>
        <a:bodyPr/>
        <a:lstStyle/>
        <a:p>
          <a:endParaRPr lang="en-US"/>
        </a:p>
      </dgm:t>
    </dgm:pt>
    <dgm:pt modelId="{F14F9689-9215-4625-AC38-1558F89CCB40}" type="sibTrans" cxnId="{77DB5334-4A3B-4E48-B10C-9D27CFBBA618}">
      <dgm:prSet/>
      <dgm:spPr/>
      <dgm:t>
        <a:bodyPr/>
        <a:lstStyle/>
        <a:p>
          <a:endParaRPr lang="en-US"/>
        </a:p>
      </dgm:t>
    </dgm:pt>
    <dgm:pt modelId="{BDA83657-E3E5-42A3-8F64-7014B257EA9C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2"/>
            </a:rPr>
            <a:t>http://bytes.usc.edu/cs104/</a:t>
          </a:r>
          <a:endParaRPr lang="en-US" dirty="0"/>
        </a:p>
      </dgm:t>
    </dgm:pt>
    <dgm:pt modelId="{2BB81A07-7EA3-4AE6-B15D-9D9A292BB705}" type="parTrans" cxnId="{1994F708-687E-4D68-B2FB-DF2001A7E175}">
      <dgm:prSet/>
      <dgm:spPr/>
      <dgm:t>
        <a:bodyPr/>
        <a:lstStyle/>
        <a:p>
          <a:endParaRPr lang="en-US"/>
        </a:p>
      </dgm:t>
    </dgm:pt>
    <dgm:pt modelId="{BE126B7C-67DC-421C-B00C-95C5FE26107C}" type="sibTrans" cxnId="{1994F708-687E-4D68-B2FB-DF2001A7E175}">
      <dgm:prSet/>
      <dgm:spPr/>
      <dgm:t>
        <a:bodyPr/>
        <a:lstStyle/>
        <a:p>
          <a:endParaRPr lang="en-US"/>
        </a:p>
      </dgm:t>
    </dgm:pt>
    <dgm:pt modelId="{B496043E-4CCD-4890-92B4-DF59BBC7492B}" type="pres">
      <dgm:prSet presAssocID="{1935F805-2CAF-409F-A1FB-F2DBD3C4C44A}" presName="root" presStyleCnt="0">
        <dgm:presLayoutVars>
          <dgm:dir/>
          <dgm:resizeHandles val="exact"/>
        </dgm:presLayoutVars>
      </dgm:prSet>
      <dgm:spPr/>
    </dgm:pt>
    <dgm:pt modelId="{FAB80E56-AA75-4AEF-B419-5534FA66F60B}" type="pres">
      <dgm:prSet presAssocID="{232B7D91-2C35-4C5C-91E7-1E5BE678A79C}" presName="compNode" presStyleCnt="0"/>
      <dgm:spPr/>
    </dgm:pt>
    <dgm:pt modelId="{E20945A7-E508-4E59-846D-10BF53D750E7}" type="pres">
      <dgm:prSet presAssocID="{232B7D91-2C35-4C5C-91E7-1E5BE678A79C}" presName="iconRect" presStyleLbl="node1" presStyleIdx="0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865669-46D2-41ED-BEBA-C586E8049BD6}" type="pres">
      <dgm:prSet presAssocID="{232B7D91-2C35-4C5C-91E7-1E5BE678A79C}" presName="iconSpace" presStyleCnt="0"/>
      <dgm:spPr/>
    </dgm:pt>
    <dgm:pt modelId="{8461FCE1-9B88-4130-B8C6-ADDB719A8F90}" type="pres">
      <dgm:prSet presAssocID="{232B7D91-2C35-4C5C-91E7-1E5BE678A79C}" presName="parTx" presStyleLbl="revTx" presStyleIdx="0" presStyleCnt="4">
        <dgm:presLayoutVars>
          <dgm:chMax val="0"/>
          <dgm:chPref val="0"/>
        </dgm:presLayoutVars>
      </dgm:prSet>
      <dgm:spPr/>
    </dgm:pt>
    <dgm:pt modelId="{0F6687A8-9BCB-4AE7-B4EA-0E42CA06F87A}" type="pres">
      <dgm:prSet presAssocID="{232B7D91-2C35-4C5C-91E7-1E5BE678A79C}" presName="txSpace" presStyleCnt="0"/>
      <dgm:spPr/>
    </dgm:pt>
    <dgm:pt modelId="{30FF37A0-4350-4DF6-ACF8-856305A6AACB}" type="pres">
      <dgm:prSet presAssocID="{232B7D91-2C35-4C5C-91E7-1E5BE678A79C}" presName="desTx" presStyleLbl="revTx" presStyleIdx="1" presStyleCnt="4">
        <dgm:presLayoutVars/>
      </dgm:prSet>
      <dgm:spPr/>
    </dgm:pt>
    <dgm:pt modelId="{0A80B1E4-689C-44D4-80A9-633D2C3A427A}" type="pres">
      <dgm:prSet presAssocID="{F5645632-591A-46DC-A07C-350D3C0890EA}" presName="sibTrans" presStyleCnt="0"/>
      <dgm:spPr/>
    </dgm:pt>
    <dgm:pt modelId="{A83FD28E-F88B-48D5-9607-15C0C0EBC320}" type="pres">
      <dgm:prSet presAssocID="{FEF49DB3-8001-48B6-872F-82306CD96D03}" presName="compNode" presStyleCnt="0"/>
      <dgm:spPr/>
    </dgm:pt>
    <dgm:pt modelId="{CFB253C4-D985-43C5-8F35-93F4E530EEC4}" type="pres">
      <dgm:prSet presAssocID="{FEF49DB3-8001-48B6-872F-82306CD96D03}" presName="iconRect" presStyleLbl="node1" presStyleIdx="1" presStyleCnt="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E9DA0B56-0B64-443F-BFEF-A1E983C99FB8}" type="pres">
      <dgm:prSet presAssocID="{FEF49DB3-8001-48B6-872F-82306CD96D03}" presName="iconSpace" presStyleCnt="0"/>
      <dgm:spPr/>
    </dgm:pt>
    <dgm:pt modelId="{54996609-91BC-4F16-A2D2-945C1D52D254}" type="pres">
      <dgm:prSet presAssocID="{FEF49DB3-8001-48B6-872F-82306CD96D03}" presName="parTx" presStyleLbl="revTx" presStyleIdx="2" presStyleCnt="4">
        <dgm:presLayoutVars>
          <dgm:chMax val="0"/>
          <dgm:chPref val="0"/>
        </dgm:presLayoutVars>
      </dgm:prSet>
      <dgm:spPr/>
    </dgm:pt>
    <dgm:pt modelId="{65809805-D6D5-493A-B21C-3704A4629F45}" type="pres">
      <dgm:prSet presAssocID="{FEF49DB3-8001-48B6-872F-82306CD96D03}" presName="txSpace" presStyleCnt="0"/>
      <dgm:spPr/>
    </dgm:pt>
    <dgm:pt modelId="{D4818369-B44F-4F95-A70F-0765D50BEF23}" type="pres">
      <dgm:prSet presAssocID="{FEF49DB3-8001-48B6-872F-82306CD96D03}" presName="desTx" presStyleLbl="revTx" presStyleIdx="3" presStyleCnt="4">
        <dgm:presLayoutVars/>
      </dgm:prSet>
      <dgm:spPr/>
    </dgm:pt>
  </dgm:ptLst>
  <dgm:cxnLst>
    <dgm:cxn modelId="{1994F708-687E-4D68-B2FB-DF2001A7E175}" srcId="{FEF49DB3-8001-48B6-872F-82306CD96D03}" destId="{BDA83657-E3E5-42A3-8F64-7014B257EA9C}" srcOrd="0" destOrd="0" parTransId="{2BB81A07-7EA3-4AE6-B15D-9D9A292BB705}" sibTransId="{BE126B7C-67DC-421C-B00C-95C5FE26107C}"/>
    <dgm:cxn modelId="{C94F6120-DCF5-4B39-B779-18867176CC75}" type="presOf" srcId="{FEF49DB3-8001-48B6-872F-82306CD96D03}" destId="{54996609-91BC-4F16-A2D2-945C1D52D254}" srcOrd="0" destOrd="0" presId="urn:microsoft.com/office/officeart/2018/5/layout/CenteredIconLabelDescriptionList"/>
    <dgm:cxn modelId="{839DE521-2EEC-45B0-A0A8-7B61DAF136B7}" type="presOf" srcId="{1935F805-2CAF-409F-A1FB-F2DBD3C4C44A}" destId="{B496043E-4CCD-4890-92B4-DF59BBC7492B}" srcOrd="0" destOrd="0" presId="urn:microsoft.com/office/officeart/2018/5/layout/CenteredIconLabelDescriptionList"/>
    <dgm:cxn modelId="{89F95629-C000-4E3B-BE92-E053C5ECD5B6}" type="presOf" srcId="{232B7D91-2C35-4C5C-91E7-1E5BE678A79C}" destId="{8461FCE1-9B88-4130-B8C6-ADDB719A8F90}" srcOrd="0" destOrd="0" presId="urn:microsoft.com/office/officeart/2018/5/layout/CenteredIconLabelDescriptionList"/>
    <dgm:cxn modelId="{77DB5334-4A3B-4E48-B10C-9D27CFBBA618}" srcId="{1935F805-2CAF-409F-A1FB-F2DBD3C4C44A}" destId="{FEF49DB3-8001-48B6-872F-82306CD96D03}" srcOrd="1" destOrd="0" parTransId="{971F4E9B-3E3B-406F-808C-A65E92D791AB}" sibTransId="{F14F9689-9215-4625-AC38-1558F89CCB40}"/>
    <dgm:cxn modelId="{D8FA5E4E-640E-47EA-AF0D-1CB213B1A68E}" type="presOf" srcId="{BDA83657-E3E5-42A3-8F64-7014B257EA9C}" destId="{D4818369-B44F-4F95-A70F-0765D50BEF23}" srcOrd="0" destOrd="0" presId="urn:microsoft.com/office/officeart/2018/5/layout/CenteredIconLabelDescriptionList"/>
    <dgm:cxn modelId="{D79C9079-0C13-477D-9590-B74540574667}" type="presOf" srcId="{AA7C6965-1D0F-486C-AC7D-64413C8000A1}" destId="{30FF37A0-4350-4DF6-ACF8-856305A6AACB}" srcOrd="0" destOrd="0" presId="urn:microsoft.com/office/officeart/2018/5/layout/CenteredIconLabelDescriptionList"/>
    <dgm:cxn modelId="{82E46DA4-083D-4888-A5E1-20AA1CFE19FF}" srcId="{1935F805-2CAF-409F-A1FB-F2DBD3C4C44A}" destId="{232B7D91-2C35-4C5C-91E7-1E5BE678A79C}" srcOrd="0" destOrd="0" parTransId="{CF475E98-B941-443B-8241-EE4F8842E48E}" sibTransId="{F5645632-591A-46DC-A07C-350D3C0890EA}"/>
    <dgm:cxn modelId="{8BBAA1B9-0891-436D-B9D6-15E5CB904F62}" srcId="{232B7D91-2C35-4C5C-91E7-1E5BE678A79C}" destId="{AA7C6965-1D0F-486C-AC7D-64413C8000A1}" srcOrd="0" destOrd="0" parTransId="{F3128D9C-F203-4EE0-8BE7-82D0F328FFFE}" sibTransId="{260DB470-71FD-498B-B057-6F3B6C217E0B}"/>
    <dgm:cxn modelId="{A0957BD5-E1DC-4FC8-9508-4C19704C2B3A}" type="presParOf" srcId="{B496043E-4CCD-4890-92B4-DF59BBC7492B}" destId="{FAB80E56-AA75-4AEF-B419-5534FA66F60B}" srcOrd="0" destOrd="0" presId="urn:microsoft.com/office/officeart/2018/5/layout/CenteredIconLabelDescriptionList"/>
    <dgm:cxn modelId="{135322EE-4E08-4624-876F-1586E371F760}" type="presParOf" srcId="{FAB80E56-AA75-4AEF-B419-5534FA66F60B}" destId="{E20945A7-E508-4E59-846D-10BF53D750E7}" srcOrd="0" destOrd="0" presId="urn:microsoft.com/office/officeart/2018/5/layout/CenteredIconLabelDescriptionList"/>
    <dgm:cxn modelId="{569CCAFF-087E-4CC3-88EE-D63653964F3C}" type="presParOf" srcId="{FAB80E56-AA75-4AEF-B419-5534FA66F60B}" destId="{CF865669-46D2-41ED-BEBA-C586E8049BD6}" srcOrd="1" destOrd="0" presId="urn:microsoft.com/office/officeart/2018/5/layout/CenteredIconLabelDescriptionList"/>
    <dgm:cxn modelId="{0A951107-E5ED-4E71-99CA-07B826CA8F87}" type="presParOf" srcId="{FAB80E56-AA75-4AEF-B419-5534FA66F60B}" destId="{8461FCE1-9B88-4130-B8C6-ADDB719A8F90}" srcOrd="2" destOrd="0" presId="urn:microsoft.com/office/officeart/2018/5/layout/CenteredIconLabelDescriptionList"/>
    <dgm:cxn modelId="{BD8C4C4A-8D6C-452D-B975-21548DA2FCB9}" type="presParOf" srcId="{FAB80E56-AA75-4AEF-B419-5534FA66F60B}" destId="{0F6687A8-9BCB-4AE7-B4EA-0E42CA06F87A}" srcOrd="3" destOrd="0" presId="urn:microsoft.com/office/officeart/2018/5/layout/CenteredIconLabelDescriptionList"/>
    <dgm:cxn modelId="{16B1ED10-7576-40AF-ADF5-090B6D84B8B9}" type="presParOf" srcId="{FAB80E56-AA75-4AEF-B419-5534FA66F60B}" destId="{30FF37A0-4350-4DF6-ACF8-856305A6AACB}" srcOrd="4" destOrd="0" presId="urn:microsoft.com/office/officeart/2018/5/layout/CenteredIconLabelDescriptionList"/>
    <dgm:cxn modelId="{FAD3F121-8119-4B6F-A5A3-435AB0EAA7A4}" type="presParOf" srcId="{B496043E-4CCD-4890-92B4-DF59BBC7492B}" destId="{0A80B1E4-689C-44D4-80A9-633D2C3A427A}" srcOrd="1" destOrd="0" presId="urn:microsoft.com/office/officeart/2018/5/layout/CenteredIconLabelDescriptionList"/>
    <dgm:cxn modelId="{E25BDD15-833D-4F3E-9ADA-B486AB459B73}" type="presParOf" srcId="{B496043E-4CCD-4890-92B4-DF59BBC7492B}" destId="{A83FD28E-F88B-48D5-9607-15C0C0EBC320}" srcOrd="2" destOrd="0" presId="urn:microsoft.com/office/officeart/2018/5/layout/CenteredIconLabelDescriptionList"/>
    <dgm:cxn modelId="{2BB7348C-C731-4778-8D05-136DF215C012}" type="presParOf" srcId="{A83FD28E-F88B-48D5-9607-15C0C0EBC320}" destId="{CFB253C4-D985-43C5-8F35-93F4E530EEC4}" srcOrd="0" destOrd="0" presId="urn:microsoft.com/office/officeart/2018/5/layout/CenteredIconLabelDescriptionList"/>
    <dgm:cxn modelId="{15676C05-D93E-428C-9316-F9F9A8A830AE}" type="presParOf" srcId="{A83FD28E-F88B-48D5-9607-15C0C0EBC320}" destId="{E9DA0B56-0B64-443F-BFEF-A1E983C99FB8}" srcOrd="1" destOrd="0" presId="urn:microsoft.com/office/officeart/2018/5/layout/CenteredIconLabelDescriptionList"/>
    <dgm:cxn modelId="{BFDC8EE8-8978-4D8C-A956-AD8D7F854B03}" type="presParOf" srcId="{A83FD28E-F88B-48D5-9607-15C0C0EBC320}" destId="{54996609-91BC-4F16-A2D2-945C1D52D254}" srcOrd="2" destOrd="0" presId="urn:microsoft.com/office/officeart/2018/5/layout/CenteredIconLabelDescriptionList"/>
    <dgm:cxn modelId="{8BB46267-6DF1-422F-B18F-5C80AF72304C}" type="presParOf" srcId="{A83FD28E-F88B-48D5-9607-15C0C0EBC320}" destId="{65809805-D6D5-493A-B21C-3704A4629F45}" srcOrd="3" destOrd="0" presId="urn:microsoft.com/office/officeart/2018/5/layout/CenteredIconLabelDescriptionList"/>
    <dgm:cxn modelId="{957A6BCF-C065-46A9-AD7A-EF0954B2179A}" type="presParOf" srcId="{A83FD28E-F88B-48D5-9607-15C0C0EBC320}" destId="{D4818369-B44F-4F95-A70F-0765D50BEF2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136D2D-3AF2-42CE-8A10-967426590047}" type="doc">
      <dgm:prSet loTypeId="urn:microsoft.com/office/officeart/2016/7/layout/LinearBlock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258BC7-7343-4686-A4FC-994B4BB6BB8B}">
      <dgm:prSet/>
      <dgm:spPr/>
      <dgm:t>
        <a:bodyPr/>
        <a:lstStyle/>
        <a:p>
          <a:r>
            <a:rPr lang="en-US" sz="1500" dirty="0"/>
            <a:t>Learn basic and advanced techniques for implementing data structures and analyzing their efficiency</a:t>
          </a:r>
        </a:p>
      </dgm:t>
    </dgm:pt>
    <dgm:pt modelId="{3902382A-854E-4F64-9619-E31079ED1C5C}" type="parTrans" cxnId="{202D0F8D-CE4A-44B2-95B3-E4232D78EA86}">
      <dgm:prSet/>
      <dgm:spPr/>
      <dgm:t>
        <a:bodyPr/>
        <a:lstStyle/>
        <a:p>
          <a:endParaRPr lang="en-US"/>
        </a:p>
      </dgm:t>
    </dgm:pt>
    <dgm:pt modelId="{47937407-BDEA-4F04-9B9C-1177841FA949}" type="sibTrans" cxnId="{202D0F8D-CE4A-44B2-95B3-E4232D78EA8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29329D2-6B75-4B3A-B811-EAFE1D74D6EA}">
      <dgm:prSet custT="1"/>
      <dgm:spPr/>
      <dgm:t>
        <a:bodyPr/>
        <a:lstStyle/>
        <a:p>
          <a:r>
            <a:rPr lang="en-US" sz="1400" baseline="0" dirty="0"/>
            <a:t>Will require mathematical analysis from CS 170</a:t>
          </a:r>
        </a:p>
      </dgm:t>
    </dgm:pt>
    <dgm:pt modelId="{688B33C1-9811-4D18-941B-D6FB2AE0BFB5}" type="parTrans" cxnId="{20D651C5-9647-41D4-906C-A984D6440D6A}">
      <dgm:prSet/>
      <dgm:spPr/>
      <dgm:t>
        <a:bodyPr/>
        <a:lstStyle/>
        <a:p>
          <a:endParaRPr lang="en-US"/>
        </a:p>
      </dgm:t>
    </dgm:pt>
    <dgm:pt modelId="{9BC1C8A8-711C-46A1-B7C1-688D1BD65195}" type="sibTrans" cxnId="{20D651C5-9647-41D4-906C-A984D6440D6A}">
      <dgm:prSet/>
      <dgm:spPr/>
      <dgm:t>
        <a:bodyPr/>
        <a:lstStyle/>
        <a:p>
          <a:endParaRPr lang="en-US"/>
        </a:p>
      </dgm:t>
    </dgm:pt>
    <dgm:pt modelId="{D710D1BA-5558-49AE-A9D8-C4E892D2C2B3}">
      <dgm:prSet/>
      <dgm:spPr/>
      <dgm:t>
        <a:bodyPr/>
        <a:lstStyle/>
        <a:p>
          <a:r>
            <a:rPr lang="en-US"/>
            <a:t>Learn how to identify the best data structure for your needs.</a:t>
          </a:r>
        </a:p>
      </dgm:t>
    </dgm:pt>
    <dgm:pt modelId="{6159C050-19D6-4635-BC4B-31835F6D3BD1}" type="parTrans" cxnId="{39A180FC-41BA-457E-9131-62B314B68E5B}">
      <dgm:prSet/>
      <dgm:spPr/>
      <dgm:t>
        <a:bodyPr/>
        <a:lstStyle/>
        <a:p>
          <a:endParaRPr lang="en-US"/>
        </a:p>
      </dgm:t>
    </dgm:pt>
    <dgm:pt modelId="{9924B406-07AC-4C7B-8DB1-90467DE4F573}" type="sibTrans" cxnId="{39A180FC-41BA-457E-9131-62B314B68E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20524AB-48F7-41E5-AE0F-C5B2C0BD714F}">
      <dgm:prSet/>
      <dgm:spPr/>
      <dgm:t>
        <a:bodyPr/>
        <a:lstStyle/>
        <a:p>
          <a:r>
            <a:rPr lang="en-US" dirty="0"/>
            <a:t>Learn to utilize ADTs to specify the functionality of what you want to do.</a:t>
          </a:r>
        </a:p>
      </dgm:t>
    </dgm:pt>
    <dgm:pt modelId="{982971CC-D933-4671-A31D-EFC84D8D572F}" type="parTrans" cxnId="{689435A6-76AF-43FB-9C3A-7741E7C362DE}">
      <dgm:prSet/>
      <dgm:spPr/>
      <dgm:t>
        <a:bodyPr/>
        <a:lstStyle/>
        <a:p>
          <a:endParaRPr lang="en-US"/>
        </a:p>
      </dgm:t>
    </dgm:pt>
    <dgm:pt modelId="{CC0EB997-D6EA-4B82-B2DE-E58FBFBC21DF}" type="sibTrans" cxnId="{689435A6-76AF-43FB-9C3A-7741E7C362D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CAB9485-8737-42E7-90DA-E85FE5F5D4EE}" type="pres">
      <dgm:prSet presAssocID="{8E136D2D-3AF2-42CE-8A10-967426590047}" presName="Name0" presStyleCnt="0">
        <dgm:presLayoutVars>
          <dgm:animLvl val="lvl"/>
          <dgm:resizeHandles val="exact"/>
        </dgm:presLayoutVars>
      </dgm:prSet>
      <dgm:spPr/>
    </dgm:pt>
    <dgm:pt modelId="{6A38BF2B-B047-461C-B310-EA2C0BA934C3}" type="pres">
      <dgm:prSet presAssocID="{DB258BC7-7343-4686-A4FC-994B4BB6BB8B}" presName="compositeNode" presStyleCnt="0">
        <dgm:presLayoutVars>
          <dgm:bulletEnabled val="1"/>
        </dgm:presLayoutVars>
      </dgm:prSet>
      <dgm:spPr/>
    </dgm:pt>
    <dgm:pt modelId="{D4FADDC5-DF95-4E75-A37B-BF5DE3FA1E88}" type="pres">
      <dgm:prSet presAssocID="{DB258BC7-7343-4686-A4FC-994B4BB6BB8B}" presName="bgRect" presStyleLbl="alignNode1" presStyleIdx="0" presStyleCnt="3"/>
      <dgm:spPr/>
    </dgm:pt>
    <dgm:pt modelId="{80266B9A-95AD-40F3-97F1-180F67F6EF98}" type="pres">
      <dgm:prSet presAssocID="{47937407-BDEA-4F04-9B9C-1177841FA949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727344E-D619-42AB-BB25-7A0042AFB1C2}" type="pres">
      <dgm:prSet presAssocID="{DB258BC7-7343-4686-A4FC-994B4BB6BB8B}" presName="nodeRect" presStyleLbl="alignNode1" presStyleIdx="0" presStyleCnt="3">
        <dgm:presLayoutVars>
          <dgm:bulletEnabled val="1"/>
        </dgm:presLayoutVars>
      </dgm:prSet>
      <dgm:spPr/>
    </dgm:pt>
    <dgm:pt modelId="{F24E4F67-466B-41B0-A4C9-70CE34E892E2}" type="pres">
      <dgm:prSet presAssocID="{47937407-BDEA-4F04-9B9C-1177841FA949}" presName="sibTrans" presStyleCnt="0"/>
      <dgm:spPr/>
    </dgm:pt>
    <dgm:pt modelId="{4D5395C6-1E85-41EC-94EC-17C13200AF55}" type="pres">
      <dgm:prSet presAssocID="{D710D1BA-5558-49AE-A9D8-C4E892D2C2B3}" presName="compositeNode" presStyleCnt="0">
        <dgm:presLayoutVars>
          <dgm:bulletEnabled val="1"/>
        </dgm:presLayoutVars>
      </dgm:prSet>
      <dgm:spPr/>
    </dgm:pt>
    <dgm:pt modelId="{890DE229-8328-4303-945D-E4A0B97A974A}" type="pres">
      <dgm:prSet presAssocID="{D710D1BA-5558-49AE-A9D8-C4E892D2C2B3}" presName="bgRect" presStyleLbl="alignNode1" presStyleIdx="1" presStyleCnt="3"/>
      <dgm:spPr/>
    </dgm:pt>
    <dgm:pt modelId="{8ABCA485-4175-4CF0-B5E9-CB0B6EA28E3E}" type="pres">
      <dgm:prSet presAssocID="{9924B406-07AC-4C7B-8DB1-90467DE4F57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204B6A2E-CFC4-4976-9402-51A01C04B9A2}" type="pres">
      <dgm:prSet presAssocID="{D710D1BA-5558-49AE-A9D8-C4E892D2C2B3}" presName="nodeRect" presStyleLbl="alignNode1" presStyleIdx="1" presStyleCnt="3">
        <dgm:presLayoutVars>
          <dgm:bulletEnabled val="1"/>
        </dgm:presLayoutVars>
      </dgm:prSet>
      <dgm:spPr/>
    </dgm:pt>
    <dgm:pt modelId="{124898A7-7F51-4B85-8FB5-980EBA6D2E26}" type="pres">
      <dgm:prSet presAssocID="{9924B406-07AC-4C7B-8DB1-90467DE4F573}" presName="sibTrans" presStyleCnt="0"/>
      <dgm:spPr/>
    </dgm:pt>
    <dgm:pt modelId="{CF484340-8400-4E7A-9E16-C89E05165D5F}" type="pres">
      <dgm:prSet presAssocID="{820524AB-48F7-41E5-AE0F-C5B2C0BD714F}" presName="compositeNode" presStyleCnt="0">
        <dgm:presLayoutVars>
          <dgm:bulletEnabled val="1"/>
        </dgm:presLayoutVars>
      </dgm:prSet>
      <dgm:spPr/>
    </dgm:pt>
    <dgm:pt modelId="{4F564DD0-95AA-43F5-A86A-DA49AB7C9A75}" type="pres">
      <dgm:prSet presAssocID="{820524AB-48F7-41E5-AE0F-C5B2C0BD714F}" presName="bgRect" presStyleLbl="alignNode1" presStyleIdx="2" presStyleCnt="3"/>
      <dgm:spPr/>
    </dgm:pt>
    <dgm:pt modelId="{A7C18058-03B7-4CA9-8E48-46D62AEFBB10}" type="pres">
      <dgm:prSet presAssocID="{CC0EB997-D6EA-4B82-B2DE-E58FBFBC21D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5984355-2C03-4988-903F-88B56D8E302D}" type="pres">
      <dgm:prSet presAssocID="{820524AB-48F7-41E5-AE0F-C5B2C0BD714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7BFA411-0FA8-44DA-9B90-1F12BB20C099}" type="presOf" srcId="{DB258BC7-7343-4686-A4FC-994B4BB6BB8B}" destId="{D4FADDC5-DF95-4E75-A37B-BF5DE3FA1E88}" srcOrd="0" destOrd="0" presId="urn:microsoft.com/office/officeart/2016/7/layout/LinearBlockProcessNumbered"/>
    <dgm:cxn modelId="{0AC4EB16-DF2C-4FA5-8227-D4733C633837}" type="presOf" srcId="{47937407-BDEA-4F04-9B9C-1177841FA949}" destId="{80266B9A-95AD-40F3-97F1-180F67F6EF98}" srcOrd="0" destOrd="0" presId="urn:microsoft.com/office/officeart/2016/7/layout/LinearBlockProcessNumbered"/>
    <dgm:cxn modelId="{BB5E9E7E-95CA-4B88-AC44-4674601136C7}" type="presOf" srcId="{DB258BC7-7343-4686-A4FC-994B4BB6BB8B}" destId="{A727344E-D619-42AB-BB25-7A0042AFB1C2}" srcOrd="1" destOrd="0" presId="urn:microsoft.com/office/officeart/2016/7/layout/LinearBlockProcessNumbered"/>
    <dgm:cxn modelId="{E6E5EA86-472C-49BE-8760-28D6FF16B6C9}" type="presOf" srcId="{CC0EB997-D6EA-4B82-B2DE-E58FBFBC21DF}" destId="{A7C18058-03B7-4CA9-8E48-46D62AEFBB10}" srcOrd="0" destOrd="0" presId="urn:microsoft.com/office/officeart/2016/7/layout/LinearBlockProcessNumbered"/>
    <dgm:cxn modelId="{8C57858B-9976-42A0-8725-396DFD43D804}" type="presOf" srcId="{D710D1BA-5558-49AE-A9D8-C4E892D2C2B3}" destId="{890DE229-8328-4303-945D-E4A0B97A974A}" srcOrd="0" destOrd="0" presId="urn:microsoft.com/office/officeart/2016/7/layout/LinearBlockProcessNumbered"/>
    <dgm:cxn modelId="{202D0F8D-CE4A-44B2-95B3-E4232D78EA86}" srcId="{8E136D2D-3AF2-42CE-8A10-967426590047}" destId="{DB258BC7-7343-4686-A4FC-994B4BB6BB8B}" srcOrd="0" destOrd="0" parTransId="{3902382A-854E-4F64-9619-E31079ED1C5C}" sibTransId="{47937407-BDEA-4F04-9B9C-1177841FA949}"/>
    <dgm:cxn modelId="{689435A6-76AF-43FB-9C3A-7741E7C362DE}" srcId="{8E136D2D-3AF2-42CE-8A10-967426590047}" destId="{820524AB-48F7-41E5-AE0F-C5B2C0BD714F}" srcOrd="2" destOrd="0" parTransId="{982971CC-D933-4671-A31D-EFC84D8D572F}" sibTransId="{CC0EB997-D6EA-4B82-B2DE-E58FBFBC21DF}"/>
    <dgm:cxn modelId="{3D011BA8-1C3D-4C0B-931C-86E5F1E2DF84}" type="presOf" srcId="{8E136D2D-3AF2-42CE-8A10-967426590047}" destId="{ECAB9485-8737-42E7-90DA-E85FE5F5D4EE}" srcOrd="0" destOrd="0" presId="urn:microsoft.com/office/officeart/2016/7/layout/LinearBlockProcessNumbered"/>
    <dgm:cxn modelId="{A4CA83BA-81AF-498E-A5DE-D138CBF7B739}" type="presOf" srcId="{820524AB-48F7-41E5-AE0F-C5B2C0BD714F}" destId="{4F564DD0-95AA-43F5-A86A-DA49AB7C9A75}" srcOrd="0" destOrd="0" presId="urn:microsoft.com/office/officeart/2016/7/layout/LinearBlockProcessNumbered"/>
    <dgm:cxn modelId="{20ABA3C1-91D5-4BC5-8B48-82FE36B9109F}" type="presOf" srcId="{329329D2-6B75-4B3A-B811-EAFE1D74D6EA}" destId="{A727344E-D619-42AB-BB25-7A0042AFB1C2}" srcOrd="0" destOrd="1" presId="urn:microsoft.com/office/officeart/2016/7/layout/LinearBlockProcessNumbered"/>
    <dgm:cxn modelId="{20D651C5-9647-41D4-906C-A984D6440D6A}" srcId="{DB258BC7-7343-4686-A4FC-994B4BB6BB8B}" destId="{329329D2-6B75-4B3A-B811-EAFE1D74D6EA}" srcOrd="0" destOrd="0" parTransId="{688B33C1-9811-4D18-941B-D6FB2AE0BFB5}" sibTransId="{9BC1C8A8-711C-46A1-B7C1-688D1BD65195}"/>
    <dgm:cxn modelId="{FD2E5FF7-3647-4F94-AD83-707E4110C588}" type="presOf" srcId="{9924B406-07AC-4C7B-8DB1-90467DE4F573}" destId="{8ABCA485-4175-4CF0-B5E9-CB0B6EA28E3E}" srcOrd="0" destOrd="0" presId="urn:microsoft.com/office/officeart/2016/7/layout/LinearBlockProcessNumbered"/>
    <dgm:cxn modelId="{39A180FC-41BA-457E-9131-62B314B68E5B}" srcId="{8E136D2D-3AF2-42CE-8A10-967426590047}" destId="{D710D1BA-5558-49AE-A9D8-C4E892D2C2B3}" srcOrd="1" destOrd="0" parTransId="{6159C050-19D6-4635-BC4B-31835F6D3BD1}" sibTransId="{9924B406-07AC-4C7B-8DB1-90467DE4F573}"/>
    <dgm:cxn modelId="{D8A5EDFC-FCD7-43D4-BC94-8CB2BBF0AAE2}" type="presOf" srcId="{820524AB-48F7-41E5-AE0F-C5B2C0BD714F}" destId="{65984355-2C03-4988-903F-88B56D8E302D}" srcOrd="1" destOrd="0" presId="urn:microsoft.com/office/officeart/2016/7/layout/LinearBlockProcessNumbered"/>
    <dgm:cxn modelId="{4899C2FF-BFA4-4530-8E49-D1C1C74B3DBD}" type="presOf" srcId="{D710D1BA-5558-49AE-A9D8-C4E892D2C2B3}" destId="{204B6A2E-CFC4-4976-9402-51A01C04B9A2}" srcOrd="1" destOrd="0" presId="urn:microsoft.com/office/officeart/2016/7/layout/LinearBlockProcessNumbered"/>
    <dgm:cxn modelId="{B23F0D59-9FEF-49CD-8D52-3D19C591964A}" type="presParOf" srcId="{ECAB9485-8737-42E7-90DA-E85FE5F5D4EE}" destId="{6A38BF2B-B047-461C-B310-EA2C0BA934C3}" srcOrd="0" destOrd="0" presId="urn:microsoft.com/office/officeart/2016/7/layout/LinearBlockProcessNumbered"/>
    <dgm:cxn modelId="{96834445-9553-4609-A12C-A0E5F77F4356}" type="presParOf" srcId="{6A38BF2B-B047-461C-B310-EA2C0BA934C3}" destId="{D4FADDC5-DF95-4E75-A37B-BF5DE3FA1E88}" srcOrd="0" destOrd="0" presId="urn:microsoft.com/office/officeart/2016/7/layout/LinearBlockProcessNumbered"/>
    <dgm:cxn modelId="{2F3E8498-DE95-4B8A-9433-5796EA48D406}" type="presParOf" srcId="{6A38BF2B-B047-461C-B310-EA2C0BA934C3}" destId="{80266B9A-95AD-40F3-97F1-180F67F6EF98}" srcOrd="1" destOrd="0" presId="urn:microsoft.com/office/officeart/2016/7/layout/LinearBlockProcessNumbered"/>
    <dgm:cxn modelId="{25E8679A-CC3C-449B-8AA3-C1C432D60544}" type="presParOf" srcId="{6A38BF2B-B047-461C-B310-EA2C0BA934C3}" destId="{A727344E-D619-42AB-BB25-7A0042AFB1C2}" srcOrd="2" destOrd="0" presId="urn:microsoft.com/office/officeart/2016/7/layout/LinearBlockProcessNumbered"/>
    <dgm:cxn modelId="{C03D3605-B459-4302-A5E5-EEE985BEC39B}" type="presParOf" srcId="{ECAB9485-8737-42E7-90DA-E85FE5F5D4EE}" destId="{F24E4F67-466B-41B0-A4C9-70CE34E892E2}" srcOrd="1" destOrd="0" presId="urn:microsoft.com/office/officeart/2016/7/layout/LinearBlockProcessNumbered"/>
    <dgm:cxn modelId="{68F8CC53-4FFB-44DD-A1AC-807B04BDC5CD}" type="presParOf" srcId="{ECAB9485-8737-42E7-90DA-E85FE5F5D4EE}" destId="{4D5395C6-1E85-41EC-94EC-17C13200AF55}" srcOrd="2" destOrd="0" presId="urn:microsoft.com/office/officeart/2016/7/layout/LinearBlockProcessNumbered"/>
    <dgm:cxn modelId="{85FE009D-78B2-4FB5-AC9F-B5D1AA33E158}" type="presParOf" srcId="{4D5395C6-1E85-41EC-94EC-17C13200AF55}" destId="{890DE229-8328-4303-945D-E4A0B97A974A}" srcOrd="0" destOrd="0" presId="urn:microsoft.com/office/officeart/2016/7/layout/LinearBlockProcessNumbered"/>
    <dgm:cxn modelId="{48B98548-28F6-48C0-B034-FFEB54790788}" type="presParOf" srcId="{4D5395C6-1E85-41EC-94EC-17C13200AF55}" destId="{8ABCA485-4175-4CF0-B5E9-CB0B6EA28E3E}" srcOrd="1" destOrd="0" presId="urn:microsoft.com/office/officeart/2016/7/layout/LinearBlockProcessNumbered"/>
    <dgm:cxn modelId="{0E286370-982C-4CB2-8353-4B8D7E9F8404}" type="presParOf" srcId="{4D5395C6-1E85-41EC-94EC-17C13200AF55}" destId="{204B6A2E-CFC4-4976-9402-51A01C04B9A2}" srcOrd="2" destOrd="0" presId="urn:microsoft.com/office/officeart/2016/7/layout/LinearBlockProcessNumbered"/>
    <dgm:cxn modelId="{2A17D9B4-9E75-4648-9642-8BC11F9CF788}" type="presParOf" srcId="{ECAB9485-8737-42E7-90DA-E85FE5F5D4EE}" destId="{124898A7-7F51-4B85-8FB5-980EBA6D2E26}" srcOrd="3" destOrd="0" presId="urn:microsoft.com/office/officeart/2016/7/layout/LinearBlockProcessNumbered"/>
    <dgm:cxn modelId="{78344CEE-7DDB-471D-A190-E6F00A9F6096}" type="presParOf" srcId="{ECAB9485-8737-42E7-90DA-E85FE5F5D4EE}" destId="{CF484340-8400-4E7A-9E16-C89E05165D5F}" srcOrd="4" destOrd="0" presId="urn:microsoft.com/office/officeart/2016/7/layout/LinearBlockProcessNumbered"/>
    <dgm:cxn modelId="{3D52D45F-73FC-4C07-A865-A2F6C4C12DFC}" type="presParOf" srcId="{CF484340-8400-4E7A-9E16-C89E05165D5F}" destId="{4F564DD0-95AA-43F5-A86A-DA49AB7C9A75}" srcOrd="0" destOrd="0" presId="urn:microsoft.com/office/officeart/2016/7/layout/LinearBlockProcessNumbered"/>
    <dgm:cxn modelId="{AEE61CDE-22E9-4DE3-AE93-FA8621BE0CE9}" type="presParOf" srcId="{CF484340-8400-4E7A-9E16-C89E05165D5F}" destId="{A7C18058-03B7-4CA9-8E48-46D62AEFBB10}" srcOrd="1" destOrd="0" presId="urn:microsoft.com/office/officeart/2016/7/layout/LinearBlockProcessNumbered"/>
    <dgm:cxn modelId="{AE5B9235-3437-4B15-9CD2-FFD4B75A6260}" type="presParOf" srcId="{CF484340-8400-4E7A-9E16-C89E05165D5F}" destId="{65984355-2C03-4988-903F-88B56D8E302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945A7-E508-4E59-846D-10BF53D750E7}">
      <dsp:nvSpPr>
        <dsp:cNvPr id="0" name=""/>
        <dsp:cNvSpPr/>
      </dsp:nvSpPr>
      <dsp:spPr>
        <a:xfrm>
          <a:off x="1182604" y="1044941"/>
          <a:ext cx="1265653" cy="12656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61FCE1-9B88-4130-B8C6-ADDB719A8F90}">
      <dsp:nvSpPr>
        <dsp:cNvPr id="0" name=""/>
        <dsp:cNvSpPr/>
      </dsp:nvSpPr>
      <dsp:spPr>
        <a:xfrm>
          <a:off x="7354" y="2415753"/>
          <a:ext cx="361615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Remedial modules</a:t>
          </a:r>
        </a:p>
      </dsp:txBody>
      <dsp:txXfrm>
        <a:off x="7354" y="2415753"/>
        <a:ext cx="3616152" cy="542422"/>
      </dsp:txXfrm>
    </dsp:sp>
    <dsp:sp modelId="{30FF37A0-4350-4DF6-ACF8-856305A6AACB}">
      <dsp:nvSpPr>
        <dsp:cNvPr id="0" name=""/>
        <dsp:cNvSpPr/>
      </dsp:nvSpPr>
      <dsp:spPr>
        <a:xfrm>
          <a:off x="7354" y="3007086"/>
          <a:ext cx="3616152" cy="483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hlinkClick xmlns:r="http://schemas.openxmlformats.org/officeDocument/2006/relationships" r:id="rId3"/>
            </a:rPr>
            <a:t>http://ee.usc.edu/~redekopp/csmodules.html</a:t>
          </a:r>
          <a:r>
            <a:rPr lang="en-US" sz="1700" kern="1200"/>
            <a:t> </a:t>
          </a:r>
        </a:p>
      </dsp:txBody>
      <dsp:txXfrm>
        <a:off x="7354" y="3007086"/>
        <a:ext cx="3616152" cy="483395"/>
      </dsp:txXfrm>
    </dsp:sp>
    <dsp:sp modelId="{CFB253C4-D985-43C5-8F35-93F4E530EEC4}">
      <dsp:nvSpPr>
        <dsp:cNvPr id="0" name=""/>
        <dsp:cNvSpPr/>
      </dsp:nvSpPr>
      <dsp:spPr>
        <a:xfrm>
          <a:off x="5431583" y="1044941"/>
          <a:ext cx="1265653" cy="1265653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996609-91BC-4F16-A2D2-945C1D52D254}">
      <dsp:nvSpPr>
        <dsp:cNvPr id="0" name=""/>
        <dsp:cNvSpPr/>
      </dsp:nvSpPr>
      <dsp:spPr>
        <a:xfrm>
          <a:off x="4256334" y="2415753"/>
          <a:ext cx="3616152" cy="5424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Class website</a:t>
          </a:r>
        </a:p>
      </dsp:txBody>
      <dsp:txXfrm>
        <a:off x="4256334" y="2415753"/>
        <a:ext cx="3616152" cy="542422"/>
      </dsp:txXfrm>
    </dsp:sp>
    <dsp:sp modelId="{D4818369-B44F-4F95-A70F-0765D50BEF23}">
      <dsp:nvSpPr>
        <dsp:cNvPr id="0" name=""/>
        <dsp:cNvSpPr/>
      </dsp:nvSpPr>
      <dsp:spPr>
        <a:xfrm>
          <a:off x="4256334" y="3007086"/>
          <a:ext cx="3616152" cy="483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hlinkClick xmlns:r="http://schemas.openxmlformats.org/officeDocument/2006/relationships" r:id="rId6"/>
            </a:rPr>
            <a:t>http://bytes.usc.edu/cs104/</a:t>
          </a:r>
          <a:endParaRPr lang="en-US" sz="1700" kern="1200" dirty="0"/>
        </a:p>
      </dsp:txBody>
      <dsp:txXfrm>
        <a:off x="4256334" y="3007086"/>
        <a:ext cx="3616152" cy="4833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ADDC5-DF95-4E75-A37B-BF5DE3FA1E88}">
      <dsp:nvSpPr>
        <dsp:cNvPr id="0" name=""/>
        <dsp:cNvSpPr/>
      </dsp:nvSpPr>
      <dsp:spPr>
        <a:xfrm>
          <a:off x="623" y="490123"/>
          <a:ext cx="2524815" cy="302977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Learn basic and advanced techniques for implementing data structures and analyzing their efficiency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baseline="0" dirty="0"/>
            <a:t>Will require mathematical analysis from CS 170</a:t>
          </a:r>
        </a:p>
      </dsp:txBody>
      <dsp:txXfrm>
        <a:off x="623" y="1702034"/>
        <a:ext cx="2524815" cy="1817867"/>
      </dsp:txXfrm>
    </dsp:sp>
    <dsp:sp modelId="{80266B9A-95AD-40F3-97F1-180F67F6EF98}">
      <dsp:nvSpPr>
        <dsp:cNvPr id="0" name=""/>
        <dsp:cNvSpPr/>
      </dsp:nvSpPr>
      <dsp:spPr>
        <a:xfrm>
          <a:off x="623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623" y="490123"/>
        <a:ext cx="2524815" cy="1211911"/>
      </dsp:txXfrm>
    </dsp:sp>
    <dsp:sp modelId="{890DE229-8328-4303-945D-E4A0B97A974A}">
      <dsp:nvSpPr>
        <dsp:cNvPr id="0" name=""/>
        <dsp:cNvSpPr/>
      </dsp:nvSpPr>
      <dsp:spPr>
        <a:xfrm>
          <a:off x="2727424" y="490123"/>
          <a:ext cx="2524815" cy="3029778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how to identify the best data structure for your needs.</a:t>
          </a:r>
        </a:p>
      </dsp:txBody>
      <dsp:txXfrm>
        <a:off x="2727424" y="1702034"/>
        <a:ext cx="2524815" cy="1817867"/>
      </dsp:txXfrm>
    </dsp:sp>
    <dsp:sp modelId="{8ABCA485-4175-4CF0-B5E9-CB0B6EA28E3E}">
      <dsp:nvSpPr>
        <dsp:cNvPr id="0" name=""/>
        <dsp:cNvSpPr/>
      </dsp:nvSpPr>
      <dsp:spPr>
        <a:xfrm>
          <a:off x="2727424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727424" y="490123"/>
        <a:ext cx="2524815" cy="1211911"/>
      </dsp:txXfrm>
    </dsp:sp>
    <dsp:sp modelId="{4F564DD0-95AA-43F5-A86A-DA49AB7C9A75}">
      <dsp:nvSpPr>
        <dsp:cNvPr id="0" name=""/>
        <dsp:cNvSpPr/>
      </dsp:nvSpPr>
      <dsp:spPr>
        <a:xfrm>
          <a:off x="5454225" y="490123"/>
          <a:ext cx="2524815" cy="3029778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0" rIns="249396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Learn to utilize ADTs to specify the functionality of what you want to do.</a:t>
          </a:r>
        </a:p>
      </dsp:txBody>
      <dsp:txXfrm>
        <a:off x="5454225" y="1702034"/>
        <a:ext cx="2524815" cy="1817867"/>
      </dsp:txXfrm>
    </dsp:sp>
    <dsp:sp modelId="{A7C18058-03B7-4CA9-8E48-46D62AEFBB10}">
      <dsp:nvSpPr>
        <dsp:cNvPr id="0" name=""/>
        <dsp:cNvSpPr/>
      </dsp:nvSpPr>
      <dsp:spPr>
        <a:xfrm>
          <a:off x="5454225" y="490123"/>
          <a:ext cx="2524815" cy="121191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9396" tIns="165100" rIns="249396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454225" y="490123"/>
        <a:ext cx="2524815" cy="12119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3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6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6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1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4365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Chandler's comment:  "It's all about data structures"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3562A9-B6D5-4F95-B063-0AA816B5DBE7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036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1C2-B39B-4571-BEE5-1091A9742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1F3B9-FAEE-406C-961E-397209CC9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425C-CEC8-477A-B2BC-DCFC753AB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44093-F14C-4DD6-969B-D69C6295A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017A6-01A0-4616-AD79-4A8B133B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72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2B7F-6554-472D-A7BF-387792950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C8F5F-E49C-423E-BC01-2808A9D30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1F54-1A21-471A-A8C6-73AC66C2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23C07-AC37-4C10-924E-B224C3DE0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B0032-8424-4D3F-97F4-F2D47886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28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6218-F995-4A3C-8D2B-3F44BD0B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C9BF3-927B-44EC-BC46-E88703D2C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CC6F1-F93B-4281-861A-64E77A9F4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3A8D2-CEF9-4AEA-9E6C-2D1E3176E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09B0F-E7D4-4048-9EB9-50EA7BB9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407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8DA1-8093-4540-96C0-834BB88F6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4269-C464-4FB9-9EC8-950F060B8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2DAF8-7CEA-4290-9B8F-E91693A9D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5AC9C1-417C-4A82-B1F4-D35C942C0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0026-E9FA-49FB-A3FD-044EDF72F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03171-956B-482B-B3AE-C053F8C4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13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09B7-88B2-458B-AED4-11C938FDD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D1558-FF3F-4879-A008-D24225104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78328-0842-43F0-A045-25A9E0F3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08949E-2F50-4D7E-9874-384F8A976B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91C67-1629-45FF-B578-6DE10FA0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F50B2-80E2-454D-A470-79452EC8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3BA853-1F2A-43A7-A96A-BAB47B1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39F38-72AB-4D8B-BF4A-03EE7C44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61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34C6-4DE6-47A0-A928-16952823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A3AEFA-FA42-4813-A4BE-9B9751D8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7D3D8-65C3-48D8-A8BB-FCB0C1F5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4D4F8-1EB8-4A3D-BB11-09938C137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223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C738E6-A2A0-4157-AD5C-3C6B292F4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89BAB-CAC2-4D62-B7C8-65DA076D3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D87F5-422E-457F-AA74-33BA14E1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0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C49B-DA87-4D70-8DA0-04CF63BE8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C65D-9A17-4F94-A061-77615DA0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06EC0-744E-4189-8905-8AB489076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D3A1E-BAD6-4ED6-8EFA-3F4A3C00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E0591-797D-45FE-A83B-6ECD42546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B9936-DA74-4978-A74D-3BA072C10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01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23EF-F11A-4117-A2DB-EF79478AD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E20DE-A970-425F-AB26-65681393E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C13F4-9FE9-48D1-AF02-6799FECB01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E7B0A-FC43-40FE-93AF-0096048E6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FF62F-ACD5-44A6-A058-FF2121FC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A8B3B-3B20-4B16-B53B-26E9F471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34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A4F2-B3EB-4AC5-A8E0-363ADF5A9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D003C-E681-409C-B765-31B58EFA1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D481C-5CF2-4BEE-8A73-A5B701F2B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A729-A61A-4C18-90AE-30FDA2C1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6E18-3D14-4BBE-AF6B-83E3629E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802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1560ED-E468-4DCE-A674-C157B2EFC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F61EE-7BD7-4627-ABF9-8BCD104E8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E37EC-14AE-485B-939D-D01FE17C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017BE-8F4A-4121-B360-8ABB11D3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CAB96-F939-4CB6-9BCB-C0B3DD9D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6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02B907-21C2-4B9F-AB1C-28EAC08A3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C110B-F1D2-42BC-9946-A7AD1AC2E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AC08-D4DF-4C22-A737-4B14B4B72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CF2CB-B5DC-41AC-A66A-5B80512A7F9C}" type="datetimeFigureOut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AC51F-F48B-4BDF-9230-0C30AC9BF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473CB-FFC5-4BD7-B15D-3B6AD7B2E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BDBAD-6F9D-426F-8EDF-86A0636C7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48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41023" y="-934769"/>
            <a:ext cx="2424873" cy="2708393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3756" y="-134088"/>
            <a:ext cx="1635955" cy="1226966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713565" y="311926"/>
            <a:ext cx="4059393" cy="1911083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548980" y="1613994"/>
            <a:ext cx="1185708" cy="889281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327781" y="5494508"/>
            <a:ext cx="2444907" cy="1774587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211282" y="5555951"/>
            <a:ext cx="928467" cy="69635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877311" y="1407983"/>
            <a:ext cx="5389379" cy="4042034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76283" y="882212"/>
            <a:ext cx="6791435" cy="5093576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1AF3294-4079-467D-87A0-585668EB8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29724" y="4518923"/>
            <a:ext cx="2484551" cy="1141851"/>
          </a:xfrm>
          <a:noFill/>
        </p:spPr>
        <p:txBody>
          <a:bodyPr>
            <a:normAutofit/>
          </a:bodyPr>
          <a:lstStyle/>
          <a:p>
            <a:endParaRPr lang="en-US" sz="1700">
              <a:solidFill>
                <a:srgbClr val="080808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03481" y="2353641"/>
            <a:ext cx="4337037" cy="2150719"/>
          </a:xfrm>
          <a:noFill/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080808"/>
                </a:solidFill>
              </a:rPr>
              <a:t>Introduction to Data Structures</a:t>
            </a:r>
            <a:endParaRPr lang="en-US" altLang="zh-CN" sz="3100">
              <a:solidFill>
                <a:srgbClr val="080808"/>
              </a:solidFill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943393" y="5778692"/>
            <a:ext cx="2231794" cy="1926608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170046" y="5363543"/>
            <a:ext cx="959985" cy="719989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487415FC-B701-40EB-A74C-62AB1C555F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69" r="26629"/>
          <a:stretch/>
        </p:blipFill>
        <p:spPr>
          <a:xfrm>
            <a:off x="5046546" y="1690688"/>
            <a:ext cx="4097454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6718546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59"/>
            <a:ext cx="5827014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Course Goals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4057" y="2"/>
            <a:ext cx="2239943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2C189D3-AD04-469D-80C7-AD6BA7AC3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516369"/>
              </p:ext>
            </p:extLst>
          </p:nvPr>
        </p:nvGraphicFramePr>
        <p:xfrm>
          <a:off x="630936" y="2209800"/>
          <a:ext cx="7979664" cy="401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46555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5849-D5A0-44D1-9B5F-B88169C4F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/>
              <a:t>Course 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FC8B4-D8DD-4EBB-8583-D2D120BEE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209800"/>
            <a:ext cx="4939867" cy="3785419"/>
          </a:xfrm>
        </p:spPr>
        <p:txBody>
          <a:bodyPr>
            <a:noAutofit/>
          </a:bodyPr>
          <a:lstStyle/>
          <a:p>
            <a:r>
              <a:rPr lang="en-US" sz="1600" dirty="0"/>
              <a:t>My office hours: </a:t>
            </a:r>
            <a:r>
              <a:rPr lang="de-DE" sz="1600" dirty="0"/>
              <a:t>Mon 11:30am-1:30pm, Wed 12:30-1:30pm, Fri 11:30am-2:30pm</a:t>
            </a:r>
            <a:r>
              <a:rPr lang="en-US" sz="1600" dirty="0"/>
              <a:t>, in this Zoom room.</a:t>
            </a:r>
          </a:p>
          <a:p>
            <a:r>
              <a:rPr lang="en-US" sz="1600" dirty="0"/>
              <a:t>Exams: two midterms and a final.</a:t>
            </a:r>
          </a:p>
          <a:p>
            <a:pPr lvl="1"/>
            <a:r>
              <a:rPr lang="en-US" sz="1600" dirty="0"/>
              <a:t>Exams are open-book, open-notes.</a:t>
            </a:r>
          </a:p>
          <a:p>
            <a:r>
              <a:rPr lang="en-US" sz="1600" dirty="0"/>
              <a:t>Six assignments.</a:t>
            </a:r>
          </a:p>
          <a:p>
            <a:pPr lvl="1"/>
            <a:r>
              <a:rPr lang="en-US" sz="1600" dirty="0"/>
              <a:t>Each assignment has a written component, due in one week, and a programming component, due in two weeks.</a:t>
            </a:r>
          </a:p>
          <a:p>
            <a:r>
              <a:rPr lang="en-US" sz="1600" dirty="0"/>
              <a:t>Lectures will be recorded and posted on the website as soon as they are ready.</a:t>
            </a:r>
          </a:p>
          <a:p>
            <a:r>
              <a:rPr lang="en-US" sz="1600" dirty="0" err="1"/>
              <a:t>Powerpoint</a:t>
            </a:r>
            <a:r>
              <a:rPr lang="en-US" sz="1600" dirty="0"/>
              <a:t> slides will be posted on the website shortly before start of lecture.</a:t>
            </a:r>
          </a:p>
          <a:p>
            <a:r>
              <a:rPr lang="en-US" sz="1600" dirty="0"/>
              <a:t>One-on-one meetings this week!</a:t>
            </a:r>
          </a:p>
          <a:p>
            <a:r>
              <a:rPr lang="en-US" sz="1600" dirty="0"/>
              <a:t>Class should be interactive.  Either raise your hand or write in chat to ask questions.</a:t>
            </a:r>
          </a:p>
        </p:txBody>
      </p:sp>
      <p:pic>
        <p:nvPicPr>
          <p:cNvPr id="5" name="Picture 4" descr="A pair of glasses on a book&#10;&#10;Description automatically generated with medium confidence">
            <a:extLst>
              <a:ext uri="{FF2B5EF4-FFF2-40B4-BE49-F238E27FC236}">
                <a16:creationId xmlns:a16="http://schemas.microsoft.com/office/drawing/2014/main" id="{C0ACD2EA-46E0-4060-88AC-226CCFC423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41" r="45873" b="-1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CE9E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anchor="ctr">
            <a:normAutofit/>
          </a:bodyPr>
          <a:lstStyle/>
          <a:p>
            <a:r>
              <a:rPr lang="en-US" sz="3500"/>
              <a:t>Some Helpful Links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99DD8E1-E00E-4429-84B2-201DA4B407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5942057"/>
              </p:ext>
            </p:extLst>
          </p:nvPr>
        </p:nvGraphicFramePr>
        <p:xfrm>
          <a:off x="628650" y="1737360"/>
          <a:ext cx="7879842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B64C-2919-4D97-BBCA-4B44926DBA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720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Organizing Your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320" y="2718054"/>
            <a:ext cx="8103680" cy="3207258"/>
          </a:xfrm>
        </p:spPr>
        <p:txBody>
          <a:bodyPr anchor="t">
            <a:normAutofit/>
          </a:bodyPr>
          <a:lstStyle/>
          <a:p>
            <a:r>
              <a:rPr lang="en-US" sz="1600" dirty="0"/>
              <a:t>Should you always sort your data?</a:t>
            </a:r>
          </a:p>
          <a:p>
            <a:pPr lvl="1"/>
            <a:r>
              <a:rPr lang="en-US" sz="1600" dirty="0"/>
              <a:t>No.  What are the tradeoffs?</a:t>
            </a:r>
          </a:p>
          <a:p>
            <a:pPr lvl="1"/>
            <a:r>
              <a:rPr lang="en-US" sz="1600" dirty="0"/>
              <a:t>An Insert operation becomes more expensive (but a Lookup operation becomes less expensive)</a:t>
            </a:r>
          </a:p>
          <a:p>
            <a:pPr lvl="1"/>
            <a:r>
              <a:rPr lang="en-US" sz="1600" dirty="0"/>
              <a:t>In a backup system, you are constantly adding new information, and you rarely (hopefully never) look up that information.</a:t>
            </a:r>
          </a:p>
          <a:p>
            <a:r>
              <a:rPr lang="en-US" sz="1600" dirty="0"/>
              <a:t>How should you organize your data?  What is the best </a:t>
            </a:r>
            <a:r>
              <a:rPr lang="en-US" sz="1600" b="1" dirty="0"/>
              <a:t>data structure</a:t>
            </a:r>
            <a:r>
              <a:rPr lang="en-US" sz="1600" dirty="0"/>
              <a:t>?</a:t>
            </a:r>
          </a:p>
          <a:p>
            <a:pPr lvl="1"/>
            <a:r>
              <a:rPr lang="en-US" sz="1600" dirty="0"/>
              <a:t>The answer is, invariably, “it depends.”</a:t>
            </a:r>
          </a:p>
          <a:p>
            <a:pPr lvl="1"/>
            <a:r>
              <a:rPr lang="en-US" sz="1600" dirty="0"/>
              <a:t>Otherwise, this class would be called “Data Structure” (singular), I’d teach it to you today, and everyone would go home and get an A.</a:t>
            </a:r>
          </a:p>
        </p:txBody>
      </p:sp>
    </p:spTree>
    <p:extLst>
      <p:ext uri="{BB962C8B-B14F-4D97-AF65-F5344CB8AC3E}">
        <p14:creationId xmlns:p14="http://schemas.microsoft.com/office/powerpoint/2010/main" val="2173628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Data Structure Consideration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Some questions to consider: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you search the data often?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data be added in small, frequent chunks?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Will data be added in large, infrequent chunks?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We’ve talked about Insert and Lookup.  What other operations are common?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Remove and Update</a:t>
            </a:r>
          </a:p>
          <a:p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Which of these operations you need, and how frequently you need each one, will dictate which data structure you select!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There is a data structure called a “Heap” which is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really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good at all of these operations…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except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Lookup!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Others, such as AVL Trees, are able to do all 4 operations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fairly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well (but they are worse than Heaps on every operation except Lookup!)</a:t>
            </a:r>
          </a:p>
          <a:p>
            <a:pPr lvl="1"/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Yet others, such as Hash Tables, are </a:t>
            </a:r>
            <a:r>
              <a:rPr lang="en-US" sz="1400" i="1">
                <a:solidFill>
                  <a:schemeClr val="tx1">
                    <a:alpha val="80000"/>
                  </a:schemeClr>
                </a:solidFill>
              </a:rPr>
              <a:t>usually</a:t>
            </a:r>
            <a:r>
              <a:rPr lang="en-US" sz="1400">
                <a:solidFill>
                  <a:schemeClr val="tx1">
                    <a:alpha val="80000"/>
                  </a:schemeClr>
                </a:solidFill>
              </a:rPr>
              <a:t> lightning fast, but are probabilistic and occasionally produce very bad runtimes.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39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Matter!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Modern applications process vast amount of data</a:t>
            </a:r>
          </a:p>
          <a:p>
            <a:r>
              <a:rPr lang="en-US" sz="2000" dirty="0"/>
              <a:t>Various data structures allow these operations to be completed with different time and storage requirements</a:t>
            </a:r>
          </a:p>
          <a:p>
            <a:endParaRPr lang="en-US" sz="2000" dirty="0"/>
          </a:p>
          <a:p>
            <a:pPr lvl="1"/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452615"/>
              </p:ext>
            </p:extLst>
          </p:nvPr>
        </p:nvGraphicFramePr>
        <p:xfrm>
          <a:off x="914400" y="3276600"/>
          <a:ext cx="6477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Insert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Lookup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Get-Min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Unsorted</a:t>
                      </a:r>
                      <a:r>
                        <a:rPr lang="en-US" b="1" baseline="0" dirty="0"/>
                        <a:t> List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AVL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ym typeface="Symbol" panose="05050102010706020507" pitchFamily="18" charset="2"/>
                        </a:rPr>
                        <a:t></a:t>
                      </a:r>
                      <a:r>
                        <a:rPr lang="en-US" dirty="0"/>
                        <a:t>(1)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5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12110C-454D-45D4-A43C-D268FC30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23075" cy="1558212"/>
          </a:xfrm>
          <a:custGeom>
            <a:avLst/>
            <a:gdLst>
              <a:gd name="connsiteX0" fmla="*/ 0 w 1764099"/>
              <a:gd name="connsiteY0" fmla="*/ 0 h 1558212"/>
              <a:gd name="connsiteX1" fmla="*/ 1764099 w 1764099"/>
              <a:gd name="connsiteY1" fmla="*/ 0 h 1558212"/>
              <a:gd name="connsiteX2" fmla="*/ 1042087 w 1764099"/>
              <a:gd name="connsiteY2" fmla="*/ 1558212 h 1558212"/>
              <a:gd name="connsiteX3" fmla="*/ 0 w 1764099"/>
              <a:gd name="connsiteY3" fmla="*/ 1558212 h 1558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099" h="1558212">
                <a:moveTo>
                  <a:pt x="0" y="0"/>
                </a:moveTo>
                <a:lnTo>
                  <a:pt x="1764099" y="0"/>
                </a:lnTo>
                <a:lnTo>
                  <a:pt x="1042087" y="1558212"/>
                </a:lnTo>
                <a:lnTo>
                  <a:pt x="0" y="155821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C7CC3-E998-4422-BBB4-695EC4B1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298" y="365760"/>
            <a:ext cx="7022592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Importance of Runtime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3663F10-4AEF-432D-B195-513FD3539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0"/>
            <a:ext cx="9144000" cy="5166360"/>
          </a:xfrm>
          <a:custGeom>
            <a:avLst/>
            <a:gdLst>
              <a:gd name="connsiteX0" fmla="*/ 0 w 12191999"/>
              <a:gd name="connsiteY0" fmla="*/ 0 h 5166360"/>
              <a:gd name="connsiteX1" fmla="*/ 1822388 w 12191999"/>
              <a:gd name="connsiteY1" fmla="*/ 0 h 5166360"/>
              <a:gd name="connsiteX2" fmla="*/ 6468290 w 12191999"/>
              <a:gd name="connsiteY2" fmla="*/ 0 h 5166360"/>
              <a:gd name="connsiteX3" fmla="*/ 7796394 w 12191999"/>
              <a:gd name="connsiteY3" fmla="*/ 0 h 5166360"/>
              <a:gd name="connsiteX4" fmla="*/ 8376834 w 12191999"/>
              <a:gd name="connsiteY4" fmla="*/ 0 h 5166360"/>
              <a:gd name="connsiteX5" fmla="*/ 9704938 w 12191999"/>
              <a:gd name="connsiteY5" fmla="*/ 0 h 5166360"/>
              <a:gd name="connsiteX6" fmla="*/ 9704938 w 12191999"/>
              <a:gd name="connsiteY6" fmla="*/ 2 h 5166360"/>
              <a:gd name="connsiteX7" fmla="*/ 10283456 w 12191999"/>
              <a:gd name="connsiteY7" fmla="*/ 2 h 5166360"/>
              <a:gd name="connsiteX8" fmla="*/ 10863897 w 12191999"/>
              <a:gd name="connsiteY8" fmla="*/ 2 h 5166360"/>
              <a:gd name="connsiteX9" fmla="*/ 12191999 w 12191999"/>
              <a:gd name="connsiteY9" fmla="*/ 2 h 5166360"/>
              <a:gd name="connsiteX10" fmla="*/ 12191999 w 12191999"/>
              <a:gd name="connsiteY10" fmla="*/ 5166360 h 5166360"/>
              <a:gd name="connsiteX11" fmla="*/ 0 w 12191999"/>
              <a:gd name="connsiteY11" fmla="*/ 5166360 h 5166360"/>
              <a:gd name="connsiteX12" fmla="*/ 0 w 12191999"/>
              <a:gd name="connsiteY12" fmla="*/ 2604436 h 5166360"/>
              <a:gd name="connsiteX13" fmla="*/ 862341 w 12191999"/>
              <a:gd name="connsiteY13" fmla="*/ 743371 h 5166360"/>
              <a:gd name="connsiteX14" fmla="*/ 0 w 12191999"/>
              <a:gd name="connsiteY14" fmla="*/ 743371 h 5166360"/>
              <a:gd name="connsiteX15" fmla="*/ 0 w 12191999"/>
              <a:gd name="connsiteY15" fmla="*/ 742508 h 5166360"/>
              <a:gd name="connsiteX16" fmla="*/ 92826 w 12191999"/>
              <a:gd name="connsiteY16" fmla="*/ 742508 h 5166360"/>
              <a:gd name="connsiteX17" fmla="*/ 406486 w 12191999"/>
              <a:gd name="connsiteY17" fmla="*/ 742508 h 5166360"/>
              <a:gd name="connsiteX18" fmla="*/ 406486 w 12191999"/>
              <a:gd name="connsiteY18" fmla="*/ 742507 h 5166360"/>
              <a:gd name="connsiteX19" fmla="*/ 862741 w 12191999"/>
              <a:gd name="connsiteY19" fmla="*/ 742507 h 5166360"/>
              <a:gd name="connsiteX20" fmla="*/ 1206388 w 12191999"/>
              <a:gd name="connsiteY20" fmla="*/ 864 h 5166360"/>
              <a:gd name="connsiteX21" fmla="*/ 748500 w 12191999"/>
              <a:gd name="connsiteY21" fmla="*/ 864 h 5166360"/>
              <a:gd name="connsiteX22" fmla="*/ 0 w 12191999"/>
              <a:gd name="connsiteY22" fmla="*/ 864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191999" h="5166360">
                <a:moveTo>
                  <a:pt x="0" y="0"/>
                </a:moveTo>
                <a:lnTo>
                  <a:pt x="1822388" y="0"/>
                </a:lnTo>
                <a:lnTo>
                  <a:pt x="6468290" y="0"/>
                </a:lnTo>
                <a:lnTo>
                  <a:pt x="7796394" y="0"/>
                </a:lnTo>
                <a:lnTo>
                  <a:pt x="8376834" y="0"/>
                </a:lnTo>
                <a:lnTo>
                  <a:pt x="9704938" y="0"/>
                </a:lnTo>
                <a:lnTo>
                  <a:pt x="9704938" y="2"/>
                </a:lnTo>
                <a:lnTo>
                  <a:pt x="10283456" y="2"/>
                </a:lnTo>
                <a:lnTo>
                  <a:pt x="10863897" y="2"/>
                </a:lnTo>
                <a:lnTo>
                  <a:pt x="12191999" y="2"/>
                </a:lnTo>
                <a:lnTo>
                  <a:pt x="12191999" y="5166360"/>
                </a:lnTo>
                <a:lnTo>
                  <a:pt x="0" y="5166360"/>
                </a:lnTo>
                <a:lnTo>
                  <a:pt x="0" y="2604436"/>
                </a:lnTo>
                <a:lnTo>
                  <a:pt x="862341" y="743371"/>
                </a:lnTo>
                <a:lnTo>
                  <a:pt x="0" y="743371"/>
                </a:lnTo>
                <a:lnTo>
                  <a:pt x="0" y="742508"/>
                </a:lnTo>
                <a:lnTo>
                  <a:pt x="92826" y="742508"/>
                </a:lnTo>
                <a:lnTo>
                  <a:pt x="406486" y="742508"/>
                </a:lnTo>
                <a:lnTo>
                  <a:pt x="406486" y="742507"/>
                </a:lnTo>
                <a:lnTo>
                  <a:pt x="862741" y="742507"/>
                </a:lnTo>
                <a:lnTo>
                  <a:pt x="1206388" y="864"/>
                </a:lnTo>
                <a:lnTo>
                  <a:pt x="748500" y="864"/>
                </a:lnTo>
                <a:lnTo>
                  <a:pt x="0" y="864"/>
                </a:lnTo>
                <a:close/>
              </a:path>
            </a:pathLst>
          </a:custGeom>
          <a:solidFill>
            <a:srgbClr val="A6A6A6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8AEFC5D-4625-4A90-904B-81C44B4AF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1641"/>
            <a:ext cx="728740" cy="2096979"/>
          </a:xfrm>
          <a:custGeom>
            <a:avLst/>
            <a:gdLst>
              <a:gd name="connsiteX0" fmla="*/ 0 w 971654"/>
              <a:gd name="connsiteY0" fmla="*/ 0 h 2096979"/>
              <a:gd name="connsiteX1" fmla="*/ 971654 w 971654"/>
              <a:gd name="connsiteY1" fmla="*/ 0 h 2096979"/>
              <a:gd name="connsiteX2" fmla="*/ 0 w 971654"/>
              <a:gd name="connsiteY2" fmla="*/ 2096979 h 209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1654" h="2096979">
                <a:moveTo>
                  <a:pt x="0" y="0"/>
                </a:moveTo>
                <a:lnTo>
                  <a:pt x="971654" y="0"/>
                </a:lnTo>
                <a:lnTo>
                  <a:pt x="0" y="2096979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7A475E2-FC14-4C79-BAE3-717D31E5CF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0506677"/>
              </p:ext>
            </p:extLst>
          </p:nvPr>
        </p:nvGraphicFramePr>
        <p:xfrm>
          <a:off x="1302503" y="2176272"/>
          <a:ext cx="7148804" cy="4041652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87596">
                  <a:extLst>
                    <a:ext uri="{9D8B030D-6E8A-4147-A177-3AD203B41FA5}">
                      <a16:colId xmlns:a16="http://schemas.microsoft.com/office/drawing/2014/main" val="943995563"/>
                    </a:ext>
                  </a:extLst>
                </a:gridCol>
                <a:gridCol w="1246040">
                  <a:extLst>
                    <a:ext uri="{9D8B030D-6E8A-4147-A177-3AD203B41FA5}">
                      <a16:colId xmlns:a16="http://schemas.microsoft.com/office/drawing/2014/main" val="2664733324"/>
                    </a:ext>
                  </a:extLst>
                </a:gridCol>
                <a:gridCol w="827299">
                  <a:extLst>
                    <a:ext uri="{9D8B030D-6E8A-4147-A177-3AD203B41FA5}">
                      <a16:colId xmlns:a16="http://schemas.microsoft.com/office/drawing/2014/main" val="669423565"/>
                    </a:ext>
                  </a:extLst>
                </a:gridCol>
                <a:gridCol w="1081938">
                  <a:extLst>
                    <a:ext uri="{9D8B030D-6E8A-4147-A177-3AD203B41FA5}">
                      <a16:colId xmlns:a16="http://schemas.microsoft.com/office/drawing/2014/main" val="740380018"/>
                    </a:ext>
                  </a:extLst>
                </a:gridCol>
                <a:gridCol w="827299">
                  <a:extLst>
                    <a:ext uri="{9D8B030D-6E8A-4147-A177-3AD203B41FA5}">
                      <a16:colId xmlns:a16="http://schemas.microsoft.com/office/drawing/2014/main" val="3147139535"/>
                    </a:ext>
                  </a:extLst>
                </a:gridCol>
                <a:gridCol w="1094925">
                  <a:extLst>
                    <a:ext uri="{9D8B030D-6E8A-4147-A177-3AD203B41FA5}">
                      <a16:colId xmlns:a16="http://schemas.microsoft.com/office/drawing/2014/main" val="1765749724"/>
                    </a:ext>
                  </a:extLst>
                </a:gridCol>
                <a:gridCol w="983707">
                  <a:extLst>
                    <a:ext uri="{9D8B030D-6E8A-4147-A177-3AD203B41FA5}">
                      <a16:colId xmlns:a16="http://schemas.microsoft.com/office/drawing/2014/main" val="2276910638"/>
                    </a:ext>
                  </a:extLst>
                </a:gridCol>
              </a:tblGrid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Problem Size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700"/>
                        <a:t>Bit operations used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9382570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 =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log 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 log 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</a:t>
                      </a:r>
                      <a:r>
                        <a:rPr lang="en-US" sz="1700" baseline="30000"/>
                        <a:t>2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</a:t>
                      </a:r>
                      <a:r>
                        <a:rPr lang="en-US" sz="1700" baseline="30000"/>
                        <a:t>n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n!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19991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-11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-8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3 x 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337218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2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 x 10</a:t>
                      </a:r>
                      <a:r>
                        <a:rPr lang="en-US" sz="1700" baseline="30000"/>
                        <a:t>-11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7 x 10</a:t>
                      </a:r>
                      <a:r>
                        <a:rPr lang="en-US" sz="1700" baseline="30000"/>
                        <a:t>-9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914230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3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-8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8239104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4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1.3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-7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-6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-3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137593"/>
                  </a:ext>
                </a:extLst>
              </a:tr>
              <a:tr h="631961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5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1.7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-6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0.1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571325"/>
                  </a:ext>
                </a:extLst>
              </a:tr>
              <a:tr h="378452"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6</a:t>
                      </a:r>
                      <a:endParaRPr lang="en-US" sz="1700"/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-10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</a:t>
                      </a:r>
                      <a:r>
                        <a:rPr lang="en-US" sz="1700" baseline="30000"/>
                        <a:t>-5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2 x 10</a:t>
                      </a:r>
                      <a:r>
                        <a:rPr lang="en-US" sz="1700" baseline="30000"/>
                        <a:t>-4</a:t>
                      </a:r>
                      <a:r>
                        <a:rPr lang="en-US" sz="1700"/>
                        <a:t>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10.2 s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/>
                        <a:t>*</a:t>
                      </a:r>
                      <a:endParaRPr lang="en-US" sz="1700">
                        <a:solidFill>
                          <a:schemeClr val="bg1"/>
                        </a:solidFill>
                      </a:endParaRP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/>
                        <a:t>*</a:t>
                      </a:r>
                    </a:p>
                  </a:txBody>
                  <a:tcPr marL="81485" marR="81485" marT="40742" marB="4074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26109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CA96248-BBE7-4EA0-9966-64FC27F68759}"/>
              </a:ext>
            </a:extLst>
          </p:cNvPr>
          <p:cNvSpPr txBox="1"/>
          <p:nvPr/>
        </p:nvSpPr>
        <p:spPr>
          <a:xfrm>
            <a:off x="5867400" y="3799060"/>
            <a:ext cx="20737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>
                <a:solidFill>
                  <a:srgbClr val="FF0000"/>
                </a:solidFill>
              </a:rPr>
              <a:t>4 x 10</a:t>
            </a:r>
            <a:r>
              <a:rPr lang="en-US" sz="1200" baseline="30000" dirty="0">
                <a:solidFill>
                  <a:srgbClr val="FF0000"/>
                </a:solidFill>
              </a:rPr>
              <a:t>11</a:t>
            </a:r>
            <a:r>
              <a:rPr lang="en-US" sz="1200" dirty="0">
                <a:solidFill>
                  <a:srgbClr val="FF0000"/>
                </a:solidFill>
              </a:rPr>
              <a:t> years</a:t>
            </a:r>
          </a:p>
        </p:txBody>
      </p:sp>
    </p:spTree>
    <p:extLst>
      <p:ext uri="{BB962C8B-B14F-4D97-AF65-F5344CB8AC3E}">
        <p14:creationId xmlns:p14="http://schemas.microsoft.com/office/powerpoint/2010/main" val="71377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BF06A5-4173-45DE-87B1-0791E098A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9C1E5-017A-49E6-ADA1-688A61619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51" r="21818" b="-1"/>
          <a:stretch/>
        </p:blipFill>
        <p:spPr>
          <a:xfrm>
            <a:off x="5046546" y="1690688"/>
            <a:ext cx="4097454" cy="5167312"/>
          </a:xfrm>
          <a:custGeom>
            <a:avLst/>
            <a:gdLst/>
            <a:ahLst/>
            <a:cxnLst/>
            <a:rect l="l" t="t" r="r" b="b"/>
            <a:pathLst>
              <a:path w="5463273" h="5167312">
                <a:moveTo>
                  <a:pt x="2391664" y="0"/>
                </a:moveTo>
                <a:lnTo>
                  <a:pt x="2729598" y="0"/>
                </a:lnTo>
                <a:lnTo>
                  <a:pt x="3668014" y="0"/>
                </a:lnTo>
                <a:lnTo>
                  <a:pt x="5463273" y="0"/>
                </a:lnTo>
                <a:lnTo>
                  <a:pt x="5463273" y="5167310"/>
                </a:lnTo>
                <a:lnTo>
                  <a:pt x="3668014" y="5167310"/>
                </a:lnTo>
                <a:lnTo>
                  <a:pt x="3668014" y="5167312"/>
                </a:lnTo>
                <a:lnTo>
                  <a:pt x="0" y="5167312"/>
                </a:lnTo>
                <a:lnTo>
                  <a:pt x="2393879" y="952"/>
                </a:lnTo>
                <a:lnTo>
                  <a:pt x="2391664" y="952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DAA37-DAFB-47C9-9EE7-11C030BE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90688"/>
            <a:ext cx="6718546" cy="5167312"/>
          </a:xfrm>
          <a:custGeom>
            <a:avLst/>
            <a:gdLst>
              <a:gd name="connsiteX0" fmla="*/ 0 w 8958061"/>
              <a:gd name="connsiteY0" fmla="*/ 0 h 5167312"/>
              <a:gd name="connsiteX1" fmla="*/ 7885684 w 8958061"/>
              <a:gd name="connsiteY1" fmla="*/ 0 h 5167312"/>
              <a:gd name="connsiteX2" fmla="*/ 7884964 w 8958061"/>
              <a:gd name="connsiteY2" fmla="*/ 952 h 5167312"/>
              <a:gd name="connsiteX3" fmla="*/ 8958061 w 8958061"/>
              <a:gd name="connsiteY3" fmla="*/ 952 h 5167312"/>
              <a:gd name="connsiteX4" fmla="*/ 6564182 w 8958061"/>
              <a:gd name="connsiteY4" fmla="*/ 5167312 h 5167312"/>
              <a:gd name="connsiteX5" fmla="*/ 3026607 w 8958061"/>
              <a:gd name="connsiteY5" fmla="*/ 5167312 h 5167312"/>
              <a:gd name="connsiteX6" fmla="*/ 3026607 w 8958061"/>
              <a:gd name="connsiteY6" fmla="*/ 5166360 h 5167312"/>
              <a:gd name="connsiteX7" fmla="*/ 0 w 8958061"/>
              <a:gd name="connsiteY7" fmla="*/ 5166360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958061" h="5167312">
                <a:moveTo>
                  <a:pt x="0" y="0"/>
                </a:moveTo>
                <a:lnTo>
                  <a:pt x="7885684" y="0"/>
                </a:lnTo>
                <a:lnTo>
                  <a:pt x="7884964" y="952"/>
                </a:lnTo>
                <a:lnTo>
                  <a:pt x="8958061" y="952"/>
                </a:lnTo>
                <a:lnTo>
                  <a:pt x="6564182" y="5167312"/>
                </a:lnTo>
                <a:lnTo>
                  <a:pt x="3026607" y="5167312"/>
                </a:lnTo>
                <a:lnTo>
                  <a:pt x="3026607" y="5166360"/>
                </a:lnTo>
                <a:lnTo>
                  <a:pt x="0" y="5166360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65759"/>
            <a:ext cx="5827014" cy="132588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Abstract Data Types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4CBD955-7E14-485C-919F-EC1D1B9BC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04057" y="2"/>
            <a:ext cx="2239943" cy="1511301"/>
          </a:xfrm>
          <a:custGeom>
            <a:avLst/>
            <a:gdLst>
              <a:gd name="connsiteX0" fmla="*/ 697617 w 2986590"/>
              <a:gd name="connsiteY0" fmla="*/ 0 h 1511301"/>
              <a:gd name="connsiteX1" fmla="*/ 1096710 w 2986590"/>
              <a:gd name="connsiteY1" fmla="*/ 0 h 1511301"/>
              <a:gd name="connsiteX2" fmla="*/ 1191330 w 2986590"/>
              <a:gd name="connsiteY2" fmla="*/ 0 h 1511301"/>
              <a:gd name="connsiteX3" fmla="*/ 2986590 w 2986590"/>
              <a:gd name="connsiteY3" fmla="*/ 0 h 1511301"/>
              <a:gd name="connsiteX4" fmla="*/ 2986590 w 2986590"/>
              <a:gd name="connsiteY4" fmla="*/ 1511301 h 1511301"/>
              <a:gd name="connsiteX5" fmla="*/ 1191330 w 2986590"/>
              <a:gd name="connsiteY5" fmla="*/ 1511301 h 1511301"/>
              <a:gd name="connsiteX6" fmla="*/ 399093 w 2986590"/>
              <a:gd name="connsiteY6" fmla="*/ 1511301 h 1511301"/>
              <a:gd name="connsiteX7" fmla="*/ 0 w 2986590"/>
              <a:gd name="connsiteY7" fmla="*/ 1511301 h 1511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6590" h="1511301">
                <a:moveTo>
                  <a:pt x="697617" y="0"/>
                </a:moveTo>
                <a:lnTo>
                  <a:pt x="1096710" y="0"/>
                </a:lnTo>
                <a:lnTo>
                  <a:pt x="1191330" y="0"/>
                </a:lnTo>
                <a:lnTo>
                  <a:pt x="2986590" y="0"/>
                </a:lnTo>
                <a:lnTo>
                  <a:pt x="2986590" y="1511301"/>
                </a:lnTo>
                <a:lnTo>
                  <a:pt x="1191330" y="1511301"/>
                </a:lnTo>
                <a:lnTo>
                  <a:pt x="399093" y="1511301"/>
                </a:lnTo>
                <a:lnTo>
                  <a:pt x="0" y="151130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" y="2209800"/>
            <a:ext cx="4415609" cy="4010025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Programming students tend to focus on the code and less on the data and its organization</a:t>
            </a:r>
          </a:p>
          <a:p>
            <a:r>
              <a:rPr lang="en-US" sz="1400">
                <a:solidFill>
                  <a:srgbClr val="FFFFFF"/>
                </a:solidFill>
              </a:rPr>
              <a:t>More seasoned programmers focus first on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What data they have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How it will be accessed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How it should be organized </a:t>
            </a:r>
          </a:p>
          <a:p>
            <a:r>
              <a:rPr lang="en-US" sz="1400">
                <a:solidFill>
                  <a:srgbClr val="FFFFFF"/>
                </a:solidFill>
              </a:rPr>
              <a:t>An </a:t>
            </a:r>
            <a:r>
              <a:rPr lang="en-US" sz="1400" b="1">
                <a:solidFill>
                  <a:srgbClr val="FFFFFF"/>
                </a:solidFill>
              </a:rPr>
              <a:t>abstract data type</a:t>
            </a:r>
            <a:r>
              <a:rPr lang="en-US" sz="1400">
                <a:solidFill>
                  <a:srgbClr val="FFFFFF"/>
                </a:solidFill>
              </a:rPr>
              <a:t> describes what data is stored and what operations are to be performed</a:t>
            </a:r>
          </a:p>
          <a:p>
            <a:r>
              <a:rPr lang="en-US" sz="1400">
                <a:solidFill>
                  <a:srgbClr val="FFFFFF"/>
                </a:solidFill>
              </a:rPr>
              <a:t>A </a:t>
            </a:r>
            <a:r>
              <a:rPr lang="en-US" sz="1400" b="1">
                <a:solidFill>
                  <a:srgbClr val="FFFFFF"/>
                </a:solidFill>
              </a:rPr>
              <a:t>data structure </a:t>
            </a:r>
            <a:r>
              <a:rPr lang="en-US" sz="1400">
                <a:solidFill>
                  <a:srgbClr val="FFFFFF"/>
                </a:solidFill>
              </a:rPr>
              <a:t>is a specific way of storing the data implementing the operations</a:t>
            </a:r>
          </a:p>
          <a:p>
            <a:r>
              <a:rPr lang="en-US" sz="1400">
                <a:solidFill>
                  <a:srgbClr val="FFFFFF"/>
                </a:solidFill>
              </a:rPr>
              <a:t>Example </a:t>
            </a:r>
            <a:r>
              <a:rPr lang="en-US" sz="1400" b="1">
                <a:solidFill>
                  <a:srgbClr val="FFFFFF"/>
                </a:solidFill>
              </a:rPr>
              <a:t>ADT</a:t>
            </a:r>
            <a:r>
              <a:rPr lang="en-US" sz="1400">
                <a:solidFill>
                  <a:srgbClr val="FFFFFF"/>
                </a:solidFill>
              </a:rPr>
              <a:t>:  </a:t>
            </a:r>
            <a:r>
              <a:rPr lang="en-US" sz="1400" u="sng">
                <a:solidFill>
                  <a:srgbClr val="FFFFFF"/>
                </a:solidFill>
              </a:rPr>
              <a:t>List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Data: items of the same type in a particular order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Operations: insert, remove, get item at location, set item at location, find</a:t>
            </a:r>
          </a:p>
          <a:p>
            <a:r>
              <a:rPr lang="en-US" sz="1400">
                <a:solidFill>
                  <a:srgbClr val="FFFFFF"/>
                </a:solidFill>
              </a:rPr>
              <a:t>Example </a:t>
            </a:r>
            <a:r>
              <a:rPr lang="en-US" sz="1400" b="1">
                <a:solidFill>
                  <a:srgbClr val="FFFFFF"/>
                </a:solidFill>
              </a:rPr>
              <a:t>data structures </a:t>
            </a:r>
            <a:r>
              <a:rPr lang="en-US" sz="1400">
                <a:solidFill>
                  <a:srgbClr val="FFFFFF"/>
                </a:solidFill>
              </a:rPr>
              <a:t>implementing a </a:t>
            </a:r>
            <a:r>
              <a:rPr lang="en-US" sz="1400" u="sng">
                <a:solidFill>
                  <a:srgbClr val="FFFFFF"/>
                </a:solidFill>
              </a:rPr>
              <a:t>List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Linked list, array, etc.</a:t>
            </a:r>
          </a:p>
        </p:txBody>
      </p:sp>
    </p:spTree>
    <p:extLst>
      <p:ext uri="{BB962C8B-B14F-4D97-AF65-F5344CB8AC3E}">
        <p14:creationId xmlns:p14="http://schemas.microsoft.com/office/powerpoint/2010/main" val="2570785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797618-1043-4089-B4D3-1B5040A10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Our First ADT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CADE-3F1D-4627-B63A-08485A4E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Add(key, value)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The key is how we find the value in the future.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Add(51, Doom)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Remove(key)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Remove(5), to remove World of Warcraft.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Lookup(key)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Lookup(9), to find The Sims.</a:t>
            </a:r>
          </a:p>
          <a:p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This ADT is known as a map.  We implemented the above map using a sorted list.  So, is a sorted list a map?</a:t>
            </a:r>
          </a:p>
          <a:p>
            <a:pPr lvl="1"/>
            <a:r>
              <a:rPr lang="en-US" sz="1700" dirty="0">
                <a:solidFill>
                  <a:schemeClr val="tx1">
                    <a:alpha val="80000"/>
                  </a:schemeClr>
                </a:solidFill>
              </a:rPr>
              <a:t>No!  The sorted list is the data structure.  The map is the ADT.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479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868</Words>
  <Application>Microsoft Office PowerPoint</Application>
  <PresentationFormat>On-screen Show (4:3)</PresentationFormat>
  <Paragraphs>140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Viterbi2013</vt:lpstr>
      <vt:lpstr>Office Theme</vt:lpstr>
      <vt:lpstr>Introduction to Data Structures</vt:lpstr>
      <vt:lpstr>Course Administrivia</vt:lpstr>
      <vt:lpstr>Some Helpful Links</vt:lpstr>
      <vt:lpstr>Organizing Your Data</vt:lpstr>
      <vt:lpstr>Data Structure Consideration</vt:lpstr>
      <vt:lpstr>Data Structures Matter!</vt:lpstr>
      <vt:lpstr>Importance of Runtime</vt:lpstr>
      <vt:lpstr>Abstract Data Types</vt:lpstr>
      <vt:lpstr>Our First ADT</vt:lpstr>
      <vt:lpstr>Course Goals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Structures</dc:title>
  <dc:creator>Aaron Daniel Cote</dc:creator>
  <cp:lastModifiedBy>Aaron Daniel Cote</cp:lastModifiedBy>
  <cp:revision>3</cp:revision>
  <dcterms:created xsi:type="dcterms:W3CDTF">2021-01-16T20:31:06Z</dcterms:created>
  <dcterms:modified xsi:type="dcterms:W3CDTF">2021-01-18T20:35:11Z</dcterms:modified>
</cp:coreProperties>
</file>