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21"/>
  </p:notesMasterIdLst>
  <p:handoutMasterIdLst>
    <p:handoutMasterId r:id="rId22"/>
  </p:handoutMasterIdLst>
  <p:sldIdLst>
    <p:sldId id="256" r:id="rId2"/>
    <p:sldId id="511" r:id="rId3"/>
    <p:sldId id="512" r:id="rId4"/>
    <p:sldId id="513" r:id="rId5"/>
    <p:sldId id="515" r:id="rId6"/>
    <p:sldId id="516" r:id="rId7"/>
    <p:sldId id="517" r:id="rId8"/>
    <p:sldId id="518" r:id="rId9"/>
    <p:sldId id="519" r:id="rId10"/>
    <p:sldId id="520" r:id="rId11"/>
    <p:sldId id="521" r:id="rId12"/>
    <p:sldId id="547" r:id="rId13"/>
    <p:sldId id="548" r:id="rId14"/>
    <p:sldId id="546" r:id="rId15"/>
    <p:sldId id="522" r:id="rId16"/>
    <p:sldId id="523" r:id="rId17"/>
    <p:sldId id="531" r:id="rId18"/>
    <p:sldId id="549" r:id="rId19"/>
    <p:sldId id="530" r:id="rId20"/>
  </p:sldIdLst>
  <p:sldSz cx="9144000" cy="6858000" type="screen4x3"/>
  <p:notesSz cx="6858000" cy="9296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2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2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2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2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2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8859" autoAdjust="0"/>
  </p:normalViewPr>
  <p:slideViewPr>
    <p:cSldViewPr>
      <p:cViewPr varScale="1">
        <p:scale>
          <a:sx n="85" d="100"/>
          <a:sy n="85" d="100"/>
        </p:scale>
        <p:origin x="115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3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4971C4-D6ED-436C-8B49-F7A3B8634A12}" type="datetimeFigureOut">
              <a:rPr lang="en-US" smtClean="0"/>
              <a:pPr/>
              <a:t>1/31/2021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3900A-4DE4-4DE5-AC3D-688D9FC059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53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5790"/>
            <a:ext cx="548640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297180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967"/>
            <a:ext cx="297180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53562A9-B6D5-4F95-B063-0AA816B5DBE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26006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5844B4-EE7D-4B21-BB4C-785978F15425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  <p:custDataLst>
              <p:tags r:id="rId1"/>
            </p:custDataLst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4365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99089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1010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0842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600200"/>
            <a:ext cx="4038600" cy="4525963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2267978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clip art</a:t>
            </a:r>
          </a:p>
        </p:txBody>
      </p:sp>
    </p:spTree>
    <p:extLst>
      <p:ext uri="{BB962C8B-B14F-4D97-AF65-F5344CB8AC3E}">
        <p14:creationId xmlns:p14="http://schemas.microsoft.com/office/powerpoint/2010/main" val="2688527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917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4357718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6428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7622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184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3919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6576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66897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9882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3008313" cy="10541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81000"/>
            <a:ext cx="5111750" cy="5745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398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8277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20574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 txBox="1">
            <a:spLocks/>
          </p:cNvSpPr>
          <p:nvPr/>
        </p:nvSpPr>
        <p:spPr>
          <a:xfrm>
            <a:off x="8610600" y="9525"/>
            <a:ext cx="5334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D1862CD-D985-463F-A6EA-BA716BFFBD1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0" y="114300"/>
            <a:ext cx="6934200" cy="228600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" name="Oval 1"/>
          <p:cNvSpPr/>
          <p:nvPr/>
        </p:nvSpPr>
        <p:spPr>
          <a:xfrm>
            <a:off x="8610600" y="9525"/>
            <a:ext cx="533400" cy="333375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A5002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CSCI 104</a:t>
            </a:r>
            <a:br>
              <a:rPr lang="en-US"/>
            </a:br>
            <a:r>
              <a:rPr lang="en-US"/>
              <a:t>Exceptions</a:t>
            </a:r>
            <a:endParaRPr lang="en-US" altLang="zh-CN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Mark Redekopp</a:t>
            </a:r>
          </a:p>
          <a:p>
            <a:r>
              <a:rPr lang="en-US" altLang="zh-CN" dirty="0"/>
              <a:t>David Kempe</a:t>
            </a:r>
          </a:p>
          <a:p>
            <a:r>
              <a:rPr lang="en-US" altLang="zh-CN" dirty="0"/>
              <a:t>Aaron Cote’</a:t>
            </a:r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"try" and "catch"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try &amp; catch are the companions to throw</a:t>
            </a:r>
          </a:p>
          <a:p>
            <a:r>
              <a:rPr lang="en-US" sz="2400" dirty="0"/>
              <a:t>A try block surrounds the calling of any code that may throw an exception</a:t>
            </a:r>
          </a:p>
          <a:p>
            <a:r>
              <a:rPr lang="en-US" sz="2400" dirty="0"/>
              <a:t>A catch block lets you handle exceptions if a throw does happen</a:t>
            </a:r>
          </a:p>
          <a:p>
            <a:pPr lvl="1"/>
            <a:r>
              <a:rPr lang="en-US" sz="2000" dirty="0"/>
              <a:t>You can have multiple catch blocks…but think of catch like an overloaded function where they must be differentiated based on </a:t>
            </a:r>
            <a:r>
              <a:rPr lang="en-US" sz="2000" b="1" i="1" dirty="0"/>
              <a:t>number</a:t>
            </a:r>
            <a:r>
              <a:rPr lang="en-US" sz="2000" dirty="0"/>
              <a:t> and</a:t>
            </a:r>
            <a:r>
              <a:rPr lang="en-US" sz="2000" b="1" i="1" dirty="0"/>
              <a:t> type </a:t>
            </a:r>
            <a:r>
              <a:rPr lang="en-US" sz="2000" dirty="0"/>
              <a:t>of parameters.</a:t>
            </a:r>
          </a:p>
          <a:p>
            <a:pPr lvl="1"/>
            <a:endParaRPr lang="en-US" sz="2000" dirty="0"/>
          </a:p>
          <a:p>
            <a:endParaRPr lang="en-US" sz="2400" dirty="0"/>
          </a:p>
          <a:p>
            <a:pPr lvl="1">
              <a:buNone/>
            </a:pPr>
            <a:endParaRPr lang="en-US" sz="2000" dirty="0"/>
          </a:p>
          <a:p>
            <a:endParaRPr lang="en-US" sz="240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733800" y="4724400"/>
            <a:ext cx="53340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69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4763" indent="-4763">
              <a:spcBef>
                <a:spcPct val="5000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try {</a:t>
            </a:r>
          </a:p>
          <a:p>
            <a:pPr marL="4763" indent="-4763">
              <a:spcBef>
                <a:spcPct val="5000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x = divide(</a:t>
            </a:r>
            <a:r>
              <a:rPr lang="en-US" sz="1200" dirty="0" err="1">
                <a:latin typeface="Consolas" panose="020B0609020204030204" pitchFamily="49" charset="0"/>
              </a:rPr>
              <a:t>numerator,denominator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pPr marL="4763" indent="-4763">
              <a:spcBef>
                <a:spcPct val="5000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}</a:t>
            </a:r>
          </a:p>
          <a:p>
            <a:pPr marL="4763" indent="-4763">
              <a:spcBef>
                <a:spcPct val="5000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catch(</a:t>
            </a: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badValue</a:t>
            </a:r>
            <a:r>
              <a:rPr lang="en-US" sz="1200" dirty="0">
                <a:latin typeface="Consolas" panose="020B0609020204030204" pitchFamily="49" charset="0"/>
              </a:rPr>
              <a:t>){</a:t>
            </a:r>
          </a:p>
          <a:p>
            <a:pPr marL="4763" indent="-4763">
              <a:spcBef>
                <a:spcPct val="5000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</a:rPr>
              <a:t>cerr</a:t>
            </a:r>
            <a:r>
              <a:rPr lang="en-US" sz="1200" dirty="0">
                <a:latin typeface="Consolas" panose="020B0609020204030204" pitchFamily="49" charset="0"/>
              </a:rPr>
              <a:t> &lt;&lt; “Can't use value “ &lt;&lt; </a:t>
            </a:r>
            <a:r>
              <a:rPr lang="en-US" sz="1200" dirty="0" err="1">
                <a:latin typeface="Consolas" panose="020B0609020204030204" pitchFamily="49" charset="0"/>
              </a:rPr>
              <a:t>badValue</a:t>
            </a:r>
            <a:r>
              <a:rPr lang="en-US" sz="1200" dirty="0">
                <a:latin typeface="Consolas" panose="020B0609020204030204" pitchFamily="49" charset="0"/>
              </a:rPr>
              <a:t> &lt;&lt; </a:t>
            </a:r>
            <a:r>
              <a:rPr lang="en-US" sz="1200" dirty="0" err="1">
                <a:latin typeface="Consolas" panose="020B0609020204030204" pitchFamily="49" charset="0"/>
              </a:rPr>
              <a:t>endl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pPr marL="4763" indent="-4763">
              <a:spcBef>
                <a:spcPct val="5000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x = 0;</a:t>
            </a:r>
          </a:p>
          <a:p>
            <a:pPr marL="4763" indent="-4763">
              <a:spcBef>
                <a:spcPct val="5000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28600" y="4724400"/>
            <a:ext cx="3276600" cy="198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69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4763" indent="-4763">
              <a:spcBef>
                <a:spcPct val="50000"/>
              </a:spcBef>
              <a:buNone/>
            </a:pP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divide(</a:t>
            </a: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num,int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denom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{ </a:t>
            </a:r>
          </a:p>
          <a:p>
            <a:pPr marL="4763" indent="-4763">
              <a:spcBef>
                <a:spcPct val="5000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if(</a:t>
            </a:r>
            <a:r>
              <a:rPr lang="en-US" sz="1200" dirty="0" err="1">
                <a:latin typeface="Consolas" panose="020B0609020204030204" pitchFamily="49" charset="0"/>
              </a:rPr>
              <a:t>denom</a:t>
            </a:r>
            <a:r>
              <a:rPr lang="en-US" sz="1200" dirty="0">
                <a:latin typeface="Consolas" panose="020B0609020204030204" pitchFamily="49" charset="0"/>
              </a:rPr>
              <a:t> == 0)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throw </a:t>
            </a:r>
            <a:r>
              <a:rPr lang="en-US" sz="1200" dirty="0" err="1">
                <a:latin typeface="Consolas" panose="020B0609020204030204" pitchFamily="49" charset="0"/>
              </a:rPr>
              <a:t>denom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pPr marL="4763" indent="-4763">
              <a:spcBef>
                <a:spcPct val="5000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return(num/</a:t>
            </a:r>
            <a:r>
              <a:rPr lang="en-US" sz="1200" dirty="0" err="1">
                <a:latin typeface="Consolas" panose="020B0609020204030204" pitchFamily="49" charset="0"/>
              </a:rPr>
              <a:t>denom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pPr marL="4763" indent="-4763">
              <a:spcBef>
                <a:spcPct val="5000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2257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The "try" &amp; "catch"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1295400"/>
          </a:xfrm>
        </p:spPr>
        <p:txBody>
          <a:bodyPr/>
          <a:lstStyle/>
          <a:p>
            <a:r>
              <a:rPr lang="en-US" sz="2000" dirty="0"/>
              <a:t>catch(…) is like an 'else' or default clause that will catch any thrown type</a:t>
            </a:r>
          </a:p>
          <a:p>
            <a:r>
              <a:rPr lang="en-US" sz="2000" dirty="0"/>
              <a:t>This example is not good style…we would never throw something deliberately in our try block…it just illustrates the concept</a:t>
            </a:r>
            <a:endParaRPr lang="en-US" sz="1800" dirty="0"/>
          </a:p>
          <a:p>
            <a:endParaRPr lang="en-US" sz="2000" dirty="0"/>
          </a:p>
          <a:p>
            <a:pPr lvl="1">
              <a:buNone/>
            </a:pPr>
            <a:endParaRPr lang="en-US" sz="1800" dirty="0"/>
          </a:p>
          <a:p>
            <a:endParaRPr lang="en-US" sz="200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295400" y="2819401"/>
            <a:ext cx="6781800" cy="3886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69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4763" indent="-4763">
              <a:spcBef>
                <a:spcPct val="500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try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"This code is fine." &lt;&lt; </a:t>
            </a:r>
            <a:r>
              <a:rPr lang="en-US" sz="1400" dirty="0" err="1">
                <a:latin typeface="Consolas" panose="020B0609020204030204" pitchFamily="49" charset="0"/>
              </a:rPr>
              <a:t>endl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b="1" dirty="0">
                <a:latin typeface="Consolas" panose="020B0609020204030204" pitchFamily="49" charset="0"/>
              </a:rPr>
              <a:t>throw 0; </a:t>
            </a:r>
            <a:r>
              <a:rPr lang="en-US" sz="1400" dirty="0">
                <a:latin typeface="Consolas" panose="020B0609020204030204" pitchFamily="49" charset="0"/>
              </a:rPr>
              <a:t>//some code that always throws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“This will never print.” &lt;&lt; </a:t>
            </a:r>
            <a:r>
              <a:rPr lang="en-US" sz="1400" dirty="0" err="1">
                <a:latin typeface="Consolas" panose="020B0609020204030204" pitchFamily="49" charset="0"/>
              </a:rPr>
              <a:t>endl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4763" indent="-4763">
              <a:spcBef>
                <a:spcPct val="5000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catch(int &amp;x)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cerr</a:t>
            </a:r>
            <a:r>
              <a:rPr lang="en-US" sz="1400" dirty="0">
                <a:latin typeface="Consolas" panose="020B0609020204030204" pitchFamily="49" charset="0"/>
              </a:rPr>
              <a:t> &lt;&lt; "The throw immediately comes here." &lt;&lt; </a:t>
            </a:r>
            <a:r>
              <a:rPr lang="en-US" sz="1400" dirty="0" err="1">
                <a:latin typeface="Consolas" panose="020B0609020204030204" pitchFamily="49" charset="0"/>
              </a:rPr>
              <a:t>endl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catch(string &amp;y)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cerr</a:t>
            </a:r>
            <a:r>
              <a:rPr lang="en-US" sz="1400" dirty="0">
                <a:latin typeface="Consolas" panose="020B0609020204030204" pitchFamily="49" charset="0"/>
              </a:rPr>
              <a:t> &lt;&lt; "We won't hit this catch." &lt;&lt; </a:t>
            </a:r>
            <a:r>
              <a:rPr lang="en-US" sz="1400" dirty="0" err="1">
                <a:latin typeface="Consolas" panose="020B0609020204030204" pitchFamily="49" charset="0"/>
              </a:rPr>
              <a:t>endl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catch(...)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cerr</a:t>
            </a:r>
            <a:r>
              <a:rPr lang="en-US" sz="1400" dirty="0">
                <a:latin typeface="Consolas" panose="020B0609020204030204" pitchFamily="49" charset="0"/>
              </a:rPr>
              <a:t> &lt;&lt; "Printed if the type thrown doesn't match";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cerr</a:t>
            </a:r>
            <a:r>
              <a:rPr lang="en-US" sz="1400" dirty="0">
                <a:latin typeface="Consolas" panose="020B0609020204030204" pitchFamily="49" charset="0"/>
              </a:rPr>
              <a:t> &lt;&lt; " any catch clauses" &lt;&lt; </a:t>
            </a:r>
            <a:r>
              <a:rPr lang="en-US" sz="1400" dirty="0" err="1">
                <a:latin typeface="Consolas" panose="020B0609020204030204" pitchFamily="49" charset="0"/>
              </a:rPr>
              <a:t>endl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4763" indent="-4763">
              <a:spcBef>
                <a:spcPct val="50000"/>
              </a:spcBef>
              <a:buNone/>
            </a:pP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"Everything goes back to normal here." &lt;&lt; </a:t>
            </a:r>
            <a:r>
              <a:rPr lang="en-US" sz="1400" dirty="0" err="1">
                <a:latin typeface="Consolas" panose="020B0609020204030204" pitchFamily="49" charset="0"/>
              </a:rPr>
              <a:t>endl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marL="4763" indent="-4763">
              <a:spcBef>
                <a:spcPct val="5000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9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 &amp; The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48200" cy="4525963"/>
          </a:xfrm>
        </p:spPr>
        <p:txBody>
          <a:bodyPr/>
          <a:lstStyle/>
          <a:p>
            <a:r>
              <a:rPr lang="en-US" dirty="0"/>
              <a:t>When an exception is thrown, the program will work its way up the stack of function calls until it hits a catch() block</a:t>
            </a:r>
          </a:p>
          <a:p>
            <a:r>
              <a:rPr lang="en-US" dirty="0"/>
              <a:t>If no catch() block exists in the call stack, the program will quit</a:t>
            </a:r>
          </a:p>
          <a:p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334000" y="2133600"/>
            <a:ext cx="3276600" cy="4191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69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4763" indent="-4763">
              <a:spcBef>
                <a:spcPts val="0"/>
              </a:spcBef>
              <a:buNone/>
            </a:pP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divide(</a:t>
            </a: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num</a:t>
            </a:r>
            <a:r>
              <a:rPr lang="en-US" sz="1200" dirty="0">
                <a:latin typeface="Consolas" panose="020B0609020204030204" pitchFamily="49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denom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{ 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if(</a:t>
            </a:r>
            <a:r>
              <a:rPr lang="en-US" sz="1200" dirty="0" err="1">
                <a:latin typeface="Consolas" panose="020B0609020204030204" pitchFamily="49" charset="0"/>
              </a:rPr>
              <a:t>denom</a:t>
            </a:r>
            <a:r>
              <a:rPr lang="en-US" sz="1200" dirty="0">
                <a:latin typeface="Consolas" panose="020B0609020204030204" pitchFamily="49" charset="0"/>
              </a:rPr>
              <a:t> == 0)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throw </a:t>
            </a:r>
            <a:r>
              <a:rPr lang="en-US" sz="1200" dirty="0" err="1">
                <a:latin typeface="Consolas" panose="020B0609020204030204" pitchFamily="49" charset="0"/>
              </a:rPr>
              <a:t>denom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return(num/</a:t>
            </a:r>
            <a:r>
              <a:rPr lang="en-US" sz="1200" dirty="0" err="1">
                <a:latin typeface="Consolas" panose="020B0609020204030204" pitchFamily="49" charset="0"/>
              </a:rPr>
              <a:t>denom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}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f1(</a:t>
            </a: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x)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return divide(x, x-2);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}</a:t>
            </a:r>
          </a:p>
          <a:p>
            <a:pPr marL="4763" indent="-4763"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4763" indent="-4763">
              <a:spcBef>
                <a:spcPts val="0"/>
              </a:spcBef>
              <a:buNone/>
            </a:pP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main()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res, a = 2;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try {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res = f1(a);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}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catch(</a:t>
            </a: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&amp; v) {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cout</a:t>
            </a:r>
            <a:r>
              <a:rPr lang="en-US" sz="1200" dirty="0">
                <a:latin typeface="Consolas" panose="020B0609020204030204" pitchFamily="49" charset="0"/>
              </a:rPr>
              <a:t> &lt;&lt; "Problem!" &lt;&lt; </a:t>
            </a:r>
            <a:r>
              <a:rPr lang="en-US" sz="1200" dirty="0" err="1">
                <a:latin typeface="Consolas" panose="020B0609020204030204" pitchFamily="49" charset="0"/>
              </a:rPr>
              <a:t>endl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}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995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 &amp; The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915400" cy="5105400"/>
          </a:xfrm>
        </p:spPr>
        <p:txBody>
          <a:bodyPr/>
          <a:lstStyle/>
          <a:p>
            <a:r>
              <a:rPr lang="en-US" sz="2400" dirty="0"/>
              <a:t>When an exception is thrown, the program will work its way up the stack of function calls until it hits a catch() block</a:t>
            </a:r>
          </a:p>
          <a:p>
            <a:r>
              <a:rPr lang="en-US" sz="2400" dirty="0"/>
              <a:t>If no catch() block exists in the call stack, the program will quit</a:t>
            </a:r>
          </a:p>
          <a:p>
            <a:endParaRPr lang="en-US" sz="2400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38200" y="2590800"/>
            <a:ext cx="3733800" cy="4191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69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4763" indent="-4763">
              <a:spcBef>
                <a:spcPts val="0"/>
              </a:spcBef>
              <a:buNone/>
            </a:pP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divide(</a:t>
            </a: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num</a:t>
            </a:r>
            <a:r>
              <a:rPr lang="en-US" sz="1200" dirty="0">
                <a:latin typeface="Consolas" panose="020B0609020204030204" pitchFamily="49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denom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{ 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if(</a:t>
            </a:r>
            <a:r>
              <a:rPr lang="en-US" sz="1200" dirty="0" err="1">
                <a:latin typeface="Consolas" panose="020B0609020204030204" pitchFamily="49" charset="0"/>
              </a:rPr>
              <a:t>denom</a:t>
            </a:r>
            <a:r>
              <a:rPr lang="en-US" sz="1200" dirty="0">
                <a:latin typeface="Consolas" panose="020B0609020204030204" pitchFamily="49" charset="0"/>
              </a:rPr>
              <a:t> == 0)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throw </a:t>
            </a:r>
            <a:r>
              <a:rPr lang="en-US" sz="1200" dirty="0" err="1">
                <a:latin typeface="Consolas" panose="020B0609020204030204" pitchFamily="49" charset="0"/>
              </a:rPr>
              <a:t>denom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return(num/</a:t>
            </a:r>
            <a:r>
              <a:rPr lang="en-US" sz="1200" dirty="0" err="1">
                <a:latin typeface="Consolas" panose="020B0609020204030204" pitchFamily="49" charset="0"/>
              </a:rPr>
              <a:t>denom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}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f1(</a:t>
            </a: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x)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return divide(x, x-2);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}</a:t>
            </a:r>
          </a:p>
          <a:p>
            <a:pPr marL="4763" indent="-4763"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4763" indent="-4763">
              <a:spcBef>
                <a:spcPts val="0"/>
              </a:spcBef>
              <a:buNone/>
            </a:pP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main()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res, a;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b="1" dirty="0">
                <a:latin typeface="Consolas" panose="020B0609020204030204" pitchFamily="49" charset="0"/>
              </a:rPr>
              <a:t>  </a:t>
            </a:r>
            <a:r>
              <a:rPr lang="en-US" sz="1200" b="1" dirty="0" err="1">
                <a:latin typeface="Consolas" panose="020B0609020204030204" pitchFamily="49" charset="0"/>
              </a:rPr>
              <a:t>cin</a:t>
            </a:r>
            <a:r>
              <a:rPr lang="en-US" sz="1200" b="1" dirty="0">
                <a:latin typeface="Consolas" panose="020B0609020204030204" pitchFamily="49" charset="0"/>
              </a:rPr>
              <a:t> &gt;&gt; a;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try {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res = f1(a);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}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catch(</a:t>
            </a: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&amp; v) {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cout</a:t>
            </a:r>
            <a:r>
              <a:rPr lang="en-US" sz="1200" dirty="0">
                <a:latin typeface="Consolas" panose="020B0609020204030204" pitchFamily="49" charset="0"/>
              </a:rPr>
              <a:t> &lt;&lt; "Caught here" &lt;&lt; </a:t>
            </a:r>
            <a:r>
              <a:rPr lang="en-US" sz="1200" dirty="0" err="1">
                <a:latin typeface="Consolas" panose="020B0609020204030204" pitchFamily="49" charset="0"/>
              </a:rPr>
              <a:t>endl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}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225846" y="4333076"/>
            <a:ext cx="2627364" cy="8624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ts val="0"/>
              </a:spcBef>
            </a:pPr>
            <a:endParaRPr lang="en-US" sz="1200" dirty="0">
              <a:latin typeface="Courier New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225846" y="5211867"/>
            <a:ext cx="2627364" cy="762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ts val="0"/>
              </a:spcBef>
            </a:pPr>
            <a:endParaRPr lang="en-US" sz="1200" dirty="0">
              <a:latin typeface="Courier New" pitchFamily="49" charset="0"/>
            </a:endParaRPr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4825796" y="5436728"/>
            <a:ext cx="571500" cy="304800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/>
              <a:t>main</a:t>
            </a: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6134100" y="5288067"/>
            <a:ext cx="990600" cy="304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/>
              <a:t>…</a:t>
            </a: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7269622" y="5326167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…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5372100" y="5288067"/>
            <a:ext cx="76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0xbf8</a:t>
            </a: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6134100" y="5600345"/>
            <a:ext cx="990600" cy="304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/>
              <a:t>00400120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7269622" y="5638445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 b="1" dirty="0">
                <a:solidFill>
                  <a:srgbClr val="FF0000"/>
                </a:solidFill>
              </a:rPr>
              <a:t>Return </a:t>
            </a:r>
            <a:br>
              <a:rPr lang="en-US" sz="900" b="1" dirty="0">
                <a:solidFill>
                  <a:srgbClr val="FF0000"/>
                </a:solidFill>
              </a:rPr>
            </a:br>
            <a:r>
              <a:rPr lang="en-US" sz="900" b="1" dirty="0">
                <a:solidFill>
                  <a:srgbClr val="FF0000"/>
                </a:solidFill>
              </a:rPr>
              <a:t>link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5372100" y="5600345"/>
            <a:ext cx="76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0xbfc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134100" y="4485476"/>
            <a:ext cx="990600" cy="304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/>
              <a:t>…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7269622" y="4523576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…</a:t>
            </a: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5372100" y="4485476"/>
            <a:ext cx="76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0xbf0</a:t>
            </a: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6134100" y="4797754"/>
            <a:ext cx="990600" cy="304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/>
              <a:t>004001844</a:t>
            </a: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7269622" y="4835854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 b="1" dirty="0">
                <a:solidFill>
                  <a:srgbClr val="FF0000"/>
                </a:solidFill>
              </a:rPr>
              <a:t>Return </a:t>
            </a:r>
            <a:br>
              <a:rPr lang="en-US" sz="900" b="1" dirty="0">
                <a:solidFill>
                  <a:srgbClr val="FF0000"/>
                </a:solidFill>
              </a:rPr>
            </a:br>
            <a:r>
              <a:rPr lang="en-US" sz="900" b="1" dirty="0">
                <a:solidFill>
                  <a:srgbClr val="FF0000"/>
                </a:solidFill>
              </a:rPr>
              <a:t>link</a:t>
            </a:r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5372100" y="4797754"/>
            <a:ext cx="76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0xbf4</a:t>
            </a:r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4800600" y="4569154"/>
            <a:ext cx="571500" cy="304800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/>
              <a:t>f1</a:t>
            </a:r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5225846" y="3478049"/>
            <a:ext cx="2627364" cy="8624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ts val="0"/>
              </a:spcBef>
            </a:pPr>
            <a:endParaRPr lang="en-US" sz="1200" dirty="0">
              <a:latin typeface="Courier New" pitchFamily="49" charset="0"/>
            </a:endParaRPr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6134100" y="3630449"/>
            <a:ext cx="990600" cy="304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/>
              <a:t>…</a:t>
            </a:r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7269622" y="3668549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…</a:t>
            </a:r>
          </a:p>
        </p:txBody>
      </p: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5372100" y="3630449"/>
            <a:ext cx="76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0xbe8</a:t>
            </a:r>
          </a:p>
        </p:txBody>
      </p:sp>
      <p:sp>
        <p:nvSpPr>
          <p:cNvPr id="26" name="Rectangle 14"/>
          <p:cNvSpPr>
            <a:spLocks noChangeArrowheads="1"/>
          </p:cNvSpPr>
          <p:nvPr/>
        </p:nvSpPr>
        <p:spPr bwMode="auto">
          <a:xfrm>
            <a:off x="6134100" y="3942727"/>
            <a:ext cx="990600" cy="3048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/>
              <a:t>004001ca0</a:t>
            </a:r>
          </a:p>
        </p:txBody>
      </p:sp>
      <p:sp>
        <p:nvSpPr>
          <p:cNvPr id="27" name="Rectangle 14"/>
          <p:cNvSpPr>
            <a:spLocks noChangeArrowheads="1"/>
          </p:cNvSpPr>
          <p:nvPr/>
        </p:nvSpPr>
        <p:spPr bwMode="auto">
          <a:xfrm>
            <a:off x="7269622" y="3980827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900" b="1" dirty="0">
                <a:solidFill>
                  <a:srgbClr val="FF0000"/>
                </a:solidFill>
              </a:rPr>
              <a:t>Return </a:t>
            </a:r>
            <a:br>
              <a:rPr lang="en-US" sz="900" b="1" dirty="0">
                <a:solidFill>
                  <a:srgbClr val="FF0000"/>
                </a:solidFill>
              </a:rPr>
            </a:br>
            <a:r>
              <a:rPr lang="en-US" sz="900" b="1" dirty="0">
                <a:solidFill>
                  <a:srgbClr val="FF0000"/>
                </a:solidFill>
              </a:rPr>
              <a:t>link</a:t>
            </a:r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5372100" y="3942727"/>
            <a:ext cx="762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0xbec</a:t>
            </a:r>
          </a:p>
        </p:txBody>
      </p:sp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4800600" y="3714127"/>
            <a:ext cx="571500" cy="304800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/>
              <a:t>divide</a:t>
            </a:r>
          </a:p>
        </p:txBody>
      </p:sp>
      <p:cxnSp>
        <p:nvCxnSpPr>
          <p:cNvPr id="32" name="Curved Connector 31"/>
          <p:cNvCxnSpPr>
            <a:stCxn id="22" idx="3"/>
            <a:endCxn id="6" idx="3"/>
          </p:cNvCxnSpPr>
          <p:nvPr/>
        </p:nvCxnSpPr>
        <p:spPr bwMode="auto">
          <a:xfrm>
            <a:off x="7853210" y="3909255"/>
            <a:ext cx="12700" cy="855027"/>
          </a:xfrm>
          <a:prstGeom prst="curvedConnector3">
            <a:avLst>
              <a:gd name="adj1" fmla="val 180000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3" name="Curved Connector 32"/>
          <p:cNvCxnSpPr>
            <a:stCxn id="6" idx="3"/>
            <a:endCxn id="7" idx="3"/>
          </p:cNvCxnSpPr>
          <p:nvPr/>
        </p:nvCxnSpPr>
        <p:spPr bwMode="auto">
          <a:xfrm>
            <a:off x="7853210" y="4764282"/>
            <a:ext cx="12700" cy="828585"/>
          </a:xfrm>
          <a:prstGeom prst="curvedConnector3">
            <a:avLst>
              <a:gd name="adj1" fmla="val 180000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6" name="Rectangle 14"/>
          <p:cNvSpPr>
            <a:spLocks noChangeArrowheads="1"/>
          </p:cNvSpPr>
          <p:nvPr/>
        </p:nvSpPr>
        <p:spPr bwMode="auto">
          <a:xfrm>
            <a:off x="8124825" y="3825088"/>
            <a:ext cx="773164" cy="3429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anchor="ctr"/>
          <a:lstStyle/>
          <a:p>
            <a:r>
              <a:rPr lang="en-US" sz="1200" b="1" dirty="0"/>
              <a:t>throw</a:t>
            </a:r>
          </a:p>
        </p:txBody>
      </p:sp>
      <p:sp>
        <p:nvSpPr>
          <p:cNvPr id="37" name="Rectangle 14"/>
          <p:cNvSpPr>
            <a:spLocks noChangeArrowheads="1"/>
          </p:cNvSpPr>
          <p:nvPr/>
        </p:nvSpPr>
        <p:spPr bwMode="auto">
          <a:xfrm>
            <a:off x="7985228" y="4367237"/>
            <a:ext cx="1158772" cy="69367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anchor="ctr"/>
          <a:lstStyle/>
          <a:p>
            <a:pPr algn="ctr"/>
            <a:r>
              <a:rPr lang="en-US" sz="1200" b="1" dirty="0"/>
              <a:t>Not caught…</a:t>
            </a:r>
            <a:br>
              <a:rPr lang="en-US" sz="1200" b="1" dirty="0"/>
            </a:br>
            <a:r>
              <a:rPr lang="en-US" sz="1200" b="1" dirty="0"/>
              <a:t>keep going</a:t>
            </a:r>
          </a:p>
        </p:txBody>
      </p:sp>
      <p:sp>
        <p:nvSpPr>
          <p:cNvPr id="38" name="Rectangle 14"/>
          <p:cNvSpPr>
            <a:spLocks noChangeArrowheads="1"/>
          </p:cNvSpPr>
          <p:nvPr/>
        </p:nvSpPr>
        <p:spPr bwMode="auto">
          <a:xfrm>
            <a:off x="8178032" y="5398628"/>
            <a:ext cx="773164" cy="3429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 anchor="ctr"/>
          <a:lstStyle/>
          <a:p>
            <a:r>
              <a:rPr lang="en-US" sz="1200" b="1" dirty="0"/>
              <a:t>caught</a:t>
            </a:r>
          </a:p>
        </p:txBody>
      </p:sp>
    </p:spTree>
    <p:extLst>
      <p:ext uri="{BB962C8B-B14F-4D97-AF65-F5344CB8AC3E}">
        <p14:creationId xmlns:p14="http://schemas.microsoft.com/office/powerpoint/2010/main" val="1375992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6" grpId="0" animBg="1"/>
      <p:bldP spid="37" grpId="0"/>
      <p:bldP spid="3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 &amp; The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4876800" cy="5334000"/>
          </a:xfrm>
        </p:spPr>
        <p:txBody>
          <a:bodyPr/>
          <a:lstStyle/>
          <a:p>
            <a:r>
              <a:rPr lang="en-US" dirty="0"/>
              <a:t>You can use catch() blocks to actually resolve the problem 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410200" y="1295400"/>
            <a:ext cx="3276600" cy="5105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69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4763" indent="-4763">
              <a:spcBef>
                <a:spcPts val="0"/>
              </a:spcBef>
              <a:buNone/>
            </a:pP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divide(</a:t>
            </a: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num</a:t>
            </a:r>
            <a:r>
              <a:rPr lang="en-US" sz="1200" dirty="0">
                <a:latin typeface="Consolas" panose="020B0609020204030204" pitchFamily="49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denom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{ 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if(</a:t>
            </a:r>
            <a:r>
              <a:rPr lang="en-US" sz="1200" dirty="0" err="1">
                <a:latin typeface="Consolas" panose="020B0609020204030204" pitchFamily="49" charset="0"/>
              </a:rPr>
              <a:t>denom</a:t>
            </a:r>
            <a:r>
              <a:rPr lang="en-US" sz="1200" dirty="0">
                <a:latin typeface="Consolas" panose="020B0609020204030204" pitchFamily="49" charset="0"/>
              </a:rPr>
              <a:t> == 0)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throw </a:t>
            </a:r>
            <a:r>
              <a:rPr lang="en-US" sz="1200" dirty="0" err="1">
                <a:latin typeface="Consolas" panose="020B0609020204030204" pitchFamily="49" charset="0"/>
              </a:rPr>
              <a:t>denom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return(num/</a:t>
            </a:r>
            <a:r>
              <a:rPr lang="en-US" sz="1200" dirty="0" err="1">
                <a:latin typeface="Consolas" panose="020B0609020204030204" pitchFamily="49" charset="0"/>
              </a:rPr>
              <a:t>denom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}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f1(</a:t>
            </a: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x)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return divide(x, x-2);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}</a:t>
            </a:r>
          </a:p>
          <a:p>
            <a:pPr marL="4763" indent="-4763"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4763" indent="-4763">
              <a:spcBef>
                <a:spcPts val="0"/>
              </a:spcBef>
              <a:buNone/>
            </a:pP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main()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res, a;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</a:rPr>
              <a:t>cin</a:t>
            </a:r>
            <a:r>
              <a:rPr lang="en-US" sz="1200" dirty="0">
                <a:latin typeface="Consolas" panose="020B0609020204030204" pitchFamily="49" charset="0"/>
              </a:rPr>
              <a:t> &gt;&gt; a;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while(1){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try {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  res = f1(a);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  break;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}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catch(</a:t>
            </a: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&amp; v) {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  </a:t>
            </a:r>
            <a:r>
              <a:rPr lang="en-US" sz="1200" dirty="0" err="1">
                <a:latin typeface="Consolas" panose="020B0609020204030204" pitchFamily="49" charset="0"/>
              </a:rPr>
              <a:t>cin</a:t>
            </a:r>
            <a:r>
              <a:rPr lang="en-US" sz="1200" dirty="0">
                <a:latin typeface="Consolas" panose="020B0609020204030204" pitchFamily="49" charset="0"/>
              </a:rPr>
              <a:t> &gt;&gt; a;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}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}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853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You "Throw"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991600" cy="4953000"/>
          </a:xfrm>
        </p:spPr>
        <p:txBody>
          <a:bodyPr/>
          <a:lstStyle/>
          <a:p>
            <a:pPr lvl="0"/>
            <a:r>
              <a:rPr lang="en-US" sz="2400" dirty="0"/>
              <a:t>Don't throw primitive values (e.g. an "int")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throw 123;</a:t>
            </a:r>
          </a:p>
          <a:p>
            <a:pPr lvl="1"/>
            <a:r>
              <a:rPr lang="en-US" sz="2000" dirty="0"/>
              <a:t>The value that is thrown may not always be meaningful</a:t>
            </a:r>
          </a:p>
          <a:p>
            <a:pPr lvl="1"/>
            <a:r>
              <a:rPr lang="en-US" sz="2000" dirty="0"/>
              <a:t>Provides no other context (what happened &amp; where?)</a:t>
            </a:r>
          </a:p>
          <a:p>
            <a:pPr lvl="0"/>
            <a:r>
              <a:rPr lang="en-US" sz="2400" dirty="0"/>
              <a:t>Use an exception, some are defined already in &lt;</a:t>
            </a:r>
            <a:r>
              <a:rPr lang="en-US" sz="2400" dirty="0" err="1"/>
              <a:t>stdexcept</a:t>
            </a:r>
            <a:r>
              <a:rPr lang="en-US" sz="2400" dirty="0"/>
              <a:t>&gt;</a:t>
            </a:r>
          </a:p>
          <a:p>
            <a:pPr lvl="1"/>
            <a:r>
              <a:rPr lang="en-US" sz="1400" dirty="0">
                <a:latin typeface="Courier New" pitchFamily="49" charset="0"/>
                <a:cs typeface="Courier New" pitchFamily="49" charset="0"/>
              </a:rPr>
              <a:t>throw std::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invalid_argument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("Denominator can't be 0!");</a:t>
            </a:r>
            <a:br>
              <a:rPr lang="en-US" sz="1400" dirty="0"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latin typeface="Courier New" pitchFamily="49" charset="0"/>
                <a:cs typeface="Courier New" pitchFamily="49" charset="0"/>
              </a:rPr>
              <a:t>throw std::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runtime_error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("Epic Fail!");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2000" dirty="0"/>
              <a:t>Serves as the basis for building your own exceptions</a:t>
            </a:r>
          </a:p>
          <a:p>
            <a:pPr lvl="1"/>
            <a:r>
              <a:rPr lang="en-US" sz="2000" dirty="0"/>
              <a:t>Have a method called "what()" with extra details</a:t>
            </a:r>
          </a:p>
          <a:p>
            <a:pPr lvl="1"/>
            <a:r>
              <a:rPr lang="en-US" sz="2000" dirty="0"/>
              <a:t>http://www.cplusplus.com/reference/stdexcept/</a:t>
            </a:r>
          </a:p>
          <a:p>
            <a:pPr lvl="1"/>
            <a:r>
              <a:rPr lang="en-US" sz="2000" dirty="0"/>
              <a:t>You can always make your own exception class too!</a:t>
            </a:r>
          </a:p>
        </p:txBody>
      </p:sp>
    </p:spTree>
    <p:extLst>
      <p:ext uri="{BB962C8B-B14F-4D97-AF65-F5344CB8AC3E}">
        <p14:creationId xmlns:p14="http://schemas.microsoft.com/office/powerpoint/2010/main" val="1976142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</a:t>
            </a:r>
            <a:r>
              <a:rPr lang="en-US"/>
              <a:t>class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4343400" cy="5257800"/>
          </a:xfrm>
        </p:spPr>
        <p:txBody>
          <a:bodyPr/>
          <a:lstStyle/>
          <a:p>
            <a:r>
              <a:rPr lang="en-US" sz="2800" dirty="0"/>
              <a:t>exception</a:t>
            </a:r>
          </a:p>
          <a:p>
            <a:pPr lvl="1"/>
            <a:r>
              <a:rPr lang="en-US" sz="2400" dirty="0" err="1"/>
              <a:t>logic_error</a:t>
            </a:r>
            <a:r>
              <a:rPr lang="en-US" sz="2400" dirty="0"/>
              <a:t> (something that could be avoided by the programmer)</a:t>
            </a:r>
          </a:p>
          <a:p>
            <a:pPr lvl="2"/>
            <a:r>
              <a:rPr lang="en-US" sz="2000" dirty="0" err="1"/>
              <a:t>invalid_argument</a:t>
            </a:r>
            <a:endParaRPr lang="en-US" sz="2000" dirty="0"/>
          </a:p>
          <a:p>
            <a:pPr lvl="2"/>
            <a:r>
              <a:rPr lang="en-US" sz="2000" dirty="0" err="1"/>
              <a:t>length_error</a:t>
            </a:r>
            <a:endParaRPr lang="en-US" sz="2000" dirty="0"/>
          </a:p>
          <a:p>
            <a:pPr lvl="2"/>
            <a:r>
              <a:rPr lang="en-US" sz="2000" dirty="0" err="1"/>
              <a:t>out_of_range</a:t>
            </a:r>
            <a:endParaRPr lang="en-US" sz="2000" dirty="0"/>
          </a:p>
          <a:p>
            <a:pPr lvl="1"/>
            <a:r>
              <a:rPr lang="en-US" sz="2400" dirty="0" err="1"/>
              <a:t>runtime_error</a:t>
            </a:r>
            <a:r>
              <a:rPr lang="en-US" sz="2400" dirty="0"/>
              <a:t> (something that can't be detected until runtime)</a:t>
            </a:r>
          </a:p>
          <a:p>
            <a:pPr lvl="2"/>
            <a:r>
              <a:rPr lang="en-US" sz="2000" dirty="0" err="1"/>
              <a:t>overflow_error</a:t>
            </a:r>
            <a:endParaRPr lang="en-US" sz="2000" dirty="0"/>
          </a:p>
          <a:p>
            <a:pPr lvl="2"/>
            <a:r>
              <a:rPr lang="en-US" sz="2000" dirty="0" err="1"/>
              <a:t>underflow_error</a:t>
            </a:r>
            <a:endParaRPr lang="en-US" sz="200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953000" y="1219200"/>
            <a:ext cx="4038600" cy="548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69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4763" indent="-4763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#include &lt;</a:t>
            </a:r>
            <a:r>
              <a:rPr lang="en-US" sz="1200" dirty="0" err="1">
                <a:latin typeface="Consolas" panose="020B0609020204030204" pitchFamily="49" charset="0"/>
              </a:rPr>
              <a:t>iostream</a:t>
            </a:r>
            <a:r>
              <a:rPr lang="en-US" sz="1200" dirty="0">
                <a:latin typeface="Consolas" panose="020B0609020204030204" pitchFamily="49" charset="0"/>
              </a:rPr>
              <a:t>&gt;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#include &lt;</a:t>
            </a:r>
            <a:r>
              <a:rPr lang="en-US" sz="1200" dirty="0" err="1">
                <a:latin typeface="Consolas" panose="020B0609020204030204" pitchFamily="49" charset="0"/>
              </a:rPr>
              <a:t>stdexcept</a:t>
            </a:r>
            <a:r>
              <a:rPr lang="en-US" sz="1200" dirty="0">
                <a:latin typeface="Consolas" panose="020B0609020204030204" pitchFamily="49" charset="0"/>
              </a:rPr>
              <a:t>&gt;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using namespace </a:t>
            </a:r>
            <a:r>
              <a:rPr lang="en-US" sz="1200" dirty="0" err="1">
                <a:latin typeface="Consolas" panose="020B0609020204030204" pitchFamily="49" charset="0"/>
              </a:rPr>
              <a:t>std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divide(</a:t>
            </a: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num</a:t>
            </a:r>
            <a:r>
              <a:rPr lang="en-US" sz="1200" dirty="0">
                <a:latin typeface="Consolas" panose="020B0609020204030204" pitchFamily="49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denom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{ 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if(</a:t>
            </a:r>
            <a:r>
              <a:rPr lang="en-US" sz="1200" dirty="0" err="1">
                <a:latin typeface="Consolas" panose="020B0609020204030204" pitchFamily="49" charset="0"/>
              </a:rPr>
              <a:t>denom</a:t>
            </a:r>
            <a:r>
              <a:rPr lang="en-US" sz="1200" dirty="0">
                <a:latin typeface="Consolas" panose="020B0609020204030204" pitchFamily="49" charset="0"/>
              </a:rPr>
              <a:t> == 0)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throw </a:t>
            </a:r>
            <a:r>
              <a:rPr lang="en-US" sz="1200" dirty="0" err="1">
                <a:latin typeface="Consolas" panose="020B0609020204030204" pitchFamily="49" charset="0"/>
              </a:rPr>
              <a:t>invalid_argument</a:t>
            </a:r>
            <a:r>
              <a:rPr lang="en-US" sz="1200" dirty="0">
                <a:latin typeface="Consolas" panose="020B0609020204030204" pitchFamily="49" charset="0"/>
              </a:rPr>
              <a:t>("</a:t>
            </a:r>
            <a:r>
              <a:rPr lang="en-US" sz="1200" dirty="0" err="1">
                <a:latin typeface="Consolas" panose="020B0609020204030204" pitchFamily="49" charset="0"/>
              </a:rPr>
              <a:t>Div</a:t>
            </a:r>
            <a:r>
              <a:rPr lang="en-US" sz="1200" dirty="0">
                <a:latin typeface="Consolas" panose="020B0609020204030204" pitchFamily="49" charset="0"/>
              </a:rPr>
              <a:t> by 0");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return(</a:t>
            </a:r>
            <a:r>
              <a:rPr lang="en-US" sz="1200" dirty="0" err="1">
                <a:latin typeface="Consolas" panose="020B0609020204030204" pitchFamily="49" charset="0"/>
              </a:rPr>
              <a:t>num</a:t>
            </a:r>
            <a:r>
              <a:rPr lang="en-US" sz="1200" dirty="0">
                <a:latin typeface="Consolas" panose="020B0609020204030204" pitchFamily="49" charset="0"/>
              </a:rPr>
              <a:t>/</a:t>
            </a:r>
            <a:r>
              <a:rPr lang="en-US" sz="1200" dirty="0" err="1">
                <a:latin typeface="Consolas" panose="020B0609020204030204" pitchFamily="49" charset="0"/>
              </a:rPr>
              <a:t>denom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}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f1(</a:t>
            </a: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x)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return divide(x, x-2);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}</a:t>
            </a:r>
          </a:p>
          <a:p>
            <a:pPr marL="4763" indent="-4763"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4763" indent="-4763">
              <a:spcBef>
                <a:spcPts val="0"/>
              </a:spcBef>
              <a:buNone/>
            </a:pP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main()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res, a;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</a:rPr>
              <a:t>cin</a:t>
            </a:r>
            <a:r>
              <a:rPr lang="en-US" sz="1200" dirty="0">
                <a:latin typeface="Consolas" panose="020B0609020204030204" pitchFamily="49" charset="0"/>
              </a:rPr>
              <a:t> &gt;&gt; a;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while(1){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try {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  res = f1(a);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  break;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}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catch(</a:t>
            </a:r>
            <a:r>
              <a:rPr lang="en-US" sz="1200" dirty="0" err="1">
                <a:latin typeface="Consolas" panose="020B0609020204030204" pitchFamily="49" charset="0"/>
              </a:rPr>
              <a:t>invalid_argument</a:t>
            </a:r>
            <a:r>
              <a:rPr lang="en-US" sz="1200" dirty="0">
                <a:latin typeface="Consolas" panose="020B0609020204030204" pitchFamily="49" charset="0"/>
              </a:rPr>
              <a:t>&amp; e) {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  </a:t>
            </a:r>
            <a:r>
              <a:rPr lang="en-US" sz="1200" dirty="0" err="1">
                <a:latin typeface="Consolas" panose="020B0609020204030204" pitchFamily="49" charset="0"/>
              </a:rPr>
              <a:t>cout</a:t>
            </a:r>
            <a:r>
              <a:rPr lang="en-US" sz="1200" dirty="0">
                <a:latin typeface="Consolas" panose="020B0609020204030204" pitchFamily="49" charset="0"/>
              </a:rPr>
              <a:t> &lt;&lt; </a:t>
            </a:r>
            <a:r>
              <a:rPr lang="en-US" sz="1200" dirty="0" err="1">
                <a:latin typeface="Consolas" panose="020B0609020204030204" pitchFamily="49" charset="0"/>
              </a:rPr>
              <a:t>e.what</a:t>
            </a:r>
            <a:r>
              <a:rPr lang="en-US" sz="1200" dirty="0">
                <a:latin typeface="Consolas" panose="020B0609020204030204" pitchFamily="49" charset="0"/>
              </a:rPr>
              <a:t>() &lt;&lt; </a:t>
            </a:r>
            <a:r>
              <a:rPr lang="en-US" sz="1200" dirty="0" err="1">
                <a:latin typeface="Consolas" panose="020B0609020204030204" pitchFamily="49" charset="0"/>
              </a:rPr>
              <a:t>endl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  </a:t>
            </a:r>
            <a:r>
              <a:rPr lang="en-US" sz="1200" dirty="0" err="1">
                <a:latin typeface="Consolas" panose="020B0609020204030204" pitchFamily="49" charset="0"/>
              </a:rPr>
              <a:t>cin</a:t>
            </a:r>
            <a:r>
              <a:rPr lang="en-US" sz="1200" dirty="0">
                <a:latin typeface="Consolas" panose="020B0609020204030204" pitchFamily="49" charset="0"/>
              </a:rPr>
              <a:t> &gt;&gt; a;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 }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}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744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Other "throw"/"catch"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4648200" cy="5334000"/>
          </a:xfrm>
        </p:spPr>
        <p:txBody>
          <a:bodyPr/>
          <a:lstStyle/>
          <a:p>
            <a:r>
              <a:rPr lang="en-US" sz="2800" dirty="0"/>
              <a:t>Do not use throw from a destructor.  Your code will go into an inconsistent (and unpleasant) state.  Or just crash.</a:t>
            </a:r>
          </a:p>
          <a:p>
            <a:pPr lvl="0"/>
            <a:r>
              <a:rPr lang="en-US" sz="2400" dirty="0"/>
              <a:t>You can re-throw an exception you've caught</a:t>
            </a:r>
          </a:p>
          <a:p>
            <a:pPr lvl="1" hangingPunct="0"/>
            <a:r>
              <a:rPr lang="en-US" sz="2400" dirty="0"/>
              <a:t>Useful if you want to take intermediate action, but can't actually handle the exception</a:t>
            </a:r>
          </a:p>
          <a:p>
            <a:pPr lvl="1" hangingPunct="0"/>
            <a:r>
              <a:rPr lang="en-US" sz="2400" dirty="0"/>
              <a:t>Exceptions will propagate up the call hierarchy (“Unwinding the call stack”)</a:t>
            </a:r>
          </a:p>
          <a:p>
            <a:pPr lvl="1" hangingPunct="0"/>
            <a:endParaRPr lang="en-US" sz="2400" dirty="0"/>
          </a:p>
          <a:p>
            <a:endParaRPr lang="en-US" sz="2800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953000" y="1066800"/>
            <a:ext cx="4038600" cy="570411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69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4763" indent="-4763"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</a:rPr>
              <a:t>#include &lt;</a:t>
            </a:r>
            <a:r>
              <a:rPr lang="en-US" sz="1200" dirty="0" err="1">
                <a:latin typeface="Courier New" pitchFamily="49" charset="0"/>
              </a:rPr>
              <a:t>iostream</a:t>
            </a:r>
            <a:r>
              <a:rPr lang="en-US" sz="1200" dirty="0">
                <a:latin typeface="Courier New" pitchFamily="49" charset="0"/>
              </a:rPr>
              <a:t>&gt;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</a:rPr>
              <a:t>#include &lt;</a:t>
            </a:r>
            <a:r>
              <a:rPr lang="en-US" sz="1200" dirty="0" err="1">
                <a:latin typeface="Courier New" pitchFamily="49" charset="0"/>
              </a:rPr>
              <a:t>stdexcept</a:t>
            </a:r>
            <a:r>
              <a:rPr lang="en-US" sz="1200" dirty="0">
                <a:latin typeface="Courier New" pitchFamily="49" charset="0"/>
              </a:rPr>
              <a:t>&gt;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</a:rPr>
              <a:t>using namespace </a:t>
            </a:r>
            <a:r>
              <a:rPr lang="en-US" sz="1200" dirty="0" err="1">
                <a:latin typeface="Courier New" pitchFamily="49" charset="0"/>
              </a:rPr>
              <a:t>std</a:t>
            </a:r>
            <a:r>
              <a:rPr lang="en-US" sz="1200" dirty="0">
                <a:latin typeface="Courier New" pitchFamily="49" charset="0"/>
              </a:rPr>
              <a:t>;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dirty="0" err="1">
                <a:latin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</a:rPr>
              <a:t> divide(</a:t>
            </a:r>
            <a:r>
              <a:rPr lang="en-US" sz="1200" dirty="0" err="1">
                <a:latin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</a:rPr>
              <a:t>num</a:t>
            </a:r>
            <a:r>
              <a:rPr lang="en-US" sz="1200" dirty="0">
                <a:latin typeface="Courier New" pitchFamily="49" charset="0"/>
              </a:rPr>
              <a:t>, </a:t>
            </a:r>
            <a:r>
              <a:rPr lang="en-US" sz="1200" dirty="0" err="1">
                <a:latin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</a:rPr>
              <a:t>denom</a:t>
            </a:r>
            <a:r>
              <a:rPr lang="en-US" sz="1200" dirty="0">
                <a:latin typeface="Courier New" pitchFamily="49" charset="0"/>
              </a:rPr>
              <a:t>)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</a:rPr>
              <a:t>{ 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</a:rPr>
              <a:t>  if(</a:t>
            </a:r>
            <a:r>
              <a:rPr lang="en-US" sz="1200" dirty="0" err="1">
                <a:latin typeface="Courier New" pitchFamily="49" charset="0"/>
              </a:rPr>
              <a:t>denom</a:t>
            </a:r>
            <a:r>
              <a:rPr lang="en-US" sz="1200" dirty="0">
                <a:latin typeface="Courier New" pitchFamily="49" charset="0"/>
              </a:rPr>
              <a:t> == 0)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</a:rPr>
              <a:t>    throw </a:t>
            </a:r>
            <a:r>
              <a:rPr lang="en-US" sz="1200" dirty="0" err="1">
                <a:latin typeface="Courier New" pitchFamily="49" charset="0"/>
              </a:rPr>
              <a:t>invalid_argument</a:t>
            </a:r>
            <a:r>
              <a:rPr lang="en-US" sz="1200" dirty="0">
                <a:latin typeface="Courier New" pitchFamily="49" charset="0"/>
              </a:rPr>
              <a:t>("</a:t>
            </a:r>
            <a:r>
              <a:rPr lang="en-US" sz="1200" dirty="0" err="1">
                <a:latin typeface="Courier New" pitchFamily="49" charset="0"/>
              </a:rPr>
              <a:t>Div</a:t>
            </a:r>
            <a:r>
              <a:rPr lang="en-US" sz="1200" dirty="0">
                <a:latin typeface="Courier New" pitchFamily="49" charset="0"/>
              </a:rPr>
              <a:t> by 0");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</a:rPr>
              <a:t>  return(</a:t>
            </a:r>
            <a:r>
              <a:rPr lang="en-US" sz="1200" dirty="0" err="1">
                <a:latin typeface="Courier New" pitchFamily="49" charset="0"/>
              </a:rPr>
              <a:t>num</a:t>
            </a:r>
            <a:r>
              <a:rPr lang="en-US" sz="1200" dirty="0">
                <a:latin typeface="Courier New" pitchFamily="49" charset="0"/>
              </a:rPr>
              <a:t>/</a:t>
            </a:r>
            <a:r>
              <a:rPr lang="en-US" sz="1200" dirty="0" err="1">
                <a:latin typeface="Courier New" pitchFamily="49" charset="0"/>
              </a:rPr>
              <a:t>denom</a:t>
            </a:r>
            <a:r>
              <a:rPr lang="en-US" sz="1200" dirty="0">
                <a:latin typeface="Courier New" pitchFamily="49" charset="0"/>
              </a:rPr>
              <a:t>);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</a:rPr>
              <a:t>}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dirty="0" err="1">
                <a:latin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</a:rPr>
              <a:t> f1(</a:t>
            </a:r>
            <a:r>
              <a:rPr lang="en-US" sz="1200" dirty="0" err="1">
                <a:latin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</a:rPr>
              <a:t> x)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</a:rPr>
              <a:t>{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</a:rPr>
              <a:t>  </a:t>
            </a:r>
            <a:r>
              <a:rPr lang="en-US" sz="1200" dirty="0" err="1">
                <a:latin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</a:rPr>
              <a:t> y;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</a:rPr>
              <a:t>  try { y = divide(x, x-2); }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  catch(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invalid_argument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&amp; e){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   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cout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 &lt;&lt; "Caught first here!" &lt;&lt;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endl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    throw;  // throws 'e' again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</a:rPr>
              <a:t>} }</a:t>
            </a:r>
          </a:p>
          <a:p>
            <a:pPr marL="4763" indent="-4763">
              <a:spcBef>
                <a:spcPts val="0"/>
              </a:spcBef>
              <a:buNone/>
            </a:pPr>
            <a:endParaRPr lang="en-US" sz="1200" dirty="0">
              <a:latin typeface="Courier New" pitchFamily="49" charset="0"/>
            </a:endParaRPr>
          </a:p>
          <a:p>
            <a:pPr marL="4763" indent="-4763">
              <a:spcBef>
                <a:spcPts val="0"/>
              </a:spcBef>
              <a:buNone/>
            </a:pPr>
            <a:r>
              <a:rPr lang="en-US" sz="1200" dirty="0" err="1">
                <a:latin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</a:rPr>
              <a:t> main()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</a:rPr>
              <a:t>{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</a:rPr>
              <a:t>  </a:t>
            </a:r>
            <a:r>
              <a:rPr lang="en-US" sz="1200" dirty="0" err="1">
                <a:latin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</a:rPr>
              <a:t> res, a;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</a:rPr>
              <a:t>  </a:t>
            </a:r>
            <a:r>
              <a:rPr lang="en-US" sz="1200" dirty="0" err="1">
                <a:latin typeface="Courier New" pitchFamily="49" charset="0"/>
              </a:rPr>
              <a:t>cin</a:t>
            </a:r>
            <a:r>
              <a:rPr lang="en-US" sz="1200" dirty="0">
                <a:latin typeface="Courier New" pitchFamily="49" charset="0"/>
              </a:rPr>
              <a:t> &gt;&gt; a;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</a:rPr>
              <a:t>  while(1){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</a:rPr>
              <a:t>    try {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</a:rPr>
              <a:t>      res = f1(a);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</a:rPr>
              <a:t>      break;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</a:rPr>
              <a:t>    }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    catch(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invalid_argument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&amp; e) {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     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cout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 &lt;&lt; "Caught again" &lt;&lt;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endl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     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cin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 &gt;&gt; a;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</a:rPr>
              <a:t>} } }</a:t>
            </a:r>
          </a:p>
        </p:txBody>
      </p:sp>
    </p:spTree>
    <p:extLst>
      <p:ext uri="{BB962C8B-B14F-4D97-AF65-F5344CB8AC3E}">
        <p14:creationId xmlns:p14="http://schemas.microsoft.com/office/powerpoint/2010/main" val="109596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Other "throw"/"catch"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4648200" cy="5334000"/>
          </a:xfrm>
        </p:spPr>
        <p:txBody>
          <a:bodyPr/>
          <a:lstStyle/>
          <a:p>
            <a:r>
              <a:rPr lang="en-US" sz="2800" dirty="0"/>
              <a:t>Can catch multiple types of exceptions.</a:t>
            </a:r>
          </a:p>
          <a:p>
            <a:pPr lvl="1"/>
            <a:r>
              <a:rPr lang="en-US" sz="2000" dirty="0"/>
              <a:t>Go from more specific to more general.</a:t>
            </a:r>
          </a:p>
          <a:p>
            <a:pPr lvl="1"/>
            <a:r>
              <a:rPr lang="en-US" sz="2000" dirty="0"/>
              <a:t>An ‘exception’ is the base class, catching this should catch anything thrown.</a:t>
            </a:r>
          </a:p>
          <a:p>
            <a:pPr lvl="1" hangingPunct="0"/>
            <a:endParaRPr lang="en-US" sz="2400" dirty="0"/>
          </a:p>
          <a:p>
            <a:endParaRPr lang="en-US" sz="2800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953000" y="1066800"/>
            <a:ext cx="4038600" cy="5704114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69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4763" indent="-4763"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</a:rPr>
              <a:t>int main()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</a:rPr>
              <a:t>{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</a:rPr>
              <a:t>  try {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</a:rPr>
              <a:t>func</a:t>
            </a:r>
            <a:r>
              <a:rPr lang="en-US" sz="1200" dirty="0">
                <a:latin typeface="Courier New" pitchFamily="49" charset="0"/>
              </a:rPr>
              <a:t>();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</a:rPr>
              <a:t>  }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  catch(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invalid_argument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&amp; e) {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   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cout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 &lt;&lt; “Caught invalid argument ” 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         &lt;&lt;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e.what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();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  }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  catch(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runtime_error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&amp; e) {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   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cout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 &lt;&lt; “Thunderbolts and lightning,”   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         &lt;&lt; “very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very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 frightening”;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  }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  catch(exception&amp; e) {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   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cout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 &lt;&lt; “Caught something!”;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  }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</a:rPr>
              <a:t>}</a:t>
            </a:r>
            <a:endParaRPr lang="en-US" sz="1200" b="1" dirty="0">
              <a:solidFill>
                <a:srgbClr val="FF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17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Exceptions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Think about where you want to handle the error</a:t>
            </a:r>
          </a:p>
          <a:p>
            <a:pPr lvl="1"/>
            <a:r>
              <a:rPr lang="en-US" sz="2000" dirty="0"/>
              <a:t>If you can handle it, handle it…</a:t>
            </a:r>
          </a:p>
          <a:p>
            <a:pPr lvl="1"/>
            <a:r>
              <a:rPr lang="en-US" sz="2000" dirty="0"/>
              <a:t>If you can't, then let the caller 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209800" y="2743200"/>
            <a:ext cx="5334000" cy="3962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69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4763" indent="-4763"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</a:rPr>
              <a:t>#include &lt;</a:t>
            </a:r>
            <a:r>
              <a:rPr lang="en-US" sz="1200" dirty="0" err="1">
                <a:latin typeface="Courier New" pitchFamily="49" charset="0"/>
              </a:rPr>
              <a:t>iostream</a:t>
            </a:r>
            <a:r>
              <a:rPr lang="en-US" sz="1200" dirty="0">
                <a:latin typeface="Courier New" pitchFamily="49" charset="0"/>
              </a:rPr>
              <a:t>&gt;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</a:rPr>
              <a:t>#include &lt;</a:t>
            </a:r>
            <a:r>
              <a:rPr lang="en-US" sz="1200" dirty="0" err="1">
                <a:latin typeface="Courier New" pitchFamily="49" charset="0"/>
              </a:rPr>
              <a:t>stdexcept</a:t>
            </a:r>
            <a:r>
              <a:rPr lang="en-US" sz="1200" dirty="0">
                <a:latin typeface="Courier New" pitchFamily="49" charset="0"/>
              </a:rPr>
              <a:t>&gt;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</a:rPr>
              <a:t>using namespace </a:t>
            </a:r>
            <a:r>
              <a:rPr lang="en-US" sz="1200" dirty="0" err="1">
                <a:latin typeface="Courier New" pitchFamily="49" charset="0"/>
              </a:rPr>
              <a:t>std</a:t>
            </a:r>
            <a:r>
              <a:rPr lang="en-US" sz="1200" dirty="0">
                <a:latin typeface="Courier New" pitchFamily="49" charset="0"/>
              </a:rPr>
              <a:t>;</a:t>
            </a:r>
          </a:p>
          <a:p>
            <a:pPr marL="4763" indent="-4763">
              <a:spcBef>
                <a:spcPts val="0"/>
              </a:spcBef>
              <a:buNone/>
            </a:pPr>
            <a:endParaRPr lang="en-US" sz="1200" dirty="0">
              <a:latin typeface="Courier New" pitchFamily="49" charset="0"/>
            </a:endParaRPr>
          </a:p>
          <a:p>
            <a:pPr marL="4763" indent="-4763">
              <a:spcBef>
                <a:spcPts val="0"/>
              </a:spcBef>
              <a:buNone/>
            </a:pPr>
            <a:r>
              <a:rPr lang="en-US" sz="1200" dirty="0" err="1">
                <a:latin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</a:rPr>
              <a:t> f1(char* filename)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</a:rPr>
              <a:t>{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</a:rPr>
              <a:t>  </a:t>
            </a:r>
            <a:r>
              <a:rPr lang="en-US" sz="1200" dirty="0" err="1">
                <a:latin typeface="Courier New" pitchFamily="49" charset="0"/>
              </a:rPr>
              <a:t>ifstream</a:t>
            </a:r>
            <a:r>
              <a:rPr lang="en-US" sz="1200" dirty="0">
                <a:latin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</a:rPr>
              <a:t>ifile</a:t>
            </a:r>
            <a:r>
              <a:rPr lang="en-US" sz="1200" dirty="0">
                <a:latin typeface="Courier New" pitchFamily="49" charset="0"/>
              </a:rPr>
              <a:t>;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ifile.exceptions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ios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::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failbit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);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  // will throw if opening fails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ifile.open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(filename); </a:t>
            </a:r>
          </a:p>
          <a:p>
            <a:pPr marL="4763" indent="-4763">
              <a:spcBef>
                <a:spcPts val="0"/>
              </a:spcBef>
              <a:buNone/>
            </a:pPr>
            <a:endParaRPr lang="en-US" sz="1200" dirty="0">
              <a:latin typeface="Courier New" pitchFamily="49" charset="0"/>
            </a:endParaRPr>
          </a:p>
          <a:p>
            <a:pPr marL="4763" indent="-4763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</a:rPr>
              <a:t>  // Should you catch exception here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70C0"/>
                </a:solidFill>
                <a:latin typeface="Courier New" pitchFamily="49" charset="0"/>
              </a:rPr>
              <a:t>  // Or should you catch it in main()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</a:rPr>
              <a:t>}</a:t>
            </a:r>
          </a:p>
          <a:p>
            <a:pPr marL="4763" indent="-4763">
              <a:spcBef>
                <a:spcPts val="0"/>
              </a:spcBef>
              <a:buNone/>
            </a:pPr>
            <a:endParaRPr lang="en-US" sz="1200" dirty="0">
              <a:latin typeface="Courier New" pitchFamily="49" charset="0"/>
            </a:endParaRPr>
          </a:p>
          <a:p>
            <a:pPr marL="4763" indent="-4763">
              <a:spcBef>
                <a:spcPts val="0"/>
              </a:spcBef>
              <a:buNone/>
            </a:pPr>
            <a:r>
              <a:rPr lang="en-US" sz="1200" dirty="0" err="1">
                <a:latin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</a:rPr>
              <a:t> main(</a:t>
            </a:r>
            <a:r>
              <a:rPr lang="en-US" sz="1200" dirty="0" err="1">
                <a:latin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</a:rPr>
              <a:t>argc</a:t>
            </a:r>
            <a:r>
              <a:rPr lang="en-US" sz="1200" dirty="0">
                <a:latin typeface="Courier New" pitchFamily="49" charset="0"/>
              </a:rPr>
              <a:t>, char* </a:t>
            </a:r>
            <a:r>
              <a:rPr lang="en-US" sz="1200" dirty="0" err="1">
                <a:latin typeface="Courier New" pitchFamily="49" charset="0"/>
              </a:rPr>
              <a:t>argv</a:t>
            </a:r>
            <a:r>
              <a:rPr lang="en-US" sz="1200" dirty="0">
                <a:latin typeface="Courier New" pitchFamily="49" charset="0"/>
              </a:rPr>
              <a:t>[])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</a:rPr>
              <a:t>{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</a:rPr>
              <a:t>  </a:t>
            </a:r>
            <a:r>
              <a:rPr lang="en-US" sz="1200" dirty="0" err="1">
                <a:latin typeface="Courier New" pitchFamily="49" charset="0"/>
              </a:rPr>
              <a:t>readFile</a:t>
            </a:r>
            <a:r>
              <a:rPr lang="en-US" sz="1200" dirty="0">
                <a:latin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</a:rPr>
              <a:t>argv</a:t>
            </a:r>
            <a:r>
              <a:rPr lang="en-US" sz="1200" dirty="0">
                <a:latin typeface="Courier New" pitchFamily="49" charset="0"/>
              </a:rPr>
              <a:t>[1]);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</a:rPr>
              <a:t>  ...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031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5181600" cy="4724400"/>
          </a:xfrm>
        </p:spPr>
        <p:txBody>
          <a:bodyPr/>
          <a:lstStyle/>
          <a:p>
            <a:r>
              <a:rPr lang="en-US" dirty="0"/>
              <a:t>Suppose you implement an </a:t>
            </a:r>
            <a:r>
              <a:rPr lang="en-US" dirty="0" err="1"/>
              <a:t>IntVector</a:t>
            </a:r>
            <a:r>
              <a:rPr lang="en-US" dirty="0"/>
              <a:t> class.</a:t>
            </a:r>
          </a:p>
          <a:p>
            <a:r>
              <a:rPr lang="en-US" dirty="0"/>
              <a:t>Now consider error conditions</a:t>
            </a:r>
          </a:p>
          <a:p>
            <a:pPr lvl="1"/>
            <a:r>
              <a:rPr lang="en-US" dirty="0"/>
              <a:t>What member functions could cause an error?</a:t>
            </a:r>
          </a:p>
          <a:p>
            <a:pPr lvl="1"/>
            <a:r>
              <a:rPr lang="en-US" dirty="0"/>
              <a:t>How do I communicate the error to the user?</a:t>
            </a:r>
          </a:p>
          <a:p>
            <a:pPr lvl="2">
              <a:buNone/>
            </a:pP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486400" y="1752600"/>
            <a:ext cx="3276600" cy="3990975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69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4763" indent="-4763">
              <a:spcBef>
                <a:spcPct val="50000"/>
              </a:spcBef>
              <a:buFont typeface="Wingdings" pitchFamily="2" charset="2"/>
              <a:buNone/>
            </a:pPr>
            <a:r>
              <a:rPr lang="en-US" sz="1200" dirty="0">
                <a:latin typeface="Consolas" panose="020B0609020204030204" pitchFamily="49" charset="0"/>
              </a:rPr>
              <a:t>#</a:t>
            </a:r>
            <a:r>
              <a:rPr lang="en-US" sz="1200" dirty="0" err="1">
                <a:latin typeface="Consolas" panose="020B0609020204030204" pitchFamily="49" charset="0"/>
              </a:rPr>
              <a:t>ifndef</a:t>
            </a:r>
            <a:r>
              <a:rPr lang="en-US" sz="1200" dirty="0">
                <a:latin typeface="Consolas" panose="020B0609020204030204" pitchFamily="49" charset="0"/>
              </a:rPr>
              <a:t> INTVECTOR_H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#define INTVECTOR_H</a:t>
            </a:r>
          </a:p>
          <a:p>
            <a:pPr marL="4763" indent="-4763">
              <a:spcBef>
                <a:spcPct val="5000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class </a:t>
            </a:r>
            <a:r>
              <a:rPr lang="en-US" sz="1200" dirty="0" err="1">
                <a:latin typeface="Consolas" panose="020B0609020204030204" pitchFamily="49" charset="0"/>
              </a:rPr>
              <a:t>IntVector</a:t>
            </a:r>
            <a:r>
              <a:rPr lang="en-US" sz="1200" dirty="0">
                <a:latin typeface="Consolas" panose="020B0609020204030204" pitchFamily="49" charset="0"/>
              </a:rPr>
              <a:t> {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public: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IntVector</a:t>
            </a:r>
            <a:r>
              <a:rPr lang="en-US" sz="1200" dirty="0">
                <a:latin typeface="Consolas" panose="020B0609020204030204" pitchFamily="49" charset="0"/>
              </a:rPr>
              <a:t>();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~</a:t>
            </a:r>
            <a:r>
              <a:rPr lang="en-US" sz="1200" dirty="0" err="1">
                <a:latin typeface="Consolas" panose="020B0609020204030204" pitchFamily="49" charset="0"/>
              </a:rPr>
              <a:t>IntVector</a:t>
            </a:r>
            <a:r>
              <a:rPr lang="en-US" sz="1200" dirty="0">
                <a:latin typeface="Consolas" panose="020B0609020204030204" pitchFamily="49" charset="0"/>
              </a:rPr>
              <a:t>();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void </a:t>
            </a:r>
            <a:r>
              <a:rPr lang="en-US" sz="1200" dirty="0" err="1">
                <a:latin typeface="Consolas" panose="020B0609020204030204" pitchFamily="49" charset="0"/>
              </a:rPr>
              <a:t>push_back</a:t>
            </a:r>
            <a:r>
              <a:rPr lang="en-US" sz="1200" dirty="0">
                <a:latin typeface="Consolas" panose="020B0609020204030204" pitchFamily="49" charset="0"/>
              </a:rPr>
              <a:t>(int </a:t>
            </a:r>
            <a:r>
              <a:rPr lang="en-US" sz="1200" dirty="0" err="1">
                <a:latin typeface="Consolas" panose="020B0609020204030204" pitchFamily="49" charset="0"/>
              </a:rPr>
              <a:t>val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void insert(int loc, int </a:t>
            </a:r>
            <a:r>
              <a:rPr lang="en-US" sz="1200" dirty="0" err="1">
                <a:latin typeface="Consolas" panose="020B0609020204030204" pitchFamily="49" charset="0"/>
              </a:rPr>
              <a:t>val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bool remove(int </a:t>
            </a:r>
            <a:r>
              <a:rPr lang="en-US" sz="1200" dirty="0" err="1">
                <a:latin typeface="Consolas" panose="020B0609020204030204" pitchFamily="49" charset="0"/>
              </a:rPr>
              <a:t>val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int pop(int loc);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int&amp; get(int loc) const;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bool empty() const;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int size() const;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void clear(); 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int find(int </a:t>
            </a:r>
            <a:r>
              <a:rPr lang="en-US" sz="1200" dirty="0" err="1">
                <a:latin typeface="Consolas" panose="020B0609020204030204" pitchFamily="49" charset="0"/>
              </a:rPr>
              <a:t>val</a:t>
            </a:r>
            <a:r>
              <a:rPr lang="en-US" sz="1200" dirty="0">
                <a:latin typeface="Consolas" panose="020B0609020204030204" pitchFamily="49" charset="0"/>
              </a:rPr>
              <a:t>) const;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};</a:t>
            </a:r>
          </a:p>
          <a:p>
            <a:pPr marL="4763" indent="-4763">
              <a:spcBef>
                <a:spcPct val="50000"/>
              </a:spcBef>
              <a:buFont typeface="Wingdings" pitchFamily="2" charset="2"/>
              <a:buNone/>
            </a:pPr>
            <a:r>
              <a:rPr lang="en-US" sz="1200" dirty="0">
                <a:latin typeface="Consolas" panose="020B0609020204030204" pitchFamily="49" charset="0"/>
              </a:rPr>
              <a:t>#</a:t>
            </a:r>
            <a:r>
              <a:rPr lang="en-US" sz="1200" dirty="0" err="1">
                <a:latin typeface="Consolas" panose="020B0609020204030204" pitchFamily="49" charset="0"/>
              </a:rPr>
              <a:t>endif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57825" y="5767387"/>
            <a:ext cx="3276600" cy="457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 dirty="0" err="1"/>
              <a:t>int_vector.h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59479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Insert() Error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1066801"/>
            <a:ext cx="3352800" cy="1981200"/>
          </a:xfrm>
        </p:spPr>
        <p:txBody>
          <a:bodyPr/>
          <a:lstStyle/>
          <a:p>
            <a:r>
              <a:rPr lang="en-US" dirty="0"/>
              <a:t>What if I insert to a non-existent location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733800" y="1285875"/>
            <a:ext cx="4876800" cy="4419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69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4763" indent="-4763">
              <a:spcBef>
                <a:spcPct val="50000"/>
              </a:spcBef>
              <a:buFont typeface="Wingdings" pitchFamily="2" charset="2"/>
              <a:buNone/>
            </a:pPr>
            <a:r>
              <a:rPr lang="en-US" sz="1200" dirty="0">
                <a:latin typeface="Courier New" pitchFamily="49" charset="0"/>
              </a:rPr>
              <a:t>#include "</a:t>
            </a:r>
            <a:r>
              <a:rPr lang="en-US" sz="1200" dirty="0" err="1">
                <a:latin typeface="Courier New" pitchFamily="49" charset="0"/>
              </a:rPr>
              <a:t>int_vector.h</a:t>
            </a:r>
            <a:r>
              <a:rPr lang="en-US" sz="1200" dirty="0">
                <a:latin typeface="Courier New" pitchFamily="49" charset="0"/>
              </a:rPr>
              <a:t>"</a:t>
            </a:r>
          </a:p>
          <a:p>
            <a:pPr marL="4763" indent="-4763">
              <a:spcBef>
                <a:spcPct val="50000"/>
              </a:spcBef>
              <a:buNone/>
            </a:pPr>
            <a:r>
              <a:rPr lang="en-US" sz="1200" dirty="0">
                <a:latin typeface="Courier New" pitchFamily="49" charset="0"/>
              </a:rPr>
              <a:t>void </a:t>
            </a:r>
            <a:r>
              <a:rPr lang="en-US" sz="1200" dirty="0" err="1">
                <a:latin typeface="Courier New" pitchFamily="49" charset="0"/>
              </a:rPr>
              <a:t>IntVector</a:t>
            </a:r>
            <a:r>
              <a:rPr lang="en-US" sz="1200" dirty="0">
                <a:latin typeface="Courier New" pitchFamily="49" charset="0"/>
              </a:rPr>
              <a:t>::insert(</a:t>
            </a:r>
            <a:r>
              <a:rPr lang="en-US" sz="1200" dirty="0" err="1">
                <a:latin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</a:rPr>
              <a:t> loc, </a:t>
            </a:r>
            <a:r>
              <a:rPr lang="en-US" sz="1200" dirty="0" err="1">
                <a:latin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</a:rPr>
              <a:t>val</a:t>
            </a:r>
            <a:r>
              <a:rPr lang="en-US" sz="1200" dirty="0">
                <a:latin typeface="Courier New" pitchFamily="49" charset="0"/>
              </a:rPr>
              <a:t>)</a:t>
            </a:r>
            <a:br>
              <a:rPr lang="en-US" sz="1200" dirty="0">
                <a:latin typeface="Courier New" pitchFamily="49" charset="0"/>
              </a:rPr>
            </a:br>
            <a:r>
              <a:rPr lang="en-US" sz="1200" dirty="0">
                <a:latin typeface="Courier New" pitchFamily="49" charset="0"/>
              </a:rPr>
              <a:t>{</a:t>
            </a:r>
            <a:br>
              <a:rPr lang="en-US" sz="1200" dirty="0">
                <a:latin typeface="Courier New" pitchFamily="49" charset="0"/>
              </a:rPr>
            </a:br>
            <a:r>
              <a:rPr lang="en-US" sz="1200" dirty="0">
                <a:latin typeface="Courier New" pitchFamily="49" charset="0"/>
              </a:rPr>
              <a:t>  // Invalid location</a:t>
            </a:r>
            <a:br>
              <a:rPr lang="en-US" sz="1200" dirty="0">
                <a:latin typeface="Courier New" pitchFamily="49" charset="0"/>
              </a:rPr>
            </a:br>
            <a:r>
              <a:rPr lang="en-US" sz="1200" dirty="0">
                <a:latin typeface="Courier New" pitchFamily="49" charset="0"/>
              </a:rPr>
              <a:t>  if(loc &gt; size_){</a:t>
            </a:r>
            <a:br>
              <a:rPr lang="en-US" sz="1200" dirty="0">
                <a:latin typeface="Courier New" pitchFamily="49" charset="0"/>
              </a:rPr>
            </a:br>
            <a:r>
              <a:rPr lang="en-US" sz="1200" dirty="0">
                <a:latin typeface="Courier New" pitchFamily="49" charset="0"/>
              </a:rPr>
              <a:t>      // What should I do?  </a:t>
            </a:r>
            <a:br>
              <a:rPr lang="en-US" sz="1200" dirty="0">
                <a:latin typeface="Courier New" pitchFamily="49" charset="0"/>
              </a:rPr>
            </a:br>
            <a:br>
              <a:rPr lang="en-US" sz="1200" dirty="0">
                <a:latin typeface="Courier New" pitchFamily="49" charset="0"/>
              </a:rPr>
            </a:br>
            <a:br>
              <a:rPr lang="en-US" sz="1200" dirty="0">
                <a:latin typeface="Courier New" pitchFamily="49" charset="0"/>
              </a:rPr>
            </a:br>
            <a:r>
              <a:rPr lang="en-US" sz="1200" dirty="0">
                <a:latin typeface="Courier New" pitchFamily="49" charset="0"/>
              </a:rPr>
              <a:t>  }</a:t>
            </a:r>
            <a:br>
              <a:rPr lang="en-US" sz="1200" dirty="0">
                <a:latin typeface="Courier New" pitchFamily="49" charset="0"/>
              </a:rPr>
            </a:br>
            <a:r>
              <a:rPr lang="en-US" sz="1200" dirty="0">
                <a:latin typeface="Courier New" pitchFamily="49" charset="0"/>
              </a:rPr>
              <a:t>} </a:t>
            </a:r>
          </a:p>
          <a:p>
            <a:pPr marL="4763" indent="-4763">
              <a:spcBef>
                <a:spcPct val="50000"/>
              </a:spcBef>
              <a:buNone/>
            </a:pPr>
            <a:endParaRPr lang="en-US" sz="1200" dirty="0">
              <a:latin typeface="Courier New" pitchFamily="49" charset="0"/>
            </a:endParaRPr>
          </a:p>
          <a:p>
            <a:pPr marL="4763" indent="-4763">
              <a:spcBef>
                <a:spcPct val="50000"/>
              </a:spcBef>
              <a:buFont typeface="Wingdings" pitchFamily="2" charset="2"/>
              <a:buNone/>
            </a:pPr>
            <a:endParaRPr lang="en-US" sz="1200" dirty="0">
              <a:latin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5800" y="5715000"/>
            <a:ext cx="3276600" cy="457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 dirty="0"/>
              <a:t>int_vector.cpp</a:t>
            </a: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695325" y="4114800"/>
            <a:ext cx="3048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/>
              <a:t>30</a:t>
            </a:r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1000125" y="4114800"/>
            <a:ext cx="3048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/>
              <a:t>51</a:t>
            </a: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1304925" y="4114800"/>
            <a:ext cx="3048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/>
              <a:t>52</a:t>
            </a: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1609725" y="4114800"/>
            <a:ext cx="3048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/>
              <a:t>53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1914525" y="4114800"/>
            <a:ext cx="3048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/>
              <a:t>54</a:t>
            </a: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695325" y="38862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1000125" y="38862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304925" y="38862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609725" y="38862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1914525" y="38862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2219325" y="38862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2219325" y="4114800"/>
            <a:ext cx="3048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/>
              <a:t>10</a:t>
            </a: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524125" y="41148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b="1" dirty="0"/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2828925" y="41148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b="1" dirty="0"/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2524125" y="38862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2838450" y="38862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381000" y="3352800"/>
            <a:ext cx="1600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sz="1600" b="1" dirty="0">
                <a:solidFill>
                  <a:schemeClr val="tx1"/>
                </a:solidFill>
              </a:rPr>
              <a:t>insert(7, 99);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2000" y="4800600"/>
            <a:ext cx="2819400" cy="144779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1400" dirty="0"/>
              <a:t>We can use the return value and return an error code.</a:t>
            </a:r>
          </a:p>
          <a:p>
            <a:endParaRPr lang="en-US" sz="1400" dirty="0"/>
          </a:p>
          <a:p>
            <a:r>
              <a:rPr lang="en-US" sz="1400" dirty="0"/>
              <a:t>But how does the client know what those codes mean?  What if I change those codes?</a:t>
            </a:r>
          </a:p>
        </p:txBody>
      </p:sp>
    </p:spTree>
    <p:extLst>
      <p:ext uri="{BB962C8B-B14F-4D97-AF65-F5344CB8AC3E}">
        <p14:creationId xmlns:p14="http://schemas.microsoft.com/office/powerpoint/2010/main" val="1111912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/>
      <p:bldP spid="17" grpId="0"/>
      <p:bldP spid="18" grpId="0" animBg="1"/>
      <p:bldP spid="19" grpId="0" animBg="1"/>
      <p:bldP spid="20" grpId="0" animBg="1"/>
      <p:bldP spid="21" grpId="0"/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get() Error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1066801"/>
            <a:ext cx="3352800" cy="1981200"/>
          </a:xfrm>
        </p:spPr>
        <p:txBody>
          <a:bodyPr/>
          <a:lstStyle/>
          <a:p>
            <a:r>
              <a:rPr lang="en-US" dirty="0"/>
              <a:t>What if I try to get an item at an invalid location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733800" y="1295400"/>
            <a:ext cx="4876800" cy="4419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69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4763" indent="-4763">
              <a:spcBef>
                <a:spcPct val="50000"/>
              </a:spcBef>
              <a:buFont typeface="Wingdings" pitchFamily="2" charset="2"/>
              <a:buNone/>
            </a:pPr>
            <a:r>
              <a:rPr lang="en-US" sz="1200" dirty="0">
                <a:latin typeface="Courier New" pitchFamily="49" charset="0"/>
              </a:rPr>
              <a:t>#include "</a:t>
            </a:r>
            <a:r>
              <a:rPr lang="en-US" sz="1200" dirty="0" err="1">
                <a:latin typeface="Courier New" pitchFamily="49" charset="0"/>
              </a:rPr>
              <a:t>int_vector.h</a:t>
            </a:r>
            <a:r>
              <a:rPr lang="en-US" sz="1200" dirty="0">
                <a:latin typeface="Courier New" pitchFamily="49" charset="0"/>
              </a:rPr>
              <a:t>"</a:t>
            </a:r>
          </a:p>
          <a:p>
            <a:pPr marL="4763" indent="-4763">
              <a:spcBef>
                <a:spcPct val="50000"/>
              </a:spcBef>
              <a:buNone/>
            </a:pPr>
            <a:r>
              <a:rPr lang="en-US" sz="1200" dirty="0" err="1">
                <a:latin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</a:rPr>
              <a:t>IntVector</a:t>
            </a:r>
            <a:r>
              <a:rPr lang="en-US" sz="1200" dirty="0">
                <a:latin typeface="Courier New" pitchFamily="49" charset="0"/>
              </a:rPr>
              <a:t>::get(</a:t>
            </a:r>
            <a:r>
              <a:rPr lang="en-US" sz="1200" dirty="0" err="1">
                <a:latin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</a:rPr>
              <a:t> loc)</a:t>
            </a:r>
            <a:br>
              <a:rPr lang="en-US" sz="1200" dirty="0">
                <a:latin typeface="Courier New" pitchFamily="49" charset="0"/>
              </a:rPr>
            </a:br>
            <a:r>
              <a:rPr lang="en-US" sz="1200" dirty="0">
                <a:latin typeface="Courier New" pitchFamily="49" charset="0"/>
              </a:rPr>
              <a:t>{</a:t>
            </a:r>
            <a:br>
              <a:rPr lang="en-US" sz="1200" dirty="0">
                <a:latin typeface="Courier New" pitchFamily="49" charset="0"/>
              </a:rPr>
            </a:br>
            <a:r>
              <a:rPr lang="en-US" sz="1200" dirty="0">
                <a:latin typeface="Courier New" pitchFamily="49" charset="0"/>
              </a:rPr>
              <a:t>  // Invalid location</a:t>
            </a:r>
            <a:br>
              <a:rPr lang="en-US" sz="1200" dirty="0">
                <a:latin typeface="Courier New" pitchFamily="49" charset="0"/>
              </a:rPr>
            </a:br>
            <a:r>
              <a:rPr lang="en-US" sz="1200" dirty="0">
                <a:latin typeface="Courier New" pitchFamily="49" charset="0"/>
              </a:rPr>
              <a:t>  if(loc &gt;= size_){</a:t>
            </a:r>
            <a:br>
              <a:rPr lang="en-US" sz="1200" dirty="0">
                <a:latin typeface="Courier New" pitchFamily="49" charset="0"/>
              </a:rPr>
            </a:br>
            <a:r>
              <a:rPr lang="en-US" sz="1200" dirty="0">
                <a:latin typeface="Courier New" pitchFamily="49" charset="0"/>
              </a:rPr>
              <a:t>      // What should I do?  </a:t>
            </a:r>
            <a:br>
              <a:rPr lang="en-US" sz="1200" dirty="0">
                <a:latin typeface="Courier New" pitchFamily="49" charset="0"/>
              </a:rPr>
            </a:br>
            <a:br>
              <a:rPr lang="en-US" sz="1200" dirty="0">
                <a:latin typeface="Courier New" pitchFamily="49" charset="0"/>
              </a:rPr>
            </a:br>
            <a:br>
              <a:rPr lang="en-US" sz="1200" dirty="0">
                <a:latin typeface="Courier New" pitchFamily="49" charset="0"/>
              </a:rPr>
            </a:br>
            <a:r>
              <a:rPr lang="en-US" sz="1200" dirty="0">
                <a:latin typeface="Courier New" pitchFamily="49" charset="0"/>
              </a:rPr>
              <a:t>  }</a:t>
            </a:r>
            <a:br>
              <a:rPr lang="en-US" sz="1200" dirty="0">
                <a:latin typeface="Courier New" pitchFamily="49" charset="0"/>
              </a:rPr>
            </a:br>
            <a:r>
              <a:rPr lang="en-US" sz="1200" dirty="0">
                <a:latin typeface="Courier New" pitchFamily="49" charset="0"/>
              </a:rPr>
              <a:t>  return data_[loc];</a:t>
            </a:r>
            <a:br>
              <a:rPr lang="en-US" sz="1200" dirty="0">
                <a:latin typeface="Courier New" pitchFamily="49" charset="0"/>
              </a:rPr>
            </a:br>
            <a:r>
              <a:rPr lang="en-US" sz="1200" dirty="0">
                <a:latin typeface="Courier New" pitchFamily="49" charset="0"/>
              </a:rPr>
              <a:t>} </a:t>
            </a:r>
          </a:p>
          <a:p>
            <a:pPr marL="4763" indent="-4763">
              <a:spcBef>
                <a:spcPct val="50000"/>
              </a:spcBef>
              <a:buNone/>
            </a:pPr>
            <a:endParaRPr lang="en-US" sz="1200" dirty="0">
              <a:latin typeface="Courier New" pitchFamily="49" charset="0"/>
            </a:endParaRPr>
          </a:p>
          <a:p>
            <a:pPr marL="4763" indent="-4763">
              <a:spcBef>
                <a:spcPct val="50000"/>
              </a:spcBef>
              <a:buFont typeface="Wingdings" pitchFamily="2" charset="2"/>
              <a:buNone/>
            </a:pPr>
            <a:endParaRPr lang="en-US" sz="1200" dirty="0">
              <a:latin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5800" y="5715000"/>
            <a:ext cx="3276600" cy="457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 dirty="0"/>
              <a:t>int_vector.cpp</a:t>
            </a: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695325" y="4114800"/>
            <a:ext cx="3048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/>
              <a:t>30</a:t>
            </a:r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1000125" y="4114800"/>
            <a:ext cx="3048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/>
              <a:t>51</a:t>
            </a: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1304925" y="4114800"/>
            <a:ext cx="3048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/>
              <a:t>52</a:t>
            </a: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1609725" y="4114800"/>
            <a:ext cx="3048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/>
              <a:t>53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1914525" y="4114800"/>
            <a:ext cx="3048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/>
              <a:t>54</a:t>
            </a: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695325" y="38862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1000125" y="38862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304925" y="38862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609725" y="38862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1914525" y="38862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2219325" y="38862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2219325" y="4114800"/>
            <a:ext cx="304800" cy="381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/>
              <a:t>10</a:t>
            </a: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524125" y="41148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b="1" dirty="0"/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2828925" y="41148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200" b="1" dirty="0"/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2524125" y="38862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2838450" y="38862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381000" y="3352800"/>
            <a:ext cx="1600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 sz="1600" b="1" dirty="0">
                <a:solidFill>
                  <a:schemeClr val="tx1"/>
                </a:solidFill>
              </a:rPr>
              <a:t>get(7);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62000" y="4800600"/>
            <a:ext cx="2819400" cy="144779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1400" dirty="0"/>
              <a:t>I can't use the return value, since it's already being used.</a:t>
            </a:r>
          </a:p>
          <a:p>
            <a:endParaRPr lang="en-US" sz="1400" dirty="0"/>
          </a:p>
          <a:p>
            <a:r>
              <a:rPr lang="en-US" sz="1400" dirty="0"/>
              <a:t>Could provide another reference parameter, but that's clunky.</a:t>
            </a:r>
          </a:p>
          <a:p>
            <a:r>
              <a:rPr lang="en-US" sz="1400" dirty="0" err="1"/>
              <a:t>int</a:t>
            </a:r>
            <a:r>
              <a:rPr lang="en-US" sz="1400" dirty="0"/>
              <a:t> get(</a:t>
            </a:r>
            <a:r>
              <a:rPr lang="en-US" sz="1400" dirty="0" err="1"/>
              <a:t>int</a:t>
            </a:r>
            <a:r>
              <a:rPr lang="en-US" sz="1400" dirty="0"/>
              <a:t> loc, </a:t>
            </a:r>
            <a:r>
              <a:rPr lang="en-US" sz="1400" dirty="0" err="1"/>
              <a:t>int</a:t>
            </a:r>
            <a:r>
              <a:rPr lang="en-US" sz="1400" dirty="0"/>
              <a:t> &amp;error);</a:t>
            </a:r>
          </a:p>
        </p:txBody>
      </p:sp>
    </p:spTree>
    <p:extLst>
      <p:ext uri="{BB962C8B-B14F-4D97-AF65-F5344CB8AC3E}">
        <p14:creationId xmlns:p14="http://schemas.microsoft.com/office/powerpoint/2010/main" val="1294458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/>
      <p:bldP spid="17" grpId="0"/>
      <p:bldP spid="18" grpId="0" animBg="1"/>
      <p:bldP spid="19" grpId="0" animBg="1"/>
      <p:bldP spid="20" grpId="0" animBg="1"/>
      <p:bldP spid="21" grpId="0"/>
      <p:bldP spid="22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700" dirty="0"/>
              <a:t>When something goes wrong in one of your functions, how should you notify the function caller?</a:t>
            </a:r>
          </a:p>
          <a:p>
            <a:pPr lvl="1" hangingPunct="0"/>
            <a:r>
              <a:rPr lang="en-US" sz="2700" dirty="0"/>
              <a:t>Return a special value from the function?</a:t>
            </a:r>
          </a:p>
          <a:p>
            <a:pPr lvl="1" hangingPunct="0"/>
            <a:r>
              <a:rPr lang="en-US" sz="2700" dirty="0"/>
              <a:t>Return a </a:t>
            </a:r>
            <a:r>
              <a:rPr lang="en-US" sz="2700" dirty="0" err="1"/>
              <a:t>bool</a:t>
            </a:r>
            <a:r>
              <a:rPr lang="en-US" sz="2700" dirty="0"/>
              <a:t> indicating success/failure?</a:t>
            </a:r>
          </a:p>
          <a:p>
            <a:pPr lvl="1" hangingPunct="0"/>
            <a:r>
              <a:rPr lang="en-US" sz="2700" dirty="0"/>
              <a:t>Set a global variable?</a:t>
            </a:r>
          </a:p>
          <a:p>
            <a:pPr lvl="1" hangingPunct="0"/>
            <a:r>
              <a:rPr lang="en-US" sz="2700" dirty="0"/>
              <a:t>Print out an error message?</a:t>
            </a:r>
          </a:p>
          <a:p>
            <a:pPr lvl="1" hangingPunct="0"/>
            <a:r>
              <a:rPr lang="en-US" sz="2700" dirty="0"/>
              <a:t>Print an error and exit the program?</a:t>
            </a:r>
          </a:p>
          <a:p>
            <a:pPr lvl="1" hangingPunct="0"/>
            <a:r>
              <a:rPr lang="en-US" sz="2700" dirty="0"/>
              <a:t>Set a failure flag somewhere (like “</a:t>
            </a:r>
            <a:r>
              <a:rPr lang="en-US" sz="2700" dirty="0" err="1"/>
              <a:t>cin</a:t>
            </a:r>
            <a:r>
              <a:rPr lang="en-US" sz="2700" dirty="0"/>
              <a:t>” does)?</a:t>
            </a:r>
          </a:p>
          <a:p>
            <a:pPr lvl="1" hangingPunct="0"/>
            <a:r>
              <a:rPr lang="en-US" sz="2700" dirty="0"/>
              <a:t>Handle the problem and just don't tell the caller?</a:t>
            </a:r>
          </a:p>
          <a:p>
            <a:pPr lvl="0"/>
            <a:endParaRPr lang="en-US" sz="27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59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I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There's something wrong with all those options...</a:t>
            </a:r>
          </a:p>
          <a:p>
            <a:pPr lvl="1"/>
            <a:r>
              <a:rPr lang="en-US" sz="2400" dirty="0"/>
              <a:t>You should </a:t>
            </a:r>
            <a:r>
              <a:rPr lang="en-US" sz="2400" b="1" u="sng" dirty="0"/>
              <a:t>always</a:t>
            </a:r>
            <a:r>
              <a:rPr lang="en-US" sz="2400" dirty="0"/>
              <a:t> notify the caller something happened. Silence is not an option.</a:t>
            </a:r>
          </a:p>
          <a:p>
            <a:pPr lvl="1"/>
            <a:r>
              <a:rPr lang="en-US" sz="2400" dirty="0"/>
              <a:t>What if something goes wrong in a Constructor?</a:t>
            </a:r>
          </a:p>
          <a:p>
            <a:pPr lvl="2"/>
            <a:r>
              <a:rPr lang="en-US" sz="2000" dirty="0"/>
              <a:t>You don't have a return value available</a:t>
            </a:r>
          </a:p>
          <a:p>
            <a:pPr lvl="1"/>
            <a:r>
              <a:rPr lang="en-US" sz="2400" dirty="0"/>
              <a:t>What if the function where the error happens isn't equipped to handle the error</a:t>
            </a:r>
          </a:p>
          <a:p>
            <a:r>
              <a:rPr lang="en-US" sz="2800" dirty="0"/>
              <a:t>All the previous strategies are </a:t>
            </a:r>
            <a:r>
              <a:rPr lang="en-US" sz="2800" b="1" u="sng" dirty="0"/>
              <a:t>passive</a:t>
            </a:r>
            <a:r>
              <a:rPr lang="en-US" sz="2800" dirty="0"/>
              <a:t>. They require the caller to actively check if something went wrong.</a:t>
            </a:r>
          </a:p>
          <a:p>
            <a:r>
              <a:rPr lang="en-US" sz="2800" dirty="0"/>
              <a:t>You shouldn't necessarily handle the error yourself…the caller may want to deal with it?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25491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"assert"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700" dirty="0"/>
              <a:t>The </a:t>
            </a:r>
            <a:r>
              <a:rPr lang="en-US" sz="2700" b="1" i="1" dirty="0"/>
              <a:t>assert</a:t>
            </a:r>
            <a:r>
              <a:rPr lang="en-US" sz="2700" dirty="0"/>
              <a:t> statement allows you to make sure certain conditions are true and immediately halt your program if they're not</a:t>
            </a:r>
          </a:p>
          <a:p>
            <a:pPr lvl="1" hangingPunct="0"/>
            <a:r>
              <a:rPr lang="en-US" sz="2700" dirty="0"/>
              <a:t>Good sanity checks for development/testing</a:t>
            </a:r>
          </a:p>
          <a:p>
            <a:pPr lvl="1" hangingPunct="0"/>
            <a:r>
              <a:rPr lang="en-US" sz="2700" dirty="0"/>
              <a:t>Not ideal for an end product</a:t>
            </a:r>
          </a:p>
          <a:p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590800" y="3962400"/>
            <a:ext cx="3276600" cy="2362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69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4763" indent="-4763">
              <a:spcBef>
                <a:spcPct val="50000"/>
              </a:spcBef>
              <a:buNone/>
            </a:pPr>
            <a:r>
              <a:rPr lang="en-US" sz="1200" b="1" dirty="0">
                <a:latin typeface="Consolas" panose="020B0609020204030204" pitchFamily="49" charset="0"/>
              </a:rPr>
              <a:t>#include &lt;</a:t>
            </a:r>
            <a:r>
              <a:rPr lang="en-US" sz="1200" b="1" dirty="0" err="1">
                <a:latin typeface="Consolas" panose="020B0609020204030204" pitchFamily="49" charset="0"/>
              </a:rPr>
              <a:t>cassert</a:t>
            </a:r>
            <a:r>
              <a:rPr lang="en-US" sz="1200" b="1" dirty="0">
                <a:latin typeface="Consolas" panose="020B0609020204030204" pitchFamily="49" charset="0"/>
              </a:rPr>
              <a:t>&gt;</a:t>
            </a:r>
          </a:p>
          <a:p>
            <a:pPr marL="4763" indent="-4763">
              <a:spcBef>
                <a:spcPct val="50000"/>
              </a:spcBef>
              <a:buNone/>
            </a:pP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divide(</a:t>
            </a: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num,  </a:t>
            </a: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denom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pPr marL="4763" indent="-4763">
              <a:spcBef>
                <a:spcPct val="5000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pPr marL="4763" indent="-4763">
              <a:spcBef>
                <a:spcPct val="5000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assert(</a:t>
            </a:r>
            <a:r>
              <a:rPr lang="en-US" sz="1200" dirty="0" err="1">
                <a:latin typeface="Consolas" panose="020B0609020204030204" pitchFamily="49" charset="0"/>
              </a:rPr>
              <a:t>denom</a:t>
            </a:r>
            <a:r>
              <a:rPr lang="en-US" sz="1200" dirty="0">
                <a:latin typeface="Consolas" panose="020B0609020204030204" pitchFamily="49" charset="0"/>
              </a:rPr>
              <a:t> != 0);</a:t>
            </a:r>
          </a:p>
          <a:p>
            <a:pPr marL="4763" indent="-4763">
              <a:spcBef>
                <a:spcPct val="5000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// if false, exit program</a:t>
            </a:r>
          </a:p>
          <a:p>
            <a:pPr marL="4763" indent="-4763">
              <a:spcBef>
                <a:spcPct val="5000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4763" indent="-4763">
              <a:spcBef>
                <a:spcPct val="5000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return(num/</a:t>
            </a:r>
            <a:r>
              <a:rPr lang="en-US" sz="1200" dirty="0" err="1">
                <a:latin typeface="Consolas" panose="020B0609020204030204" pitchFamily="49" charset="0"/>
              </a:rPr>
              <a:t>denom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pPr marL="4763" indent="-4763">
              <a:spcBef>
                <a:spcPct val="5000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0634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Use C++ Exceptions!!</a:t>
            </a:r>
          </a:p>
          <a:p>
            <a:r>
              <a:rPr lang="en-US" sz="2400" dirty="0"/>
              <a:t>Give the function caller a choice on how (or if) they want to handle an error</a:t>
            </a:r>
          </a:p>
          <a:p>
            <a:pPr lvl="1"/>
            <a:r>
              <a:rPr lang="en-US" sz="2000" dirty="0"/>
              <a:t>Don't assume you know what the caller wants	</a:t>
            </a:r>
          </a:p>
          <a:p>
            <a:r>
              <a:rPr lang="en-US" sz="2400" dirty="0"/>
              <a:t>Decouple and CLEARLY separate the exception processing logic from the normal control flow of the code</a:t>
            </a:r>
          </a:p>
          <a:p>
            <a:r>
              <a:rPr lang="en-US" sz="2400" dirty="0"/>
              <a:t>They make for much cleaner code (usually)</a:t>
            </a:r>
          </a:p>
          <a:p>
            <a:endParaRPr lang="en-US" sz="240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620488" y="4648200"/>
            <a:ext cx="3276600" cy="2133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69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4763" indent="-4763">
              <a:spcBef>
                <a:spcPct val="5000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// try function call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retVal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</a:rPr>
              <a:t>doit</a:t>
            </a:r>
            <a:r>
              <a:rPr lang="en-US" sz="1200" dirty="0">
                <a:latin typeface="Consolas" panose="020B0609020204030204" pitchFamily="49" charset="0"/>
              </a:rPr>
              <a:t>();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if(</a:t>
            </a:r>
            <a:r>
              <a:rPr lang="en-US" sz="1200" dirty="0" err="1">
                <a:latin typeface="Consolas" panose="020B0609020204030204" pitchFamily="49" charset="0"/>
              </a:rPr>
              <a:t>retVal</a:t>
            </a:r>
            <a:r>
              <a:rPr lang="en-US" sz="1200" dirty="0">
                <a:latin typeface="Consolas" panose="020B0609020204030204" pitchFamily="49" charset="0"/>
              </a:rPr>
              <a:t> == 0){</a:t>
            </a:r>
          </a:p>
          <a:p>
            <a:pPr marL="4763" indent="-4763">
              <a:spcBef>
                <a:spcPct val="5000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}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else if(</a:t>
            </a:r>
            <a:r>
              <a:rPr lang="en-US" sz="1200" dirty="0" err="1">
                <a:latin typeface="Consolas" panose="020B0609020204030204" pitchFamily="49" charset="0"/>
              </a:rPr>
              <a:t>retVal</a:t>
            </a:r>
            <a:r>
              <a:rPr lang="en-US" sz="1200" dirty="0">
                <a:latin typeface="Consolas" panose="020B0609020204030204" pitchFamily="49" charset="0"/>
              </a:rPr>
              <a:t> &lt; 0){</a:t>
            </a:r>
            <a:br>
              <a:rPr lang="en-US" sz="1200" dirty="0">
                <a:latin typeface="Consolas" panose="020B0609020204030204" pitchFamily="49" charset="0"/>
              </a:rPr>
            </a:b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}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else {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0" y="4762500"/>
            <a:ext cx="2819400" cy="1447799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1400" dirty="0"/>
              <a:t>Which portion of the if statement is for error handling vs. actual follow-on operations to be performed.</a:t>
            </a:r>
          </a:p>
        </p:txBody>
      </p:sp>
    </p:spTree>
    <p:extLst>
      <p:ext uri="{BB962C8B-B14F-4D97-AF65-F5344CB8AC3E}">
        <p14:creationId xmlns:p14="http://schemas.microsoft.com/office/powerpoint/2010/main" val="142963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"throw"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3962400"/>
          </a:xfrm>
        </p:spPr>
        <p:txBody>
          <a:bodyPr/>
          <a:lstStyle/>
          <a:p>
            <a:pPr lvl="0"/>
            <a:r>
              <a:rPr lang="en-US" sz="2400" dirty="0"/>
              <a:t>Used when code has encountered a problem, but the current code can't handle that problem itself</a:t>
            </a:r>
          </a:p>
          <a:p>
            <a:pPr lvl="0"/>
            <a:r>
              <a:rPr lang="en-US" sz="2400" dirty="0"/>
              <a:t>'throw' interrupts the normal flow of execution and can return a value</a:t>
            </a:r>
          </a:p>
          <a:p>
            <a:pPr lvl="1"/>
            <a:r>
              <a:rPr lang="en-US" sz="2000" dirty="0"/>
              <a:t>Like 'return' but </a:t>
            </a:r>
            <a:r>
              <a:rPr lang="en-US" sz="2000" i="1" dirty="0"/>
              <a:t>special</a:t>
            </a:r>
            <a:endParaRPr lang="en-US" sz="2000" dirty="0"/>
          </a:p>
          <a:p>
            <a:pPr lvl="1"/>
            <a:r>
              <a:rPr lang="en-US" sz="2000" dirty="0"/>
              <a:t>If no piece of code deals with it, the program will terminate</a:t>
            </a:r>
          </a:p>
          <a:p>
            <a:pPr lvl="1"/>
            <a:r>
              <a:rPr lang="en-US" sz="2000" dirty="0"/>
              <a:t>Gives the caller the opportunity to catch and handle it</a:t>
            </a:r>
          </a:p>
          <a:p>
            <a:pPr lvl="0"/>
            <a:r>
              <a:rPr lang="en-US" sz="2400" dirty="0"/>
              <a:t>What can you give to the throw statement?</a:t>
            </a:r>
          </a:p>
          <a:p>
            <a:pPr lvl="1"/>
            <a:r>
              <a:rPr lang="en-US" sz="2000" dirty="0"/>
              <a:t>Anything (</a:t>
            </a:r>
            <a:r>
              <a:rPr lang="en-US" sz="2000" dirty="0" err="1"/>
              <a:t>int</a:t>
            </a:r>
            <a:r>
              <a:rPr lang="en-US" sz="2000" dirty="0"/>
              <a:t>, string, etc.)!  But some things are better than others...</a:t>
            </a:r>
          </a:p>
          <a:p>
            <a:pPr lvl="0"/>
            <a:endParaRPr lang="en-US" sz="2400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971800" y="4572000"/>
            <a:ext cx="3276600" cy="2133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2400">
                <a:solidFill>
                  <a:srgbClr val="69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4763" indent="-4763">
              <a:spcBef>
                <a:spcPts val="0"/>
              </a:spcBef>
              <a:buNone/>
            </a:pP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main(){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x;  </a:t>
            </a:r>
            <a:r>
              <a:rPr lang="en-US" sz="1200" dirty="0" err="1">
                <a:latin typeface="Consolas" panose="020B0609020204030204" pitchFamily="49" charset="0"/>
              </a:rPr>
              <a:t>cin</a:t>
            </a:r>
            <a:r>
              <a:rPr lang="en-US" sz="1200">
                <a:latin typeface="Consolas" panose="020B0609020204030204" pitchFamily="49" charset="0"/>
              </a:rPr>
              <a:t> &gt;&gt; x;</a:t>
            </a:r>
            <a:endParaRPr lang="en-US" sz="1200" dirty="0">
              <a:latin typeface="Consolas" panose="020B0609020204030204" pitchFamily="49" charset="0"/>
            </a:endParaRPr>
          </a:p>
          <a:p>
            <a:pPr marL="4763" indent="-4763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divide(5,x);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}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divide(</a:t>
            </a: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num,int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denom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{ if(</a:t>
            </a:r>
            <a:r>
              <a:rPr lang="en-US" sz="1200" dirty="0" err="1">
                <a:latin typeface="Consolas" panose="020B0609020204030204" pitchFamily="49" charset="0"/>
              </a:rPr>
              <a:t>denom</a:t>
            </a:r>
            <a:r>
              <a:rPr lang="en-US" sz="1200" dirty="0">
                <a:latin typeface="Consolas" panose="020B0609020204030204" pitchFamily="49" charset="0"/>
              </a:rPr>
              <a:t> == 0)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 throw </a:t>
            </a:r>
            <a:r>
              <a:rPr lang="en-US" sz="1200" dirty="0" err="1">
                <a:latin typeface="Consolas" panose="020B0609020204030204" pitchFamily="49" charset="0"/>
              </a:rPr>
              <a:t>denom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return(num/</a:t>
            </a:r>
            <a:r>
              <a:rPr lang="en-US" sz="1200" dirty="0" err="1">
                <a:latin typeface="Consolas" panose="020B0609020204030204" pitchFamily="49" charset="0"/>
              </a:rPr>
              <a:t>denom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pPr marL="4763" indent="-4763"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52447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Viterbi2013">
  <a:themeElements>
    <a:clrScheme name="USC2013">
      <a:dk1>
        <a:srgbClr val="000000"/>
      </a:dk1>
      <a:lt1>
        <a:srgbClr val="FFFFFF"/>
      </a:lt1>
      <a:dk2>
        <a:srgbClr val="990000"/>
      </a:dk2>
      <a:lt2>
        <a:srgbClr val="808080"/>
      </a:lt2>
      <a:accent1>
        <a:srgbClr val="DDDDDD"/>
      </a:accent1>
      <a:accent2>
        <a:srgbClr val="FFFFCC"/>
      </a:accent2>
      <a:accent3>
        <a:srgbClr val="FFFFFF"/>
      </a:accent3>
      <a:accent4>
        <a:srgbClr val="000000"/>
      </a:accent4>
      <a:accent5>
        <a:srgbClr val="EBEBEB"/>
      </a:accent5>
      <a:accent6>
        <a:srgbClr val="E7E7B9"/>
      </a:accent6>
      <a:hlink>
        <a:srgbClr val="990000"/>
      </a:hlink>
      <a:folHlink>
        <a:srgbClr val="FF33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Viterbi2013</Template>
  <TotalTime>36669</TotalTime>
  <Words>2402</Words>
  <Application>Microsoft Office PowerPoint</Application>
  <PresentationFormat>On-screen Show (4:3)</PresentationFormat>
  <Paragraphs>360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Consolas</vt:lpstr>
      <vt:lpstr>Courier New</vt:lpstr>
      <vt:lpstr>Wingdings</vt:lpstr>
      <vt:lpstr>Viterbi2013</vt:lpstr>
      <vt:lpstr>CSCI 104 Exceptions</vt:lpstr>
      <vt:lpstr>Recall</vt:lpstr>
      <vt:lpstr>Insert() Error</vt:lpstr>
      <vt:lpstr>get() Error</vt:lpstr>
      <vt:lpstr>Exception Handling</vt:lpstr>
      <vt:lpstr>What Should I do?</vt:lpstr>
      <vt:lpstr>The "assert" Statement</vt:lpstr>
      <vt:lpstr>Exception Handling</vt:lpstr>
      <vt:lpstr>The "throw" Statement</vt:lpstr>
      <vt:lpstr>The "try" and "catch" Statements</vt:lpstr>
      <vt:lpstr>The "try" &amp; "catch" Flow</vt:lpstr>
      <vt:lpstr>Catch &amp; The Stack</vt:lpstr>
      <vt:lpstr>Catch &amp; The Stack</vt:lpstr>
      <vt:lpstr>Catch &amp; The Stack</vt:lpstr>
      <vt:lpstr>What Should You "Throw"</vt:lpstr>
      <vt:lpstr>Exception class types</vt:lpstr>
      <vt:lpstr>Other "throw"/"catch" Notes</vt:lpstr>
      <vt:lpstr>Other "throw"/"catch" Notes</vt:lpstr>
      <vt:lpstr>Other Exceptions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102</dc:title>
  <dc:creator>Mark</dc:creator>
  <cp:lastModifiedBy>Aaron Daniel Cote</cp:lastModifiedBy>
  <cp:revision>138</cp:revision>
  <cp:lastPrinted>2015-09-24T15:50:37Z</cp:lastPrinted>
  <dcterms:created xsi:type="dcterms:W3CDTF">2012-12-23T22:24:17Z</dcterms:created>
  <dcterms:modified xsi:type="dcterms:W3CDTF">2021-02-01T02:20:04Z</dcterms:modified>
</cp:coreProperties>
</file>